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83" d="100"/>
          <a:sy n="183" d="100"/>
        </p:scale>
        <p:origin x="132" y="6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415539803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094627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89899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0839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956406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94176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882231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711248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02131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2163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5" name="Shape 1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69841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847980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02793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52304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FB: Class Confessions</a:t>
            </a:r>
          </a:p>
        </p:txBody>
      </p:sp>
    </p:spTree>
    <p:extLst>
      <p:ext uri="{BB962C8B-B14F-4D97-AF65-F5344CB8AC3E}">
        <p14:creationId xmlns:p14="http://schemas.microsoft.com/office/powerpoint/2010/main" val="2521758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125147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100000"/>
              <a:buFont typeface="Arial"/>
              <a:buNone/>
            </a:pPr>
            <a:r>
              <a:rPr lang="en"/>
              <a:t>In-State Tuition &amp; Financial Aid Only thirteen states have passed laws that allow undocumented students to qualify for in-state tuition at the public colleges and universities in their state of residence: California, Connecticut, Illinois, Kansas, Maryland, Nebraska, New Mexico, New York, Oklahoma, Rhode Island, Texas, Utah, and Washington, and Wisconsin. To receive the in-state tuition discount, undocumented students must reside in state, attend high school for a specified period (1-4 years) in state, and graduate or receive their GED in state. In addition to allowing students to qualify for in-state tuition, California, Illinois, New Mexico, and Texas provide undocumented students access to financial aid.</a:t>
            </a:r>
          </a:p>
          <a:p>
            <a:pPr lvl="0" rtl="0">
              <a:lnSpc>
                <a:spcPct val="115000"/>
              </a:lnSpc>
              <a:spcBef>
                <a:spcPts val="0"/>
              </a:spcBef>
              <a:buClr>
                <a:schemeClr val="dk1"/>
              </a:buClr>
              <a:buSzPct val="100000"/>
              <a:buFont typeface="Arial"/>
              <a:buNone/>
            </a:pPr>
            <a:r>
              <a:rPr lang="en"/>
              <a:t>Arizona, Colorado, Georgia and Indiana have banned undocumented students from receiving in- state tuition. South Carolina was the first state to ban undocumented students outright from attending public colleges and universities, followed by Alabama and Georgia.</a:t>
            </a:r>
          </a:p>
          <a:p>
            <a:pPr>
              <a:spcBef>
                <a:spcPts val="0"/>
              </a:spcBef>
              <a:buNone/>
            </a:pPr>
            <a:endParaRPr/>
          </a:p>
        </p:txBody>
      </p:sp>
    </p:spTree>
    <p:extLst>
      <p:ext uri="{BB962C8B-B14F-4D97-AF65-F5344CB8AC3E}">
        <p14:creationId xmlns:p14="http://schemas.microsoft.com/office/powerpoint/2010/main" val="850985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251899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664238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1997075" y="1095856"/>
            <a:ext cx="6400799" cy="1102500"/>
          </a:xfrm>
          <a:prstGeom prst="rect">
            <a:avLst/>
          </a:prstGeom>
        </p:spPr>
        <p:txBody>
          <a:bodyPr lIns="91425" tIns="91425" rIns="91425" bIns="91425" anchor="b" anchorCtr="0"/>
          <a:lstStyle>
            <a:lvl1pPr>
              <a:spcBef>
                <a:spcPts val="0"/>
              </a:spcBef>
              <a:buSzPct val="100000"/>
              <a:defRPr sz="4800" b="1"/>
            </a:lvl1pPr>
            <a:lvl2pPr>
              <a:spcBef>
                <a:spcPts val="0"/>
              </a:spcBef>
              <a:buSzPct val="100000"/>
              <a:defRPr sz="4800" b="1"/>
            </a:lvl2pPr>
            <a:lvl3pPr>
              <a:spcBef>
                <a:spcPts val="0"/>
              </a:spcBef>
              <a:buSzPct val="100000"/>
              <a:defRPr sz="4800" b="1"/>
            </a:lvl3pPr>
            <a:lvl4pPr>
              <a:spcBef>
                <a:spcPts val="0"/>
              </a:spcBef>
              <a:buSzPct val="100000"/>
              <a:defRPr sz="4800" b="1"/>
            </a:lvl4pPr>
            <a:lvl5pPr>
              <a:spcBef>
                <a:spcPts val="0"/>
              </a:spcBef>
              <a:buSzPct val="100000"/>
              <a:defRPr sz="4800" b="1"/>
            </a:lvl5pPr>
            <a:lvl6pPr>
              <a:spcBef>
                <a:spcPts val="0"/>
              </a:spcBef>
              <a:buSzPct val="100000"/>
              <a:defRPr sz="4800" b="1"/>
            </a:lvl6pPr>
            <a:lvl7pPr>
              <a:spcBef>
                <a:spcPts val="0"/>
              </a:spcBef>
              <a:buSzPct val="100000"/>
              <a:defRPr sz="4800" b="1"/>
            </a:lvl7pPr>
            <a:lvl8pPr>
              <a:spcBef>
                <a:spcPts val="0"/>
              </a:spcBef>
              <a:buSzPct val="100000"/>
              <a:defRPr sz="4800" b="1"/>
            </a:lvl8pPr>
            <a:lvl9pPr>
              <a:spcBef>
                <a:spcPts val="0"/>
              </a:spcBef>
              <a:buSzPct val="100000"/>
              <a:defRPr sz="4800" b="1"/>
            </a:lvl9pPr>
          </a:lstStyle>
          <a:p>
            <a:endParaRPr/>
          </a:p>
        </p:txBody>
      </p:sp>
      <p:sp>
        <p:nvSpPr>
          <p:cNvPr id="14" name="Shape 14"/>
          <p:cNvSpPr txBox="1">
            <a:spLocks noGrp="1"/>
          </p:cNvSpPr>
          <p:nvPr>
            <p:ph type="subTitle" idx="1"/>
          </p:nvPr>
        </p:nvSpPr>
        <p:spPr>
          <a:xfrm>
            <a:off x="1997075" y="2251802"/>
            <a:ext cx="6400799" cy="871800"/>
          </a:xfrm>
          <a:prstGeom prst="rect">
            <a:avLst/>
          </a:prstGeom>
        </p:spPr>
        <p:txBody>
          <a:bodyPr lIns="91425" tIns="91425" rIns="91425" bIns="91425" anchor="t" anchorCtr="0"/>
          <a:lstStyle>
            <a:lvl1pPr>
              <a:spcBef>
                <a:spcPts val="0"/>
              </a:spcBef>
              <a:buClr>
                <a:srgbClr val="FFFFFF"/>
              </a:buClr>
              <a:buNone/>
              <a:defRPr>
                <a:solidFill>
                  <a:srgbClr val="FFFFFF"/>
                </a:solidFill>
              </a:defRPr>
            </a:lvl1pPr>
            <a:lvl2pPr>
              <a:spcBef>
                <a:spcPts val="0"/>
              </a:spcBef>
              <a:buClr>
                <a:srgbClr val="FFFFFF"/>
              </a:buClr>
              <a:buSzPct val="100000"/>
              <a:buNone/>
              <a:defRPr sz="3200">
                <a:solidFill>
                  <a:srgbClr val="FFFFFF"/>
                </a:solidFill>
              </a:defRPr>
            </a:lvl2pPr>
            <a:lvl3pPr>
              <a:spcBef>
                <a:spcPts val="0"/>
              </a:spcBef>
              <a:buClr>
                <a:srgbClr val="FFFFFF"/>
              </a:buClr>
              <a:buSzPct val="100000"/>
              <a:buNone/>
              <a:defRPr sz="3200">
                <a:solidFill>
                  <a:srgbClr val="FFFFFF"/>
                </a:solidFill>
              </a:defRPr>
            </a:lvl3pPr>
            <a:lvl4pPr>
              <a:spcBef>
                <a:spcPts val="0"/>
              </a:spcBef>
              <a:buClr>
                <a:srgbClr val="FFFFFF"/>
              </a:buClr>
              <a:buSzPct val="100000"/>
              <a:buNone/>
              <a:defRPr sz="3200">
                <a:solidFill>
                  <a:srgbClr val="FFFFFF"/>
                </a:solidFill>
              </a:defRPr>
            </a:lvl4pPr>
            <a:lvl5pPr>
              <a:spcBef>
                <a:spcPts val="0"/>
              </a:spcBef>
              <a:buClr>
                <a:srgbClr val="FFFFFF"/>
              </a:buClr>
              <a:buSzPct val="100000"/>
              <a:buNone/>
              <a:defRPr sz="3200">
                <a:solidFill>
                  <a:srgbClr val="FFFFFF"/>
                </a:solidFill>
              </a:defRPr>
            </a:lvl5pPr>
            <a:lvl6pPr>
              <a:spcBef>
                <a:spcPts val="0"/>
              </a:spcBef>
              <a:buClr>
                <a:srgbClr val="FFFFFF"/>
              </a:buClr>
              <a:buSzPct val="100000"/>
              <a:buNone/>
              <a:defRPr sz="3200">
                <a:solidFill>
                  <a:srgbClr val="FFFFFF"/>
                </a:solidFill>
              </a:defRPr>
            </a:lvl6pPr>
            <a:lvl7pPr>
              <a:spcBef>
                <a:spcPts val="0"/>
              </a:spcBef>
              <a:buClr>
                <a:srgbClr val="FFFFFF"/>
              </a:buClr>
              <a:buSzPct val="100000"/>
              <a:buNone/>
              <a:defRPr sz="3200">
                <a:solidFill>
                  <a:srgbClr val="FFFFFF"/>
                </a:solidFill>
              </a:defRPr>
            </a:lvl7pPr>
            <a:lvl8pPr>
              <a:spcBef>
                <a:spcPts val="0"/>
              </a:spcBef>
              <a:buClr>
                <a:srgbClr val="FFFFFF"/>
              </a:buClr>
              <a:buSzPct val="100000"/>
              <a:buNone/>
              <a:defRPr sz="3200">
                <a:solidFill>
                  <a:srgbClr val="FFFFFF"/>
                </a:solidFill>
              </a:defRPr>
            </a:lvl8pPr>
            <a:lvl9pPr>
              <a:spcBef>
                <a:spcPts val="0"/>
              </a:spcBef>
              <a:buClr>
                <a:srgbClr val="FFFFFF"/>
              </a:buClr>
              <a:buSzPct val="100000"/>
              <a:buNone/>
              <a:defRPr sz="3200">
                <a:solidFill>
                  <a:srgbClr val="FFFFFF"/>
                </a:solidFill>
              </a:defRPr>
            </a:lvl9pPr>
          </a:lstStyle>
          <a:p>
            <a:endParaRPr/>
          </a:p>
        </p:txBody>
      </p:sp>
      <p:sp>
        <p:nvSpPr>
          <p:cNvPr id="15" name="Shape 15"/>
          <p:cNvSpPr/>
          <p:nvPr/>
        </p:nvSpPr>
        <p:spPr>
          <a:xfrm>
            <a:off x="0" y="0"/>
            <a:ext cx="3135299" cy="5143499"/>
          </a:xfrm>
          <a:prstGeom prst="rect">
            <a:avLst/>
          </a:prstGeom>
          <a:noFill/>
          <a:ln>
            <a:noFill/>
          </a:ln>
        </p:spPr>
        <p:txBody>
          <a:bodyPr lIns="91425" tIns="45700" rIns="91425" bIns="45700" anchor="t" anchorCtr="0">
            <a:noAutofit/>
          </a:bodyPr>
          <a:lstStyle/>
          <a:p>
            <a:pPr>
              <a:spcBef>
                <a:spcPts val="0"/>
              </a:spcBef>
              <a:buNone/>
            </a:pPr>
            <a:endParaRPr/>
          </a:p>
        </p:txBody>
      </p:sp>
      <p:sp>
        <p:nvSpPr>
          <p:cNvPr id="16" name="Shape 16"/>
          <p:cNvSpPr/>
          <p:nvPr/>
        </p:nvSpPr>
        <p:spPr>
          <a:xfrm>
            <a:off x="3175" y="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17" name="Shape 17"/>
          <p:cNvSpPr/>
          <p:nvPr/>
        </p:nvSpPr>
        <p:spPr>
          <a:xfrm>
            <a:off x="3175" y="1916906"/>
            <a:ext cx="635000" cy="611981"/>
          </a:xfrm>
          <a:custGeom>
            <a:avLst/>
            <a:gdLst/>
            <a:ahLst/>
            <a:cxnLst/>
            <a:rect l="0" t="0" r="0" b="0"/>
            <a:pathLst>
              <a:path w="400" h="514" extrusionOk="0">
                <a:moveTo>
                  <a:pt x="400" y="0"/>
                </a:moveTo>
                <a:lnTo>
                  <a:pt x="0" y="0"/>
                </a:lnTo>
                <a:lnTo>
                  <a:pt x="0" y="514"/>
                </a:lnTo>
                <a:lnTo>
                  <a:pt x="2" y="514"/>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18" name="Shape 18"/>
          <p:cNvSpPr/>
          <p:nvPr/>
        </p:nvSpPr>
        <p:spPr>
          <a:xfrm>
            <a:off x="3175" y="1307306"/>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19" name="Shape 19"/>
          <p:cNvSpPr/>
          <p:nvPr/>
        </p:nvSpPr>
        <p:spPr>
          <a:xfrm>
            <a:off x="152400" y="1307306"/>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0" name="Shape 20"/>
          <p:cNvSpPr/>
          <p:nvPr/>
        </p:nvSpPr>
        <p:spPr>
          <a:xfrm>
            <a:off x="152400" y="3226593"/>
            <a:ext cx="1317625" cy="609600"/>
          </a:xfrm>
          <a:custGeom>
            <a:avLst/>
            <a:gdLst/>
            <a:ahLst/>
            <a:cxnLst/>
            <a:rect l="0" t="0" r="0" b="0"/>
            <a:pathLst>
              <a:path w="830" h="512" extrusionOk="0">
                <a:moveTo>
                  <a:pt x="830" y="0"/>
                </a:moveTo>
                <a:lnTo>
                  <a:pt x="398" y="0"/>
                </a:lnTo>
                <a:lnTo>
                  <a:pt x="0" y="512"/>
                </a:lnTo>
                <a:lnTo>
                  <a:pt x="432" y="512"/>
                </a:lnTo>
                <a:lnTo>
                  <a:pt x="83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21" name="Shape 21"/>
          <p:cNvSpPr/>
          <p:nvPr/>
        </p:nvSpPr>
        <p:spPr>
          <a:xfrm>
            <a:off x="152400" y="2614612"/>
            <a:ext cx="1317625" cy="611981"/>
          </a:xfrm>
          <a:custGeom>
            <a:avLst/>
            <a:gdLst/>
            <a:ahLst/>
            <a:cxnLst/>
            <a:rect l="0" t="0" r="0" b="0"/>
            <a:pathLst>
              <a:path w="830" h="514" extrusionOk="0">
                <a:moveTo>
                  <a:pt x="432" y="0"/>
                </a:moveTo>
                <a:lnTo>
                  <a:pt x="0" y="0"/>
                </a:lnTo>
                <a:lnTo>
                  <a:pt x="398" y="514"/>
                </a:lnTo>
                <a:lnTo>
                  <a:pt x="830" y="514"/>
                </a:lnTo>
                <a:lnTo>
                  <a:pt x="432"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22" name="Shape 22"/>
          <p:cNvSpPr/>
          <p:nvPr/>
        </p:nvSpPr>
        <p:spPr>
          <a:xfrm>
            <a:off x="984250" y="2614612"/>
            <a:ext cx="1322387" cy="611981"/>
          </a:xfrm>
          <a:custGeom>
            <a:avLst/>
            <a:gdLst/>
            <a:ahLst/>
            <a:cxnLst/>
            <a:rect l="0" t="0" r="0" b="0"/>
            <a:pathLst>
              <a:path w="833" h="514" extrusionOk="0">
                <a:moveTo>
                  <a:pt x="399" y="514"/>
                </a:moveTo>
                <a:lnTo>
                  <a:pt x="833" y="514"/>
                </a:lnTo>
                <a:lnTo>
                  <a:pt x="435" y="0"/>
                </a:lnTo>
                <a:lnTo>
                  <a:pt x="0" y="0"/>
                </a:lnTo>
                <a:lnTo>
                  <a:pt x="399" y="514"/>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3" name="Shape 23"/>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4" name="Shape 24"/>
          <p:cNvSpPr/>
          <p:nvPr/>
        </p:nvSpPr>
        <p:spPr>
          <a:xfrm>
            <a:off x="984250" y="4533900"/>
            <a:ext cx="1322387" cy="609600"/>
          </a:xfrm>
          <a:custGeom>
            <a:avLst/>
            <a:gdLst/>
            <a:ahLst/>
            <a:cxnLst/>
            <a:rect l="0" t="0" r="0" b="0"/>
            <a:pathLst>
              <a:path w="833" h="512" extrusionOk="0">
                <a:moveTo>
                  <a:pt x="399" y="0"/>
                </a:moveTo>
                <a:lnTo>
                  <a:pt x="0" y="512"/>
                </a:lnTo>
                <a:lnTo>
                  <a:pt x="435" y="512"/>
                </a:lnTo>
                <a:lnTo>
                  <a:pt x="833" y="0"/>
                </a:lnTo>
                <a:lnTo>
                  <a:pt x="399"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25" name="Shape 25"/>
          <p:cNvSpPr/>
          <p:nvPr/>
        </p:nvSpPr>
        <p:spPr>
          <a:xfrm>
            <a:off x="984250" y="3924300"/>
            <a:ext cx="1322387" cy="609600"/>
          </a:xfrm>
          <a:custGeom>
            <a:avLst/>
            <a:gdLst/>
            <a:ahLst/>
            <a:cxnLst/>
            <a:rect l="0" t="0" r="0" b="0"/>
            <a:pathLst>
              <a:path w="833" h="512" extrusionOk="0">
                <a:moveTo>
                  <a:pt x="435" y="0"/>
                </a:moveTo>
                <a:lnTo>
                  <a:pt x="0" y="0"/>
                </a:lnTo>
                <a:lnTo>
                  <a:pt x="399" y="512"/>
                </a:lnTo>
                <a:lnTo>
                  <a:pt x="833" y="512"/>
                </a:lnTo>
                <a:lnTo>
                  <a:pt x="435"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26" name="Shape 26"/>
          <p:cNvSpPr/>
          <p:nvPr/>
        </p:nvSpPr>
        <p:spPr>
          <a:xfrm>
            <a:off x="1820863" y="3924300"/>
            <a:ext cx="1317625" cy="609600"/>
          </a:xfrm>
          <a:custGeom>
            <a:avLst/>
            <a:gdLst/>
            <a:ahLst/>
            <a:cxnLst/>
            <a:rect l="0" t="0" r="0" b="0"/>
            <a:pathLst>
              <a:path w="830" h="512" extrusionOk="0">
                <a:moveTo>
                  <a:pt x="434" y="0"/>
                </a:moveTo>
                <a:lnTo>
                  <a:pt x="0" y="0"/>
                </a:lnTo>
                <a:lnTo>
                  <a:pt x="398" y="512"/>
                </a:lnTo>
                <a:lnTo>
                  <a:pt x="830" y="512"/>
                </a:lnTo>
                <a:lnTo>
                  <a:pt x="434"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7" name="Shape 27"/>
          <p:cNvSpPr/>
          <p:nvPr/>
        </p:nvSpPr>
        <p:spPr>
          <a:xfrm>
            <a:off x="3175" y="6096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28" name="Shape 28"/>
          <p:cNvSpPr/>
          <p:nvPr/>
        </p:nvSpPr>
        <p:spPr>
          <a:xfrm>
            <a:off x="152400" y="1916906"/>
            <a:ext cx="1317625" cy="611981"/>
          </a:xfrm>
          <a:custGeom>
            <a:avLst/>
            <a:gdLst/>
            <a:ahLst/>
            <a:cxnLst/>
            <a:rect l="0" t="0" r="0" b="0"/>
            <a:pathLst>
              <a:path w="830" h="514" extrusionOk="0">
                <a:moveTo>
                  <a:pt x="0" y="514"/>
                </a:moveTo>
                <a:lnTo>
                  <a:pt x="432" y="514"/>
                </a:lnTo>
                <a:lnTo>
                  <a:pt x="830" y="0"/>
                </a:lnTo>
                <a:lnTo>
                  <a:pt x="398" y="0"/>
                </a:lnTo>
                <a:lnTo>
                  <a:pt x="0" y="514"/>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29" name="Shape 29"/>
          <p:cNvSpPr/>
          <p:nvPr/>
        </p:nvSpPr>
        <p:spPr>
          <a:xfrm>
            <a:off x="984250" y="3226593"/>
            <a:ext cx="1322387" cy="609600"/>
          </a:xfrm>
          <a:custGeom>
            <a:avLst/>
            <a:gdLst/>
            <a:ahLst/>
            <a:cxnLst/>
            <a:rect l="0" t="0" r="0" b="0"/>
            <a:pathLst>
              <a:path w="833" h="512" extrusionOk="0">
                <a:moveTo>
                  <a:pt x="0" y="512"/>
                </a:moveTo>
                <a:lnTo>
                  <a:pt x="435" y="512"/>
                </a:lnTo>
                <a:lnTo>
                  <a:pt x="833" y="0"/>
                </a:lnTo>
                <a:lnTo>
                  <a:pt x="399" y="0"/>
                </a:lnTo>
                <a:lnTo>
                  <a:pt x="0" y="512"/>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0" name="Shape 3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1" name="Shape 31"/>
          <p:cNvSpPr/>
          <p:nvPr/>
        </p:nvSpPr>
        <p:spPr>
          <a:xfrm>
            <a:off x="1820863" y="4533900"/>
            <a:ext cx="1317625" cy="609600"/>
          </a:xfrm>
          <a:custGeom>
            <a:avLst/>
            <a:gdLst/>
            <a:ahLst/>
            <a:cxnLst/>
            <a:rect l="0" t="0" r="0" b="0"/>
            <a:pathLst>
              <a:path w="830" h="512" extrusionOk="0">
                <a:moveTo>
                  <a:pt x="398" y="0"/>
                </a:moveTo>
                <a:lnTo>
                  <a:pt x="0" y="512"/>
                </a:lnTo>
                <a:lnTo>
                  <a:pt x="434"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2" name="Shape 32"/>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3" name="Shape 33"/>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34" name="Shape 34"/>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35" name="Shape 35"/>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36" name="Shape 36"/>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37" name="Shape 37"/>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38" name="Shape 38"/>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39" name="Shape 39"/>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pPr>
              <a:spcBef>
                <a:spcPts val="0"/>
              </a:spcBef>
              <a:buNone/>
            </a:pPr>
            <a:endParaRPr/>
          </a:p>
        </p:txBody>
      </p:sp>
      <p:sp>
        <p:nvSpPr>
          <p:cNvPr id="40" name="Shape 40"/>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41" name="Shape 41"/>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4" name="Shape 44"/>
          <p:cNvSpPr txBox="1">
            <a:spLocks noGrp="1"/>
          </p:cNvSpPr>
          <p:nvPr>
            <p:ph type="body" idx="1"/>
          </p:nvPr>
        </p:nvSpPr>
        <p:spPr>
          <a:xfrm>
            <a:off x="457200" y="1200150"/>
            <a:ext cx="8229600"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5" name="Shape 45"/>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46" name="Shape 46"/>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47" name="Shape 47"/>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48" name="Shape 48"/>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1" name="Shape 51"/>
          <p:cNvSpPr txBox="1">
            <a:spLocks noGrp="1"/>
          </p:cNvSpPr>
          <p:nvPr>
            <p:ph type="body" idx="1"/>
          </p:nvPr>
        </p:nvSpPr>
        <p:spPr>
          <a:xfrm>
            <a:off x="457200" y="1200150"/>
            <a:ext cx="4038599" cy="3630300"/>
          </a:xfrm>
          <a:prstGeom prst="rect">
            <a:avLst/>
          </a:prstGeom>
        </p:spPr>
        <p:txBody>
          <a:bodyPr lIns="91425" tIns="91425" rIns="91425" bIns="91425" anchor="t" anchorCtr="0"/>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a:endParaRPr/>
          </a:p>
        </p:txBody>
      </p:sp>
      <p:sp>
        <p:nvSpPr>
          <p:cNvPr id="52" name="Shape 52"/>
          <p:cNvSpPr txBox="1">
            <a:spLocks noGrp="1"/>
          </p:cNvSpPr>
          <p:nvPr>
            <p:ph type="body" idx="2"/>
          </p:nvPr>
        </p:nvSpPr>
        <p:spPr>
          <a:xfrm>
            <a:off x="4648200" y="1200150"/>
            <a:ext cx="4038599" cy="3630300"/>
          </a:xfrm>
          <a:prstGeom prst="rect">
            <a:avLst/>
          </a:prstGeom>
        </p:spPr>
        <p:txBody>
          <a:bodyPr lIns="91425" tIns="91425" rIns="91425" bIns="91425" anchor="t" anchorCtr="0"/>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a:endParaRPr/>
          </a:p>
        </p:txBody>
      </p:sp>
      <p:sp>
        <p:nvSpPr>
          <p:cNvPr id="53" name="Shape 5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54" name="Shape 5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55" name="Shape 5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56" name="Shape 5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9" name="Shape 59"/>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60" name="Shape 6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61" name="Shape 61"/>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62" name="Shape 62"/>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63" name="Shape 6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64" name="Shape 6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65" name="Shape 6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66" name="Shape 6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1574800" y="3320653"/>
            <a:ext cx="5486399" cy="513300"/>
          </a:xfrm>
          <a:prstGeom prst="rect">
            <a:avLst/>
          </a:prstGeom>
        </p:spPr>
        <p:txBody>
          <a:bodyPr lIns="91425" tIns="91425" rIns="91425" bIns="91425" anchor="t" anchorCtr="0"/>
          <a:lstStyle>
            <a:lvl1pPr algn="ctr">
              <a:spcBef>
                <a:spcPts val="0"/>
              </a:spcBef>
              <a:buSzPct val="100000"/>
              <a:buNone/>
              <a:defRPr sz="1800"/>
            </a:lvl1pPr>
          </a:lstStyle>
          <a:p>
            <a:endParaRPr/>
          </a:p>
        </p:txBody>
      </p:sp>
      <p:sp>
        <p:nvSpPr>
          <p:cNvPr id="69" name="Shape 69"/>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70" name="Shape 7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71" name="Shape 71"/>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72" name="Shape 72"/>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73" name="Shape 7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74" name="Shape 7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75" name="Shape 7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76" name="Shape 7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2890DA"/>
            </a:gs>
            <a:gs pos="100000">
              <a:schemeClr val="dk2"/>
            </a:gs>
          </a:gsLst>
          <a:path path="circle">
            <a:fillToRect t="100000" r="100000"/>
          </a:path>
          <a:tileRect l="-100000" b="-100000"/>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6879600" cy="857400"/>
          </a:xfrm>
          <a:prstGeom prst="rect">
            <a:avLst/>
          </a:prstGeom>
          <a:noFill/>
          <a:ln>
            <a:noFill/>
          </a:ln>
        </p:spPr>
        <p:txBody>
          <a:bodyPr lIns="91425" tIns="91425" rIns="91425" bIns="91425" anchor="b" anchorCtr="0"/>
          <a:lstStyle>
            <a:lvl1pPr>
              <a:spcBef>
                <a:spcPts val="0"/>
              </a:spcBef>
              <a:buClr>
                <a:schemeClr val="lt1"/>
              </a:buClr>
              <a:buSzPct val="100000"/>
              <a:buNone/>
              <a:defRPr sz="3600">
                <a:solidFill>
                  <a:schemeClr val="lt1"/>
                </a:solidFill>
              </a:defRPr>
            </a:lvl1pPr>
            <a:lvl2pPr>
              <a:spcBef>
                <a:spcPts val="0"/>
              </a:spcBef>
              <a:buClr>
                <a:schemeClr val="lt1"/>
              </a:buClr>
              <a:buSzPct val="100000"/>
              <a:buNone/>
              <a:defRPr sz="3600">
                <a:solidFill>
                  <a:schemeClr val="lt1"/>
                </a:solidFill>
              </a:defRPr>
            </a:lvl2pPr>
            <a:lvl3pPr>
              <a:spcBef>
                <a:spcPts val="0"/>
              </a:spcBef>
              <a:buClr>
                <a:schemeClr val="lt1"/>
              </a:buClr>
              <a:buSzPct val="100000"/>
              <a:buNone/>
              <a:defRPr sz="3600">
                <a:solidFill>
                  <a:schemeClr val="lt1"/>
                </a:solidFill>
              </a:defRPr>
            </a:lvl3pPr>
            <a:lvl4pPr>
              <a:spcBef>
                <a:spcPts val="0"/>
              </a:spcBef>
              <a:buClr>
                <a:schemeClr val="lt1"/>
              </a:buClr>
              <a:buSzPct val="100000"/>
              <a:buNone/>
              <a:defRPr sz="3600">
                <a:solidFill>
                  <a:schemeClr val="lt1"/>
                </a:solidFill>
              </a:defRPr>
            </a:lvl4pPr>
            <a:lvl5pPr>
              <a:spcBef>
                <a:spcPts val="0"/>
              </a:spcBef>
              <a:buClr>
                <a:schemeClr val="lt1"/>
              </a:buClr>
              <a:buSzPct val="100000"/>
              <a:buNone/>
              <a:defRPr sz="3600">
                <a:solidFill>
                  <a:schemeClr val="lt1"/>
                </a:solidFill>
              </a:defRPr>
            </a:lvl5pPr>
            <a:lvl6pPr>
              <a:spcBef>
                <a:spcPts val="0"/>
              </a:spcBef>
              <a:buClr>
                <a:schemeClr val="lt1"/>
              </a:buClr>
              <a:buSzPct val="100000"/>
              <a:buNone/>
              <a:defRPr sz="3600">
                <a:solidFill>
                  <a:schemeClr val="lt1"/>
                </a:solidFill>
              </a:defRPr>
            </a:lvl6pPr>
            <a:lvl7pPr>
              <a:spcBef>
                <a:spcPts val="0"/>
              </a:spcBef>
              <a:buClr>
                <a:schemeClr val="lt1"/>
              </a:buClr>
              <a:buSzPct val="100000"/>
              <a:buNone/>
              <a:defRPr sz="3600">
                <a:solidFill>
                  <a:schemeClr val="lt1"/>
                </a:solidFill>
              </a:defRPr>
            </a:lvl7pPr>
            <a:lvl8pPr>
              <a:spcBef>
                <a:spcPts val="0"/>
              </a:spcBef>
              <a:buClr>
                <a:schemeClr val="lt1"/>
              </a:buClr>
              <a:buSzPct val="100000"/>
              <a:buNone/>
              <a:defRPr sz="3600">
                <a:solidFill>
                  <a:schemeClr val="lt1"/>
                </a:solidFill>
              </a:defRPr>
            </a:lvl8pPr>
            <a:lvl9pPr>
              <a:spcBef>
                <a:spcPts val="0"/>
              </a:spcBef>
              <a:buClr>
                <a:schemeClr val="lt1"/>
              </a:buClr>
              <a:buSzPct val="100000"/>
              <a:buNone/>
              <a:defRPr sz="3600">
                <a:solidFill>
                  <a:schemeClr val="lt1"/>
                </a:solidFill>
              </a:defRPr>
            </a:lvl9pPr>
          </a:lstStyle>
          <a:p>
            <a:endParaRPr/>
          </a:p>
        </p:txBody>
      </p:sp>
      <p:sp>
        <p:nvSpPr>
          <p:cNvPr id="6" name="Shape 6"/>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a:spcBef>
                <a:spcPts val="0"/>
              </a:spcBef>
              <a:buClr>
                <a:schemeClr val="lt1"/>
              </a:buClr>
              <a:buSzPct val="100000"/>
              <a:defRPr sz="3200">
                <a:solidFill>
                  <a:schemeClr val="lt1"/>
                </a:solidFill>
              </a:defRPr>
            </a:lvl1pPr>
            <a:lvl2pPr>
              <a:spcBef>
                <a:spcPts val="560"/>
              </a:spcBef>
              <a:buClr>
                <a:schemeClr val="lt1"/>
              </a:buClr>
              <a:buSzPct val="100000"/>
              <a:defRPr sz="2800">
                <a:solidFill>
                  <a:schemeClr val="lt1"/>
                </a:solidFill>
              </a:defRPr>
            </a:lvl2pPr>
            <a:lvl3pPr>
              <a:spcBef>
                <a:spcPts val="480"/>
              </a:spcBef>
              <a:buClr>
                <a:schemeClr val="lt1"/>
              </a:buClr>
              <a:buSzPct val="100000"/>
              <a:defRPr sz="2400">
                <a:solidFill>
                  <a:schemeClr val="lt1"/>
                </a:solidFill>
              </a:defRPr>
            </a:lvl3pPr>
            <a:lvl4pPr>
              <a:spcBef>
                <a:spcPts val="400"/>
              </a:spcBef>
              <a:buClr>
                <a:schemeClr val="lt1"/>
              </a:buClr>
              <a:buSzPct val="100000"/>
              <a:defRPr sz="2000">
                <a:solidFill>
                  <a:schemeClr val="lt1"/>
                </a:solidFill>
              </a:defRPr>
            </a:lvl4pPr>
            <a:lvl5pPr>
              <a:spcBef>
                <a:spcPts val="400"/>
              </a:spcBef>
              <a:buClr>
                <a:schemeClr val="lt1"/>
              </a:buClr>
              <a:buSzPct val="100000"/>
              <a:defRPr sz="2000">
                <a:solidFill>
                  <a:schemeClr val="lt1"/>
                </a:solidFill>
              </a:defRPr>
            </a:lvl5pPr>
            <a:lvl6pPr>
              <a:spcBef>
                <a:spcPts val="400"/>
              </a:spcBef>
              <a:buClr>
                <a:schemeClr val="lt1"/>
              </a:buClr>
              <a:buSzPct val="100000"/>
              <a:defRPr sz="2000">
                <a:solidFill>
                  <a:schemeClr val="lt1"/>
                </a:solidFill>
              </a:defRPr>
            </a:lvl6pPr>
            <a:lvl7pPr>
              <a:spcBef>
                <a:spcPts val="400"/>
              </a:spcBef>
              <a:buClr>
                <a:schemeClr val="lt1"/>
              </a:buClr>
              <a:buSzPct val="100000"/>
              <a:defRPr sz="2000">
                <a:solidFill>
                  <a:schemeClr val="lt1"/>
                </a:solidFill>
              </a:defRPr>
            </a:lvl7pPr>
            <a:lvl8pPr>
              <a:spcBef>
                <a:spcPts val="400"/>
              </a:spcBef>
              <a:buClr>
                <a:schemeClr val="lt1"/>
              </a:buClr>
              <a:buSzPct val="100000"/>
              <a:defRPr sz="2000">
                <a:solidFill>
                  <a:schemeClr val="lt1"/>
                </a:solidFill>
              </a:defRPr>
            </a:lvl8pPr>
            <a:lvl9pPr>
              <a:spcBef>
                <a:spcPts val="400"/>
              </a:spcBef>
              <a:buClr>
                <a:schemeClr val="lt1"/>
              </a:buClr>
              <a:buSzPct val="100000"/>
              <a:defRPr sz="2000">
                <a:solidFill>
                  <a:schemeClr val="lt1"/>
                </a:solidFill>
              </a:defRPr>
            </a:lvl9pPr>
          </a:lstStyle>
          <a:p>
            <a:endParaRPr/>
          </a:p>
        </p:txBody>
      </p:sp>
      <p:sp>
        <p:nvSpPr>
          <p:cNvPr id="7" name="Shape 7"/>
          <p:cNvSpPr/>
          <p:nvPr/>
        </p:nvSpPr>
        <p:spPr>
          <a:xfrm>
            <a:off x="0" y="0"/>
            <a:ext cx="3135299" cy="5143499"/>
          </a:xfrm>
          <a:prstGeom prst="rect">
            <a:avLst/>
          </a:prstGeom>
          <a:noFill/>
          <a:ln>
            <a:noFill/>
          </a:ln>
        </p:spPr>
        <p:txBody>
          <a:bodyPr lIns="91425" tIns="45700" rIns="91425" bIns="45700" anchor="t" anchorCtr="0">
            <a:noAutofit/>
          </a:bodyPr>
          <a:lstStyle/>
          <a:p>
            <a:pPr>
              <a:spcBef>
                <a:spcPts val="0"/>
              </a:spcBef>
              <a:buNone/>
            </a:pPr>
            <a:endParaRPr/>
          </a:p>
        </p:txBody>
      </p:sp>
      <p:sp>
        <p:nvSpPr>
          <p:cNvPr id="8" name="Shape 8"/>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9" name="Shape 9"/>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10" name="Shape 10"/>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pPr>
              <a:spcBef>
                <a:spcPts val="0"/>
              </a:spcBef>
              <a:buNone/>
            </a:pPr>
            <a:endParaRPr/>
          </a:p>
        </p:txBody>
      </p:sp>
      <p:sp>
        <p:nvSpPr>
          <p:cNvPr id="11" name="Shape 11"/>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iles.eric.ed.gov/fulltext/EJ992995.pdf" TargetMode="External"/><Relationship Id="rId7" Type="http://schemas.openxmlformats.org/officeDocument/2006/relationships/hyperlink" Target="http://www.cnn.com/2011/US/08/25/illinois.college.lgbt.questio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huffingtonpost.com/2014/04/07/transgender-dorm-george-fox-university_n_5106075.html" TargetMode="External"/><Relationship Id="rId5" Type="http://schemas.openxmlformats.org/officeDocument/2006/relationships/hyperlink" Target="http://www.lgbtcampus.org/" TargetMode="External"/><Relationship Id="rId4" Type="http://schemas.openxmlformats.org/officeDocument/2006/relationships/hyperlink" Target="http://www.nacacnet.org/research/PublicationsResources/bulletin/2014Bulletin/04-23-2014/Pages/Supporting-Transgender-Students-on-Admission-Materials.asp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ww.pointfoundation.org/" TargetMode="External"/><Relationship Id="rId3" Type="http://schemas.openxmlformats.org/officeDocument/2006/relationships/hyperlink" Target="http://www.glsen.org/" TargetMode="External"/><Relationship Id="rId7" Type="http://schemas.openxmlformats.org/officeDocument/2006/relationships/hyperlink" Target="http://www.thetaskforc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hrc.org/" TargetMode="External"/><Relationship Id="rId5" Type="http://schemas.openxmlformats.org/officeDocument/2006/relationships/hyperlink" Target="http://gaystraightalliance.org/" TargetMode="External"/><Relationship Id="rId4" Type="http://schemas.openxmlformats.org/officeDocument/2006/relationships/hyperlink" Target="http://www.glaad.org/" TargetMode="External"/><Relationship Id="rId9" Type="http://schemas.openxmlformats.org/officeDocument/2006/relationships/hyperlink" Target="http://www.campusprideindex.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chronicle.com/blogs/saysomething/2013/12/03/where-do-homeless-students-go-over-winter-brea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1800runaway.org/" TargetMode="External"/><Relationship Id="rId3" Type="http://schemas.openxmlformats.org/officeDocument/2006/relationships/hyperlink" Target="http://www.naehcy.org" TargetMode="External"/><Relationship Id="rId7" Type="http://schemas.openxmlformats.org/officeDocument/2006/relationships/hyperlink" Target="http://center.serve.org/nch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naehcy.org/sites/default/files/dl/toolkit.pdf" TargetMode="External"/><Relationship Id="rId5" Type="http://schemas.openxmlformats.org/officeDocument/2006/relationships/hyperlink" Target="http://www.naehcy.org/letendre-scholarship-fund/about-the-fund" TargetMode="External"/><Relationship Id="rId4" Type="http://schemas.openxmlformats.org/officeDocument/2006/relationships/hyperlink" Target="http://www.naehcy.org/legislation-and-policy/state-he-network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tflowers@loy.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mailto:zgeorge1@depaul.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m9DSHLc08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firstgenerationstudent.com/" TargetMode="External"/><Relationship Id="rId3" Type="http://schemas.openxmlformats.org/officeDocument/2006/relationships/hyperlink" Target="http://www.collegeaffordabilityguide.org/" TargetMode="External"/><Relationship Id="rId7" Type="http://schemas.openxmlformats.org/officeDocument/2006/relationships/hyperlink" Target="http://www.firstinthefamily.org/highschool/Download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imfirst.org/center-for-student-opportunity/" TargetMode="External"/><Relationship Id="rId5" Type="http://schemas.openxmlformats.org/officeDocument/2006/relationships/hyperlink" Target="https://www.collegegreenlight.com/" TargetMode="External"/><Relationship Id="rId10" Type="http://schemas.openxmlformats.org/officeDocument/2006/relationships/hyperlink" Target="www.nacacnet.org/steps" TargetMode="External"/><Relationship Id="rId4" Type="http://schemas.openxmlformats.org/officeDocument/2006/relationships/hyperlink" Target="http://professionals.collegeboard.com/guidance/prepare/first-generation" TargetMode="External"/><Relationship Id="rId9" Type="http://schemas.openxmlformats.org/officeDocument/2006/relationships/hyperlink" Target="www.imfirst.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illinoisdreamfund.org" TargetMode="External"/><Relationship Id="rId3" Type="http://schemas.openxmlformats.org/officeDocument/2006/relationships/hyperlink" Target="http://e4fc.org/home.html" TargetMode="External"/><Relationship Id="rId7" Type="http://schemas.openxmlformats.org/officeDocument/2006/relationships/hyperlink" Target="http://www.ccc.edu/departments/Pages/chicago-star-scholarship.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chooseyourfuture.org/college/undocumented-students#aid" TargetMode="External"/><Relationship Id="rId5" Type="http://schemas.openxmlformats.org/officeDocument/2006/relationships/hyperlink" Target="http://www.iyjl.org/" TargetMode="External"/><Relationship Id="rId4" Type="http://schemas.openxmlformats.org/officeDocument/2006/relationships/hyperlink" Target="http://unitedwedream.org/" TargetMode="External"/><Relationship Id="rId9" Type="http://schemas.openxmlformats.org/officeDocument/2006/relationships/hyperlink" Target="https://bigfuture.collegeboard.org/get-started/for-undocumented-students/6-things-undocumented-students-need-to-know-about-college"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maldef.org/leadership/scholarships/index.html" TargetMode="External"/><Relationship Id="rId3" Type="http://schemas.openxmlformats.org/officeDocument/2006/relationships/hyperlink" Target="http://blog.cappex.com/blog/scholarships-for-undocumented-students/" TargetMode="External"/><Relationship Id="rId7" Type="http://schemas.openxmlformats.org/officeDocument/2006/relationships/hyperlink" Target="http://hsf.net/en/scholarship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thedream.us/colleges/" TargetMode="External"/><Relationship Id="rId5" Type="http://schemas.openxmlformats.org/officeDocument/2006/relationships/hyperlink" Target="http://www.e4fc.org/resources/scholarshiplists.html" TargetMode="External"/><Relationship Id="rId4" Type="http://schemas.openxmlformats.org/officeDocument/2006/relationships/hyperlink" Target="http://blog.collegegreenlight.com/blog/easy-scholarships-for-undocumented-stud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ctrTitle"/>
          </p:nvPr>
        </p:nvSpPr>
        <p:spPr>
          <a:xfrm>
            <a:off x="1997075" y="1095856"/>
            <a:ext cx="6400799" cy="1102500"/>
          </a:xfrm>
          <a:prstGeom prst="rect">
            <a:avLst/>
          </a:prstGeom>
        </p:spPr>
        <p:txBody>
          <a:bodyPr lIns="91425" tIns="91425" rIns="91425" bIns="91425" anchor="b" anchorCtr="0">
            <a:noAutofit/>
          </a:bodyPr>
          <a:lstStyle/>
          <a:p>
            <a:pPr>
              <a:spcBef>
                <a:spcPts val="0"/>
              </a:spcBef>
              <a:buNone/>
            </a:pPr>
            <a:r>
              <a:rPr lang="en"/>
              <a:t>Inclusion, Access and Success</a:t>
            </a:r>
          </a:p>
        </p:txBody>
      </p:sp>
      <p:sp>
        <p:nvSpPr>
          <p:cNvPr id="80" name="Shape 80"/>
          <p:cNvSpPr txBox="1">
            <a:spLocks noGrp="1"/>
          </p:cNvSpPr>
          <p:nvPr>
            <p:ph type="subTitle" idx="1"/>
          </p:nvPr>
        </p:nvSpPr>
        <p:spPr>
          <a:xfrm>
            <a:off x="3186250" y="3524375"/>
            <a:ext cx="6082800" cy="199500"/>
          </a:xfrm>
          <a:prstGeom prst="rect">
            <a:avLst/>
          </a:prstGeom>
        </p:spPr>
        <p:txBody>
          <a:bodyPr lIns="91425" tIns="91425" rIns="91425" bIns="91425" anchor="t" anchorCtr="0">
            <a:noAutofit/>
          </a:bodyPr>
          <a:lstStyle/>
          <a:p>
            <a:pPr rtl="0">
              <a:spcBef>
                <a:spcPts val="0"/>
              </a:spcBef>
              <a:buNone/>
            </a:pPr>
            <a:r>
              <a:rPr lang="en" sz="2400"/>
              <a:t>Traci Flowers, Loyola Academy, IAS Tri-Chair</a:t>
            </a:r>
          </a:p>
          <a:p>
            <a:pPr>
              <a:spcBef>
                <a:spcPts val="0"/>
              </a:spcBef>
              <a:buNone/>
            </a:pPr>
            <a:r>
              <a:rPr lang="en" sz="2400"/>
              <a:t>Zachary George, DePaul University, IAS member</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457200" y="949375"/>
            <a:ext cx="8229600" cy="3881099"/>
          </a:xfrm>
          <a:prstGeom prst="rect">
            <a:avLst/>
          </a:prstGeom>
        </p:spPr>
        <p:txBody>
          <a:bodyPr lIns="91425" tIns="91425" rIns="91425" bIns="91425" anchor="t" anchorCtr="0">
            <a:noAutofit/>
          </a:bodyPr>
          <a:lstStyle/>
          <a:p>
            <a:pPr lvl="0" rtl="0">
              <a:lnSpc>
                <a:spcPct val="115000"/>
              </a:lnSpc>
              <a:spcBef>
                <a:spcPts val="600"/>
              </a:spcBef>
              <a:buNone/>
            </a:pPr>
            <a:r>
              <a:rPr lang="en" sz="1400"/>
              <a:t>Between 4-10% of youth population are LGBTQ</a:t>
            </a:r>
          </a:p>
          <a:p>
            <a:pPr lvl="0" rtl="0">
              <a:lnSpc>
                <a:spcPct val="115000"/>
              </a:lnSpc>
              <a:spcBef>
                <a:spcPts val="600"/>
              </a:spcBef>
              <a:buNone/>
            </a:pPr>
            <a:r>
              <a:rPr lang="en" sz="1400"/>
              <a:t>LGBT students are twice as likely to say that they were not planning on completing high school or going on to college.</a:t>
            </a:r>
          </a:p>
          <a:p>
            <a:pPr marL="457200" lvl="0" indent="-317500" rtl="0">
              <a:lnSpc>
                <a:spcPct val="115000"/>
              </a:lnSpc>
              <a:spcBef>
                <a:spcPts val="600"/>
              </a:spcBef>
              <a:buClr>
                <a:schemeClr val="lt1"/>
              </a:buClr>
              <a:buSzPct val="100000"/>
              <a:buFont typeface="Arial"/>
              <a:buChar char="●"/>
            </a:pPr>
            <a:r>
              <a:rPr lang="en" sz="1400" u="sng">
                <a:solidFill>
                  <a:schemeClr val="hlink"/>
                </a:solidFill>
                <a:latin typeface="Calibri"/>
                <a:ea typeface="Calibri"/>
                <a:cs typeface="Calibri"/>
                <a:sym typeface="Calibri"/>
                <a:hlinkClick r:id="rId3"/>
              </a:rPr>
              <a:t>LGBT Applicants and Challenges for Admission: A Case Study- NACAC Journal, November 8th, 2012</a:t>
            </a:r>
          </a:p>
          <a:p>
            <a:pPr marL="457200" lvl="0" indent="-317500" rtl="0">
              <a:lnSpc>
                <a:spcPct val="115000"/>
              </a:lnSpc>
              <a:spcBef>
                <a:spcPts val="600"/>
              </a:spcBef>
              <a:buClr>
                <a:schemeClr val="lt1"/>
              </a:buClr>
              <a:buSzPct val="100000"/>
              <a:buFont typeface="Arial"/>
              <a:buChar char="●"/>
            </a:pPr>
            <a:r>
              <a:rPr lang="en" sz="1400" u="sng">
                <a:solidFill>
                  <a:schemeClr val="hlink"/>
                </a:solidFill>
                <a:latin typeface="Calibri"/>
                <a:ea typeface="Calibri"/>
                <a:cs typeface="Calibri"/>
                <a:sym typeface="Calibri"/>
                <a:hlinkClick r:id="rId4"/>
              </a:rPr>
              <a:t>Supporting Transgender students in the admission process</a:t>
            </a:r>
            <a:r>
              <a:rPr lang="en" sz="1400">
                <a:latin typeface="Calibri"/>
                <a:ea typeface="Calibri"/>
                <a:cs typeface="Calibri"/>
                <a:sym typeface="Calibri"/>
              </a:rPr>
              <a:t>- NACAC, along with</a:t>
            </a:r>
            <a:r>
              <a:rPr lang="en" sz="1400">
                <a:latin typeface="Calibri"/>
                <a:ea typeface="Calibri"/>
                <a:cs typeface="Calibri"/>
                <a:sym typeface="Calibri"/>
                <a:hlinkClick r:id="rId5"/>
              </a:rPr>
              <a:t> </a:t>
            </a:r>
            <a:r>
              <a:rPr lang="en" sz="1400" u="sng">
                <a:latin typeface="Calibri"/>
                <a:ea typeface="Calibri"/>
                <a:cs typeface="Calibri"/>
                <a:sym typeface="Calibri"/>
                <a:hlinkClick r:id="rId5"/>
              </a:rPr>
              <a:t>Consortium of Higher Education LGBT Resource Professionals</a:t>
            </a:r>
            <a:r>
              <a:rPr lang="en" sz="1400">
                <a:latin typeface="Calibri"/>
                <a:ea typeface="Calibri"/>
                <a:cs typeface="Calibri"/>
                <a:sym typeface="Calibri"/>
              </a:rPr>
              <a:t>, April 23</a:t>
            </a:r>
            <a:r>
              <a:rPr lang="en" sz="1400" baseline="30000">
                <a:latin typeface="Calibri"/>
                <a:ea typeface="Calibri"/>
                <a:cs typeface="Calibri"/>
                <a:sym typeface="Calibri"/>
              </a:rPr>
              <a:t>rd</a:t>
            </a:r>
            <a:r>
              <a:rPr lang="en" sz="1400">
                <a:latin typeface="Calibri"/>
                <a:ea typeface="Calibri"/>
                <a:cs typeface="Calibri"/>
                <a:sym typeface="Calibri"/>
              </a:rPr>
              <a:t>, 2014</a:t>
            </a:r>
          </a:p>
          <a:p>
            <a:pPr marL="457200" lvl="0" indent="-317500" rtl="0">
              <a:lnSpc>
                <a:spcPct val="115000"/>
              </a:lnSpc>
              <a:spcBef>
                <a:spcPts val="600"/>
              </a:spcBef>
              <a:buClr>
                <a:schemeClr val="lt1"/>
              </a:buClr>
              <a:buSzPct val="100000"/>
              <a:buFont typeface="Arial"/>
              <a:buChar char="●"/>
            </a:pPr>
            <a:r>
              <a:rPr lang="en" sz="1400" u="sng">
                <a:solidFill>
                  <a:schemeClr val="hlink"/>
                </a:solidFill>
                <a:latin typeface="Calibri"/>
                <a:ea typeface="Calibri"/>
                <a:cs typeface="Calibri"/>
                <a:sym typeface="Calibri"/>
                <a:hlinkClick r:id="rId6"/>
              </a:rPr>
              <a:t>Christian University Denies Transgender Student's Request To Live In An All-Male Dorm</a:t>
            </a:r>
            <a:r>
              <a:rPr lang="en" sz="1400">
                <a:latin typeface="Calibri"/>
                <a:ea typeface="Calibri"/>
                <a:cs typeface="Calibri"/>
                <a:sym typeface="Calibri"/>
              </a:rPr>
              <a:t>- Huffington Post, April 7</a:t>
            </a:r>
            <a:r>
              <a:rPr lang="en" sz="1400" baseline="30000">
                <a:latin typeface="Calibri"/>
                <a:ea typeface="Calibri"/>
                <a:cs typeface="Calibri"/>
                <a:sym typeface="Calibri"/>
              </a:rPr>
              <a:t>th</a:t>
            </a:r>
            <a:r>
              <a:rPr lang="en" sz="1400">
                <a:latin typeface="Calibri"/>
                <a:ea typeface="Calibri"/>
                <a:cs typeface="Calibri"/>
                <a:sym typeface="Calibri"/>
              </a:rPr>
              <a:t>, 2014</a:t>
            </a:r>
          </a:p>
          <a:p>
            <a:pPr marL="457200" lvl="0" indent="-317500" rtl="0">
              <a:lnSpc>
                <a:spcPct val="115000"/>
              </a:lnSpc>
              <a:spcBef>
                <a:spcPts val="600"/>
              </a:spcBef>
              <a:buClr>
                <a:schemeClr val="lt1"/>
              </a:buClr>
              <a:buSzPct val="100000"/>
              <a:buFont typeface="Arial"/>
              <a:buChar char="●"/>
            </a:pPr>
            <a:r>
              <a:rPr lang="en" sz="1400">
                <a:latin typeface="Calibri"/>
                <a:ea typeface="Calibri"/>
                <a:cs typeface="Calibri"/>
                <a:sym typeface="Calibri"/>
              </a:rPr>
              <a:t>Add LGBTQ identity question to college application- The Duke Chronicle, Guest Commentary, February 9</a:t>
            </a:r>
            <a:r>
              <a:rPr lang="en" sz="1400" baseline="30000">
                <a:latin typeface="Calibri"/>
                <a:ea typeface="Calibri"/>
                <a:cs typeface="Calibri"/>
                <a:sym typeface="Calibri"/>
              </a:rPr>
              <a:t>th</a:t>
            </a:r>
            <a:r>
              <a:rPr lang="en" sz="1400">
                <a:latin typeface="Calibri"/>
                <a:ea typeface="Calibri"/>
                <a:cs typeface="Calibri"/>
                <a:sym typeface="Calibri"/>
              </a:rPr>
              <a:t>, 2014</a:t>
            </a:r>
          </a:p>
          <a:p>
            <a:pPr marL="914400" lvl="1" indent="-317500" rtl="0">
              <a:lnSpc>
                <a:spcPct val="115000"/>
              </a:lnSpc>
              <a:spcBef>
                <a:spcPts val="600"/>
              </a:spcBef>
              <a:buClr>
                <a:schemeClr val="lt1"/>
              </a:buClr>
              <a:buSzPct val="116666"/>
              <a:buFont typeface="Courier New"/>
              <a:buChar char="o"/>
            </a:pPr>
            <a:r>
              <a:rPr lang="en" sz="1200" u="sng">
                <a:solidFill>
                  <a:schemeClr val="hlink"/>
                </a:solidFill>
                <a:hlinkClick r:id="rId7"/>
              </a:rPr>
              <a:t>Illinois college becomes first to ask undergrads if they're gay</a:t>
            </a:r>
            <a:r>
              <a:rPr lang="en" sz="1200"/>
              <a:t>- CNN, August 25th, 2011</a:t>
            </a:r>
          </a:p>
          <a:p>
            <a:pPr marL="457200" lvl="0" indent="0" rtl="0">
              <a:lnSpc>
                <a:spcPct val="115000"/>
              </a:lnSpc>
              <a:spcBef>
                <a:spcPts val="600"/>
              </a:spcBef>
              <a:buNone/>
            </a:pPr>
            <a:endParaRPr sz="1200"/>
          </a:p>
          <a:p>
            <a:pPr>
              <a:spcBef>
                <a:spcPts val="0"/>
              </a:spcBef>
              <a:buNone/>
            </a:pPr>
            <a:endParaRPr/>
          </a:p>
        </p:txBody>
      </p:sp>
      <p:sp>
        <p:nvSpPr>
          <p:cNvPr id="134" name="Shape 134"/>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LGBTQ</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457200" y="798125"/>
            <a:ext cx="8229600" cy="4345500"/>
          </a:xfrm>
          <a:prstGeom prst="rect">
            <a:avLst/>
          </a:prstGeom>
        </p:spPr>
        <p:txBody>
          <a:bodyPr lIns="91425" tIns="91425" rIns="91425" bIns="91425" anchor="t" anchorCtr="0">
            <a:noAutofit/>
          </a:bodyPr>
          <a:lstStyle/>
          <a:p>
            <a:pPr marL="457200" lvl="0" indent="-317500" rtl="0">
              <a:lnSpc>
                <a:spcPct val="115000"/>
              </a:lnSpc>
              <a:spcBef>
                <a:spcPts val="600"/>
              </a:spcBef>
              <a:buClr>
                <a:schemeClr val="lt1"/>
              </a:buClr>
              <a:buSzPct val="100000"/>
              <a:buFont typeface="Arial"/>
              <a:buChar char="●"/>
            </a:pPr>
            <a:r>
              <a:rPr lang="en" sz="1200" dirty="0"/>
              <a:t>Gay Lesbian Straight Education Network. GLSEN provides anti-bias resources for schools with a focus on ensuring safety for all students, including LGBT students.  </a:t>
            </a:r>
            <a:r>
              <a:rPr lang="en" sz="1200" u="sng" dirty="0">
                <a:solidFill>
                  <a:schemeClr val="hlink"/>
                </a:solidFill>
                <a:hlinkClick r:id="rId3"/>
              </a:rPr>
              <a:t>http://www.glsen.org/</a:t>
            </a:r>
            <a:r>
              <a:rPr lang="en" sz="1200" dirty="0"/>
              <a:t> </a:t>
            </a:r>
          </a:p>
          <a:p>
            <a:pPr marL="457200" lvl="0" indent="-317500" rtl="0">
              <a:lnSpc>
                <a:spcPct val="115000"/>
              </a:lnSpc>
              <a:spcBef>
                <a:spcPts val="600"/>
              </a:spcBef>
              <a:buClr>
                <a:schemeClr val="lt1"/>
              </a:buClr>
              <a:buSzPct val="100000"/>
              <a:buFont typeface="Arial"/>
              <a:buChar char="●"/>
            </a:pPr>
            <a:r>
              <a:rPr lang="en" sz="1200" dirty="0"/>
              <a:t>GLAAD (Gay and Lesbian Alliance Against Defamation) As part of its work to ensure accurate depictions, GLAAD offers reports and critiques of media portrayals of LGBT people, events and issues. </a:t>
            </a:r>
            <a:r>
              <a:rPr lang="en" sz="1200" u="sng" dirty="0">
                <a:solidFill>
                  <a:schemeClr val="hlink"/>
                </a:solidFill>
                <a:hlinkClick r:id="rId4"/>
              </a:rPr>
              <a:t>http://www.glaad.org/</a:t>
            </a:r>
            <a:r>
              <a:rPr lang="en" sz="1200" dirty="0"/>
              <a:t> </a:t>
            </a:r>
          </a:p>
          <a:p>
            <a:pPr marL="457200" lvl="0" indent="-317500" rtl="0">
              <a:lnSpc>
                <a:spcPct val="115000"/>
              </a:lnSpc>
              <a:spcBef>
                <a:spcPts val="600"/>
              </a:spcBef>
              <a:buClr>
                <a:schemeClr val="lt1"/>
              </a:buClr>
              <a:buSzPct val="100000"/>
              <a:buFont typeface="Arial"/>
              <a:buChar char="●"/>
            </a:pPr>
            <a:r>
              <a:rPr lang="en" sz="1200" dirty="0"/>
              <a:t>Gay Straight Alliance. This umbrella site of GSA student clubs across the globe includes links to local clubs, as well as information on student rights and combating school-based discrimination. </a:t>
            </a:r>
            <a:r>
              <a:rPr lang="en" sz="1200" u="sng" dirty="0">
                <a:solidFill>
                  <a:schemeClr val="hlink"/>
                </a:solidFill>
                <a:hlinkClick r:id="rId5"/>
              </a:rPr>
              <a:t>http://gaystraightalliance.org/</a:t>
            </a:r>
            <a:r>
              <a:rPr lang="en" sz="1200" dirty="0"/>
              <a:t>  </a:t>
            </a:r>
          </a:p>
          <a:p>
            <a:pPr marL="457200" lvl="0" indent="-317500" rtl="0">
              <a:lnSpc>
                <a:spcPct val="115000"/>
              </a:lnSpc>
              <a:spcBef>
                <a:spcPts val="600"/>
              </a:spcBef>
              <a:buClr>
                <a:schemeClr val="lt1"/>
              </a:buClr>
              <a:buSzPct val="100000"/>
              <a:buFont typeface="Arial"/>
              <a:buChar char="●"/>
            </a:pPr>
            <a:r>
              <a:rPr lang="en" sz="1200" dirty="0"/>
              <a:t>Human Rights Campaign.  A lobbying organization, HRC includes background information on a wide range of legal and political issues related to rights for LGBT people.  </a:t>
            </a:r>
            <a:r>
              <a:rPr lang="en" sz="1200" u="sng" dirty="0">
                <a:solidFill>
                  <a:schemeClr val="hlink"/>
                </a:solidFill>
                <a:hlinkClick r:id="rId6"/>
              </a:rPr>
              <a:t>http://www.hrc.org/</a:t>
            </a:r>
            <a:r>
              <a:rPr lang="en" sz="1200" dirty="0"/>
              <a:t> </a:t>
            </a:r>
          </a:p>
          <a:p>
            <a:pPr marL="457200" lvl="0" indent="-317500" rtl="0">
              <a:lnSpc>
                <a:spcPct val="115000"/>
              </a:lnSpc>
              <a:spcBef>
                <a:spcPts val="600"/>
              </a:spcBef>
              <a:buClr>
                <a:schemeClr val="lt1"/>
              </a:buClr>
              <a:buSzPct val="100000"/>
              <a:buFont typeface="Arial"/>
              <a:buChar char="●"/>
            </a:pPr>
            <a:r>
              <a:rPr lang="en" sz="1200" dirty="0"/>
              <a:t>National Gay and Lesbian Task Force. This political advocacy organization provides Web links to a variety of religious and political groups that deal with LGBT issues. </a:t>
            </a:r>
            <a:r>
              <a:rPr lang="en" sz="1200" u="sng" dirty="0">
                <a:solidFill>
                  <a:schemeClr val="hlink"/>
                </a:solidFill>
                <a:hlinkClick r:id="rId7"/>
              </a:rPr>
              <a:t>http://www.thetaskforce.org/</a:t>
            </a:r>
            <a:r>
              <a:rPr lang="en" sz="1200" dirty="0"/>
              <a:t> </a:t>
            </a:r>
          </a:p>
          <a:p>
            <a:pPr marL="457200" lvl="0" indent="-317500" rtl="0">
              <a:lnSpc>
                <a:spcPct val="115000"/>
              </a:lnSpc>
              <a:spcBef>
                <a:spcPts val="600"/>
              </a:spcBef>
              <a:buClr>
                <a:schemeClr val="lt1"/>
              </a:buClr>
              <a:buSzPct val="100000"/>
              <a:buFont typeface="Arial"/>
              <a:buChar char="●"/>
            </a:pPr>
            <a:r>
              <a:rPr lang="en" sz="1200" dirty="0"/>
              <a:t>Point Foundation: Point Foundation empowers LGBTQ students to achieve their full academic and leadership potential- despite the obstacles often put before them - to make a significant impact on society. </a:t>
            </a:r>
            <a:r>
              <a:rPr lang="en" sz="1200" u="sng" dirty="0">
                <a:solidFill>
                  <a:schemeClr val="hlink"/>
                </a:solidFill>
                <a:hlinkClick r:id="rId8"/>
              </a:rPr>
              <a:t>http://www.pointfoundation.org/</a:t>
            </a:r>
            <a:r>
              <a:rPr lang="en" sz="1200" dirty="0"/>
              <a:t> </a:t>
            </a:r>
            <a:endParaRPr lang="en" sz="1200" dirty="0" smtClean="0"/>
          </a:p>
          <a:p>
            <a:pPr marL="457200" lvl="0" indent="-317500" rtl="0">
              <a:lnSpc>
                <a:spcPct val="115000"/>
              </a:lnSpc>
              <a:spcBef>
                <a:spcPts val="600"/>
              </a:spcBef>
              <a:buClr>
                <a:schemeClr val="lt1"/>
              </a:buClr>
              <a:buSzPct val="100000"/>
              <a:buFont typeface="Arial"/>
              <a:buChar char="●"/>
            </a:pPr>
            <a:r>
              <a:rPr lang="en" sz="1200" dirty="0" smtClean="0"/>
              <a:t>Campus Pride Index- A Complete list of LGBTQ fairs, a Trans-clearing house, SafeZone resources, and other documents regarding this community- </a:t>
            </a:r>
            <a:r>
              <a:rPr lang="en" sz="1200" dirty="0" smtClean="0">
                <a:hlinkClick r:id="rId9"/>
              </a:rPr>
              <a:t>http://www.campusprideindex.org</a:t>
            </a:r>
            <a:endParaRPr lang="en" sz="1200" dirty="0"/>
          </a:p>
        </p:txBody>
      </p:sp>
      <p:sp>
        <p:nvSpPr>
          <p:cNvPr id="140" name="Shape 140"/>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lvl="0" rtl="0">
              <a:spcBef>
                <a:spcPts val="0"/>
              </a:spcBef>
              <a:buNone/>
            </a:pPr>
            <a:r>
              <a:rPr lang="en" sz="3000"/>
              <a:t>Resources Available to Assist LGBTQ Youth</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457200" y="822950"/>
            <a:ext cx="8229600" cy="4007400"/>
          </a:xfrm>
          <a:prstGeom prst="rect">
            <a:avLst/>
          </a:prstGeom>
        </p:spPr>
        <p:txBody>
          <a:bodyPr lIns="91425" tIns="91425" rIns="91425" bIns="91425" anchor="t" anchorCtr="0">
            <a:noAutofit/>
          </a:bodyPr>
          <a:lstStyle/>
          <a:p>
            <a:pPr lvl="0" rtl="0">
              <a:lnSpc>
                <a:spcPct val="115000"/>
              </a:lnSpc>
              <a:spcBef>
                <a:spcPts val="0"/>
              </a:spcBef>
              <a:buClr>
                <a:schemeClr val="dk1"/>
              </a:buClr>
              <a:buSzPct val="84615"/>
              <a:buFont typeface="Arial"/>
              <a:buNone/>
            </a:pPr>
            <a:r>
              <a:rPr lang="en" sz="1300"/>
              <a:t>McKinney‐Vento Act’s definition of homeless:</a:t>
            </a:r>
          </a:p>
          <a:p>
            <a:pPr marL="0" lvl="0" indent="0" rtl="0">
              <a:lnSpc>
                <a:spcPct val="115000"/>
              </a:lnSpc>
              <a:spcBef>
                <a:spcPts val="0"/>
              </a:spcBef>
              <a:buSzPct val="107692"/>
              <a:buNone/>
            </a:pPr>
            <a:r>
              <a:rPr lang="en" sz="1300"/>
              <a:t>Children or youth who lack a fixed, regular, and adequate nighttime residence, including:</a:t>
            </a:r>
          </a:p>
          <a:p>
            <a:pPr marL="457200" lvl="0" indent="-311150" rtl="0">
              <a:lnSpc>
                <a:spcPct val="115000"/>
              </a:lnSpc>
              <a:spcBef>
                <a:spcPts val="0"/>
              </a:spcBef>
              <a:buClr>
                <a:schemeClr val="lt1"/>
              </a:buClr>
              <a:buSzPct val="100000"/>
              <a:buFont typeface="Arial"/>
              <a:buChar char="●"/>
            </a:pPr>
            <a:r>
              <a:rPr lang="en" sz="1300"/>
              <a:t>Sharing the housing of others due to loss of housing, economic hardship, or similar reason</a:t>
            </a:r>
          </a:p>
          <a:p>
            <a:pPr marL="457200" lvl="0" indent="-311150" rtl="0">
              <a:lnSpc>
                <a:spcPct val="115000"/>
              </a:lnSpc>
              <a:spcBef>
                <a:spcPts val="0"/>
              </a:spcBef>
              <a:buClr>
                <a:schemeClr val="lt1"/>
              </a:buClr>
              <a:buSzPct val="100000"/>
              <a:buFont typeface="Arial"/>
              <a:buChar char="●"/>
            </a:pPr>
            <a:r>
              <a:rPr lang="en" sz="1300"/>
              <a:t>Living in motels, hotels, trailer parks, camping grounds due to the lack of adequate alternative accommodations.</a:t>
            </a:r>
          </a:p>
          <a:p>
            <a:pPr marL="457200" lvl="0" indent="-311150" rtl="0">
              <a:lnSpc>
                <a:spcPct val="115000"/>
              </a:lnSpc>
              <a:spcBef>
                <a:spcPts val="0"/>
              </a:spcBef>
              <a:buClr>
                <a:schemeClr val="lt1"/>
              </a:buClr>
              <a:buSzPct val="100000"/>
              <a:buFont typeface="Arial"/>
              <a:buChar char="●"/>
            </a:pPr>
            <a:r>
              <a:rPr lang="en" sz="1300"/>
              <a:t>Living in emergency or transitional shelters, public places. </a:t>
            </a:r>
          </a:p>
          <a:p>
            <a:pPr marL="457200" lvl="0" indent="-311150" rtl="0">
              <a:lnSpc>
                <a:spcPct val="115000"/>
              </a:lnSpc>
              <a:spcBef>
                <a:spcPts val="0"/>
              </a:spcBef>
              <a:buClr>
                <a:schemeClr val="lt1"/>
              </a:buClr>
              <a:buSzPct val="100000"/>
              <a:buFont typeface="Arial"/>
              <a:buChar char="●"/>
            </a:pPr>
            <a:r>
              <a:rPr lang="en" sz="1300"/>
              <a:t>Awaiting foster care placement</a:t>
            </a:r>
          </a:p>
          <a:p>
            <a:pPr marL="457200" lvl="0" indent="-311150" rtl="0">
              <a:lnSpc>
                <a:spcPct val="115000"/>
              </a:lnSpc>
              <a:spcBef>
                <a:spcPts val="0"/>
              </a:spcBef>
              <a:buClr>
                <a:schemeClr val="lt1"/>
              </a:buClr>
              <a:buSzPct val="100000"/>
              <a:buFont typeface="Arial"/>
              <a:buChar char="●"/>
            </a:pPr>
            <a:r>
              <a:rPr lang="en" sz="1300"/>
              <a:t>Living in cars, parks, abandoned buildings, substandard housing, bus or train stations, or a similar setting. </a:t>
            </a:r>
          </a:p>
          <a:p>
            <a:pPr marL="457200" lvl="0" indent="-228600" rtl="0">
              <a:lnSpc>
                <a:spcPct val="115000"/>
              </a:lnSpc>
              <a:spcBef>
                <a:spcPts val="0"/>
              </a:spcBef>
              <a:buSzPct val="107692"/>
              <a:buNone/>
            </a:pPr>
            <a:r>
              <a:rPr lang="en" sz="1300"/>
              <a:t>(For more info, see NCHE’s Determining Eligibility brief at: www.serve.org/nche/briefs.php)</a:t>
            </a:r>
          </a:p>
          <a:p>
            <a:pPr rtl="0">
              <a:spcBef>
                <a:spcPts val="0"/>
              </a:spcBef>
              <a:buNone/>
            </a:pPr>
            <a:endParaRPr sz="1300"/>
          </a:p>
          <a:p>
            <a:pPr lvl="0" rtl="0">
              <a:spcBef>
                <a:spcPts val="0"/>
              </a:spcBef>
              <a:buNone/>
            </a:pPr>
            <a:r>
              <a:rPr lang="en" sz="1300"/>
              <a:t>The National Alliance to end Homelessness estimates that during a year there are approximately 550,000 unaccompanied, single youth and young adults up to age 24 who experience a homelessness episode of longer than one week. Approximately 380,000 of those youth are under the age of 18.</a:t>
            </a:r>
          </a:p>
          <a:p>
            <a:pPr marL="457200" lvl="0" indent="-311150" rtl="0">
              <a:spcBef>
                <a:spcPts val="0"/>
              </a:spcBef>
              <a:buClr>
                <a:schemeClr val="lt1"/>
              </a:buClr>
              <a:buSzPct val="100000"/>
              <a:buFont typeface="Arial"/>
              <a:buChar char="●"/>
            </a:pPr>
            <a:r>
              <a:rPr lang="en" sz="1300"/>
              <a:t>LGBTQ youth represent approximately 20 percent of homeless youth</a:t>
            </a:r>
          </a:p>
          <a:p>
            <a:pPr rtl="0">
              <a:spcBef>
                <a:spcPts val="0"/>
              </a:spcBef>
              <a:buNone/>
            </a:pPr>
            <a:endParaRPr sz="1400"/>
          </a:p>
          <a:p>
            <a:pPr rtl="0">
              <a:spcBef>
                <a:spcPts val="0"/>
              </a:spcBef>
              <a:buNone/>
            </a:pPr>
            <a:r>
              <a:rPr lang="en" sz="1400" b="1"/>
              <a:t>Jessie McCormick, </a:t>
            </a:r>
            <a:r>
              <a:rPr lang="en" sz="1400" i="1"/>
              <a:t>Aquinas College </a:t>
            </a:r>
            <a:r>
              <a:rPr lang="en" sz="1400" u="sng">
                <a:solidFill>
                  <a:schemeClr val="hlink"/>
                </a:solidFill>
                <a:hlinkClick r:id="rId3"/>
              </a:rPr>
              <a:t>http://chronicle.com/blogs/saysomething/2013/12/03/where-do-homeless-students-go-over-winter-break/</a:t>
            </a:r>
          </a:p>
          <a:p>
            <a:pPr lvl="0" rtl="0">
              <a:spcBef>
                <a:spcPts val="0"/>
              </a:spcBef>
              <a:buNone/>
            </a:pPr>
            <a:endParaRPr sz="1400"/>
          </a:p>
          <a:p>
            <a:pPr>
              <a:spcBef>
                <a:spcPts val="0"/>
              </a:spcBef>
              <a:buNone/>
            </a:pPr>
            <a:endParaRPr/>
          </a:p>
        </p:txBody>
      </p:sp>
      <p:sp>
        <p:nvSpPr>
          <p:cNvPr id="146" name="Shape 146"/>
          <p:cNvSpPr txBox="1">
            <a:spLocks noGrp="1"/>
          </p:cNvSpPr>
          <p:nvPr>
            <p:ph type="title"/>
          </p:nvPr>
        </p:nvSpPr>
        <p:spPr>
          <a:xfrm>
            <a:off x="457200" y="0"/>
            <a:ext cx="6879600" cy="944100"/>
          </a:xfrm>
          <a:prstGeom prst="rect">
            <a:avLst/>
          </a:prstGeom>
        </p:spPr>
        <p:txBody>
          <a:bodyPr lIns="91425" tIns="91425" rIns="91425" bIns="91425" anchor="b" anchorCtr="0">
            <a:noAutofit/>
          </a:bodyPr>
          <a:lstStyle/>
          <a:p>
            <a:pPr>
              <a:spcBef>
                <a:spcPts val="0"/>
              </a:spcBef>
              <a:buNone/>
            </a:pPr>
            <a:r>
              <a:rPr lang="en"/>
              <a:t>Homeless/Foster Youth</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Homeless/Foster Youth</a:t>
            </a:r>
          </a:p>
        </p:txBody>
      </p:sp>
      <p:sp>
        <p:nvSpPr>
          <p:cNvPr id="152" name="Shape 152"/>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lvl="0" rtl="0">
              <a:lnSpc>
                <a:spcPct val="115000"/>
              </a:lnSpc>
              <a:spcBef>
                <a:spcPts val="0"/>
              </a:spcBef>
              <a:buClr>
                <a:schemeClr val="dk1"/>
              </a:buClr>
              <a:buSzPct val="61111"/>
              <a:buFont typeface="Arial"/>
              <a:buNone/>
            </a:pPr>
            <a:r>
              <a:rPr lang="en" sz="1800" b="1" u="sng"/>
              <a:t>Best Practices for Higher Education Professionals</a:t>
            </a:r>
          </a:p>
          <a:p>
            <a:pPr marL="457200" lvl="0" indent="-342900" rtl="0">
              <a:lnSpc>
                <a:spcPct val="115000"/>
              </a:lnSpc>
              <a:spcBef>
                <a:spcPts val="0"/>
              </a:spcBef>
              <a:buClr>
                <a:schemeClr val="lt1"/>
              </a:buClr>
              <a:buSzPct val="100000"/>
              <a:buFont typeface="Arial"/>
              <a:buChar char="●"/>
            </a:pPr>
            <a:r>
              <a:rPr lang="en" sz="1800"/>
              <a:t>Establish coordination between admissions, financial aid, student support services, and housing offices</a:t>
            </a:r>
          </a:p>
          <a:p>
            <a:pPr marL="457200" lvl="0" indent="-342900" rtl="0">
              <a:lnSpc>
                <a:spcPct val="115000"/>
              </a:lnSpc>
              <a:spcBef>
                <a:spcPts val="0"/>
              </a:spcBef>
              <a:buClr>
                <a:schemeClr val="lt1"/>
              </a:buClr>
              <a:buSzPct val="100000"/>
              <a:buFont typeface="Arial"/>
              <a:buChar char="●"/>
            </a:pPr>
            <a:r>
              <a:rPr lang="en" sz="1800"/>
              <a:t>Open a food and clothing bank on campus</a:t>
            </a:r>
          </a:p>
          <a:p>
            <a:pPr marL="457200" lvl="0" indent="-342900" rtl="0">
              <a:lnSpc>
                <a:spcPct val="115000"/>
              </a:lnSpc>
              <a:spcBef>
                <a:spcPts val="0"/>
              </a:spcBef>
              <a:buClr>
                <a:schemeClr val="lt1"/>
              </a:buClr>
              <a:buSzPct val="100000"/>
              <a:buFont typeface="Arial"/>
              <a:buChar char="●"/>
            </a:pPr>
            <a:r>
              <a:rPr lang="en" sz="1800"/>
              <a:t>Consider housing options for homeless students when dorms close:</a:t>
            </a:r>
          </a:p>
          <a:p>
            <a:pPr marL="914400" lvl="1" indent="-342900" rtl="0">
              <a:lnSpc>
                <a:spcPct val="115000"/>
              </a:lnSpc>
              <a:spcBef>
                <a:spcPts val="0"/>
              </a:spcBef>
              <a:buClr>
                <a:schemeClr val="lt1"/>
              </a:buClr>
              <a:buSzPct val="100000"/>
              <a:buFont typeface="Courier New"/>
              <a:buChar char="o"/>
            </a:pPr>
            <a:r>
              <a:rPr lang="en" sz="1800"/>
              <a:t>Leaving one residence hall open</a:t>
            </a:r>
          </a:p>
          <a:p>
            <a:pPr marL="914400" lvl="1" indent="-342900" rtl="0">
              <a:lnSpc>
                <a:spcPct val="115000"/>
              </a:lnSpc>
              <a:spcBef>
                <a:spcPts val="0"/>
              </a:spcBef>
              <a:buClr>
                <a:schemeClr val="lt1"/>
              </a:buClr>
              <a:buSzPct val="100000"/>
              <a:buFont typeface="Courier New"/>
              <a:buChar char="o"/>
            </a:pPr>
            <a:r>
              <a:rPr lang="en" sz="1800"/>
              <a:t>Allow UHY to stay in housing for international students</a:t>
            </a:r>
          </a:p>
          <a:p>
            <a:pPr marL="914400" lvl="1" indent="-342900" rtl="0">
              <a:lnSpc>
                <a:spcPct val="115000"/>
              </a:lnSpc>
              <a:spcBef>
                <a:spcPts val="0"/>
              </a:spcBef>
              <a:buClr>
                <a:schemeClr val="lt1"/>
              </a:buClr>
              <a:buSzPct val="100000"/>
              <a:buFont typeface="Courier New"/>
              <a:buChar char="o"/>
            </a:pPr>
            <a:r>
              <a:rPr lang="en" sz="1800"/>
              <a:t>Provide a list of </a:t>
            </a:r>
            <a:r>
              <a:rPr lang="en" sz="1800" b="1"/>
              <a:t>“</a:t>
            </a:r>
            <a:r>
              <a:rPr lang="en" sz="1800"/>
              <a:t>host homes</a:t>
            </a:r>
            <a:r>
              <a:rPr lang="en" sz="1800" b="1"/>
              <a:t>” </a:t>
            </a:r>
            <a:r>
              <a:rPr lang="en" sz="1800"/>
              <a:t>in the community</a:t>
            </a:r>
          </a:p>
          <a:p>
            <a:pPr marL="457200" lvl="0" indent="-342900" rtl="0">
              <a:lnSpc>
                <a:spcPct val="115000"/>
              </a:lnSpc>
              <a:spcBef>
                <a:spcPts val="0"/>
              </a:spcBef>
              <a:buClr>
                <a:schemeClr val="lt1"/>
              </a:buClr>
              <a:buSzPct val="100000"/>
              <a:buFont typeface="Arial"/>
              <a:buChar char="●"/>
            </a:pPr>
            <a:r>
              <a:rPr lang="en" sz="1800"/>
              <a:t>Has established Single Points of Contact (SPOCS) in colleges/universities to help eliminate barriers to higher education access</a:t>
            </a:r>
          </a:p>
          <a:p>
            <a:pPr>
              <a:spcBef>
                <a:spcPts val="0"/>
              </a:spcBef>
              <a:buNone/>
            </a:pPr>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lvl="0" rtl="0">
              <a:spcBef>
                <a:spcPts val="0"/>
              </a:spcBef>
              <a:buNone/>
            </a:pPr>
            <a:r>
              <a:rPr lang="en"/>
              <a:t>Homeless/Foster Youth</a:t>
            </a:r>
          </a:p>
        </p:txBody>
      </p:sp>
      <p:sp>
        <p:nvSpPr>
          <p:cNvPr id="158" name="Shape 158"/>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lvl="0" rtl="0">
              <a:lnSpc>
                <a:spcPct val="115000"/>
              </a:lnSpc>
              <a:spcBef>
                <a:spcPts val="0"/>
              </a:spcBef>
              <a:buClr>
                <a:schemeClr val="dk1"/>
              </a:buClr>
              <a:buSzPct val="61111"/>
              <a:buFont typeface="Arial"/>
              <a:buNone/>
            </a:pPr>
            <a:r>
              <a:rPr lang="en" sz="1800" b="1" u="sng"/>
              <a:t>Best Practices for High School Counselors and Educators</a:t>
            </a:r>
          </a:p>
          <a:p>
            <a:pPr marL="457200" lvl="0" indent="-342900" rtl="0">
              <a:lnSpc>
                <a:spcPct val="115000"/>
              </a:lnSpc>
              <a:spcBef>
                <a:spcPts val="0"/>
              </a:spcBef>
              <a:buClr>
                <a:schemeClr val="lt1"/>
              </a:buClr>
              <a:buSzPct val="100000"/>
              <a:buFont typeface="Arial"/>
              <a:buChar char="●"/>
            </a:pPr>
            <a:r>
              <a:rPr lang="en" sz="1800"/>
              <a:t>Focus on FAFSA completion!</a:t>
            </a:r>
          </a:p>
          <a:p>
            <a:pPr marL="457200" lvl="0" indent="-342900" rtl="0">
              <a:lnSpc>
                <a:spcPct val="115000"/>
              </a:lnSpc>
              <a:spcBef>
                <a:spcPts val="0"/>
              </a:spcBef>
              <a:buClr>
                <a:schemeClr val="lt1"/>
              </a:buClr>
              <a:buSzPct val="100000"/>
              <a:buFont typeface="Arial"/>
              <a:buChar char="●"/>
            </a:pPr>
            <a:r>
              <a:rPr lang="en" sz="1800"/>
              <a:t>Inform unaccompanied youth of college options as soon as they are identified as homeless</a:t>
            </a:r>
          </a:p>
          <a:p>
            <a:pPr marL="457200" lvl="0" indent="-342900" rtl="0">
              <a:lnSpc>
                <a:spcPct val="115000"/>
              </a:lnSpc>
              <a:spcBef>
                <a:spcPts val="0"/>
              </a:spcBef>
              <a:buClr>
                <a:schemeClr val="lt1"/>
              </a:buClr>
              <a:buSzPct val="100000"/>
              <a:buFont typeface="Arial"/>
              <a:buChar char="●"/>
            </a:pPr>
            <a:r>
              <a:rPr lang="en" sz="1800"/>
              <a:t>Make sure high school counselors know about the FAFSA policies for unaccompanied homeless youth</a:t>
            </a:r>
          </a:p>
          <a:p>
            <a:pPr marL="457200" lvl="0" indent="-342900" rtl="0">
              <a:lnSpc>
                <a:spcPct val="115000"/>
              </a:lnSpc>
              <a:spcBef>
                <a:spcPts val="0"/>
              </a:spcBef>
              <a:buClr>
                <a:schemeClr val="lt1"/>
              </a:buClr>
              <a:buSzPct val="100000"/>
              <a:buFont typeface="Arial"/>
              <a:buChar char="●"/>
            </a:pPr>
            <a:r>
              <a:rPr lang="en" sz="1800"/>
              <a:t>Arrange for students to visit local colleges and universities</a:t>
            </a:r>
          </a:p>
          <a:p>
            <a:pPr marL="457200" lvl="0" indent="-342900" rtl="0">
              <a:lnSpc>
                <a:spcPct val="115000"/>
              </a:lnSpc>
              <a:spcBef>
                <a:spcPts val="0"/>
              </a:spcBef>
              <a:buClr>
                <a:schemeClr val="lt1"/>
              </a:buClr>
              <a:buSzPct val="100000"/>
              <a:buFont typeface="Arial"/>
              <a:buChar char="●"/>
            </a:pPr>
            <a:r>
              <a:rPr lang="en" sz="1800"/>
              <a:t>Use a template for verification – www.naehcy.org</a:t>
            </a:r>
          </a:p>
          <a:p>
            <a:pPr marL="457200" lvl="0" indent="-342900" rtl="0">
              <a:lnSpc>
                <a:spcPct val="115000"/>
              </a:lnSpc>
              <a:spcBef>
                <a:spcPts val="0"/>
              </a:spcBef>
              <a:buClr>
                <a:schemeClr val="lt1"/>
              </a:buClr>
              <a:buSzPct val="100000"/>
              <a:buFont typeface="Arial"/>
              <a:buChar char="●"/>
            </a:pPr>
            <a:r>
              <a:rPr lang="en" sz="1800"/>
              <a:t>Connect students to Gear‐Up, Upward Bound, and other TRIO Programs</a:t>
            </a:r>
          </a:p>
          <a:p>
            <a:pPr lvl="0" rtl="0">
              <a:spcBef>
                <a:spcPts val="0"/>
              </a:spcBef>
              <a:buNone/>
            </a:pPr>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177349" y="1200150"/>
            <a:ext cx="8509499" cy="3630300"/>
          </a:xfrm>
          <a:prstGeom prst="rect">
            <a:avLst/>
          </a:prstGeom>
        </p:spPr>
        <p:txBody>
          <a:bodyPr lIns="91425" tIns="91425" rIns="91425" bIns="91425" anchor="t" anchorCtr="0">
            <a:noAutofit/>
          </a:bodyPr>
          <a:lstStyle/>
          <a:p>
            <a:pPr lvl="0" rtl="0">
              <a:lnSpc>
                <a:spcPct val="115000"/>
              </a:lnSpc>
              <a:spcBef>
                <a:spcPts val="0"/>
              </a:spcBef>
              <a:buClr>
                <a:srgbClr val="000000"/>
              </a:buClr>
              <a:buNone/>
            </a:pPr>
            <a:endParaRPr sz="1200" u="sng">
              <a:solidFill>
                <a:schemeClr val="dk1"/>
              </a:solidFill>
            </a:endParaRPr>
          </a:p>
          <a:p>
            <a:pPr marL="457200" lvl="0" indent="-317500" rtl="0">
              <a:lnSpc>
                <a:spcPct val="115000"/>
              </a:lnSpc>
              <a:spcBef>
                <a:spcPts val="0"/>
              </a:spcBef>
              <a:buClr>
                <a:srgbClr val="F3F3F3"/>
              </a:buClr>
              <a:buSzPct val="100000"/>
              <a:buFont typeface="Arial"/>
              <a:buChar char="●"/>
            </a:pPr>
            <a:r>
              <a:rPr lang="en" sz="1400">
                <a:solidFill>
                  <a:srgbClr val="F3F3F3"/>
                </a:solidFill>
              </a:rPr>
              <a:t>National Association for the Education of Homeless Children &amp; Youth: NAEHCY Higher Education Hotline: 855‐446‐2673 </a:t>
            </a:r>
            <a:r>
              <a:rPr lang="en" sz="1400" u="sng">
                <a:solidFill>
                  <a:srgbClr val="F3F3F3"/>
                </a:solidFill>
                <a:hlinkClick r:id="rId3"/>
              </a:rPr>
              <a:t>http://www.naehcy.org</a:t>
            </a:r>
            <a:r>
              <a:rPr lang="en" sz="1400">
                <a:solidFill>
                  <a:srgbClr val="F3F3F3"/>
                </a:solidFill>
              </a:rPr>
              <a:t>  </a:t>
            </a:r>
          </a:p>
          <a:p>
            <a:pPr marL="457200" lvl="0" indent="-317500" rtl="0">
              <a:lnSpc>
                <a:spcPct val="115000"/>
              </a:lnSpc>
              <a:spcBef>
                <a:spcPts val="0"/>
              </a:spcBef>
              <a:buClr>
                <a:srgbClr val="F3F3F3"/>
              </a:buClr>
              <a:buSzPct val="100000"/>
              <a:buFont typeface="Arial"/>
              <a:buChar char="●"/>
            </a:pPr>
            <a:r>
              <a:rPr lang="en" sz="1400">
                <a:solidFill>
                  <a:srgbClr val="F3F3F3"/>
                </a:solidFill>
              </a:rPr>
              <a:t>NAEHCY Statewide Higher Education Networks: </a:t>
            </a:r>
            <a:r>
              <a:rPr lang="en" sz="1400" u="sng">
                <a:solidFill>
                  <a:schemeClr val="hlink"/>
                </a:solidFill>
                <a:hlinkClick r:id="rId4"/>
              </a:rPr>
              <a:t>http://www.naehcy.org/legislation-and-policy/state-he-networks</a:t>
            </a:r>
            <a:r>
              <a:rPr lang="en" sz="1400">
                <a:solidFill>
                  <a:srgbClr val="F3F3F3"/>
                </a:solidFill>
              </a:rPr>
              <a:t> </a:t>
            </a:r>
          </a:p>
          <a:p>
            <a:pPr marL="457200" lvl="0" indent="-317500" rtl="0">
              <a:lnSpc>
                <a:spcPct val="115000"/>
              </a:lnSpc>
              <a:spcBef>
                <a:spcPts val="0"/>
              </a:spcBef>
              <a:buClr>
                <a:srgbClr val="F3F3F3"/>
              </a:buClr>
              <a:buSzPct val="100000"/>
              <a:buFont typeface="Arial"/>
              <a:buChar char="●"/>
            </a:pPr>
            <a:r>
              <a:rPr lang="en" sz="1400">
                <a:solidFill>
                  <a:srgbClr val="F3F3F3"/>
                </a:solidFill>
              </a:rPr>
              <a:t>NAEHCY LeTendre Scholarship: </a:t>
            </a:r>
            <a:r>
              <a:rPr lang="en" sz="1400" u="sng">
                <a:solidFill>
                  <a:schemeClr val="hlink"/>
                </a:solidFill>
                <a:hlinkClick r:id="rId5"/>
              </a:rPr>
              <a:t>http://www.naehcy.org/letendre-scholarship-fund/about-the-fund</a:t>
            </a:r>
          </a:p>
          <a:p>
            <a:pPr marL="457200" lvl="0" indent="-317500" rtl="0">
              <a:lnSpc>
                <a:spcPct val="115000"/>
              </a:lnSpc>
              <a:spcBef>
                <a:spcPts val="0"/>
              </a:spcBef>
              <a:buClr>
                <a:srgbClr val="F3F3F3"/>
              </a:buClr>
              <a:buSzPct val="100000"/>
              <a:buFont typeface="Arial"/>
              <a:buChar char="●"/>
            </a:pPr>
            <a:r>
              <a:rPr lang="en" sz="1400">
                <a:solidFill>
                  <a:srgbClr val="F3F3F3"/>
                </a:solidFill>
              </a:rPr>
              <a:t>College Access and Success Toolkit for Students Experiencing Homelessness:  </a:t>
            </a:r>
            <a:r>
              <a:rPr lang="en" sz="1400" u="sng">
                <a:solidFill>
                  <a:schemeClr val="hlink"/>
                </a:solidFill>
                <a:hlinkClick r:id="rId6"/>
              </a:rPr>
              <a:t>http://naehcy.org/sites/default/files/dl/toolkit.pdf</a:t>
            </a:r>
            <a:r>
              <a:rPr lang="en" sz="1400">
                <a:solidFill>
                  <a:srgbClr val="F3F3F3"/>
                </a:solidFill>
              </a:rPr>
              <a:t> </a:t>
            </a:r>
          </a:p>
          <a:p>
            <a:pPr marL="457200" lvl="0" indent="-317500" rtl="0">
              <a:lnSpc>
                <a:spcPct val="115000"/>
              </a:lnSpc>
              <a:spcBef>
                <a:spcPts val="0"/>
              </a:spcBef>
              <a:buClr>
                <a:srgbClr val="F3F3F3"/>
              </a:buClr>
              <a:buSzPct val="100000"/>
              <a:buFont typeface="Arial"/>
              <a:buChar char="●"/>
            </a:pPr>
            <a:r>
              <a:rPr lang="en" sz="1400">
                <a:solidFill>
                  <a:srgbClr val="F3F3F3"/>
                </a:solidFill>
              </a:rPr>
              <a:t>National Center for Homeless Education: </a:t>
            </a:r>
            <a:r>
              <a:rPr lang="en" sz="1400" u="sng">
                <a:solidFill>
                  <a:schemeClr val="hlink"/>
                </a:solidFill>
                <a:hlinkClick r:id="rId7"/>
              </a:rPr>
              <a:t>http://center.serve.org/nche/</a:t>
            </a:r>
            <a:r>
              <a:rPr lang="en" sz="1400">
                <a:solidFill>
                  <a:srgbClr val="F3F3F3"/>
                </a:solidFill>
              </a:rPr>
              <a:t> </a:t>
            </a:r>
          </a:p>
          <a:p>
            <a:pPr marL="457200" lvl="0" indent="-317500" rtl="0">
              <a:lnSpc>
                <a:spcPct val="115000"/>
              </a:lnSpc>
              <a:spcBef>
                <a:spcPts val="0"/>
              </a:spcBef>
              <a:buClr>
                <a:srgbClr val="F3F3F3"/>
              </a:buClr>
              <a:buSzPct val="100000"/>
              <a:buFont typeface="Arial"/>
              <a:buChar char="●"/>
            </a:pPr>
            <a:r>
              <a:rPr lang="en" sz="1400">
                <a:solidFill>
                  <a:srgbClr val="F3F3F3"/>
                </a:solidFill>
              </a:rPr>
              <a:t>Runaway Switchboard: </a:t>
            </a:r>
            <a:r>
              <a:rPr lang="en" sz="1400" u="sng">
                <a:solidFill>
                  <a:schemeClr val="hlink"/>
                </a:solidFill>
                <a:hlinkClick r:id="rId8"/>
              </a:rPr>
              <a:t>http://www.1800runaway.org/</a:t>
            </a:r>
          </a:p>
          <a:p>
            <a:pPr marL="457200" lvl="0" indent="-317500" rtl="0">
              <a:lnSpc>
                <a:spcPct val="115000"/>
              </a:lnSpc>
              <a:spcBef>
                <a:spcPts val="0"/>
              </a:spcBef>
              <a:buClr>
                <a:srgbClr val="F3F3F3"/>
              </a:buClr>
              <a:buSzPct val="100000"/>
              <a:buFont typeface="Arial"/>
              <a:buChar char="●"/>
            </a:pPr>
            <a:r>
              <a:rPr lang="en" sz="1400">
                <a:solidFill>
                  <a:srgbClr val="F3F3F3"/>
                </a:solidFill>
              </a:rPr>
              <a:t>Homeless Resource Exchange: https://www.hudexchange.info/homelessness-assistance/</a:t>
            </a:r>
          </a:p>
          <a:p>
            <a:pPr marL="457200" lvl="0" indent="-317500" rtl="0">
              <a:lnSpc>
                <a:spcPct val="115000"/>
              </a:lnSpc>
              <a:spcBef>
                <a:spcPts val="0"/>
              </a:spcBef>
              <a:buClr>
                <a:srgbClr val="F3F3F3"/>
              </a:buClr>
              <a:buSzPct val="100000"/>
              <a:buFont typeface="Arial"/>
              <a:buChar char="●"/>
            </a:pPr>
            <a:r>
              <a:rPr lang="en" sz="1400">
                <a:solidFill>
                  <a:srgbClr val="F3F3F3"/>
                </a:solidFill>
              </a:rPr>
              <a:t>National Clearinghouse on Families and Youth (NCFY): ncfy@acf.hhs.gov</a:t>
            </a:r>
          </a:p>
          <a:p>
            <a:pPr marL="457200" lvl="0" indent="-431800">
              <a:spcBef>
                <a:spcPts val="0"/>
              </a:spcBef>
              <a:buClr>
                <a:schemeClr val="lt1"/>
              </a:buClr>
              <a:buFont typeface="Arial"/>
              <a:buChar char="●"/>
            </a:pPr>
            <a:endParaRPr/>
          </a:p>
        </p:txBody>
      </p:sp>
      <p:sp>
        <p:nvSpPr>
          <p:cNvPr id="164" name="Shape 164"/>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sz="3000"/>
              <a:t>Resources Available to Assist Unaccompanied Homeless Youth</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marL="457200" lvl="0" indent="-431800" rtl="0">
              <a:spcBef>
                <a:spcPts val="0"/>
              </a:spcBef>
              <a:buClr>
                <a:schemeClr val="lt1"/>
              </a:buClr>
              <a:buSzPct val="100000"/>
              <a:buFont typeface="Arial"/>
              <a:buChar char="●"/>
            </a:pPr>
            <a:r>
              <a:rPr lang="en"/>
              <a:t>First Generation</a:t>
            </a:r>
          </a:p>
          <a:p>
            <a:pPr marL="457200" lvl="0" indent="-431800" rtl="0">
              <a:spcBef>
                <a:spcPts val="0"/>
              </a:spcBef>
              <a:buClr>
                <a:schemeClr val="lt1"/>
              </a:buClr>
              <a:buSzPct val="100000"/>
              <a:buFont typeface="Arial"/>
              <a:buChar char="●"/>
            </a:pPr>
            <a:r>
              <a:rPr lang="en"/>
              <a:t>LGBTQ</a:t>
            </a:r>
          </a:p>
          <a:p>
            <a:pPr marL="457200" lvl="0" indent="-431800" rtl="0">
              <a:spcBef>
                <a:spcPts val="0"/>
              </a:spcBef>
              <a:buClr>
                <a:schemeClr val="lt1"/>
              </a:buClr>
              <a:buSzPct val="100000"/>
              <a:buFont typeface="Arial"/>
              <a:buChar char="●"/>
            </a:pPr>
            <a:r>
              <a:rPr lang="en"/>
              <a:t>Undocumented</a:t>
            </a:r>
          </a:p>
        </p:txBody>
      </p:sp>
      <p:sp>
        <p:nvSpPr>
          <p:cNvPr id="170" name="Shape 170"/>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lvl="0" rtl="0">
              <a:spcBef>
                <a:spcPts val="0"/>
              </a:spcBef>
              <a:buNone/>
            </a:pPr>
            <a:r>
              <a:rPr lang="en"/>
              <a:t>Small Group Discussions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a:spcBef>
                <a:spcPts val="0"/>
              </a:spcBef>
              <a:buNone/>
            </a:pPr>
            <a:endParaRPr/>
          </a:p>
        </p:txBody>
      </p:sp>
      <p:sp>
        <p:nvSpPr>
          <p:cNvPr id="176" name="Shape 176"/>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Questions?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lvl="0" rtl="0">
              <a:spcBef>
                <a:spcPts val="0"/>
              </a:spcBef>
              <a:buClr>
                <a:schemeClr val="dk1"/>
              </a:buClr>
              <a:buSzPct val="34375"/>
              <a:buFont typeface="Arial"/>
              <a:buNone/>
            </a:pPr>
            <a:r>
              <a:rPr lang="en"/>
              <a:t>Traci Flowers- </a:t>
            </a:r>
            <a:r>
              <a:rPr lang="en" u="sng">
                <a:solidFill>
                  <a:schemeClr val="hlink"/>
                </a:solidFill>
                <a:hlinkClick r:id="rId3"/>
              </a:rPr>
              <a:t>tflowers@loy.edu</a:t>
            </a:r>
          </a:p>
          <a:p>
            <a:pPr rtl="0">
              <a:spcBef>
                <a:spcPts val="0"/>
              </a:spcBef>
              <a:buNone/>
            </a:pPr>
            <a:r>
              <a:rPr lang="en"/>
              <a:t>Zachary George- </a:t>
            </a:r>
            <a:r>
              <a:rPr lang="en" u="sng">
                <a:solidFill>
                  <a:schemeClr val="hlink"/>
                </a:solidFill>
                <a:hlinkClick r:id="rId4"/>
              </a:rPr>
              <a:t>zgeorge1@depaul.edu</a:t>
            </a:r>
          </a:p>
          <a:p>
            <a:pPr rtl="0">
              <a:spcBef>
                <a:spcPts val="0"/>
              </a:spcBef>
              <a:buNone/>
            </a:pPr>
            <a:endParaRPr/>
          </a:p>
          <a:p>
            <a:pPr>
              <a:spcBef>
                <a:spcPts val="0"/>
              </a:spcBef>
              <a:buNone/>
            </a:pPr>
            <a:endParaRPr/>
          </a:p>
        </p:txBody>
      </p:sp>
      <p:sp>
        <p:nvSpPr>
          <p:cNvPr id="182" name="Shape 182"/>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Contact information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854948" y="1139172"/>
            <a:ext cx="7831799" cy="3741299"/>
          </a:xfrm>
          <a:prstGeom prst="rect">
            <a:avLst/>
          </a:prstGeom>
        </p:spPr>
        <p:txBody>
          <a:bodyPr lIns="91425" tIns="91425" rIns="91425" bIns="91425" anchor="t" anchorCtr="0">
            <a:noAutofit/>
          </a:bodyPr>
          <a:lstStyle/>
          <a:p>
            <a:pPr rtl="0">
              <a:spcBef>
                <a:spcPts val="0"/>
              </a:spcBef>
              <a:buNone/>
            </a:pPr>
            <a:r>
              <a:rPr lang="en" sz="1800"/>
              <a:t>The Inclusion, Access and Success Committee shall advance the association’s commitment to inclusion for underserved students and the educational professionals who guide them. The IAS Committee strives to heighten awareness, consciousness and sensitivity to the issues of culture, race, citizenship status, sexual orientation, gender, age and other differences as they pertain to post-secondary access. The IAS committee develops educational programs for counseling professionals working with students who, for reasons of disadvantaged experiences, are often denied access to post-secondary educational opportunities.</a:t>
            </a:r>
          </a:p>
          <a:p>
            <a:pPr rtl="0">
              <a:spcBef>
                <a:spcPts val="0"/>
              </a:spcBef>
              <a:buNone/>
            </a:pPr>
            <a:endParaRPr sz="1800"/>
          </a:p>
          <a:p>
            <a:pPr>
              <a:spcBef>
                <a:spcPts val="0"/>
              </a:spcBef>
              <a:buNone/>
            </a:pPr>
            <a:r>
              <a:rPr lang="en" sz="1800"/>
              <a:t>http://www.iacac.org/inclusion/</a:t>
            </a:r>
          </a:p>
        </p:txBody>
      </p:sp>
      <p:sp>
        <p:nvSpPr>
          <p:cNvPr id="86" name="Shape 86"/>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What is IAS?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a:spcBef>
                <a:spcPts val="0"/>
              </a:spcBef>
              <a:buNone/>
            </a:pPr>
            <a:r>
              <a:rPr lang="en" sz="2400"/>
              <a:t>Independent Counselors, School Counselors, College Counselors, Community Based Organizations (CBO) Professionals and Admission Professionals with a shared interest in inclusion, access and success for underrepresented college-going student populations.</a:t>
            </a:r>
          </a:p>
        </p:txBody>
      </p:sp>
      <p:sp>
        <p:nvSpPr>
          <p:cNvPr id="92" name="Shape 92"/>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Who is IAS?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363075" y="1184675"/>
            <a:ext cx="8701500" cy="3741299"/>
          </a:xfrm>
          <a:prstGeom prst="rect">
            <a:avLst/>
          </a:prstGeom>
        </p:spPr>
        <p:txBody>
          <a:bodyPr lIns="91425" tIns="91425" rIns="91425" bIns="91425" anchor="t" anchorCtr="0">
            <a:noAutofit/>
          </a:bodyPr>
          <a:lstStyle/>
          <a:p>
            <a:pPr rtl="0">
              <a:spcBef>
                <a:spcPts val="0"/>
              </a:spcBef>
              <a:buNone/>
            </a:pPr>
            <a:r>
              <a:rPr lang="en" sz="1500"/>
              <a:t>“Underrepresented” in higher education refers to racial and ethnic populations that are disproportionately lower in number relative to their number in the general population.</a:t>
            </a:r>
          </a:p>
          <a:p>
            <a:pPr rtl="0">
              <a:spcBef>
                <a:spcPts val="0"/>
              </a:spcBef>
              <a:buNone/>
            </a:pPr>
            <a:endParaRPr sz="1500"/>
          </a:p>
          <a:p>
            <a:pPr lvl="0" rtl="0">
              <a:lnSpc>
                <a:spcPct val="129545"/>
              </a:lnSpc>
              <a:spcBef>
                <a:spcPts val="0"/>
              </a:spcBef>
              <a:buClr>
                <a:schemeClr val="dk1"/>
              </a:buClr>
              <a:buSzPct val="73333"/>
              <a:buFont typeface="Arial"/>
              <a:buNone/>
            </a:pPr>
            <a:r>
              <a:rPr lang="en" sz="1500"/>
              <a:t>Continued research provides evidence of disproportionately lower rates of academic success for historically underrepresented students across the nation when compared with other groups of students. Specifically,</a:t>
            </a:r>
          </a:p>
          <a:p>
            <a:pPr marL="622300" lvl="0" indent="-323850" rtl="0">
              <a:lnSpc>
                <a:spcPct val="115000"/>
              </a:lnSpc>
              <a:spcBef>
                <a:spcPts val="0"/>
              </a:spcBef>
              <a:buClr>
                <a:schemeClr val="lt2"/>
              </a:buClr>
              <a:buSzPct val="100000"/>
              <a:buFont typeface="Wingdings"/>
              <a:buChar char="§"/>
            </a:pPr>
            <a:r>
              <a:rPr lang="en" sz="1500"/>
              <a:t>Lower Access—Getting into college.</a:t>
            </a:r>
          </a:p>
          <a:p>
            <a:pPr marL="622300" lvl="0" indent="-323850" rtl="0">
              <a:lnSpc>
                <a:spcPct val="115000"/>
              </a:lnSpc>
              <a:spcBef>
                <a:spcPts val="0"/>
              </a:spcBef>
              <a:buClr>
                <a:schemeClr val="lt2"/>
              </a:buClr>
              <a:buSzPct val="100000"/>
              <a:buFont typeface="Wingdings"/>
              <a:buChar char="§"/>
            </a:pPr>
            <a:r>
              <a:rPr lang="en" sz="1500"/>
              <a:t>Lower Retention—Staying in a course from the beginning of the semester until the end.</a:t>
            </a:r>
          </a:p>
          <a:p>
            <a:pPr marL="622300" lvl="0" indent="-323850" rtl="0">
              <a:lnSpc>
                <a:spcPct val="115000"/>
              </a:lnSpc>
              <a:spcBef>
                <a:spcPts val="0"/>
              </a:spcBef>
              <a:buClr>
                <a:schemeClr val="lt2"/>
              </a:buClr>
              <a:buSzPct val="100000"/>
              <a:buFont typeface="Wingdings"/>
              <a:buChar char="§"/>
            </a:pPr>
            <a:r>
              <a:rPr lang="en" sz="1500"/>
              <a:t>Lower Success—Passing a class.</a:t>
            </a:r>
          </a:p>
          <a:p>
            <a:pPr marL="622300" lvl="0" indent="-323850" rtl="0">
              <a:lnSpc>
                <a:spcPct val="115000"/>
              </a:lnSpc>
              <a:spcBef>
                <a:spcPts val="0"/>
              </a:spcBef>
              <a:buClr>
                <a:schemeClr val="lt2"/>
              </a:buClr>
              <a:buSzPct val="100000"/>
              <a:buFont typeface="Wingdings"/>
              <a:buChar char="§"/>
            </a:pPr>
            <a:r>
              <a:rPr lang="en" sz="1500"/>
              <a:t>Lower Persistence—Coming back and enrolling, semester after semester.</a:t>
            </a:r>
          </a:p>
          <a:p>
            <a:pPr marL="622300" lvl="0" indent="-323850" rtl="0">
              <a:lnSpc>
                <a:spcPct val="115000"/>
              </a:lnSpc>
              <a:spcBef>
                <a:spcPts val="0"/>
              </a:spcBef>
              <a:buClr>
                <a:schemeClr val="lt2"/>
              </a:buClr>
              <a:buSzPct val="100000"/>
              <a:buFont typeface="Wingdings"/>
              <a:buChar char="§"/>
            </a:pPr>
            <a:r>
              <a:rPr lang="en" sz="1500"/>
              <a:t>Lower Completion—Completion of educational goal, e.g., certificate, associate degree, etc.</a:t>
            </a:r>
          </a:p>
          <a:p>
            <a:pPr marL="622300" lvl="0" indent="-323850" rtl="0">
              <a:lnSpc>
                <a:spcPct val="115000"/>
              </a:lnSpc>
              <a:spcBef>
                <a:spcPts val="0"/>
              </a:spcBef>
              <a:buClr>
                <a:schemeClr val="lt2"/>
              </a:buClr>
              <a:buSzPct val="100000"/>
              <a:buFont typeface="Wingdings"/>
              <a:buChar char="§"/>
            </a:pPr>
            <a:r>
              <a:rPr lang="en" sz="1500"/>
              <a:t>Lower Transfer—Moving on to a four-year institution.</a:t>
            </a:r>
          </a:p>
          <a:p>
            <a:pPr>
              <a:spcBef>
                <a:spcPts val="0"/>
              </a:spcBef>
              <a:buNone/>
            </a:pPr>
            <a:endParaRPr sz="1100">
              <a:solidFill>
                <a:srgbClr val="3C3C3C"/>
              </a:solidFill>
              <a:latin typeface="Trebuchet MS"/>
              <a:ea typeface="Trebuchet MS"/>
              <a:cs typeface="Trebuchet MS"/>
              <a:sym typeface="Trebuchet MS"/>
            </a:endParaRPr>
          </a:p>
        </p:txBody>
      </p:sp>
      <p:sp>
        <p:nvSpPr>
          <p:cNvPr id="98" name="Shape 98"/>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Who is underrepresented</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457200" y="672975"/>
            <a:ext cx="8229600" cy="4470600"/>
          </a:xfrm>
          <a:prstGeom prst="rect">
            <a:avLst/>
          </a:prstGeom>
        </p:spPr>
        <p:txBody>
          <a:bodyPr lIns="91425" tIns="91425" rIns="91425" bIns="91425" anchor="t" anchorCtr="0">
            <a:noAutofit/>
          </a:bodyPr>
          <a:lstStyle/>
          <a:p>
            <a:pPr lvl="0" rtl="0">
              <a:lnSpc>
                <a:spcPct val="115000"/>
              </a:lnSpc>
              <a:spcBef>
                <a:spcPts val="0"/>
              </a:spcBef>
              <a:buNone/>
            </a:pPr>
            <a:r>
              <a:rPr lang="en" sz="1300" b="1" u="sng"/>
              <a:t>No Universal Definition</a:t>
            </a:r>
            <a:r>
              <a:rPr lang="en" sz="1300" b="1"/>
              <a:t>: </a:t>
            </a:r>
            <a:r>
              <a:rPr lang="en" sz="1300"/>
              <a:t>“ a student with neither parent having any education beyond high school," or </a:t>
            </a:r>
          </a:p>
          <a:p>
            <a:pPr lvl="0" rtl="0">
              <a:lnSpc>
                <a:spcPct val="115000"/>
              </a:lnSpc>
              <a:spcBef>
                <a:spcPts val="0"/>
              </a:spcBef>
              <a:buNone/>
            </a:pPr>
            <a:r>
              <a:rPr lang="en" sz="1300"/>
              <a:t> "neither parent having received a four-year college degree.”</a:t>
            </a:r>
          </a:p>
          <a:p>
            <a:pPr lvl="0" rtl="0">
              <a:lnSpc>
                <a:spcPct val="115000"/>
              </a:lnSpc>
              <a:spcBef>
                <a:spcPts val="0"/>
              </a:spcBef>
              <a:buNone/>
            </a:pPr>
            <a:endParaRPr sz="1300"/>
          </a:p>
          <a:p>
            <a:pPr lvl="0" rtl="0">
              <a:lnSpc>
                <a:spcPct val="115000"/>
              </a:lnSpc>
              <a:spcBef>
                <a:spcPts val="0"/>
              </a:spcBef>
              <a:buNone/>
            </a:pPr>
            <a:r>
              <a:rPr lang="en" sz="1300" b="1" u="sng"/>
              <a:t>It’s Tough to Trailblaze:</a:t>
            </a:r>
          </a:p>
          <a:p>
            <a:pPr lvl="0" rtl="0">
              <a:lnSpc>
                <a:spcPct val="115000"/>
              </a:lnSpc>
              <a:spcBef>
                <a:spcPts val="0"/>
              </a:spcBef>
              <a:buNone/>
            </a:pPr>
            <a:r>
              <a:rPr lang="en" sz="1300"/>
              <a:t>It is estimated that 30 percent of students enrolled in postsecondary institutions today are first-generation college students. But 89% of these students will not earn a bachelor's degree six years out from high school. They drop out of college at four times the rate of their peers whose parents have a postsecondary education.</a:t>
            </a:r>
          </a:p>
          <a:p>
            <a:pPr lvl="0" rtl="0">
              <a:lnSpc>
                <a:spcPct val="115000"/>
              </a:lnSpc>
              <a:spcBef>
                <a:spcPts val="0"/>
              </a:spcBef>
              <a:buNone/>
            </a:pPr>
            <a:endParaRPr sz="1300"/>
          </a:p>
          <a:p>
            <a:pPr marL="457200" lvl="0" indent="-311150" rtl="0">
              <a:lnSpc>
                <a:spcPct val="115000"/>
              </a:lnSpc>
              <a:spcBef>
                <a:spcPts val="0"/>
              </a:spcBef>
              <a:buClr>
                <a:schemeClr val="lt1"/>
              </a:buClr>
              <a:buSzPct val="100000"/>
              <a:buFont typeface="Arial"/>
              <a:buChar char="●"/>
            </a:pPr>
            <a:r>
              <a:rPr lang="en" sz="1300"/>
              <a:t>The Students: Academic Issues, Time Management Issues, Financial Issues.</a:t>
            </a:r>
          </a:p>
          <a:p>
            <a:pPr marL="457200" lvl="0" indent="-311150" rtl="0">
              <a:lnSpc>
                <a:spcPct val="115000"/>
              </a:lnSpc>
              <a:spcBef>
                <a:spcPts val="0"/>
              </a:spcBef>
              <a:buClr>
                <a:schemeClr val="lt1"/>
              </a:buClr>
              <a:buSzPct val="100000"/>
              <a:buFont typeface="Arial"/>
              <a:buChar char="●"/>
            </a:pPr>
            <a:r>
              <a:rPr lang="en" sz="1300"/>
              <a:t>The Families: Attitudes, Lack of Postsecondary experiences. </a:t>
            </a:r>
          </a:p>
          <a:p>
            <a:pPr marL="457200" lvl="0" indent="-311150" rtl="0">
              <a:lnSpc>
                <a:spcPct val="115000"/>
              </a:lnSpc>
              <a:spcBef>
                <a:spcPts val="0"/>
              </a:spcBef>
              <a:buClr>
                <a:schemeClr val="lt1"/>
              </a:buClr>
              <a:buSzPct val="100000"/>
              <a:buFont typeface="Arial"/>
              <a:buChar char="●"/>
            </a:pPr>
            <a:r>
              <a:rPr lang="en" sz="1300"/>
              <a:t>Peers &amp; the College Community: The Campus, Purpose of Higher Education, Lack of Preparation, Self-Perception </a:t>
            </a:r>
          </a:p>
          <a:p>
            <a:pPr marL="457200" lvl="0" indent="-311150" rtl="0">
              <a:lnSpc>
                <a:spcPct val="115000"/>
              </a:lnSpc>
              <a:spcBef>
                <a:spcPts val="0"/>
              </a:spcBef>
              <a:buClr>
                <a:schemeClr val="lt1"/>
              </a:buClr>
              <a:buSzPct val="100000"/>
              <a:buFont typeface="Arial"/>
              <a:buChar char="●"/>
            </a:pPr>
            <a:r>
              <a:rPr lang="en" sz="1300"/>
              <a:t>Tenacity and Pride</a:t>
            </a:r>
          </a:p>
          <a:p>
            <a:pPr lvl="0" rtl="0">
              <a:lnSpc>
                <a:spcPct val="115000"/>
              </a:lnSpc>
              <a:spcBef>
                <a:spcPts val="0"/>
              </a:spcBef>
              <a:buNone/>
            </a:pPr>
            <a:endParaRPr sz="1300"/>
          </a:p>
          <a:p>
            <a:pPr lvl="0" rtl="0">
              <a:lnSpc>
                <a:spcPct val="125000"/>
              </a:lnSpc>
              <a:spcBef>
                <a:spcPts val="0"/>
              </a:spcBef>
              <a:spcAft>
                <a:spcPts val="900"/>
              </a:spcAft>
              <a:buNone/>
            </a:pPr>
            <a:r>
              <a:rPr lang="en" sz="1300" b="1" u="sng"/>
              <a:t>What particular needs do first-generation students have and how can you best guide them?</a:t>
            </a:r>
            <a:r>
              <a:rPr lang="en" sz="1300" b="1"/>
              <a:t> </a:t>
            </a:r>
            <a:r>
              <a:rPr lang="en" sz="1300"/>
              <a:t>If we want more first-generation students to thrive today, we need to understand what makes them unique. Think of First-Generation Students as Pioneers! </a:t>
            </a:r>
          </a:p>
          <a:p>
            <a:pPr lvl="0" rtl="0">
              <a:lnSpc>
                <a:spcPct val="125000"/>
              </a:lnSpc>
              <a:spcBef>
                <a:spcPts val="0"/>
              </a:spcBef>
              <a:spcAft>
                <a:spcPts val="900"/>
              </a:spcAft>
              <a:buNone/>
            </a:pPr>
            <a:r>
              <a:rPr lang="en" sz="1300"/>
              <a:t>FIrst Generation Film: </a:t>
            </a:r>
            <a:r>
              <a:rPr lang="en" sz="1300" u="sng">
                <a:solidFill>
                  <a:schemeClr val="hlink"/>
                </a:solidFill>
                <a:hlinkClick r:id="rId3"/>
              </a:rPr>
              <a:t>https://www.youtube.com/watch?v=m9DSHLc08Oc</a:t>
            </a:r>
          </a:p>
          <a:p>
            <a:pPr lvl="0" rtl="0">
              <a:lnSpc>
                <a:spcPct val="125000"/>
              </a:lnSpc>
              <a:spcBef>
                <a:spcPts val="0"/>
              </a:spcBef>
              <a:spcAft>
                <a:spcPts val="900"/>
              </a:spcAft>
              <a:buNone/>
            </a:pPr>
            <a:endParaRPr sz="1300"/>
          </a:p>
          <a:p>
            <a:pPr lvl="0" rtl="0">
              <a:lnSpc>
                <a:spcPct val="125000"/>
              </a:lnSpc>
              <a:spcBef>
                <a:spcPts val="0"/>
              </a:spcBef>
              <a:spcAft>
                <a:spcPts val="900"/>
              </a:spcAft>
              <a:buNone/>
            </a:pPr>
            <a:endParaRPr sz="1300"/>
          </a:p>
          <a:p>
            <a:pPr lvl="0" rtl="0">
              <a:lnSpc>
                <a:spcPct val="100000"/>
              </a:lnSpc>
              <a:spcBef>
                <a:spcPts val="0"/>
              </a:spcBef>
              <a:spcAft>
                <a:spcPts val="1100"/>
              </a:spcAft>
              <a:buClr>
                <a:schemeClr val="dk1"/>
              </a:buClr>
              <a:buFont typeface="Arial"/>
              <a:buNone/>
            </a:pPr>
            <a:endParaRPr sz="1400">
              <a:solidFill>
                <a:srgbClr val="3A3A3A"/>
              </a:solidFill>
              <a:latin typeface="Times New Roman"/>
              <a:ea typeface="Times New Roman"/>
              <a:cs typeface="Times New Roman"/>
              <a:sym typeface="Times New Roman"/>
            </a:endParaRPr>
          </a:p>
          <a:p>
            <a:pPr lvl="0" rtl="0">
              <a:spcBef>
                <a:spcPts val="0"/>
              </a:spcBef>
              <a:buClr>
                <a:schemeClr val="dk1"/>
              </a:buClr>
              <a:buFont typeface="Arial"/>
              <a:buNone/>
            </a:pPr>
            <a:endParaRPr sz="1200" b="1">
              <a:solidFill>
                <a:srgbClr val="333333"/>
              </a:solidFill>
            </a:endParaRPr>
          </a:p>
          <a:p>
            <a:pPr>
              <a:spcBef>
                <a:spcPts val="0"/>
              </a:spcBef>
              <a:buNone/>
            </a:pPr>
            <a:endParaRPr sz="1200"/>
          </a:p>
        </p:txBody>
      </p:sp>
      <p:sp>
        <p:nvSpPr>
          <p:cNvPr id="104" name="Shape 104"/>
          <p:cNvSpPr txBox="1">
            <a:spLocks noGrp="1"/>
          </p:cNvSpPr>
          <p:nvPr>
            <p:ph type="title"/>
          </p:nvPr>
        </p:nvSpPr>
        <p:spPr>
          <a:xfrm>
            <a:off x="457200" y="31903"/>
            <a:ext cx="6879600" cy="857400"/>
          </a:xfrm>
          <a:prstGeom prst="rect">
            <a:avLst/>
          </a:prstGeom>
        </p:spPr>
        <p:txBody>
          <a:bodyPr lIns="91425" tIns="91425" rIns="91425" bIns="91425" anchor="b" anchorCtr="0">
            <a:noAutofit/>
          </a:bodyPr>
          <a:lstStyle/>
          <a:p>
            <a:pPr>
              <a:spcBef>
                <a:spcPts val="0"/>
              </a:spcBef>
              <a:buNone/>
            </a:pPr>
            <a:r>
              <a:rPr lang="en"/>
              <a:t>First Generation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sz="2400"/>
              <a:t>Resources Available to First Generation Students</a:t>
            </a:r>
          </a:p>
        </p:txBody>
      </p:sp>
      <p:sp>
        <p:nvSpPr>
          <p:cNvPr id="110" name="Shape 110"/>
          <p:cNvSpPr txBox="1">
            <a:spLocks noGrp="1"/>
          </p:cNvSpPr>
          <p:nvPr>
            <p:ph type="body" idx="1"/>
          </p:nvPr>
        </p:nvSpPr>
        <p:spPr>
          <a:xfrm>
            <a:off x="457200" y="950150"/>
            <a:ext cx="8229600" cy="4193399"/>
          </a:xfrm>
          <a:prstGeom prst="rect">
            <a:avLst/>
          </a:prstGeom>
        </p:spPr>
        <p:txBody>
          <a:bodyPr lIns="91425" tIns="91425" rIns="91425" bIns="91425" anchor="t" anchorCtr="0">
            <a:noAutofit/>
          </a:bodyPr>
          <a:lstStyle/>
          <a:p>
            <a:pPr lvl="0" rtl="0">
              <a:lnSpc>
                <a:spcPct val="115000"/>
              </a:lnSpc>
              <a:spcBef>
                <a:spcPts val="700"/>
              </a:spcBef>
              <a:buNone/>
            </a:pPr>
            <a:endParaRPr sz="1200"/>
          </a:p>
          <a:p>
            <a:pPr marL="457200" lvl="0" indent="-304800" rtl="0">
              <a:lnSpc>
                <a:spcPct val="115000"/>
              </a:lnSpc>
              <a:spcBef>
                <a:spcPts val="700"/>
              </a:spcBef>
              <a:buClr>
                <a:schemeClr val="lt1"/>
              </a:buClr>
              <a:buSzPct val="100000"/>
              <a:buFont typeface="Arial"/>
              <a:buChar char="●"/>
            </a:pPr>
            <a:r>
              <a:rPr lang="en" sz="1200"/>
              <a:t>College Affordability Guide: online tool for determining affordability of college with goal of providing information that will help prospective students find and complete degrees that will move their careers forward.</a:t>
            </a:r>
            <a:r>
              <a:rPr lang="en" sz="1200">
                <a:hlinkClick r:id="rId3"/>
              </a:rPr>
              <a:t> </a:t>
            </a:r>
            <a:r>
              <a:rPr lang="en" sz="1200" u="sng">
                <a:solidFill>
                  <a:schemeClr val="hlink"/>
                </a:solidFill>
                <a:hlinkClick r:id="rId3"/>
              </a:rPr>
              <a:t>http://www.collegeaffordabilityguide.org/</a:t>
            </a:r>
          </a:p>
          <a:p>
            <a:pPr marL="457200" lvl="0" indent="-304800" rtl="0">
              <a:lnSpc>
                <a:spcPct val="115000"/>
              </a:lnSpc>
              <a:spcBef>
                <a:spcPts val="700"/>
              </a:spcBef>
              <a:buClr>
                <a:schemeClr val="lt1"/>
              </a:buClr>
              <a:buSzPct val="100000"/>
              <a:buFont typeface="Arial"/>
              <a:buChar char="●"/>
            </a:pPr>
            <a:r>
              <a:rPr lang="en" sz="1200"/>
              <a:t>College Board:</a:t>
            </a:r>
            <a:r>
              <a:rPr lang="en" sz="1200">
                <a:hlinkClick r:id="rId4"/>
              </a:rPr>
              <a:t> </a:t>
            </a:r>
            <a:r>
              <a:rPr lang="en" sz="1200" u="sng">
                <a:solidFill>
                  <a:schemeClr val="hlink"/>
                </a:solidFill>
                <a:hlinkClick r:id="rId4"/>
              </a:rPr>
              <a:t>http://professionals.collegeboard.com/guidance/prepare/first-generation</a:t>
            </a:r>
          </a:p>
          <a:p>
            <a:pPr marL="457200" lvl="0" indent="-304800" rtl="0">
              <a:lnSpc>
                <a:spcPct val="115000"/>
              </a:lnSpc>
              <a:spcBef>
                <a:spcPts val="700"/>
              </a:spcBef>
              <a:buClr>
                <a:schemeClr val="lt1"/>
              </a:buClr>
              <a:buSzPct val="100000"/>
              <a:buFont typeface="Arial"/>
              <a:buChar char="●"/>
            </a:pPr>
            <a:r>
              <a:rPr lang="en" sz="1200"/>
              <a:t>College Greenlight: platform that allows high school counselors and community-based organizations to provide support to their students throughout the college search and application process.</a:t>
            </a:r>
            <a:r>
              <a:rPr lang="en" sz="1200">
                <a:hlinkClick r:id="rId5"/>
              </a:rPr>
              <a:t> </a:t>
            </a:r>
            <a:r>
              <a:rPr lang="en" sz="1200" u="sng">
                <a:solidFill>
                  <a:schemeClr val="hlink"/>
                </a:solidFill>
                <a:hlinkClick r:id="rId5"/>
              </a:rPr>
              <a:t>https://www.collegegreenlight.com/</a:t>
            </a:r>
          </a:p>
          <a:p>
            <a:pPr marL="457200" lvl="0" indent="-304800" rtl="0">
              <a:lnSpc>
                <a:spcPct val="115000"/>
              </a:lnSpc>
              <a:spcBef>
                <a:spcPts val="700"/>
              </a:spcBef>
              <a:buClr>
                <a:schemeClr val="lt1"/>
              </a:buClr>
              <a:buSzPct val="100000"/>
              <a:buFont typeface="Arial"/>
              <a:buChar char="●"/>
            </a:pPr>
            <a:r>
              <a:rPr lang="en" sz="1200"/>
              <a:t>CSO College Center: online clearinghouse of college programs and admissions information serving first-generation and other historically underserved students.</a:t>
            </a:r>
            <a:r>
              <a:rPr lang="en" sz="1200">
                <a:solidFill>
                  <a:schemeClr val="dk1"/>
                </a:solidFill>
                <a:hlinkClick r:id="rId6"/>
              </a:rPr>
              <a:t> </a:t>
            </a:r>
            <a:r>
              <a:rPr lang="en" sz="1200" u="sng">
                <a:solidFill>
                  <a:schemeClr val="hlink"/>
                </a:solidFill>
                <a:hlinkClick r:id="rId6"/>
              </a:rPr>
              <a:t>http://www.imfirst.org/center-for-student-opportunity/</a:t>
            </a:r>
          </a:p>
          <a:p>
            <a:pPr marL="457200" lvl="0" indent="-304800" rtl="0">
              <a:lnSpc>
                <a:spcPct val="115000"/>
              </a:lnSpc>
              <a:spcBef>
                <a:spcPts val="700"/>
              </a:spcBef>
              <a:buClr>
                <a:schemeClr val="lt1"/>
              </a:buClr>
              <a:buSzPct val="100000"/>
              <a:buFont typeface="Arial"/>
              <a:buChar char="●"/>
            </a:pPr>
            <a:r>
              <a:rPr lang="en" sz="1200"/>
              <a:t>First in the Family: For college advisors, there’s a special section with downloads and resources. For parents, there’s a glossary of college terms in English and Spanish:</a:t>
            </a:r>
            <a:r>
              <a:rPr lang="en" sz="1200">
                <a:hlinkClick r:id="rId7"/>
              </a:rPr>
              <a:t> </a:t>
            </a:r>
            <a:r>
              <a:rPr lang="en" sz="1200" u="sng">
                <a:solidFill>
                  <a:schemeClr val="hlink"/>
                </a:solidFill>
                <a:hlinkClick r:id="rId7"/>
              </a:rPr>
              <a:t>http://www.firstinthefamily.org/highschool/Downloads.html</a:t>
            </a:r>
          </a:p>
          <a:p>
            <a:pPr marL="457200" lvl="0" indent="-304800" rtl="0">
              <a:lnSpc>
                <a:spcPct val="115000"/>
              </a:lnSpc>
              <a:spcBef>
                <a:spcPts val="700"/>
              </a:spcBef>
              <a:buClr>
                <a:schemeClr val="lt1"/>
              </a:buClr>
              <a:buSzPct val="100000"/>
              <a:buFont typeface="Arial"/>
              <a:buChar char="●"/>
            </a:pPr>
            <a:r>
              <a:rPr lang="en" sz="1200"/>
              <a:t>First Generation Student: resources, tips, advice, and more for students who will be first in their families to go to college.</a:t>
            </a:r>
            <a:r>
              <a:rPr lang="en" sz="1200">
                <a:solidFill>
                  <a:schemeClr val="dk1"/>
                </a:solidFill>
                <a:hlinkClick r:id="rId8"/>
              </a:rPr>
              <a:t> </a:t>
            </a:r>
            <a:r>
              <a:rPr lang="en" sz="1200" u="sng">
                <a:solidFill>
                  <a:schemeClr val="hlink"/>
                </a:solidFill>
                <a:hlinkClick r:id="rId8"/>
              </a:rPr>
              <a:t>www.firstgenerationstudent.com</a:t>
            </a:r>
          </a:p>
          <a:p>
            <a:pPr marL="457200" lvl="0" indent="-304800" rtl="0">
              <a:lnSpc>
                <a:spcPct val="115000"/>
              </a:lnSpc>
              <a:spcBef>
                <a:spcPts val="700"/>
              </a:spcBef>
              <a:buClr>
                <a:schemeClr val="lt1"/>
              </a:buClr>
              <a:buSzPct val="100000"/>
              <a:buFont typeface="Arial"/>
              <a:buChar char="●"/>
            </a:pPr>
            <a:r>
              <a:rPr lang="en" sz="1200"/>
              <a:t>I’m First: online community for first-generation college students and their supporters. Winner of the College Knowledge Challenge grant initiative.</a:t>
            </a:r>
            <a:r>
              <a:rPr lang="en" sz="1200">
                <a:solidFill>
                  <a:schemeClr val="dk1"/>
                </a:solidFill>
                <a:hlinkClick r:id="rId8"/>
              </a:rPr>
              <a:t> </a:t>
            </a:r>
            <a:r>
              <a:rPr lang="en" sz="1200" u="sng">
                <a:solidFill>
                  <a:schemeClr val="hlink"/>
                </a:solidFill>
                <a:hlinkClick r:id="rId9"/>
              </a:rPr>
              <a:t>www.imfirst.org</a:t>
            </a:r>
          </a:p>
          <a:p>
            <a:pPr marL="457200" lvl="0" indent="-304800" rtl="0">
              <a:lnSpc>
                <a:spcPct val="115000"/>
              </a:lnSpc>
              <a:spcBef>
                <a:spcPts val="700"/>
              </a:spcBef>
              <a:buClr>
                <a:schemeClr val="lt1"/>
              </a:buClr>
              <a:buSzPct val="100000"/>
              <a:buFont typeface="Arial"/>
              <a:buChar char="●"/>
            </a:pPr>
            <a:r>
              <a:rPr lang="en" sz="1200"/>
              <a:t>NACAC Step by Step guides: </a:t>
            </a:r>
            <a:r>
              <a:rPr lang="en" sz="1200" u="sng">
                <a:solidFill>
                  <a:schemeClr val="hlink"/>
                </a:solidFill>
                <a:hlinkClick r:id="rId10"/>
              </a:rPr>
              <a:t>www.nacacnet.org/steps</a:t>
            </a:r>
            <a:r>
              <a:rPr lang="en" sz="1200"/>
              <a:t>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457200" y="745075"/>
            <a:ext cx="8229600" cy="4338299"/>
          </a:xfrm>
          <a:prstGeom prst="rect">
            <a:avLst/>
          </a:prstGeom>
        </p:spPr>
        <p:txBody>
          <a:bodyPr lIns="91425" tIns="91425" rIns="91425" bIns="91425" anchor="t" anchorCtr="0">
            <a:noAutofit/>
          </a:bodyPr>
          <a:lstStyle/>
          <a:p>
            <a:pPr lvl="0" rtl="0">
              <a:lnSpc>
                <a:spcPct val="115000"/>
              </a:lnSpc>
              <a:spcBef>
                <a:spcPts val="0"/>
              </a:spcBef>
              <a:buClr>
                <a:schemeClr val="dk1"/>
              </a:buClr>
              <a:buSzPct val="84615"/>
              <a:buFont typeface="Arial"/>
              <a:buNone/>
            </a:pPr>
            <a:r>
              <a:rPr lang="en" sz="1300" b="1" u="sng"/>
              <a:t>Definition of an Undocumented Student</a:t>
            </a:r>
          </a:p>
          <a:p>
            <a:pPr lvl="0" rtl="0">
              <a:lnSpc>
                <a:spcPct val="115000"/>
              </a:lnSpc>
              <a:spcBef>
                <a:spcPts val="0"/>
              </a:spcBef>
              <a:buNone/>
            </a:pPr>
            <a:r>
              <a:rPr lang="en" sz="1300"/>
              <a:t>An undocumented student is a foreign national who: (1) entered the United States without inspection or with fraudulent documents; or (2) entered legally as a nonimmigrant but then violated the terms of his or her status and remained in the United States without authorization (as defined by the National Immigration Law Center).</a:t>
            </a:r>
          </a:p>
          <a:p>
            <a:pPr lvl="0" rtl="0">
              <a:lnSpc>
                <a:spcPct val="115000"/>
              </a:lnSpc>
              <a:spcBef>
                <a:spcPts val="0"/>
              </a:spcBef>
              <a:buNone/>
            </a:pPr>
            <a:endParaRPr sz="1300"/>
          </a:p>
          <a:p>
            <a:pPr lvl="0" rtl="0">
              <a:lnSpc>
                <a:spcPct val="115000"/>
              </a:lnSpc>
              <a:spcBef>
                <a:spcPts val="0"/>
              </a:spcBef>
              <a:buNone/>
            </a:pPr>
            <a:r>
              <a:rPr lang="en" sz="1300" b="1" u="sng"/>
              <a:t>Most college-bound undocumented students: </a:t>
            </a:r>
          </a:p>
          <a:p>
            <a:pPr marL="457200" lvl="0" indent="-311150" rtl="0">
              <a:lnSpc>
                <a:spcPct val="115000"/>
              </a:lnSpc>
              <a:spcBef>
                <a:spcPts val="0"/>
              </a:spcBef>
              <a:buClr>
                <a:schemeClr val="lt1"/>
              </a:buClr>
              <a:buSzPct val="100000"/>
              <a:buFont typeface="Arial"/>
              <a:buChar char="●"/>
            </a:pPr>
            <a:r>
              <a:rPr lang="en" sz="1300"/>
              <a:t>have lived in the United States most of their lives</a:t>
            </a:r>
          </a:p>
          <a:p>
            <a:pPr marL="457200" lvl="0" indent="-311150" rtl="0">
              <a:lnSpc>
                <a:spcPct val="115000"/>
              </a:lnSpc>
              <a:spcBef>
                <a:spcPts val="0"/>
              </a:spcBef>
              <a:buClr>
                <a:schemeClr val="lt1"/>
              </a:buClr>
              <a:buSzPct val="100000"/>
              <a:buFont typeface="Arial"/>
              <a:buChar char="●"/>
            </a:pPr>
            <a:r>
              <a:rPr lang="en" sz="1300"/>
              <a:t>have been brought to the United States by their parents at a young age</a:t>
            </a:r>
          </a:p>
          <a:p>
            <a:pPr marL="457200" lvl="0" indent="-311150" rtl="0">
              <a:lnSpc>
                <a:spcPct val="115000"/>
              </a:lnSpc>
              <a:spcBef>
                <a:spcPts val="0"/>
              </a:spcBef>
              <a:buClr>
                <a:schemeClr val="lt1"/>
              </a:buClr>
              <a:buSzPct val="100000"/>
              <a:buFont typeface="Arial"/>
              <a:buChar char="●"/>
            </a:pPr>
            <a:r>
              <a:rPr lang="en" sz="1300"/>
              <a:t>have learned English</a:t>
            </a:r>
          </a:p>
          <a:p>
            <a:pPr marL="457200" lvl="0" indent="-311150" rtl="0">
              <a:lnSpc>
                <a:spcPct val="115000"/>
              </a:lnSpc>
              <a:spcBef>
                <a:spcPts val="0"/>
              </a:spcBef>
              <a:buClr>
                <a:schemeClr val="lt1"/>
              </a:buClr>
              <a:buSzPct val="100000"/>
              <a:buFont typeface="Arial"/>
              <a:buChar char="●"/>
            </a:pPr>
            <a:r>
              <a:rPr lang="en" sz="1300"/>
              <a:t>have attended elementary, middle, and high school in the United States</a:t>
            </a:r>
          </a:p>
          <a:p>
            <a:pPr marL="457200" lvl="0" indent="-311150" rtl="0">
              <a:lnSpc>
                <a:spcPct val="115000"/>
              </a:lnSpc>
              <a:spcBef>
                <a:spcPts val="0"/>
              </a:spcBef>
              <a:buClr>
                <a:schemeClr val="lt1"/>
              </a:buClr>
              <a:buSzPct val="100000"/>
              <a:buFont typeface="Arial"/>
              <a:buChar char="●"/>
            </a:pPr>
            <a:r>
              <a:rPr lang="en" sz="1300"/>
              <a:t>have excelled academically in high school and want to pursue a college education</a:t>
            </a:r>
          </a:p>
          <a:p>
            <a:pPr marL="457200" lvl="0" indent="-311150" rtl="0">
              <a:lnSpc>
                <a:spcPct val="115000"/>
              </a:lnSpc>
              <a:spcBef>
                <a:spcPts val="0"/>
              </a:spcBef>
              <a:buClr>
                <a:schemeClr val="lt1"/>
              </a:buClr>
              <a:buSzPct val="100000"/>
              <a:buFont typeface="Arial"/>
              <a:buChar char="●"/>
            </a:pPr>
            <a:r>
              <a:rPr lang="en" sz="1300"/>
              <a:t>currently lack a way to become legal residents or citizens in the United States</a:t>
            </a:r>
          </a:p>
          <a:p>
            <a:pPr rtl="0">
              <a:spcBef>
                <a:spcPts val="0"/>
              </a:spcBef>
              <a:buNone/>
            </a:pPr>
            <a:endParaRPr sz="1300"/>
          </a:p>
          <a:p>
            <a:pPr rtl="0">
              <a:spcBef>
                <a:spcPts val="0"/>
              </a:spcBef>
              <a:buNone/>
            </a:pPr>
            <a:r>
              <a:rPr lang="en" sz="1300" b="1"/>
              <a:t>What can you tell undocumented students about their options for college?</a:t>
            </a:r>
          </a:p>
          <a:p>
            <a:pPr marL="457200" lvl="0" indent="-311150" rtl="0">
              <a:spcBef>
                <a:spcPts val="0"/>
              </a:spcBef>
              <a:buClr>
                <a:schemeClr val="lt1"/>
              </a:buClr>
              <a:buSzPct val="100000"/>
              <a:buFont typeface="Arial"/>
              <a:buChar char="●"/>
            </a:pPr>
            <a:r>
              <a:rPr lang="en" sz="1300"/>
              <a:t>College Admission Policies</a:t>
            </a:r>
          </a:p>
          <a:p>
            <a:pPr marL="457200" lvl="0" indent="-311150" rtl="0">
              <a:spcBef>
                <a:spcPts val="0"/>
              </a:spcBef>
              <a:buClr>
                <a:schemeClr val="lt1"/>
              </a:buClr>
              <a:buSzPct val="100000"/>
              <a:buFont typeface="Arial"/>
              <a:buChar char="●"/>
            </a:pPr>
            <a:r>
              <a:rPr lang="en" sz="1300"/>
              <a:t>College Tuition Policies</a:t>
            </a:r>
          </a:p>
          <a:p>
            <a:pPr marL="457200" lvl="0" indent="-311150" rtl="0">
              <a:spcBef>
                <a:spcPts val="0"/>
              </a:spcBef>
              <a:buClr>
                <a:schemeClr val="lt1"/>
              </a:buClr>
              <a:buSzPct val="100000"/>
              <a:buFont typeface="Arial"/>
              <a:buChar char="●"/>
            </a:pPr>
            <a:r>
              <a:rPr lang="en" sz="1300"/>
              <a:t>Federal, State, and institutional financial aid policies</a:t>
            </a:r>
          </a:p>
          <a:p>
            <a:pPr rtl="0">
              <a:spcBef>
                <a:spcPts val="0"/>
              </a:spcBef>
              <a:buNone/>
            </a:pPr>
            <a:endParaRPr sz="1300"/>
          </a:p>
          <a:p>
            <a:pPr lvl="0" rtl="0">
              <a:spcBef>
                <a:spcPts val="0"/>
              </a:spcBef>
              <a:buNone/>
            </a:pPr>
            <a:r>
              <a:rPr lang="en" sz="1300"/>
              <a:t>Undocumented Advising Guide: http://www.iacac.org/undocumented/</a:t>
            </a:r>
          </a:p>
          <a:p>
            <a:pPr lvl="0">
              <a:spcBef>
                <a:spcPts val="0"/>
              </a:spcBef>
              <a:buNone/>
            </a:pPr>
            <a:endParaRPr sz="1400" b="1"/>
          </a:p>
        </p:txBody>
      </p:sp>
      <p:sp>
        <p:nvSpPr>
          <p:cNvPr id="116" name="Shape 116"/>
          <p:cNvSpPr txBox="1">
            <a:spLocks noGrp="1"/>
          </p:cNvSpPr>
          <p:nvPr>
            <p:ph type="title"/>
          </p:nvPr>
        </p:nvSpPr>
        <p:spPr>
          <a:xfrm>
            <a:off x="457200" y="205925"/>
            <a:ext cx="6879600" cy="695400"/>
          </a:xfrm>
          <a:prstGeom prst="rect">
            <a:avLst/>
          </a:prstGeom>
        </p:spPr>
        <p:txBody>
          <a:bodyPr lIns="91425" tIns="91425" rIns="91425" bIns="91425" anchor="b" anchorCtr="0">
            <a:noAutofit/>
          </a:bodyPr>
          <a:lstStyle/>
          <a:p>
            <a:pPr>
              <a:spcBef>
                <a:spcPts val="0"/>
              </a:spcBef>
              <a:buNone/>
            </a:pPr>
            <a:r>
              <a:rPr lang="en"/>
              <a:t>Undocumented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457200" y="874150"/>
            <a:ext cx="8229600" cy="4269600"/>
          </a:xfrm>
          <a:prstGeom prst="rect">
            <a:avLst/>
          </a:prstGeom>
        </p:spPr>
        <p:txBody>
          <a:bodyPr lIns="91425" tIns="91425" rIns="91425" bIns="91425" anchor="t" anchorCtr="0">
            <a:noAutofit/>
          </a:bodyPr>
          <a:lstStyle/>
          <a:p>
            <a:pPr marL="457200" lvl="0" indent="-304800" rtl="0">
              <a:lnSpc>
                <a:spcPct val="115000"/>
              </a:lnSpc>
              <a:spcBef>
                <a:spcPts val="0"/>
              </a:spcBef>
              <a:buClr>
                <a:schemeClr val="lt1"/>
              </a:buClr>
              <a:buSzPct val="92307"/>
              <a:buFont typeface="Arial"/>
              <a:buChar char="●"/>
            </a:pPr>
            <a:r>
              <a:rPr lang="en" sz="1300"/>
              <a:t>IACAC Undocumented Advising Guide: http://www.iacac.org/undocumented/</a:t>
            </a:r>
          </a:p>
          <a:p>
            <a:pPr marL="457200" lvl="0" indent="-304800" rtl="0">
              <a:lnSpc>
                <a:spcPct val="115000"/>
              </a:lnSpc>
              <a:spcBef>
                <a:spcPts val="0"/>
              </a:spcBef>
              <a:buClr>
                <a:schemeClr val="lt1"/>
              </a:buClr>
              <a:buSzPct val="100000"/>
              <a:buFont typeface="Arial"/>
              <a:buChar char="●"/>
            </a:pPr>
            <a:r>
              <a:rPr lang="en" sz="1200"/>
              <a:t>Educators for Fair Consideration: Empowering undocumented young people in their pursuit of college, career and citizenship: </a:t>
            </a:r>
            <a:r>
              <a:rPr lang="en" sz="1200" u="sng">
                <a:solidFill>
                  <a:schemeClr val="hlink"/>
                </a:solidFill>
                <a:hlinkClick r:id="rId3"/>
              </a:rPr>
              <a:t>http://e4fc.org/home.html</a:t>
            </a:r>
            <a:r>
              <a:rPr lang="en" sz="1200"/>
              <a:t> </a:t>
            </a:r>
          </a:p>
          <a:p>
            <a:pPr marL="457200" lvl="0" indent="-304800" rtl="0">
              <a:lnSpc>
                <a:spcPct val="115000"/>
              </a:lnSpc>
              <a:spcBef>
                <a:spcPts val="0"/>
              </a:spcBef>
              <a:buClr>
                <a:schemeClr val="lt1"/>
              </a:buClr>
              <a:buSzPct val="100000"/>
              <a:buFont typeface="Arial"/>
              <a:buChar char="●"/>
            </a:pPr>
            <a:r>
              <a:rPr lang="en" sz="1200"/>
              <a:t>United We Dream: </a:t>
            </a:r>
            <a:r>
              <a:rPr lang="en" sz="1200" u="sng">
                <a:solidFill>
                  <a:schemeClr val="hlink"/>
                </a:solidFill>
                <a:hlinkClick r:id="rId4"/>
              </a:rPr>
              <a:t>http://unitedwedream.org/</a:t>
            </a:r>
            <a:r>
              <a:rPr lang="en" sz="1200"/>
              <a:t> </a:t>
            </a:r>
          </a:p>
          <a:p>
            <a:pPr marL="457200" lvl="0" indent="-304800" rtl="0">
              <a:spcBef>
                <a:spcPts val="600"/>
              </a:spcBef>
              <a:buClr>
                <a:schemeClr val="lt1"/>
              </a:buClr>
              <a:buSzPct val="100000"/>
              <a:buFont typeface="Arial"/>
              <a:buChar char="●"/>
            </a:pPr>
            <a:r>
              <a:rPr lang="en" sz="1200"/>
              <a:t>Immigrant Youth Justice League (IYJL):</a:t>
            </a:r>
            <a:r>
              <a:rPr lang="en" sz="1200">
                <a:solidFill>
                  <a:schemeClr val="dk1"/>
                </a:solidFill>
              </a:rPr>
              <a:t> </a:t>
            </a:r>
            <a:r>
              <a:rPr lang="en" sz="1200" u="sng">
                <a:solidFill>
                  <a:schemeClr val="hlink"/>
                </a:solidFill>
                <a:hlinkClick r:id="rId5"/>
              </a:rPr>
              <a:t>http://www.iyjl.org/</a:t>
            </a:r>
          </a:p>
          <a:p>
            <a:pPr marL="457200" lvl="0" indent="-304800" rtl="0">
              <a:spcBef>
                <a:spcPts val="600"/>
              </a:spcBef>
              <a:buClr>
                <a:schemeClr val="lt1"/>
              </a:buClr>
              <a:buSzPct val="100000"/>
              <a:buFont typeface="Arial"/>
              <a:buChar char="●"/>
            </a:pPr>
            <a:r>
              <a:rPr lang="en" sz="1200"/>
              <a:t>Illinois Coaition for Immigrant &amp; Refugee Right (ICIRR): </a:t>
            </a:r>
            <a:r>
              <a:rPr lang="en" sz="1200" u="sng">
                <a:solidFill>
                  <a:schemeClr val="hlink"/>
                </a:solidFill>
                <a:hlinkClick r:id="rId5"/>
              </a:rPr>
              <a:t>http://www.iyjl.org/</a:t>
            </a:r>
            <a:r>
              <a:rPr lang="en" sz="1200">
                <a:solidFill>
                  <a:schemeClr val="dk1"/>
                </a:solidFill>
              </a:rPr>
              <a:t>  </a:t>
            </a:r>
          </a:p>
          <a:p>
            <a:pPr lvl="0" rtl="0">
              <a:lnSpc>
                <a:spcPct val="115000"/>
              </a:lnSpc>
              <a:spcBef>
                <a:spcPts val="0"/>
              </a:spcBef>
              <a:buNone/>
            </a:pPr>
            <a:endParaRPr sz="1200"/>
          </a:p>
          <a:p>
            <a:pPr marL="457200" lvl="0" indent="-304800" rtl="0">
              <a:lnSpc>
                <a:spcPct val="115000"/>
              </a:lnSpc>
              <a:spcBef>
                <a:spcPts val="0"/>
              </a:spcBef>
              <a:buClr>
                <a:schemeClr val="lt1"/>
              </a:buClr>
              <a:buSzPct val="100000"/>
              <a:buFont typeface="Arial"/>
              <a:buChar char="●"/>
            </a:pPr>
            <a:r>
              <a:rPr lang="en" sz="1200"/>
              <a:t>CPS Choose your future </a:t>
            </a:r>
            <a:r>
              <a:rPr lang="en" sz="1200" u="sng">
                <a:solidFill>
                  <a:schemeClr val="hlink"/>
                </a:solidFill>
                <a:hlinkClick r:id="rId6"/>
              </a:rPr>
              <a:t>http://www.chooseyourfuture.org/college/undocumented-students#aid</a:t>
            </a:r>
            <a:r>
              <a:rPr lang="en" sz="1200" u="sng">
                <a:solidFill>
                  <a:srgbClr val="000000"/>
                </a:solidFill>
              </a:rPr>
              <a:t>  </a:t>
            </a:r>
          </a:p>
          <a:p>
            <a:pPr marL="457200" lvl="0" indent="-304800" rtl="0">
              <a:lnSpc>
                <a:spcPct val="115000"/>
              </a:lnSpc>
              <a:spcBef>
                <a:spcPts val="0"/>
              </a:spcBef>
              <a:buClr>
                <a:schemeClr val="lt1"/>
              </a:buClr>
              <a:buSzPct val="100000"/>
              <a:buFont typeface="Arial"/>
              <a:buChar char="●"/>
            </a:pPr>
            <a:r>
              <a:rPr lang="en" sz="1200"/>
              <a:t>CPS Chicago Star Scholarship: Starting with the Fall 2015 semester, CPS graduates with a 3.0 GPA who test college-ready in math and English will be able to pursue an associate degree at City Colleges of Chicago at no cost - free tuition, fees, and books. </a:t>
            </a:r>
            <a:r>
              <a:rPr lang="en" sz="1200" u="sng">
                <a:solidFill>
                  <a:srgbClr val="AAAAAA"/>
                </a:solidFill>
                <a:hlinkClick r:id="rId7"/>
              </a:rPr>
              <a:t>http://www.ccc.edu/departments/Pages/chicago-star-scholarship.aspx</a:t>
            </a:r>
            <a:r>
              <a:rPr lang="en" sz="1200">
                <a:solidFill>
                  <a:schemeClr val="dk1"/>
                </a:solidFill>
              </a:rPr>
              <a:t> </a:t>
            </a:r>
          </a:p>
          <a:p>
            <a:pPr lvl="0" rtl="0">
              <a:lnSpc>
                <a:spcPct val="115000"/>
              </a:lnSpc>
              <a:spcBef>
                <a:spcPts val="0"/>
              </a:spcBef>
              <a:buNone/>
            </a:pPr>
            <a:endParaRPr sz="1200">
              <a:solidFill>
                <a:srgbClr val="000000"/>
              </a:solidFill>
            </a:endParaRPr>
          </a:p>
          <a:p>
            <a:pPr marL="457200" lvl="0" indent="-304800" rtl="0">
              <a:lnSpc>
                <a:spcPct val="100000"/>
              </a:lnSpc>
              <a:spcBef>
                <a:spcPts val="0"/>
              </a:spcBef>
              <a:spcAft>
                <a:spcPts val="1500"/>
              </a:spcAft>
              <a:buClr>
                <a:schemeClr val="lt1"/>
              </a:buClr>
              <a:buSzPct val="100000"/>
              <a:buFont typeface="Arial"/>
              <a:buChar char="●"/>
            </a:pPr>
            <a:r>
              <a:rPr lang="en" sz="1200"/>
              <a:t>The Illinois Dream Fund Scholarship provides scholarships to undocumented students, who are incoming freshmen or current undergraduates that possess at least a 2.5 GPA (on a 4 point scale) </a:t>
            </a:r>
            <a:r>
              <a:rPr lang="en" sz="1200" u="sng">
                <a:solidFill>
                  <a:schemeClr val="hlink"/>
                </a:solidFill>
                <a:hlinkClick r:id="rId8"/>
              </a:rPr>
              <a:t>http://www.illinoisdreamfund.org</a:t>
            </a:r>
            <a:r>
              <a:rPr lang="en" sz="1200">
                <a:solidFill>
                  <a:schemeClr val="dk1"/>
                </a:solidFill>
              </a:rPr>
              <a:t>  </a:t>
            </a:r>
          </a:p>
          <a:p>
            <a:pPr lvl="0" rtl="0">
              <a:lnSpc>
                <a:spcPct val="100000"/>
              </a:lnSpc>
              <a:spcBef>
                <a:spcPts val="600"/>
              </a:spcBef>
              <a:buNone/>
            </a:pPr>
            <a:endParaRPr sz="1200"/>
          </a:p>
          <a:p>
            <a:pPr marL="457200" lvl="0" indent="-304800" rtl="0">
              <a:lnSpc>
                <a:spcPct val="100000"/>
              </a:lnSpc>
              <a:spcBef>
                <a:spcPts val="600"/>
              </a:spcBef>
              <a:buClr>
                <a:schemeClr val="lt1"/>
              </a:buClr>
              <a:buSzPct val="100000"/>
              <a:buFont typeface="Arial"/>
              <a:buChar char="●"/>
            </a:pPr>
            <a:r>
              <a:rPr lang="en" sz="1200"/>
              <a:t>6 Things Undocumented Students Should Know about College: </a:t>
            </a:r>
            <a:r>
              <a:rPr lang="en" sz="1200" u="sng">
                <a:solidFill>
                  <a:schemeClr val="hlink"/>
                </a:solidFill>
                <a:hlinkClick r:id="rId9"/>
              </a:rPr>
              <a:t>https://bigfuture.collegeboard.org/get-started/for-undocumented-students/6-things-undocumented-students-need-to-know-about-college</a:t>
            </a:r>
          </a:p>
          <a:p>
            <a:pPr lvl="0" rtl="0">
              <a:lnSpc>
                <a:spcPct val="100000"/>
              </a:lnSpc>
              <a:spcBef>
                <a:spcPts val="600"/>
              </a:spcBef>
              <a:buNone/>
            </a:pPr>
            <a:endParaRPr sz="1200">
              <a:solidFill>
                <a:srgbClr val="000000"/>
              </a:solidFill>
            </a:endParaRPr>
          </a:p>
          <a:p>
            <a:pPr lvl="0" rtl="0">
              <a:lnSpc>
                <a:spcPct val="100000"/>
              </a:lnSpc>
              <a:spcBef>
                <a:spcPts val="600"/>
              </a:spcBef>
              <a:buNone/>
            </a:pPr>
            <a:endParaRPr sz="1200">
              <a:solidFill>
                <a:srgbClr val="000000"/>
              </a:solidFill>
            </a:endParaRPr>
          </a:p>
          <a:p>
            <a:pPr lvl="0" rtl="0">
              <a:lnSpc>
                <a:spcPct val="115000"/>
              </a:lnSpc>
              <a:spcBef>
                <a:spcPts val="0"/>
              </a:spcBef>
              <a:buClr>
                <a:schemeClr val="dk1"/>
              </a:buClr>
              <a:buSzPct val="91666"/>
              <a:buFont typeface="Arial"/>
              <a:buNone/>
            </a:pPr>
            <a:r>
              <a:rPr lang="en" sz="1200">
                <a:solidFill>
                  <a:srgbClr val="AAAAAA"/>
                </a:solidFill>
              </a:rPr>
              <a:t>  </a:t>
            </a:r>
          </a:p>
          <a:p>
            <a:pPr lvl="0" rtl="0">
              <a:lnSpc>
                <a:spcPct val="100000"/>
              </a:lnSpc>
              <a:spcBef>
                <a:spcPts val="600"/>
              </a:spcBef>
              <a:buClr>
                <a:schemeClr val="dk1"/>
              </a:buClr>
              <a:buFont typeface="Arial"/>
              <a:buNone/>
            </a:pPr>
            <a:endParaRPr sz="1000" u="sng">
              <a:solidFill>
                <a:srgbClr val="000000"/>
              </a:solidFill>
            </a:endParaRPr>
          </a:p>
          <a:p>
            <a:pPr lvl="0" rtl="0">
              <a:lnSpc>
                <a:spcPct val="100000"/>
              </a:lnSpc>
              <a:spcBef>
                <a:spcPts val="600"/>
              </a:spcBef>
              <a:buNone/>
            </a:pPr>
            <a:endParaRPr>
              <a:solidFill>
                <a:srgbClr val="000000"/>
              </a:solidFill>
            </a:endParaRPr>
          </a:p>
        </p:txBody>
      </p:sp>
      <p:sp>
        <p:nvSpPr>
          <p:cNvPr id="122" name="Shape 122"/>
          <p:cNvSpPr txBox="1">
            <a:spLocks noGrp="1"/>
          </p:cNvSpPr>
          <p:nvPr>
            <p:ph type="title"/>
          </p:nvPr>
        </p:nvSpPr>
        <p:spPr>
          <a:xfrm>
            <a:off x="457200" y="3"/>
            <a:ext cx="6879600" cy="857400"/>
          </a:xfrm>
          <a:prstGeom prst="rect">
            <a:avLst/>
          </a:prstGeom>
        </p:spPr>
        <p:txBody>
          <a:bodyPr lIns="91425" tIns="91425" rIns="91425" bIns="91425" anchor="b" anchorCtr="0">
            <a:noAutofit/>
          </a:bodyPr>
          <a:lstStyle/>
          <a:p>
            <a:pPr lvl="0" rtl="0">
              <a:spcBef>
                <a:spcPts val="0"/>
              </a:spcBef>
              <a:buNone/>
            </a:pPr>
            <a:r>
              <a:rPr lang="en" sz="2400"/>
              <a:t>Resources Available to Undocumented Youth</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sz="2400"/>
              <a:t>List of Scholarships for undocumented students</a:t>
            </a:r>
          </a:p>
        </p:txBody>
      </p:sp>
      <p:sp>
        <p:nvSpPr>
          <p:cNvPr id="128" name="Shape 128"/>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rtl="0">
              <a:lnSpc>
                <a:spcPct val="115000"/>
              </a:lnSpc>
              <a:spcBef>
                <a:spcPts val="0"/>
              </a:spcBef>
              <a:buNone/>
            </a:pPr>
            <a:r>
              <a:rPr lang="en" sz="1800"/>
              <a:t>Cappex:</a:t>
            </a:r>
          </a:p>
          <a:p>
            <a:pPr lvl="0" rtl="0">
              <a:lnSpc>
                <a:spcPct val="115000"/>
              </a:lnSpc>
              <a:spcBef>
                <a:spcPts val="0"/>
              </a:spcBef>
              <a:buNone/>
            </a:pPr>
            <a:r>
              <a:rPr lang="en" sz="1800" u="sng">
                <a:solidFill>
                  <a:schemeClr val="hlink"/>
                </a:solidFill>
                <a:hlinkClick r:id="rId3"/>
              </a:rPr>
              <a:t>http://blog.cappex.com/blog/scholarships-for-undocumented-students/</a:t>
            </a:r>
          </a:p>
          <a:p>
            <a:pPr rtl="0">
              <a:lnSpc>
                <a:spcPct val="115000"/>
              </a:lnSpc>
              <a:spcBef>
                <a:spcPts val="0"/>
              </a:spcBef>
              <a:buNone/>
            </a:pPr>
            <a:r>
              <a:rPr lang="en" sz="1800"/>
              <a:t>College Greenlight: </a:t>
            </a:r>
            <a:r>
              <a:rPr lang="en" sz="1800" u="sng">
                <a:solidFill>
                  <a:schemeClr val="hlink"/>
                </a:solidFill>
                <a:hlinkClick r:id="rId4"/>
              </a:rPr>
              <a:t>http://blog.collegegreenlight.com/blog/easy-scholarships-for-undocumented-students/</a:t>
            </a:r>
          </a:p>
          <a:p>
            <a:pPr lvl="0" rtl="0">
              <a:lnSpc>
                <a:spcPct val="115000"/>
              </a:lnSpc>
              <a:spcBef>
                <a:spcPts val="0"/>
              </a:spcBef>
              <a:buNone/>
            </a:pPr>
            <a:r>
              <a:rPr lang="en" sz="1800"/>
              <a:t>Educators for Fair Consideration </a:t>
            </a:r>
          </a:p>
          <a:p>
            <a:pPr lvl="0" rtl="0">
              <a:lnSpc>
                <a:spcPct val="115000"/>
              </a:lnSpc>
              <a:spcBef>
                <a:spcPts val="0"/>
              </a:spcBef>
              <a:buNone/>
            </a:pPr>
            <a:r>
              <a:rPr lang="en" sz="1800" u="sng">
                <a:solidFill>
                  <a:srgbClr val="AAAAAA"/>
                </a:solidFill>
                <a:hlinkClick r:id="rId5"/>
              </a:rPr>
              <a:t>http://www.e4fc.org/resources/scholarshiplists.html</a:t>
            </a:r>
          </a:p>
          <a:p>
            <a:pPr lvl="0" rtl="0">
              <a:lnSpc>
                <a:spcPct val="115000"/>
              </a:lnSpc>
              <a:spcBef>
                <a:spcPts val="0"/>
              </a:spcBef>
              <a:buNone/>
            </a:pPr>
            <a:r>
              <a:rPr lang="en" sz="1800"/>
              <a:t>The Dream:</a:t>
            </a:r>
            <a:r>
              <a:rPr lang="en" sz="1800">
                <a:solidFill>
                  <a:srgbClr val="AAAAAA"/>
                </a:solidFill>
              </a:rPr>
              <a:t> </a:t>
            </a:r>
            <a:r>
              <a:rPr lang="en" sz="1800" u="sng">
                <a:solidFill>
                  <a:srgbClr val="AAAAAA"/>
                </a:solidFill>
                <a:hlinkClick r:id="rId6"/>
              </a:rPr>
              <a:t>http://www.thedream.us/colleges/</a:t>
            </a:r>
          </a:p>
          <a:p>
            <a:pPr lvl="0" rtl="0">
              <a:lnSpc>
                <a:spcPct val="115000"/>
              </a:lnSpc>
              <a:spcBef>
                <a:spcPts val="0"/>
              </a:spcBef>
              <a:buNone/>
            </a:pPr>
            <a:r>
              <a:rPr lang="en" sz="1800"/>
              <a:t>Hispanic Scholarship Fund:</a:t>
            </a:r>
            <a:r>
              <a:rPr lang="en" sz="1800">
                <a:solidFill>
                  <a:srgbClr val="AAAAAA"/>
                </a:solidFill>
              </a:rPr>
              <a:t> </a:t>
            </a:r>
            <a:r>
              <a:rPr lang="en" sz="1800" u="sng">
                <a:solidFill>
                  <a:schemeClr val="hlink"/>
                </a:solidFill>
                <a:hlinkClick r:id="rId7"/>
              </a:rPr>
              <a:t>http://hsf.net/en/scholarships/</a:t>
            </a:r>
          </a:p>
          <a:p>
            <a:pPr lvl="0">
              <a:lnSpc>
                <a:spcPct val="115000"/>
              </a:lnSpc>
              <a:spcBef>
                <a:spcPts val="0"/>
              </a:spcBef>
              <a:buNone/>
            </a:pPr>
            <a:r>
              <a:rPr lang="en" sz="1800"/>
              <a:t>Mexican American Legal Defense and Educational Fund:  </a:t>
            </a:r>
            <a:r>
              <a:rPr lang="en" sz="1800" u="sng">
                <a:solidFill>
                  <a:schemeClr val="hlink"/>
                </a:solidFill>
                <a:hlinkClick r:id="rId8"/>
              </a:rPr>
              <a:t>http://www.maldef.org/leadership/scholarships/index.html</a:t>
            </a:r>
          </a:p>
        </p:txBody>
      </p:sp>
    </p:spTree>
  </p:cSld>
  <p:clrMapOvr>
    <a:masterClrMapping/>
  </p:clrMapOvr>
  <p:transition spd="slow">
    <p:cut/>
  </p:transition>
</p:sld>
</file>

<file path=ppt/theme/theme1.xml><?xml version="1.0" encoding="utf-8"?>
<a:theme xmlns:a="http://schemas.openxmlformats.org/drawingml/2006/main" name="steps">
  <a:themeElements>
    <a:clrScheme name="Custom 462">
      <a:dk1>
        <a:srgbClr val="000000"/>
      </a:dk1>
      <a:lt1>
        <a:srgbClr val="FFFFFF"/>
      </a:lt1>
      <a:dk2>
        <a:srgbClr val="1F497D"/>
      </a:dk2>
      <a:lt2>
        <a:srgbClr val="EEECE1"/>
      </a:lt2>
      <a:accent1>
        <a:srgbClr val="FFD80C"/>
      </a:accent1>
      <a:accent2>
        <a:srgbClr val="CD108C"/>
      </a:accent2>
      <a:accent3>
        <a:srgbClr val="0990DB"/>
      </a:accent3>
      <a:accent4>
        <a:srgbClr val="AAAAAA"/>
      </a:accent4>
      <a:accent5>
        <a:srgbClr val="C3F180"/>
      </a:accent5>
      <a:accent6>
        <a:srgbClr val="FF986D"/>
      </a:accent6>
      <a:hlink>
        <a:srgbClr val="ABABAB"/>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2038</Words>
  <Application>Microsoft Office PowerPoint</Application>
  <PresentationFormat>On-screen Show (16:9)</PresentationFormat>
  <Paragraphs>157</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Times New Roman</vt:lpstr>
      <vt:lpstr>Trebuchet MS</vt:lpstr>
      <vt:lpstr>Wingdings</vt:lpstr>
      <vt:lpstr>steps</vt:lpstr>
      <vt:lpstr>Inclusion, Access and Success</vt:lpstr>
      <vt:lpstr>What is IAS?</vt:lpstr>
      <vt:lpstr>Who is IAS?</vt:lpstr>
      <vt:lpstr>Who is underrepresented</vt:lpstr>
      <vt:lpstr>First Generation </vt:lpstr>
      <vt:lpstr>Resources Available to First Generation Students</vt:lpstr>
      <vt:lpstr>Undocumented </vt:lpstr>
      <vt:lpstr>Resources Available to Undocumented Youth</vt:lpstr>
      <vt:lpstr>List of Scholarships for undocumented students</vt:lpstr>
      <vt:lpstr>LGBTQ</vt:lpstr>
      <vt:lpstr>Resources Available to Assist LGBTQ Youth</vt:lpstr>
      <vt:lpstr>Homeless/Foster Youth</vt:lpstr>
      <vt:lpstr>Homeless/Foster Youth</vt:lpstr>
      <vt:lpstr>Homeless/Foster Youth</vt:lpstr>
      <vt:lpstr>Resources Available to Assist Unaccompanied Homeless Youth</vt:lpstr>
      <vt:lpstr>Small Group Discussions</vt:lpstr>
      <vt:lpstr>Questions?</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Inclusion, Access and Success</dc:title>
  <dc:creator>George, Zachary</dc:creator>
  <cp:lastModifiedBy>Sarah E Goldman</cp:lastModifiedBy>
  <cp:revision>2</cp:revision>
  <dcterms:modified xsi:type="dcterms:W3CDTF">2015-07-21T18:50:32Z</dcterms:modified>
</cp:coreProperties>
</file>