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83" r:id="rId2"/>
    <p:sldId id="742" r:id="rId3"/>
    <p:sldId id="1066" r:id="rId4"/>
    <p:sldId id="945" r:id="rId5"/>
    <p:sldId id="1034" r:id="rId6"/>
    <p:sldId id="1035" r:id="rId7"/>
    <p:sldId id="1036" r:id="rId8"/>
    <p:sldId id="1058" r:id="rId9"/>
    <p:sldId id="951" r:id="rId10"/>
    <p:sldId id="944" r:id="rId11"/>
    <p:sldId id="943" r:id="rId12"/>
    <p:sldId id="809" r:id="rId13"/>
    <p:sldId id="1000" r:id="rId14"/>
    <p:sldId id="1001" r:id="rId15"/>
    <p:sldId id="962" r:id="rId16"/>
    <p:sldId id="916" r:id="rId17"/>
    <p:sldId id="828" r:id="rId18"/>
    <p:sldId id="1050" r:id="rId19"/>
    <p:sldId id="1037" r:id="rId20"/>
    <p:sldId id="989" r:id="rId21"/>
    <p:sldId id="1033" r:id="rId22"/>
    <p:sldId id="1038" r:id="rId23"/>
    <p:sldId id="1024" r:id="rId24"/>
    <p:sldId id="954" r:id="rId25"/>
    <p:sldId id="1039" r:id="rId26"/>
    <p:sldId id="1067" r:id="rId27"/>
    <p:sldId id="1060" r:id="rId28"/>
    <p:sldId id="1049" r:id="rId29"/>
    <p:sldId id="1026" r:id="rId30"/>
    <p:sldId id="1028" r:id="rId31"/>
    <p:sldId id="1027" r:id="rId32"/>
    <p:sldId id="1040" r:id="rId33"/>
    <p:sldId id="1029" r:id="rId34"/>
    <p:sldId id="1059" r:id="rId35"/>
    <p:sldId id="1042" r:id="rId36"/>
    <p:sldId id="912" r:id="rId37"/>
    <p:sldId id="1002" r:id="rId38"/>
    <p:sldId id="1008" r:id="rId39"/>
    <p:sldId id="1061" r:id="rId40"/>
    <p:sldId id="1063" r:id="rId41"/>
    <p:sldId id="1064" r:id="rId42"/>
    <p:sldId id="936" r:id="rId43"/>
    <p:sldId id="963" r:id="rId44"/>
    <p:sldId id="964" r:id="rId45"/>
    <p:sldId id="965" r:id="rId46"/>
    <p:sldId id="966" r:id="rId47"/>
    <p:sldId id="967" r:id="rId48"/>
    <p:sldId id="799" r:id="rId49"/>
    <p:sldId id="1065" r:id="rId50"/>
    <p:sldId id="1047" r:id="rId51"/>
    <p:sldId id="1044" r:id="rId52"/>
    <p:sldId id="1068" r:id="rId53"/>
    <p:sldId id="1053" r:id="rId54"/>
    <p:sldId id="1051" r:id="rId55"/>
    <p:sldId id="1009" r:id="rId56"/>
    <p:sldId id="1046" r:id="rId57"/>
    <p:sldId id="1052" r:id="rId58"/>
    <p:sldId id="697" r:id="rId59"/>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2880">
          <p15:clr>
            <a:srgbClr val="A4A3A4"/>
          </p15:clr>
        </p15:guide>
      </p15:sldGuideLst>
    </p:ext>
    <p:ext uri="{2D200454-40CA-4A62-9FC3-DE9A4176ACB9}">
      <p15:notesGuideLst xmlns:p15="http://schemas.microsoft.com/office/powerpoint/2012/main">
        <p15:guide id="1" orient="horz" pos="296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FF"/>
    <a:srgbClr val="CC00CC"/>
    <a:srgbClr val="0000CC"/>
    <a:srgbClr val="3333CC"/>
    <a:srgbClr val="ECCECC"/>
    <a:srgbClr val="F8BE84"/>
    <a:srgbClr val="F5C86F"/>
    <a:srgbClr val="EDDC77"/>
    <a:srgbClr val="3165F7"/>
    <a:srgbClr val="00B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2" autoAdjust="0"/>
    <p:restoredTop sz="86323" autoAdjust="0"/>
  </p:normalViewPr>
  <p:slideViewPr>
    <p:cSldViewPr snapToObjects="1">
      <p:cViewPr varScale="1">
        <p:scale>
          <a:sx n="172" d="100"/>
          <a:sy n="172" d="100"/>
        </p:scale>
        <p:origin x="822" y="132"/>
      </p:cViewPr>
      <p:guideLst>
        <p:guide orient="horz" pos="2184"/>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1" d="100"/>
          <a:sy n="51" d="100"/>
        </p:scale>
        <p:origin x="-2898" y="-108"/>
      </p:cViewPr>
      <p:guideLst>
        <p:guide orient="horz" pos="2965"/>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esktop\Chart%20in%20Microsoft%20PowerPoi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esktop\Chart%20in%20Microsoft%20PowerPoin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55945891378962"/>
          <c:y val="4.7249932217476608E-2"/>
          <c:w val="0.76517830102967899"/>
          <c:h val="0.72336193960455364"/>
        </c:manualLayout>
      </c:layout>
      <c:lineChart>
        <c:grouping val="standard"/>
        <c:varyColors val="0"/>
        <c:ser>
          <c:idx val="0"/>
          <c:order val="0"/>
          <c:tx>
            <c:strRef>
              <c:f>Sheet1!$A$2</c:f>
              <c:strCache>
                <c:ptCount val="1"/>
                <c:pt idx="0">
                  <c:v>Public 2-Year Published Tuition Fees, Room, and Board</c:v>
                </c:pt>
              </c:strCache>
            </c:strRef>
          </c:tx>
          <c:dLbls>
            <c:dLbl>
              <c:idx val="1"/>
              <c:layout>
                <c:manualLayout>
                  <c:x val="-4.235018488148231E-2"/>
                  <c:y val="-2.76831707886617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Sheet1!$B$1:$M$1</c:f>
              <c:strCache>
                <c:ptCount val="12"/>
                <c:pt idx="1">
                  <c:v>2003-04</c:v>
                </c:pt>
                <c:pt idx="3">
                  <c:v>2005-06</c:v>
                </c:pt>
                <c:pt idx="5">
                  <c:v>2007-08</c:v>
                </c:pt>
                <c:pt idx="7">
                  <c:v>2009-10</c:v>
                </c:pt>
                <c:pt idx="9">
                  <c:v>2011-12</c:v>
                </c:pt>
                <c:pt idx="11">
                  <c:v>2013-14</c:v>
                </c:pt>
              </c:strCache>
            </c:strRef>
          </c:cat>
          <c:val>
            <c:numRef>
              <c:f>Sheet1!$B$2:$M$2</c:f>
              <c:numCache>
                <c:formatCode>_("$"* #,##0_);_("$"* \(#,##0\);_("$"* "-"??_);_(@_)</c:formatCode>
                <c:ptCount val="12"/>
                <c:pt idx="1">
                  <c:v>9580</c:v>
                </c:pt>
                <c:pt idx="2">
                  <c:v>9760</c:v>
                </c:pt>
                <c:pt idx="3">
                  <c:v>9750</c:v>
                </c:pt>
                <c:pt idx="4">
                  <c:v>10110</c:v>
                </c:pt>
                <c:pt idx="5">
                  <c:v>10320</c:v>
                </c:pt>
                <c:pt idx="6">
                  <c:v>10090</c:v>
                </c:pt>
                <c:pt idx="7">
                  <c:v>10540</c:v>
                </c:pt>
                <c:pt idx="8">
                  <c:v>10850</c:v>
                </c:pt>
                <c:pt idx="9">
                  <c:v>10660</c:v>
                </c:pt>
                <c:pt idx="10">
                  <c:v>10700</c:v>
                </c:pt>
                <c:pt idx="11">
                  <c:v>10730</c:v>
                </c:pt>
              </c:numCache>
            </c:numRef>
          </c:val>
          <c:smooth val="0"/>
        </c:ser>
        <c:ser>
          <c:idx val="2"/>
          <c:order val="1"/>
          <c:tx>
            <c:strRef>
              <c:f>Sheet1!$A$4</c:f>
              <c:strCache>
                <c:ptCount val="1"/>
                <c:pt idx="0">
                  <c:v>Public 4-Year Published Tuition, Fees, Room, and Board</c:v>
                </c:pt>
              </c:strCache>
            </c:strRef>
          </c:tx>
          <c:dLbls>
            <c:dLbl>
              <c:idx val="1"/>
              <c:layout>
                <c:manualLayout>
                  <c:x val="-4.6722691358276204E-2"/>
                  <c:y val="-5.84326841231357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Sheet1!$B$1:$M$1</c:f>
              <c:strCache>
                <c:ptCount val="12"/>
                <c:pt idx="1">
                  <c:v>2003-04</c:v>
                </c:pt>
                <c:pt idx="3">
                  <c:v>2005-06</c:v>
                </c:pt>
                <c:pt idx="5">
                  <c:v>2007-08</c:v>
                </c:pt>
                <c:pt idx="7">
                  <c:v>2009-10</c:v>
                </c:pt>
                <c:pt idx="9">
                  <c:v>2011-12</c:v>
                </c:pt>
                <c:pt idx="11">
                  <c:v>2013-14</c:v>
                </c:pt>
              </c:strCache>
            </c:strRef>
          </c:cat>
          <c:val>
            <c:numRef>
              <c:f>Sheet1!$B$4:$M$4</c:f>
              <c:numCache>
                <c:formatCode>_("$"* #,##0_);_("$"* \(#,##0\);_("$"* "-"??_);_(@_)</c:formatCode>
                <c:ptCount val="12"/>
                <c:pt idx="1">
                  <c:v>13380</c:v>
                </c:pt>
                <c:pt idx="2">
                  <c:v>14030</c:v>
                </c:pt>
                <c:pt idx="3">
                  <c:v>14480</c:v>
                </c:pt>
                <c:pt idx="4">
                  <c:v>14740</c:v>
                </c:pt>
                <c:pt idx="5">
                  <c:v>15200</c:v>
                </c:pt>
                <c:pt idx="6">
                  <c:v>15260</c:v>
                </c:pt>
                <c:pt idx="7">
                  <c:v>16530</c:v>
                </c:pt>
                <c:pt idx="8">
                  <c:v>17330</c:v>
                </c:pt>
                <c:pt idx="9">
                  <c:v>17740</c:v>
                </c:pt>
                <c:pt idx="10">
                  <c:v>18170</c:v>
                </c:pt>
                <c:pt idx="11">
                  <c:v>18390</c:v>
                </c:pt>
              </c:numCache>
            </c:numRef>
          </c:val>
          <c:smooth val="0"/>
        </c:ser>
        <c:ser>
          <c:idx val="4"/>
          <c:order val="2"/>
          <c:tx>
            <c:strRef>
              <c:f>Sheet1!$A$6</c:f>
              <c:strCache>
                <c:ptCount val="1"/>
                <c:pt idx="0">
                  <c:v>Private 4-Year Published Tuition, Fees, Room, and Board</c:v>
                </c:pt>
              </c:strCache>
            </c:strRef>
          </c:tx>
          <c:dLbls>
            <c:dLbl>
              <c:idx val="1"/>
              <c:layout>
                <c:manualLayout>
                  <c:x val="-4.6843891595262657E-2"/>
                  <c:y val="-5.5016071530416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Sheet1!$B$1:$M$1</c:f>
              <c:strCache>
                <c:ptCount val="12"/>
                <c:pt idx="1">
                  <c:v>2003-04</c:v>
                </c:pt>
                <c:pt idx="3">
                  <c:v>2005-06</c:v>
                </c:pt>
                <c:pt idx="5">
                  <c:v>2007-08</c:v>
                </c:pt>
                <c:pt idx="7">
                  <c:v>2009-10</c:v>
                </c:pt>
                <c:pt idx="9">
                  <c:v>2011-12</c:v>
                </c:pt>
                <c:pt idx="11">
                  <c:v>2013-14</c:v>
                </c:pt>
              </c:strCache>
            </c:strRef>
          </c:cat>
          <c:val>
            <c:numRef>
              <c:f>Sheet1!$B$6:$M$6</c:f>
              <c:numCache>
                <c:formatCode>_("$"* #,##0_);_("$"* \(#,##0\);_("$"* "-"??_);_(@_)</c:formatCode>
                <c:ptCount val="12"/>
                <c:pt idx="1">
                  <c:v>33100</c:v>
                </c:pt>
                <c:pt idx="2">
                  <c:v>33870</c:v>
                </c:pt>
                <c:pt idx="3">
                  <c:v>34360</c:v>
                </c:pt>
                <c:pt idx="4">
                  <c:v>35010</c:v>
                </c:pt>
                <c:pt idx="5">
                  <c:v>35880</c:v>
                </c:pt>
                <c:pt idx="6">
                  <c:v>35890</c:v>
                </c:pt>
                <c:pt idx="7">
                  <c:v>38040</c:v>
                </c:pt>
                <c:pt idx="8">
                  <c:v>39070</c:v>
                </c:pt>
                <c:pt idx="9">
                  <c:v>39260</c:v>
                </c:pt>
                <c:pt idx="10">
                  <c:v>40220</c:v>
                </c:pt>
                <c:pt idx="11">
                  <c:v>40920</c:v>
                </c:pt>
              </c:numCache>
            </c:numRef>
          </c:val>
          <c:smooth val="0"/>
        </c:ser>
        <c:dLbls>
          <c:showLegendKey val="0"/>
          <c:showVal val="0"/>
          <c:showCatName val="0"/>
          <c:showSerName val="0"/>
          <c:showPercent val="0"/>
          <c:showBubbleSize val="0"/>
        </c:dLbls>
        <c:marker val="1"/>
        <c:smooth val="0"/>
        <c:axId val="-1964697088"/>
        <c:axId val="-1964683488"/>
      </c:lineChart>
      <c:catAx>
        <c:axId val="-1964697088"/>
        <c:scaling>
          <c:orientation val="minMax"/>
        </c:scaling>
        <c:delete val="0"/>
        <c:axPos val="b"/>
        <c:numFmt formatCode="&quot;$&quot;#,##0" sourceLinked="0"/>
        <c:majorTickMark val="out"/>
        <c:minorTickMark val="none"/>
        <c:tickLblPos val="nextTo"/>
        <c:txPr>
          <a:bodyPr/>
          <a:lstStyle/>
          <a:p>
            <a:pPr>
              <a:defRPr sz="2000" b="1"/>
            </a:pPr>
            <a:endParaRPr lang="en-US"/>
          </a:p>
        </c:txPr>
        <c:crossAx val="-1964683488"/>
        <c:crosses val="autoZero"/>
        <c:auto val="1"/>
        <c:lblAlgn val="ctr"/>
        <c:lblOffset val="100"/>
        <c:noMultiLvlLbl val="0"/>
      </c:catAx>
      <c:valAx>
        <c:axId val="-1964683488"/>
        <c:scaling>
          <c:orientation val="minMax"/>
          <c:max val="45000"/>
          <c:min val="5000"/>
        </c:scaling>
        <c:delete val="0"/>
        <c:axPos val="l"/>
        <c:majorGridlines/>
        <c:numFmt formatCode="_(&quot;$&quot;* #,##0_);_(&quot;$&quot;* \(#,##0\);_(&quot;$&quot;* &quot;-&quot;??_);_(@_)" sourceLinked="1"/>
        <c:majorTickMark val="out"/>
        <c:minorTickMark val="none"/>
        <c:tickLblPos val="nextTo"/>
        <c:txPr>
          <a:bodyPr/>
          <a:lstStyle/>
          <a:p>
            <a:pPr>
              <a:defRPr sz="2000" b="1"/>
            </a:pPr>
            <a:endParaRPr lang="en-US"/>
          </a:p>
        </c:txPr>
        <c:crossAx val="-1964697088"/>
        <c:crosses val="autoZero"/>
        <c:crossBetween val="midCat"/>
        <c:majorUnit val="10000"/>
      </c:valAx>
    </c:plotArea>
    <c:legend>
      <c:legendPos val="b"/>
      <c:layout>
        <c:manualLayout>
          <c:xMode val="edge"/>
          <c:yMode val="edge"/>
          <c:x val="0.16300360892388452"/>
          <c:y val="0.88156020789297518"/>
          <c:w val="0.74986245089350889"/>
          <c:h val="0.11843970028505849"/>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Sheet1!$A$3</c:f>
              <c:strCache>
                <c:ptCount val="1"/>
                <c:pt idx="0">
                  <c:v>Public 2-Year Net Tuition, Fees, Room, and Board</c:v>
                </c:pt>
              </c:strCache>
            </c:strRef>
          </c:tx>
          <c:marker>
            <c:symbol val="diamond"/>
            <c:size val="5"/>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Sheet1!$B$1:$M$1</c:f>
              <c:strCache>
                <c:ptCount val="12"/>
                <c:pt idx="1">
                  <c:v>2003-04</c:v>
                </c:pt>
                <c:pt idx="3">
                  <c:v>2005-06</c:v>
                </c:pt>
                <c:pt idx="5">
                  <c:v>2007-08</c:v>
                </c:pt>
                <c:pt idx="7">
                  <c:v>2009-10</c:v>
                </c:pt>
                <c:pt idx="9">
                  <c:v>2011-12</c:v>
                </c:pt>
                <c:pt idx="11">
                  <c:v>2013-14</c:v>
                </c:pt>
              </c:strCache>
            </c:strRef>
          </c:cat>
          <c:val>
            <c:numRef>
              <c:f>Sheet1!$B$3:$M$3</c:f>
              <c:numCache>
                <c:formatCode>_("$"* #,##0_);_("$"* \(#,##0\);_("$"* "-"??_);_(@_)</c:formatCode>
                <c:ptCount val="12"/>
                <c:pt idx="1">
                  <c:v>6740</c:v>
                </c:pt>
                <c:pt idx="2">
                  <c:v>6970</c:v>
                </c:pt>
                <c:pt idx="3">
                  <c:v>7090</c:v>
                </c:pt>
                <c:pt idx="4">
                  <c:v>7540</c:v>
                </c:pt>
                <c:pt idx="5">
                  <c:v>7770</c:v>
                </c:pt>
                <c:pt idx="6">
                  <c:v>7160</c:v>
                </c:pt>
                <c:pt idx="7">
                  <c:v>6500</c:v>
                </c:pt>
                <c:pt idx="8">
                  <c:v>6230</c:v>
                </c:pt>
                <c:pt idx="9">
                  <c:v>5910</c:v>
                </c:pt>
                <c:pt idx="10">
                  <c:v>5890</c:v>
                </c:pt>
                <c:pt idx="11">
                  <c:v>5920</c:v>
                </c:pt>
              </c:numCache>
            </c:numRef>
          </c:val>
          <c:smooth val="0"/>
        </c:ser>
        <c:ser>
          <c:idx val="3"/>
          <c:order val="1"/>
          <c:tx>
            <c:strRef>
              <c:f>Sheet1!$A$5</c:f>
              <c:strCache>
                <c:ptCount val="1"/>
                <c:pt idx="0">
                  <c:v>Public 4-Year Net Tuition, Fees, Room, and Board</c:v>
                </c:pt>
              </c:strCache>
            </c:strRef>
          </c:tx>
          <c:marker>
            <c:symbol val="triangle"/>
            <c:size val="5"/>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Sheet1!$B$1:$M$1</c:f>
              <c:strCache>
                <c:ptCount val="12"/>
                <c:pt idx="1">
                  <c:v>2003-04</c:v>
                </c:pt>
                <c:pt idx="3">
                  <c:v>2005-06</c:v>
                </c:pt>
                <c:pt idx="5">
                  <c:v>2007-08</c:v>
                </c:pt>
                <c:pt idx="7">
                  <c:v>2009-10</c:v>
                </c:pt>
                <c:pt idx="9">
                  <c:v>2011-12</c:v>
                </c:pt>
                <c:pt idx="11">
                  <c:v>2013-14</c:v>
                </c:pt>
              </c:strCache>
            </c:strRef>
          </c:cat>
          <c:val>
            <c:numRef>
              <c:f>Sheet1!$B$5:$M$5</c:f>
              <c:numCache>
                <c:formatCode>_("$"* #,##0_);_("$"* \(#,##0\);_("$"* "-"??_);_(@_)</c:formatCode>
                <c:ptCount val="12"/>
                <c:pt idx="1">
                  <c:v>9400</c:v>
                </c:pt>
                <c:pt idx="2">
                  <c:v>9920</c:v>
                </c:pt>
                <c:pt idx="3">
                  <c:v>10370</c:v>
                </c:pt>
                <c:pt idx="4">
                  <c:v>10530</c:v>
                </c:pt>
                <c:pt idx="5">
                  <c:v>10850</c:v>
                </c:pt>
                <c:pt idx="6">
                  <c:v>10670</c:v>
                </c:pt>
                <c:pt idx="7">
                  <c:v>10800</c:v>
                </c:pt>
                <c:pt idx="8">
                  <c:v>11230</c:v>
                </c:pt>
                <c:pt idx="9">
                  <c:v>12000</c:v>
                </c:pt>
                <c:pt idx="10">
                  <c:v>12400</c:v>
                </c:pt>
                <c:pt idx="11">
                  <c:v>12620</c:v>
                </c:pt>
              </c:numCache>
            </c:numRef>
          </c:val>
          <c:smooth val="0"/>
        </c:ser>
        <c:ser>
          <c:idx val="5"/>
          <c:order val="2"/>
          <c:tx>
            <c:strRef>
              <c:f>Sheet1!$A$7</c:f>
              <c:strCache>
                <c:ptCount val="1"/>
                <c:pt idx="0">
                  <c:v>Private 4-Year Net Tuition, Fees, Room, and Board</c:v>
                </c:pt>
              </c:strCache>
            </c:strRef>
          </c:tx>
          <c:marker>
            <c:symbol val="star"/>
            <c:size val="5"/>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2998248754052025E-2"/>
                  <c:y val="-3.32593240659732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Sheet1!$B$1:$M$1</c:f>
              <c:strCache>
                <c:ptCount val="12"/>
                <c:pt idx="1">
                  <c:v>2003-04</c:v>
                </c:pt>
                <c:pt idx="3">
                  <c:v>2005-06</c:v>
                </c:pt>
                <c:pt idx="5">
                  <c:v>2007-08</c:v>
                </c:pt>
                <c:pt idx="7">
                  <c:v>2009-10</c:v>
                </c:pt>
                <c:pt idx="9">
                  <c:v>2011-12</c:v>
                </c:pt>
                <c:pt idx="11">
                  <c:v>2013-14</c:v>
                </c:pt>
              </c:strCache>
            </c:strRef>
          </c:cat>
          <c:val>
            <c:numRef>
              <c:f>Sheet1!$B$7:$M$7</c:f>
              <c:numCache>
                <c:formatCode>_("$"* #,##0_);_("$"* \(#,##0\);_("$"* "-"??_);_(@_)</c:formatCode>
                <c:ptCount val="12"/>
                <c:pt idx="1">
                  <c:v>22630</c:v>
                </c:pt>
                <c:pt idx="2">
                  <c:v>23010</c:v>
                </c:pt>
                <c:pt idx="3">
                  <c:v>23190</c:v>
                </c:pt>
                <c:pt idx="4">
                  <c:v>23510</c:v>
                </c:pt>
                <c:pt idx="5">
                  <c:v>23940</c:v>
                </c:pt>
                <c:pt idx="6">
                  <c:v>23080</c:v>
                </c:pt>
                <c:pt idx="7">
                  <c:v>22540</c:v>
                </c:pt>
                <c:pt idx="8">
                  <c:v>22120</c:v>
                </c:pt>
                <c:pt idx="9">
                  <c:v>21980</c:v>
                </c:pt>
                <c:pt idx="10">
                  <c:v>22590</c:v>
                </c:pt>
                <c:pt idx="11">
                  <c:v>23290</c:v>
                </c:pt>
              </c:numCache>
            </c:numRef>
          </c:val>
          <c:smooth val="0"/>
        </c:ser>
        <c:dLbls>
          <c:showLegendKey val="0"/>
          <c:showVal val="0"/>
          <c:showCatName val="0"/>
          <c:showSerName val="0"/>
          <c:showPercent val="0"/>
          <c:showBubbleSize val="0"/>
        </c:dLbls>
        <c:marker val="1"/>
        <c:smooth val="0"/>
        <c:axId val="-1964692736"/>
        <c:axId val="-1964685120"/>
      </c:lineChart>
      <c:catAx>
        <c:axId val="-1964692736"/>
        <c:scaling>
          <c:orientation val="minMax"/>
        </c:scaling>
        <c:delete val="0"/>
        <c:axPos val="b"/>
        <c:numFmt formatCode="General" sourceLinked="0"/>
        <c:majorTickMark val="out"/>
        <c:minorTickMark val="none"/>
        <c:tickLblPos val="nextTo"/>
        <c:txPr>
          <a:bodyPr/>
          <a:lstStyle/>
          <a:p>
            <a:pPr>
              <a:defRPr sz="2000" b="1"/>
            </a:pPr>
            <a:endParaRPr lang="en-US"/>
          </a:p>
        </c:txPr>
        <c:crossAx val="-1964685120"/>
        <c:crossesAt val="5000"/>
        <c:auto val="1"/>
        <c:lblAlgn val="ctr"/>
        <c:lblOffset val="100"/>
        <c:noMultiLvlLbl val="0"/>
      </c:catAx>
      <c:valAx>
        <c:axId val="-1964685120"/>
        <c:scaling>
          <c:orientation val="minMax"/>
          <c:max val="25000"/>
          <c:min val="5000"/>
        </c:scaling>
        <c:delete val="0"/>
        <c:axPos val="l"/>
        <c:majorGridlines/>
        <c:numFmt formatCode="_(&quot;$&quot;* #,##0_);_(&quot;$&quot;* \(#,##0\);_(&quot;$&quot;* &quot;-&quot;??_);_(@_)" sourceLinked="1"/>
        <c:majorTickMark val="out"/>
        <c:minorTickMark val="none"/>
        <c:tickLblPos val="nextTo"/>
        <c:txPr>
          <a:bodyPr/>
          <a:lstStyle/>
          <a:p>
            <a:pPr>
              <a:defRPr sz="2000" b="1"/>
            </a:pPr>
            <a:endParaRPr lang="en-US"/>
          </a:p>
        </c:txPr>
        <c:crossAx val="-1964692736"/>
        <c:crosses val="autoZero"/>
        <c:crossBetween val="midCat"/>
        <c:majorUnit val="5000"/>
      </c:valAx>
    </c:plotArea>
    <c:legend>
      <c:legendPos val="b"/>
      <c:layout>
        <c:manualLayout>
          <c:xMode val="edge"/>
          <c:yMode val="edge"/>
          <c:x val="0.12659978292027388"/>
          <c:y val="0.85033152360754649"/>
          <c:w val="0.73999135990879672"/>
          <c:h val="0.1460501176984273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dLbl>
              <c:idx val="0"/>
              <c:layout>
                <c:manualLayout>
                  <c:x val="7.7189413823272088E-2"/>
                  <c:y val="-6.2518350460429731E-3"/>
                </c:manualLayout>
              </c:layout>
              <c:tx>
                <c:rich>
                  <a:bodyPr/>
                  <a:lstStyle/>
                  <a:p>
                    <a:r>
                      <a:rPr lang="en-US" sz="1800" b="1" dirty="0" smtClean="0"/>
                      <a:t>Grants </a:t>
                    </a:r>
                    <a:r>
                      <a:rPr lang="en-US" sz="1800" b="1" dirty="0"/>
                      <a:t>&amp; </a:t>
                    </a:r>
                    <a:r>
                      <a:rPr lang="en-US" sz="1800" b="1" dirty="0" smtClean="0"/>
                      <a:t>Scholarships </a:t>
                    </a:r>
                    <a:r>
                      <a:rPr lang="en-US" sz="1800" b="1" dirty="0"/>
                      <a:t>31%</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0.14011770832535592"/>
                  <c:y val="-8.236432987470442E-2"/>
                </c:manualLayout>
              </c:layout>
              <c:tx>
                <c:rich>
                  <a:bodyPr/>
                  <a:lstStyle/>
                  <a:p>
                    <a:r>
                      <a:rPr lang="en-US" sz="1800" b="1" dirty="0"/>
                      <a:t>Relatives &amp; </a:t>
                    </a:r>
                    <a:r>
                      <a:rPr lang="en-US" sz="1800" b="1" dirty="0" smtClean="0"/>
                      <a:t>Friends</a:t>
                    </a:r>
                  </a:p>
                  <a:p>
                    <a:r>
                      <a:rPr lang="en-US" sz="1800" b="1" dirty="0" smtClean="0"/>
                      <a:t> </a:t>
                    </a:r>
                    <a:r>
                      <a:rPr lang="en-US" sz="1800" b="1" dirty="0"/>
                      <a:t>4%</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2"/>
              <c:layout>
                <c:manualLayout>
                  <c:x val="9.3275029637482437E-2"/>
                  <c:y val="-2.3390019961500911E-3"/>
                </c:manualLayout>
              </c:layout>
              <c:tx>
                <c:rich>
                  <a:bodyPr/>
                  <a:lstStyle/>
                  <a:p>
                    <a:r>
                      <a:rPr lang="en-US" sz="1800" b="1" dirty="0"/>
                      <a:t>Student Income &amp; </a:t>
                    </a:r>
                    <a:r>
                      <a:rPr lang="en-US" sz="1800" b="1" dirty="0" smtClean="0"/>
                      <a:t>Savings</a:t>
                    </a:r>
                    <a:r>
                      <a:rPr lang="en-US" sz="1800" b="1" baseline="0" dirty="0" smtClean="0"/>
                      <a:t> </a:t>
                    </a:r>
                    <a:r>
                      <a:rPr lang="en-US" sz="1800" b="1" dirty="0" smtClean="0"/>
                      <a:t>12</a:t>
                    </a:r>
                    <a:r>
                      <a:rPr lang="en-US" sz="1800" b="1" dirty="0"/>
                      <a:t>%</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0.11800214943417804"/>
                  <c:y val="-3.9306046385793603E-2"/>
                </c:manualLayout>
              </c:layout>
              <c:tx>
                <c:rich>
                  <a:bodyPr/>
                  <a:lstStyle/>
                  <a:p>
                    <a:r>
                      <a:rPr lang="en-US" sz="1800" b="1" dirty="0" smtClean="0"/>
                      <a:t>Parent Income &amp; Savings</a:t>
                    </a:r>
                  </a:p>
                  <a:p>
                    <a:r>
                      <a:rPr lang="en-US" sz="1800" b="1" dirty="0" smtClean="0"/>
                      <a:t>30%</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4"/>
              <c:layout>
                <c:manualLayout>
                  <c:x val="-6.2449742297648131E-2"/>
                  <c:y val="-3.8822137954173094E-2"/>
                </c:manualLayout>
              </c:layout>
              <c:tx>
                <c:rich>
                  <a:bodyPr/>
                  <a:lstStyle/>
                  <a:p>
                    <a:r>
                      <a:rPr lang="en-US" sz="1800" b="1" dirty="0" smtClean="0"/>
                      <a:t>Parent </a:t>
                    </a:r>
                    <a:r>
                      <a:rPr lang="en-US" sz="1800" b="1" dirty="0"/>
                      <a:t>Borrowing, 7%</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5"/>
              <c:layout>
                <c:manualLayout>
                  <c:x val="-2.1838072554890984E-2"/>
                  <c:y val="1.4127901336966689E-3"/>
                </c:manualLayout>
              </c:layout>
              <c:tx>
                <c:rich>
                  <a:bodyPr/>
                  <a:lstStyle/>
                  <a:p>
                    <a:r>
                      <a:rPr lang="en-US" sz="1800" b="1" dirty="0"/>
                      <a:t>Student </a:t>
                    </a:r>
                    <a:r>
                      <a:rPr lang="en-US" sz="1800" b="1" dirty="0" smtClean="0"/>
                      <a:t>Borrowing </a:t>
                    </a:r>
                    <a:r>
                      <a:rPr lang="en-US" sz="1800" b="1" dirty="0"/>
                      <a:t>15%</a:t>
                    </a:r>
                    <a:endParaRPr lang="en-US" dirty="0"/>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6"/>
                <c:pt idx="0">
                  <c:v>Grants &amp; Scholarships</c:v>
                </c:pt>
                <c:pt idx="1">
                  <c:v>Relatives &amp; Friends</c:v>
                </c:pt>
                <c:pt idx="2">
                  <c:v>Student Income &amp; Savings</c:v>
                </c:pt>
                <c:pt idx="3">
                  <c:v>Parent Income &amp; Savings</c:v>
                </c:pt>
                <c:pt idx="4">
                  <c:v>Parent Borrowing</c:v>
                </c:pt>
                <c:pt idx="5">
                  <c:v>Student Borrowing</c:v>
                </c:pt>
              </c:strCache>
            </c:strRef>
          </c:cat>
          <c:val>
            <c:numRef>
              <c:f>Sheet1!$B$2:$B$8</c:f>
              <c:numCache>
                <c:formatCode>0%</c:formatCode>
                <c:ptCount val="7"/>
                <c:pt idx="0">
                  <c:v>0.31</c:v>
                </c:pt>
                <c:pt idx="1">
                  <c:v>0.04</c:v>
                </c:pt>
                <c:pt idx="2">
                  <c:v>0.12</c:v>
                </c:pt>
                <c:pt idx="3">
                  <c:v>0.3</c:v>
                </c:pt>
                <c:pt idx="4">
                  <c:v>7.0000000000000007E-2</c:v>
                </c:pt>
                <c:pt idx="5">
                  <c:v>0.15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jpeg"/></Relationships>
</file>

<file path=ppt/diagrams/_rels/data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ata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1D268-8509-446A-B35F-58C048A9987F}" type="doc">
      <dgm:prSet loTypeId="urn:microsoft.com/office/officeart/2005/8/layout/process1" loCatId="process" qsTypeId="urn:microsoft.com/office/officeart/2005/8/quickstyle/simple1" qsCatId="simple" csTypeId="urn:microsoft.com/office/officeart/2005/8/colors/colorful5" csCatId="colorful" phldr="1"/>
      <dgm:spPr/>
    </dgm:pt>
    <dgm:pt modelId="{27A38BDE-6011-447A-BA9D-210E621599DD}">
      <dgm:prSet custT="1"/>
      <dgm:spPr/>
      <dgm:t>
        <a:bodyPr/>
        <a:lstStyle/>
        <a:p>
          <a:pPr algn="ctr"/>
          <a:r>
            <a:rPr lang="en-US" sz="1800" b="1" dirty="0" smtClean="0">
              <a:solidFill>
                <a:schemeClr val="tx1"/>
              </a:solidFill>
            </a:rPr>
            <a:t>College Costs and Fin. Aid Overview</a:t>
          </a:r>
        </a:p>
      </dgm:t>
    </dgm:pt>
    <dgm:pt modelId="{6FB919BF-5C02-410A-97B5-3B4E50AB7610}" type="parTrans" cxnId="{EAF7E801-CB6E-40B1-9A12-009D710FD37F}">
      <dgm:prSet/>
      <dgm:spPr/>
      <dgm:t>
        <a:bodyPr/>
        <a:lstStyle/>
        <a:p>
          <a:endParaRPr lang="en-US">
            <a:solidFill>
              <a:schemeClr val="tx1"/>
            </a:solidFill>
          </a:endParaRPr>
        </a:p>
      </dgm:t>
    </dgm:pt>
    <dgm:pt modelId="{97ECA42E-F1CA-449C-9CB5-0032817909D8}" type="sibTrans" cxnId="{EAF7E801-CB6E-40B1-9A12-009D710FD37F}">
      <dgm:prSet/>
      <dgm:spPr/>
      <dgm:t>
        <a:bodyPr/>
        <a:lstStyle/>
        <a:p>
          <a:endParaRPr lang="en-US" dirty="0">
            <a:solidFill>
              <a:schemeClr val="tx1"/>
            </a:solidFill>
          </a:endParaRPr>
        </a:p>
      </dgm:t>
    </dgm:pt>
    <dgm:pt modelId="{7C01314B-0714-4752-AA21-C77B536653C0}">
      <dgm:prSet custT="1"/>
      <dgm:spPr/>
      <dgm:t>
        <a:bodyPr/>
        <a:lstStyle/>
        <a:p>
          <a:pPr algn="ctr"/>
          <a:r>
            <a:rPr lang="en-US" sz="1800" b="1" dirty="0" smtClean="0">
              <a:solidFill>
                <a:schemeClr val="tx1"/>
              </a:solidFill>
            </a:rPr>
            <a:t>Resources</a:t>
          </a:r>
        </a:p>
      </dgm:t>
    </dgm:pt>
    <dgm:pt modelId="{E0199937-692A-4F65-AB26-D9C991167B23}" type="parTrans" cxnId="{E7160D76-F8A7-4E6B-BB87-F1655D3C1981}">
      <dgm:prSet/>
      <dgm:spPr/>
      <dgm:t>
        <a:bodyPr/>
        <a:lstStyle/>
        <a:p>
          <a:endParaRPr lang="en-US">
            <a:solidFill>
              <a:schemeClr val="tx1"/>
            </a:solidFill>
          </a:endParaRPr>
        </a:p>
      </dgm:t>
    </dgm:pt>
    <dgm:pt modelId="{2EDE6211-79E3-4521-89B7-E0C1D00BE073}" type="sibTrans" cxnId="{E7160D76-F8A7-4E6B-BB87-F1655D3C1981}">
      <dgm:prSet/>
      <dgm:spPr/>
      <dgm:t>
        <a:bodyPr/>
        <a:lstStyle/>
        <a:p>
          <a:endParaRPr lang="en-US">
            <a:solidFill>
              <a:schemeClr val="tx1"/>
            </a:solidFill>
          </a:endParaRPr>
        </a:p>
      </dgm:t>
    </dgm:pt>
    <dgm:pt modelId="{89628F03-1439-4A27-A402-21316064C37E}">
      <dgm:prSet custT="1"/>
      <dgm:spPr/>
      <dgm:t>
        <a:bodyPr/>
        <a:lstStyle/>
        <a:p>
          <a:pPr algn="ctr"/>
          <a:r>
            <a:rPr lang="en-US" sz="1800" b="1" dirty="0" smtClean="0">
              <a:solidFill>
                <a:schemeClr val="tx1"/>
              </a:solidFill>
            </a:rPr>
            <a:t>Terms and Concepts</a:t>
          </a:r>
        </a:p>
      </dgm:t>
    </dgm:pt>
    <dgm:pt modelId="{2FDFFED7-2112-4DF0-BF8B-93F4DEECF6B5}" type="parTrans" cxnId="{BA7528DA-3AAD-45F0-A441-D52F10D3984B}">
      <dgm:prSet/>
      <dgm:spPr/>
      <dgm:t>
        <a:bodyPr/>
        <a:lstStyle/>
        <a:p>
          <a:endParaRPr lang="en-US">
            <a:solidFill>
              <a:schemeClr val="tx1"/>
            </a:solidFill>
          </a:endParaRPr>
        </a:p>
      </dgm:t>
    </dgm:pt>
    <dgm:pt modelId="{96360EDF-E7C5-429B-AECF-77104FF9D393}" type="sibTrans" cxnId="{BA7528DA-3AAD-45F0-A441-D52F10D3984B}">
      <dgm:prSet/>
      <dgm:spPr/>
      <dgm:t>
        <a:bodyPr/>
        <a:lstStyle/>
        <a:p>
          <a:endParaRPr lang="en-US" dirty="0">
            <a:solidFill>
              <a:schemeClr val="tx1"/>
            </a:solidFill>
          </a:endParaRPr>
        </a:p>
      </dgm:t>
    </dgm:pt>
    <dgm:pt modelId="{D2C12402-70DA-446C-B934-F47587E0D830}">
      <dgm:prSet custT="1"/>
      <dgm:spPr/>
      <dgm:t>
        <a:bodyPr/>
        <a:lstStyle/>
        <a:p>
          <a:pPr algn="ctr"/>
          <a:r>
            <a:rPr lang="en-US" sz="1800" b="1" dirty="0" smtClean="0">
              <a:solidFill>
                <a:schemeClr val="tx1"/>
              </a:solidFill>
            </a:rPr>
            <a:t>The Financial Aid Process</a:t>
          </a:r>
        </a:p>
      </dgm:t>
    </dgm:pt>
    <dgm:pt modelId="{90401637-6B10-4900-92BE-655B04F06BCC}" type="parTrans" cxnId="{EDE7329E-1B3E-4205-92EA-8996C92537A9}">
      <dgm:prSet/>
      <dgm:spPr/>
      <dgm:t>
        <a:bodyPr/>
        <a:lstStyle/>
        <a:p>
          <a:endParaRPr lang="en-US">
            <a:solidFill>
              <a:schemeClr val="tx1"/>
            </a:solidFill>
          </a:endParaRPr>
        </a:p>
      </dgm:t>
    </dgm:pt>
    <dgm:pt modelId="{2EE8427F-67D7-494E-A8AF-BEF18933BFA6}" type="sibTrans" cxnId="{EDE7329E-1B3E-4205-92EA-8996C92537A9}">
      <dgm:prSet/>
      <dgm:spPr/>
      <dgm:t>
        <a:bodyPr/>
        <a:lstStyle/>
        <a:p>
          <a:endParaRPr lang="en-US" dirty="0">
            <a:solidFill>
              <a:schemeClr val="tx1"/>
            </a:solidFill>
          </a:endParaRPr>
        </a:p>
      </dgm:t>
    </dgm:pt>
    <dgm:pt modelId="{42724BFF-E9F2-4B54-9547-76B10B8A394A}" type="pres">
      <dgm:prSet presAssocID="{A981D268-8509-446A-B35F-58C048A9987F}" presName="Name0" presStyleCnt="0">
        <dgm:presLayoutVars>
          <dgm:dir/>
          <dgm:resizeHandles val="exact"/>
        </dgm:presLayoutVars>
      </dgm:prSet>
      <dgm:spPr/>
    </dgm:pt>
    <dgm:pt modelId="{0CFF6D93-150E-4E39-8FB3-9C8E4E7DCADB}" type="pres">
      <dgm:prSet presAssocID="{27A38BDE-6011-447A-BA9D-210E621599DD}" presName="node" presStyleLbl="node1" presStyleIdx="0" presStyleCnt="4">
        <dgm:presLayoutVars>
          <dgm:bulletEnabled val="1"/>
        </dgm:presLayoutVars>
      </dgm:prSet>
      <dgm:spPr/>
      <dgm:t>
        <a:bodyPr/>
        <a:lstStyle/>
        <a:p>
          <a:endParaRPr lang="en-US"/>
        </a:p>
      </dgm:t>
    </dgm:pt>
    <dgm:pt modelId="{781DAC23-C62F-4CDC-A4AC-1AF2FEAD836F}" type="pres">
      <dgm:prSet presAssocID="{97ECA42E-F1CA-449C-9CB5-0032817909D8}" presName="sibTrans" presStyleLbl="sibTrans2D1" presStyleIdx="0" presStyleCnt="3"/>
      <dgm:spPr/>
      <dgm:t>
        <a:bodyPr/>
        <a:lstStyle/>
        <a:p>
          <a:endParaRPr lang="en-US"/>
        </a:p>
      </dgm:t>
    </dgm:pt>
    <dgm:pt modelId="{1C7BEF5A-8ABF-482D-802D-5D4BEEE8425A}" type="pres">
      <dgm:prSet presAssocID="{97ECA42E-F1CA-449C-9CB5-0032817909D8}" presName="connectorText" presStyleLbl="sibTrans2D1" presStyleIdx="0" presStyleCnt="3"/>
      <dgm:spPr/>
      <dgm:t>
        <a:bodyPr/>
        <a:lstStyle/>
        <a:p>
          <a:endParaRPr lang="en-US"/>
        </a:p>
      </dgm:t>
    </dgm:pt>
    <dgm:pt modelId="{43D86D01-E4B2-48FF-BB8B-A62397FB9914}" type="pres">
      <dgm:prSet presAssocID="{89628F03-1439-4A27-A402-21316064C37E}" presName="node" presStyleLbl="node1" presStyleIdx="1" presStyleCnt="4">
        <dgm:presLayoutVars>
          <dgm:bulletEnabled val="1"/>
        </dgm:presLayoutVars>
      </dgm:prSet>
      <dgm:spPr/>
      <dgm:t>
        <a:bodyPr/>
        <a:lstStyle/>
        <a:p>
          <a:endParaRPr lang="en-US"/>
        </a:p>
      </dgm:t>
    </dgm:pt>
    <dgm:pt modelId="{99438F13-D009-4600-A351-58464C2E26C4}" type="pres">
      <dgm:prSet presAssocID="{96360EDF-E7C5-429B-AECF-77104FF9D393}" presName="sibTrans" presStyleLbl="sibTrans2D1" presStyleIdx="1" presStyleCnt="3"/>
      <dgm:spPr/>
      <dgm:t>
        <a:bodyPr/>
        <a:lstStyle/>
        <a:p>
          <a:endParaRPr lang="en-US"/>
        </a:p>
      </dgm:t>
    </dgm:pt>
    <dgm:pt modelId="{23BBE4E5-EC40-43A8-9FD7-67E797B0A514}" type="pres">
      <dgm:prSet presAssocID="{96360EDF-E7C5-429B-AECF-77104FF9D393}" presName="connectorText" presStyleLbl="sibTrans2D1" presStyleIdx="1" presStyleCnt="3"/>
      <dgm:spPr/>
      <dgm:t>
        <a:bodyPr/>
        <a:lstStyle/>
        <a:p>
          <a:endParaRPr lang="en-US"/>
        </a:p>
      </dgm:t>
    </dgm:pt>
    <dgm:pt modelId="{4F368248-417F-4F65-9716-1E3897BA3EA3}" type="pres">
      <dgm:prSet presAssocID="{D2C12402-70DA-446C-B934-F47587E0D830}" presName="node" presStyleLbl="node1" presStyleIdx="2" presStyleCnt="4">
        <dgm:presLayoutVars>
          <dgm:bulletEnabled val="1"/>
        </dgm:presLayoutVars>
      </dgm:prSet>
      <dgm:spPr/>
      <dgm:t>
        <a:bodyPr/>
        <a:lstStyle/>
        <a:p>
          <a:endParaRPr lang="en-US"/>
        </a:p>
      </dgm:t>
    </dgm:pt>
    <dgm:pt modelId="{99D7C2FF-6DAE-4789-8F60-3579FBDD4665}" type="pres">
      <dgm:prSet presAssocID="{2EE8427F-67D7-494E-A8AF-BEF18933BFA6}" presName="sibTrans" presStyleLbl="sibTrans2D1" presStyleIdx="2" presStyleCnt="3"/>
      <dgm:spPr/>
      <dgm:t>
        <a:bodyPr/>
        <a:lstStyle/>
        <a:p>
          <a:endParaRPr lang="en-US"/>
        </a:p>
      </dgm:t>
    </dgm:pt>
    <dgm:pt modelId="{CB3BEF24-BBEA-49FF-8DEB-BCF44A8DD423}" type="pres">
      <dgm:prSet presAssocID="{2EE8427F-67D7-494E-A8AF-BEF18933BFA6}" presName="connectorText" presStyleLbl="sibTrans2D1" presStyleIdx="2" presStyleCnt="3"/>
      <dgm:spPr/>
      <dgm:t>
        <a:bodyPr/>
        <a:lstStyle/>
        <a:p>
          <a:endParaRPr lang="en-US"/>
        </a:p>
      </dgm:t>
    </dgm:pt>
    <dgm:pt modelId="{4EFEE7F7-AFF2-4F1E-9F26-A2F575F9F6BA}" type="pres">
      <dgm:prSet presAssocID="{7C01314B-0714-4752-AA21-C77B536653C0}" presName="node" presStyleLbl="node1" presStyleIdx="3" presStyleCnt="4">
        <dgm:presLayoutVars>
          <dgm:bulletEnabled val="1"/>
        </dgm:presLayoutVars>
      </dgm:prSet>
      <dgm:spPr/>
      <dgm:t>
        <a:bodyPr/>
        <a:lstStyle/>
        <a:p>
          <a:endParaRPr lang="en-US"/>
        </a:p>
      </dgm:t>
    </dgm:pt>
  </dgm:ptLst>
  <dgm:cxnLst>
    <dgm:cxn modelId="{478A77A8-3A65-4A54-83CB-7ADCF077F170}" type="presOf" srcId="{7C01314B-0714-4752-AA21-C77B536653C0}" destId="{4EFEE7F7-AFF2-4F1E-9F26-A2F575F9F6BA}" srcOrd="0" destOrd="0" presId="urn:microsoft.com/office/officeart/2005/8/layout/process1"/>
    <dgm:cxn modelId="{9FAC0451-3405-44F3-8647-174004149651}" type="presOf" srcId="{97ECA42E-F1CA-449C-9CB5-0032817909D8}" destId="{1C7BEF5A-8ABF-482D-802D-5D4BEEE8425A}" srcOrd="1" destOrd="0" presId="urn:microsoft.com/office/officeart/2005/8/layout/process1"/>
    <dgm:cxn modelId="{E7160D76-F8A7-4E6B-BB87-F1655D3C1981}" srcId="{A981D268-8509-446A-B35F-58C048A9987F}" destId="{7C01314B-0714-4752-AA21-C77B536653C0}" srcOrd="3" destOrd="0" parTransId="{E0199937-692A-4F65-AB26-D9C991167B23}" sibTransId="{2EDE6211-79E3-4521-89B7-E0C1D00BE073}"/>
    <dgm:cxn modelId="{345172CC-00CA-46FF-A4B8-2B6623A436EB}" type="presOf" srcId="{D2C12402-70DA-446C-B934-F47587E0D830}" destId="{4F368248-417F-4F65-9716-1E3897BA3EA3}" srcOrd="0" destOrd="0" presId="urn:microsoft.com/office/officeart/2005/8/layout/process1"/>
    <dgm:cxn modelId="{9C4F4D70-D01C-43A0-998C-1587AED8AB87}" type="presOf" srcId="{97ECA42E-F1CA-449C-9CB5-0032817909D8}" destId="{781DAC23-C62F-4CDC-A4AC-1AF2FEAD836F}" srcOrd="0" destOrd="0" presId="urn:microsoft.com/office/officeart/2005/8/layout/process1"/>
    <dgm:cxn modelId="{D13120E1-75E5-41B2-A491-AA9B23A1D058}" type="presOf" srcId="{96360EDF-E7C5-429B-AECF-77104FF9D393}" destId="{99438F13-D009-4600-A351-58464C2E26C4}" srcOrd="0" destOrd="0" presId="urn:microsoft.com/office/officeart/2005/8/layout/process1"/>
    <dgm:cxn modelId="{2FCB3F0B-33DA-4AFB-A438-06AD69320AFC}" type="presOf" srcId="{89628F03-1439-4A27-A402-21316064C37E}" destId="{43D86D01-E4B2-48FF-BB8B-A62397FB9914}" srcOrd="0" destOrd="0" presId="urn:microsoft.com/office/officeart/2005/8/layout/process1"/>
    <dgm:cxn modelId="{BA7528DA-3AAD-45F0-A441-D52F10D3984B}" srcId="{A981D268-8509-446A-B35F-58C048A9987F}" destId="{89628F03-1439-4A27-A402-21316064C37E}" srcOrd="1" destOrd="0" parTransId="{2FDFFED7-2112-4DF0-BF8B-93F4DEECF6B5}" sibTransId="{96360EDF-E7C5-429B-AECF-77104FF9D393}"/>
    <dgm:cxn modelId="{E9ADF810-B1A0-4A50-87BF-4A400B66E9F1}" type="presOf" srcId="{96360EDF-E7C5-429B-AECF-77104FF9D393}" destId="{23BBE4E5-EC40-43A8-9FD7-67E797B0A514}" srcOrd="1" destOrd="0" presId="urn:microsoft.com/office/officeart/2005/8/layout/process1"/>
    <dgm:cxn modelId="{EAF7E801-CB6E-40B1-9A12-009D710FD37F}" srcId="{A981D268-8509-446A-B35F-58C048A9987F}" destId="{27A38BDE-6011-447A-BA9D-210E621599DD}" srcOrd="0" destOrd="0" parTransId="{6FB919BF-5C02-410A-97B5-3B4E50AB7610}" sibTransId="{97ECA42E-F1CA-449C-9CB5-0032817909D8}"/>
    <dgm:cxn modelId="{2F76897A-6BF7-460A-97D3-4F31099BE511}" type="presOf" srcId="{2EE8427F-67D7-494E-A8AF-BEF18933BFA6}" destId="{CB3BEF24-BBEA-49FF-8DEB-BCF44A8DD423}" srcOrd="1" destOrd="0" presId="urn:microsoft.com/office/officeart/2005/8/layout/process1"/>
    <dgm:cxn modelId="{EDE7329E-1B3E-4205-92EA-8996C92537A9}" srcId="{A981D268-8509-446A-B35F-58C048A9987F}" destId="{D2C12402-70DA-446C-B934-F47587E0D830}" srcOrd="2" destOrd="0" parTransId="{90401637-6B10-4900-92BE-655B04F06BCC}" sibTransId="{2EE8427F-67D7-494E-A8AF-BEF18933BFA6}"/>
    <dgm:cxn modelId="{110C70AC-8C91-4C85-B488-6BCA472D23E7}" type="presOf" srcId="{27A38BDE-6011-447A-BA9D-210E621599DD}" destId="{0CFF6D93-150E-4E39-8FB3-9C8E4E7DCADB}" srcOrd="0" destOrd="0" presId="urn:microsoft.com/office/officeart/2005/8/layout/process1"/>
    <dgm:cxn modelId="{7A13D51F-739B-4411-81CF-24FECC0950F4}" type="presOf" srcId="{A981D268-8509-446A-B35F-58C048A9987F}" destId="{42724BFF-E9F2-4B54-9547-76B10B8A394A}" srcOrd="0" destOrd="0" presId="urn:microsoft.com/office/officeart/2005/8/layout/process1"/>
    <dgm:cxn modelId="{0A8E1DD5-6F61-4BAA-9200-56FCD0D2E554}" type="presOf" srcId="{2EE8427F-67D7-494E-A8AF-BEF18933BFA6}" destId="{99D7C2FF-6DAE-4789-8F60-3579FBDD4665}" srcOrd="0" destOrd="0" presId="urn:microsoft.com/office/officeart/2005/8/layout/process1"/>
    <dgm:cxn modelId="{C516D9D0-1F7A-408F-BC8C-99C3B450AF57}" type="presParOf" srcId="{42724BFF-E9F2-4B54-9547-76B10B8A394A}" destId="{0CFF6D93-150E-4E39-8FB3-9C8E4E7DCADB}" srcOrd="0" destOrd="0" presId="urn:microsoft.com/office/officeart/2005/8/layout/process1"/>
    <dgm:cxn modelId="{C9BDA9EE-09F8-4077-BFB9-807EA346C6F5}" type="presParOf" srcId="{42724BFF-E9F2-4B54-9547-76B10B8A394A}" destId="{781DAC23-C62F-4CDC-A4AC-1AF2FEAD836F}" srcOrd="1" destOrd="0" presId="urn:microsoft.com/office/officeart/2005/8/layout/process1"/>
    <dgm:cxn modelId="{FE25793E-BD85-47C2-8F15-4382E95DD7C8}" type="presParOf" srcId="{781DAC23-C62F-4CDC-A4AC-1AF2FEAD836F}" destId="{1C7BEF5A-8ABF-482D-802D-5D4BEEE8425A}" srcOrd="0" destOrd="0" presId="urn:microsoft.com/office/officeart/2005/8/layout/process1"/>
    <dgm:cxn modelId="{537D5EED-384E-4207-AA9F-B7EC3BCD4208}" type="presParOf" srcId="{42724BFF-E9F2-4B54-9547-76B10B8A394A}" destId="{43D86D01-E4B2-48FF-BB8B-A62397FB9914}" srcOrd="2" destOrd="0" presId="urn:microsoft.com/office/officeart/2005/8/layout/process1"/>
    <dgm:cxn modelId="{99745D6D-2CF5-45E8-8D94-676FBE93DDD6}" type="presParOf" srcId="{42724BFF-E9F2-4B54-9547-76B10B8A394A}" destId="{99438F13-D009-4600-A351-58464C2E26C4}" srcOrd="3" destOrd="0" presId="urn:microsoft.com/office/officeart/2005/8/layout/process1"/>
    <dgm:cxn modelId="{C334A741-6701-45F8-9655-4B184EAF6FD7}" type="presParOf" srcId="{99438F13-D009-4600-A351-58464C2E26C4}" destId="{23BBE4E5-EC40-43A8-9FD7-67E797B0A514}" srcOrd="0" destOrd="0" presId="urn:microsoft.com/office/officeart/2005/8/layout/process1"/>
    <dgm:cxn modelId="{719B7AE7-7749-424A-95C3-30576A2DC739}" type="presParOf" srcId="{42724BFF-E9F2-4B54-9547-76B10B8A394A}" destId="{4F368248-417F-4F65-9716-1E3897BA3EA3}" srcOrd="4" destOrd="0" presId="urn:microsoft.com/office/officeart/2005/8/layout/process1"/>
    <dgm:cxn modelId="{28FC2EB5-A33A-4AFE-B5F3-02E62D575A5F}" type="presParOf" srcId="{42724BFF-E9F2-4B54-9547-76B10B8A394A}" destId="{99D7C2FF-6DAE-4789-8F60-3579FBDD4665}" srcOrd="5" destOrd="0" presId="urn:microsoft.com/office/officeart/2005/8/layout/process1"/>
    <dgm:cxn modelId="{77757668-4317-4F2F-A5A8-3BDB4B9A4523}" type="presParOf" srcId="{99D7C2FF-6DAE-4789-8F60-3579FBDD4665}" destId="{CB3BEF24-BBEA-49FF-8DEB-BCF44A8DD423}" srcOrd="0" destOrd="0" presId="urn:microsoft.com/office/officeart/2005/8/layout/process1"/>
    <dgm:cxn modelId="{F7DED961-7AB9-43EC-A25D-30265B3BD40D}" type="presParOf" srcId="{42724BFF-E9F2-4B54-9547-76B10B8A394A}" destId="{4EFEE7F7-AFF2-4F1E-9F26-A2F575F9F6B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30CF2-A21C-4D14-A0C2-78D7D059DBFD}" type="doc">
      <dgm:prSet loTypeId="urn:microsoft.com/office/officeart/2005/8/layout/pList2#3" loCatId="list" qsTypeId="urn:microsoft.com/office/officeart/2005/8/quickstyle/simple1" qsCatId="simple" csTypeId="urn:microsoft.com/office/officeart/2005/8/colors/colorful3" csCatId="colorful" phldr="1"/>
      <dgm:spPr/>
    </dgm:pt>
    <dgm:pt modelId="{F3EAD9BC-FD41-4097-8485-0F95EBDB784B}">
      <dgm:prSet phldrT="[Text]" custT="1"/>
      <dgm:spPr>
        <a:solidFill>
          <a:schemeClr val="accent1"/>
        </a:solidFill>
      </dgm:spPr>
      <dgm:t>
        <a:bodyPr/>
        <a:lstStyle/>
        <a:p>
          <a:r>
            <a:rPr lang="en-US" sz="2400" b="1" dirty="0" smtClean="0"/>
            <a:t>SAR</a:t>
          </a:r>
        </a:p>
        <a:p>
          <a:r>
            <a:rPr lang="en-US" sz="1800" dirty="0" smtClean="0"/>
            <a:t>Student Aid Report</a:t>
          </a:r>
        </a:p>
      </dgm:t>
    </dgm:pt>
    <dgm:pt modelId="{B580CBDA-54D4-4750-B0FB-D8434FF89851}" type="parTrans" cxnId="{C2B95B4E-7260-4373-A115-8BF672A461CA}">
      <dgm:prSet/>
      <dgm:spPr/>
      <dgm:t>
        <a:bodyPr/>
        <a:lstStyle/>
        <a:p>
          <a:endParaRPr lang="en-US"/>
        </a:p>
      </dgm:t>
    </dgm:pt>
    <dgm:pt modelId="{CE6F3245-4F14-42CF-8AF3-B0D57D46CB67}" type="sibTrans" cxnId="{C2B95B4E-7260-4373-A115-8BF672A461CA}">
      <dgm:prSet/>
      <dgm:spPr/>
      <dgm:t>
        <a:bodyPr/>
        <a:lstStyle/>
        <a:p>
          <a:endParaRPr lang="en-US"/>
        </a:p>
      </dgm:t>
    </dgm:pt>
    <dgm:pt modelId="{1ABBEBBC-FA8E-4873-A0C3-9B8E02CED5AA}">
      <dgm:prSet phldrT="[Text]" custT="1"/>
      <dgm:spPr>
        <a:solidFill>
          <a:srgbClr val="00B050"/>
        </a:solidFill>
      </dgm:spPr>
      <dgm:t>
        <a:bodyPr/>
        <a:lstStyle/>
        <a:p>
          <a:r>
            <a:rPr lang="en-US" sz="2400" b="1" dirty="0" smtClean="0"/>
            <a:t>ISIR</a:t>
          </a:r>
        </a:p>
        <a:p>
          <a:r>
            <a:rPr lang="en-US" sz="1800" dirty="0" smtClean="0"/>
            <a:t>Institutional Student Information Record</a:t>
          </a:r>
          <a:endParaRPr lang="en-US" sz="1800" b="1" dirty="0"/>
        </a:p>
      </dgm:t>
    </dgm:pt>
    <dgm:pt modelId="{921F1D47-E407-4D0C-9970-7A17E26FAB44}" type="parTrans" cxnId="{380DC62A-3DFE-4401-AEED-9D3F37910B4F}">
      <dgm:prSet/>
      <dgm:spPr/>
      <dgm:t>
        <a:bodyPr/>
        <a:lstStyle/>
        <a:p>
          <a:endParaRPr lang="en-US"/>
        </a:p>
      </dgm:t>
    </dgm:pt>
    <dgm:pt modelId="{578B4FED-255F-4324-B68F-F5F4DFF39B26}" type="sibTrans" cxnId="{380DC62A-3DFE-4401-AEED-9D3F37910B4F}">
      <dgm:prSet/>
      <dgm:spPr/>
      <dgm:t>
        <a:bodyPr/>
        <a:lstStyle/>
        <a:p>
          <a:endParaRPr lang="en-US"/>
        </a:p>
      </dgm:t>
    </dgm:pt>
    <dgm:pt modelId="{07A05656-BC1B-403E-8CCF-FCB195A6F2B2}" type="pres">
      <dgm:prSet presAssocID="{F7E30CF2-A21C-4D14-A0C2-78D7D059DBFD}" presName="Name0" presStyleCnt="0">
        <dgm:presLayoutVars>
          <dgm:dir/>
          <dgm:resizeHandles val="exact"/>
        </dgm:presLayoutVars>
      </dgm:prSet>
      <dgm:spPr/>
    </dgm:pt>
    <dgm:pt modelId="{5FEFA37E-45BD-44A8-A922-436B7D651B95}" type="pres">
      <dgm:prSet presAssocID="{F7E30CF2-A21C-4D14-A0C2-78D7D059DBFD}" presName="bkgdShp" presStyleLbl="alignAccFollowNode1" presStyleIdx="0" presStyleCnt="1"/>
      <dgm:spPr>
        <a:solidFill>
          <a:schemeClr val="bg1">
            <a:lumMod val="85000"/>
            <a:alpha val="90000"/>
          </a:schemeClr>
        </a:solidFill>
      </dgm:spPr>
    </dgm:pt>
    <dgm:pt modelId="{84622612-9C8A-45F8-ADCF-7C1EB3814515}" type="pres">
      <dgm:prSet presAssocID="{F7E30CF2-A21C-4D14-A0C2-78D7D059DBFD}" presName="linComp" presStyleCnt="0"/>
      <dgm:spPr/>
    </dgm:pt>
    <dgm:pt modelId="{4A7FB454-DEAC-407C-B407-5A651EA83C6F}" type="pres">
      <dgm:prSet presAssocID="{F3EAD9BC-FD41-4097-8485-0F95EBDB784B}" presName="compNode" presStyleCnt="0"/>
      <dgm:spPr/>
    </dgm:pt>
    <dgm:pt modelId="{850C4916-49C0-4005-A4C4-994F81EAB44B}" type="pres">
      <dgm:prSet presAssocID="{F3EAD9BC-FD41-4097-8485-0F95EBDB784B}" presName="node" presStyleLbl="node1" presStyleIdx="0" presStyleCnt="2">
        <dgm:presLayoutVars>
          <dgm:bulletEnabled val="1"/>
        </dgm:presLayoutVars>
      </dgm:prSet>
      <dgm:spPr/>
      <dgm:t>
        <a:bodyPr/>
        <a:lstStyle/>
        <a:p>
          <a:endParaRPr lang="en-US"/>
        </a:p>
      </dgm:t>
    </dgm:pt>
    <dgm:pt modelId="{289054FE-2624-4F9A-AD3B-026BC6069FEC}" type="pres">
      <dgm:prSet presAssocID="{F3EAD9BC-FD41-4097-8485-0F95EBDB784B}" presName="invisiNode" presStyleLbl="node1" presStyleIdx="0" presStyleCnt="2"/>
      <dgm:spPr/>
    </dgm:pt>
    <dgm:pt modelId="{297D332E-B618-4234-89CA-CE5B66BD753A}" type="pres">
      <dgm:prSet presAssocID="{F3EAD9BC-FD41-4097-8485-0F95EBDB784B}"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3B05938-7EDE-496F-AFB3-E5DAC114529F}" type="pres">
      <dgm:prSet presAssocID="{CE6F3245-4F14-42CF-8AF3-B0D57D46CB67}" presName="sibTrans" presStyleLbl="sibTrans2D1" presStyleIdx="0" presStyleCnt="0"/>
      <dgm:spPr/>
      <dgm:t>
        <a:bodyPr/>
        <a:lstStyle/>
        <a:p>
          <a:endParaRPr lang="en-US"/>
        </a:p>
      </dgm:t>
    </dgm:pt>
    <dgm:pt modelId="{029B9061-FEC3-4E94-846D-BDBCC9994C13}" type="pres">
      <dgm:prSet presAssocID="{1ABBEBBC-FA8E-4873-A0C3-9B8E02CED5AA}" presName="compNode" presStyleCnt="0"/>
      <dgm:spPr/>
    </dgm:pt>
    <dgm:pt modelId="{82260176-E885-4EA9-876B-C0211ADF552B}" type="pres">
      <dgm:prSet presAssocID="{1ABBEBBC-FA8E-4873-A0C3-9B8E02CED5AA}" presName="node" presStyleLbl="node1" presStyleIdx="1" presStyleCnt="2">
        <dgm:presLayoutVars>
          <dgm:bulletEnabled val="1"/>
        </dgm:presLayoutVars>
      </dgm:prSet>
      <dgm:spPr/>
      <dgm:t>
        <a:bodyPr/>
        <a:lstStyle/>
        <a:p>
          <a:endParaRPr lang="en-US"/>
        </a:p>
      </dgm:t>
    </dgm:pt>
    <dgm:pt modelId="{F3C24485-A73C-4FB3-8F8D-774E11F0F8F3}" type="pres">
      <dgm:prSet presAssocID="{1ABBEBBC-FA8E-4873-A0C3-9B8E02CED5AA}" presName="invisiNode" presStyleLbl="node1" presStyleIdx="1" presStyleCnt="2"/>
      <dgm:spPr/>
    </dgm:pt>
    <dgm:pt modelId="{5E4C7CA3-1890-4BBC-B115-FAD29725D9A8}" type="pres">
      <dgm:prSet presAssocID="{1ABBEBBC-FA8E-4873-A0C3-9B8E02CED5AA}" presName="imagNode" presStyleLbl="fgImgPlace1" presStyleIdx="1" presStyleCnt="2"/>
      <dgm:spPr>
        <a:blipFill rotWithShape="0">
          <a:blip xmlns:r="http://schemas.openxmlformats.org/officeDocument/2006/relationships" r:embed="rId2"/>
          <a:stretch>
            <a:fillRect/>
          </a:stretch>
        </a:blipFill>
      </dgm:spPr>
    </dgm:pt>
  </dgm:ptLst>
  <dgm:cxnLst>
    <dgm:cxn modelId="{380DC62A-3DFE-4401-AEED-9D3F37910B4F}" srcId="{F7E30CF2-A21C-4D14-A0C2-78D7D059DBFD}" destId="{1ABBEBBC-FA8E-4873-A0C3-9B8E02CED5AA}" srcOrd="1" destOrd="0" parTransId="{921F1D47-E407-4D0C-9970-7A17E26FAB44}" sibTransId="{578B4FED-255F-4324-B68F-F5F4DFF39B26}"/>
    <dgm:cxn modelId="{C2B95B4E-7260-4373-A115-8BF672A461CA}" srcId="{F7E30CF2-A21C-4D14-A0C2-78D7D059DBFD}" destId="{F3EAD9BC-FD41-4097-8485-0F95EBDB784B}" srcOrd="0" destOrd="0" parTransId="{B580CBDA-54D4-4750-B0FB-D8434FF89851}" sibTransId="{CE6F3245-4F14-42CF-8AF3-B0D57D46CB67}"/>
    <dgm:cxn modelId="{6446F6F4-0DFE-4BF9-B50D-9DB5ABE2299C}" type="presOf" srcId="{CE6F3245-4F14-42CF-8AF3-B0D57D46CB67}" destId="{93B05938-7EDE-496F-AFB3-E5DAC114529F}" srcOrd="0" destOrd="0" presId="urn:microsoft.com/office/officeart/2005/8/layout/pList2#3"/>
    <dgm:cxn modelId="{80AB44A4-F162-4457-A2AB-1D6E564D2BBC}" type="presOf" srcId="{F7E30CF2-A21C-4D14-A0C2-78D7D059DBFD}" destId="{07A05656-BC1B-403E-8CCF-FCB195A6F2B2}" srcOrd="0" destOrd="0" presId="urn:microsoft.com/office/officeart/2005/8/layout/pList2#3"/>
    <dgm:cxn modelId="{D81BCD52-BCBC-4BB1-A2AD-AA3B8DD6D8DC}" type="presOf" srcId="{1ABBEBBC-FA8E-4873-A0C3-9B8E02CED5AA}" destId="{82260176-E885-4EA9-876B-C0211ADF552B}" srcOrd="0" destOrd="0" presId="urn:microsoft.com/office/officeart/2005/8/layout/pList2#3"/>
    <dgm:cxn modelId="{48600D4C-98DE-4CE1-9480-089A498C99AE}" type="presOf" srcId="{F3EAD9BC-FD41-4097-8485-0F95EBDB784B}" destId="{850C4916-49C0-4005-A4C4-994F81EAB44B}" srcOrd="0" destOrd="0" presId="urn:microsoft.com/office/officeart/2005/8/layout/pList2#3"/>
    <dgm:cxn modelId="{D621C646-001B-4347-A7F3-C3807C118AEA}" type="presParOf" srcId="{07A05656-BC1B-403E-8CCF-FCB195A6F2B2}" destId="{5FEFA37E-45BD-44A8-A922-436B7D651B95}" srcOrd="0" destOrd="0" presId="urn:microsoft.com/office/officeart/2005/8/layout/pList2#3"/>
    <dgm:cxn modelId="{23B67BAE-38E7-48CF-8234-8BF68C890889}" type="presParOf" srcId="{07A05656-BC1B-403E-8CCF-FCB195A6F2B2}" destId="{84622612-9C8A-45F8-ADCF-7C1EB3814515}" srcOrd="1" destOrd="0" presId="urn:microsoft.com/office/officeart/2005/8/layout/pList2#3"/>
    <dgm:cxn modelId="{F4EA2BF8-6455-4226-8C58-FA6FDC977DA8}" type="presParOf" srcId="{84622612-9C8A-45F8-ADCF-7C1EB3814515}" destId="{4A7FB454-DEAC-407C-B407-5A651EA83C6F}" srcOrd="0" destOrd="0" presId="urn:microsoft.com/office/officeart/2005/8/layout/pList2#3"/>
    <dgm:cxn modelId="{1E255FBE-C38B-4493-85FF-FD2C7039F4D0}" type="presParOf" srcId="{4A7FB454-DEAC-407C-B407-5A651EA83C6F}" destId="{850C4916-49C0-4005-A4C4-994F81EAB44B}" srcOrd="0" destOrd="0" presId="urn:microsoft.com/office/officeart/2005/8/layout/pList2#3"/>
    <dgm:cxn modelId="{687EC57B-E894-473A-B5B7-9C3898E5C5E7}" type="presParOf" srcId="{4A7FB454-DEAC-407C-B407-5A651EA83C6F}" destId="{289054FE-2624-4F9A-AD3B-026BC6069FEC}" srcOrd="1" destOrd="0" presId="urn:microsoft.com/office/officeart/2005/8/layout/pList2#3"/>
    <dgm:cxn modelId="{CC378898-0B54-4CEC-A9DD-B99CAB215DC2}" type="presParOf" srcId="{4A7FB454-DEAC-407C-B407-5A651EA83C6F}" destId="{297D332E-B618-4234-89CA-CE5B66BD753A}" srcOrd="2" destOrd="0" presId="urn:microsoft.com/office/officeart/2005/8/layout/pList2#3"/>
    <dgm:cxn modelId="{BB488CE5-0BF0-40CB-9ED3-CDD04F353DA9}" type="presParOf" srcId="{84622612-9C8A-45F8-ADCF-7C1EB3814515}" destId="{93B05938-7EDE-496F-AFB3-E5DAC114529F}" srcOrd="1" destOrd="0" presId="urn:microsoft.com/office/officeart/2005/8/layout/pList2#3"/>
    <dgm:cxn modelId="{B4E8EF98-AE61-4CC0-9471-A6079D99D0E0}" type="presParOf" srcId="{84622612-9C8A-45F8-ADCF-7C1EB3814515}" destId="{029B9061-FEC3-4E94-846D-BDBCC9994C13}" srcOrd="2" destOrd="0" presId="urn:microsoft.com/office/officeart/2005/8/layout/pList2#3"/>
    <dgm:cxn modelId="{1DA57BD9-D8C3-40E6-9D56-2D3F96F2E8D8}" type="presParOf" srcId="{029B9061-FEC3-4E94-846D-BDBCC9994C13}" destId="{82260176-E885-4EA9-876B-C0211ADF552B}" srcOrd="0" destOrd="0" presId="urn:microsoft.com/office/officeart/2005/8/layout/pList2#3"/>
    <dgm:cxn modelId="{B3DF86C7-C1F3-4885-9C05-03589DFDDE03}" type="presParOf" srcId="{029B9061-FEC3-4E94-846D-BDBCC9994C13}" destId="{F3C24485-A73C-4FB3-8F8D-774E11F0F8F3}" srcOrd="1" destOrd="0" presId="urn:microsoft.com/office/officeart/2005/8/layout/pList2#3"/>
    <dgm:cxn modelId="{62DF6DE1-22FE-45B0-B241-6904C765FE18}" type="presParOf" srcId="{029B9061-FEC3-4E94-846D-BDBCC9994C13}" destId="{5E4C7CA3-1890-4BBC-B115-FAD29725D9A8}" srcOrd="2" destOrd="0" presId="urn:microsoft.com/office/officeart/2005/8/layout/p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D35E37-EEE6-40C6-B5B4-6E408B5C5C6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566F226-00F1-494B-AD20-E319D80016D4}">
      <dgm:prSet phldrT="[Text]" custT="1"/>
      <dgm:spPr>
        <a:solidFill>
          <a:schemeClr val="accent2">
            <a:lumMod val="40000"/>
            <a:lumOff val="60000"/>
          </a:schemeClr>
        </a:solidFill>
      </dgm:spPr>
      <dgm:t>
        <a:bodyPr/>
        <a:lstStyle/>
        <a:p>
          <a:pPr algn="ctr"/>
          <a:r>
            <a:rPr lang="en-US" sz="2000" dirty="0" smtClean="0">
              <a:solidFill>
                <a:schemeClr val="tx1"/>
              </a:solidFill>
            </a:rPr>
            <a:t>Can be completed before the FAFSA and is available beginning </a:t>
          </a:r>
          <a:r>
            <a:rPr lang="en-US" sz="2000" b="1" dirty="0" smtClean="0">
              <a:solidFill>
                <a:schemeClr val="tx1"/>
              </a:solidFill>
            </a:rPr>
            <a:t>October 1</a:t>
          </a:r>
          <a:r>
            <a:rPr lang="en-US" sz="2000" b="1" baseline="30000" dirty="0" smtClean="0">
              <a:solidFill>
                <a:schemeClr val="tx1"/>
              </a:solidFill>
            </a:rPr>
            <a:t>st</a:t>
          </a:r>
          <a:r>
            <a:rPr lang="en-US" sz="2000" dirty="0" smtClean="0">
              <a:solidFill>
                <a:schemeClr val="tx1"/>
              </a:solidFill>
            </a:rPr>
            <a:t> for the following academic year </a:t>
          </a:r>
          <a:br>
            <a:rPr lang="en-US" sz="2000" dirty="0" smtClean="0">
              <a:solidFill>
                <a:schemeClr val="tx1"/>
              </a:solidFill>
            </a:rPr>
          </a:br>
          <a:r>
            <a:rPr lang="en-US" sz="1400" dirty="0" smtClean="0">
              <a:solidFill>
                <a:schemeClr val="tx1"/>
              </a:solidFill>
            </a:rPr>
            <a:t>(e.g., Oct. 1, 2015 for 2016-2017 academic year)</a:t>
          </a:r>
          <a:endParaRPr lang="en-US" sz="1400" dirty="0">
            <a:solidFill>
              <a:schemeClr val="tx1"/>
            </a:solidFill>
          </a:endParaRPr>
        </a:p>
      </dgm:t>
    </dgm:pt>
    <dgm:pt modelId="{775D73F1-6F71-430E-9063-84F72E2616EE}" type="parTrans" cxnId="{B1A173C5-89EC-4BB9-9BE1-65E39200B7A7}">
      <dgm:prSet/>
      <dgm:spPr/>
      <dgm:t>
        <a:bodyPr/>
        <a:lstStyle/>
        <a:p>
          <a:pPr algn="ctr"/>
          <a:endParaRPr lang="en-US" sz="2000">
            <a:solidFill>
              <a:schemeClr val="tx1"/>
            </a:solidFill>
          </a:endParaRPr>
        </a:p>
      </dgm:t>
    </dgm:pt>
    <dgm:pt modelId="{1EC0FA15-D120-4C78-9A74-26F76B9F8738}" type="sibTrans" cxnId="{B1A173C5-89EC-4BB9-9BE1-65E39200B7A7}">
      <dgm:prSet/>
      <dgm:spPr/>
      <dgm:t>
        <a:bodyPr/>
        <a:lstStyle/>
        <a:p>
          <a:pPr algn="ctr"/>
          <a:endParaRPr lang="en-US" sz="2000">
            <a:solidFill>
              <a:schemeClr val="tx1"/>
            </a:solidFill>
          </a:endParaRPr>
        </a:p>
      </dgm:t>
    </dgm:pt>
    <dgm:pt modelId="{E110F335-B18D-4BCA-9FE1-335DA8038DC5}">
      <dgm:prSet phldrT="[Text]" custT="1"/>
      <dgm:spPr>
        <a:solidFill>
          <a:srgbClr val="92D050"/>
        </a:solidFill>
      </dgm:spPr>
      <dgm:t>
        <a:bodyPr/>
        <a:lstStyle/>
        <a:p>
          <a:pPr algn="ctr"/>
          <a:r>
            <a:rPr lang="en-US" sz="2000" dirty="0" smtClean="0">
              <a:solidFill>
                <a:schemeClr val="tx1"/>
              </a:solidFill>
            </a:rPr>
            <a:t>A </a:t>
          </a:r>
          <a:r>
            <a:rPr lang="en-US" sz="2000" b="1" dirty="0" smtClean="0">
              <a:solidFill>
                <a:schemeClr val="tx1"/>
              </a:solidFill>
            </a:rPr>
            <a:t>different formula</a:t>
          </a:r>
          <a:r>
            <a:rPr lang="en-US" sz="2000" b="0" dirty="0" smtClean="0">
              <a:solidFill>
                <a:schemeClr val="tx1"/>
              </a:solidFill>
            </a:rPr>
            <a:t> for calculating student need </a:t>
          </a:r>
          <a:endParaRPr lang="en-US" sz="2000" dirty="0">
            <a:solidFill>
              <a:schemeClr val="tx1"/>
            </a:solidFill>
          </a:endParaRPr>
        </a:p>
      </dgm:t>
    </dgm:pt>
    <dgm:pt modelId="{123D356D-7ADB-4284-A69E-F8F89801FAC1}" type="parTrans" cxnId="{3AA2F433-F0C4-4056-958F-6C976877BC81}">
      <dgm:prSet/>
      <dgm:spPr/>
      <dgm:t>
        <a:bodyPr/>
        <a:lstStyle/>
        <a:p>
          <a:pPr algn="ctr"/>
          <a:endParaRPr lang="en-US" sz="2000">
            <a:solidFill>
              <a:schemeClr val="tx1"/>
            </a:solidFill>
          </a:endParaRPr>
        </a:p>
      </dgm:t>
    </dgm:pt>
    <dgm:pt modelId="{FA4389DD-5FCB-4D73-BD5D-B64E334965B4}" type="sibTrans" cxnId="{3AA2F433-F0C4-4056-958F-6C976877BC81}">
      <dgm:prSet/>
      <dgm:spPr/>
      <dgm:t>
        <a:bodyPr/>
        <a:lstStyle/>
        <a:p>
          <a:pPr algn="ctr"/>
          <a:endParaRPr lang="en-US" sz="2000">
            <a:solidFill>
              <a:schemeClr val="tx1"/>
            </a:solidFill>
          </a:endParaRPr>
        </a:p>
      </dgm:t>
    </dgm:pt>
    <dgm:pt modelId="{002CFD44-36BE-4176-A0E1-C7F069F4A6A4}">
      <dgm:prSet phldrT="[Text]" custT="1"/>
      <dgm:spPr>
        <a:solidFill>
          <a:schemeClr val="accent4">
            <a:lumMod val="60000"/>
            <a:lumOff val="40000"/>
          </a:schemeClr>
        </a:solidFill>
      </dgm:spPr>
      <dgm:t>
        <a:bodyPr/>
        <a:lstStyle/>
        <a:p>
          <a:pPr algn="ctr"/>
          <a:r>
            <a:rPr lang="en-US" sz="2000" b="1" dirty="0" smtClean="0">
              <a:solidFill>
                <a:schemeClr val="tx1"/>
              </a:solidFill>
            </a:rPr>
            <a:t>CANNOT </a:t>
          </a:r>
          <a:r>
            <a:rPr lang="en-US" sz="2000" b="0" dirty="0" smtClean="0">
              <a:solidFill>
                <a:schemeClr val="tx1"/>
              </a:solidFill>
            </a:rPr>
            <a:t>be used to award federal or Illinois financial aid, only used to award institutional or other private aid</a:t>
          </a:r>
          <a:endParaRPr lang="en-US" sz="2000" b="1" dirty="0">
            <a:solidFill>
              <a:schemeClr val="tx1"/>
            </a:solidFill>
          </a:endParaRPr>
        </a:p>
      </dgm:t>
    </dgm:pt>
    <dgm:pt modelId="{389A803A-B016-416D-A1DE-7A200468BF6C}" type="parTrans" cxnId="{7CC84094-49CA-41BE-B7B1-EA5D266D8B22}">
      <dgm:prSet/>
      <dgm:spPr/>
      <dgm:t>
        <a:bodyPr/>
        <a:lstStyle/>
        <a:p>
          <a:pPr algn="ctr"/>
          <a:endParaRPr lang="en-US" sz="2000">
            <a:solidFill>
              <a:schemeClr val="tx1"/>
            </a:solidFill>
          </a:endParaRPr>
        </a:p>
      </dgm:t>
    </dgm:pt>
    <dgm:pt modelId="{390A2633-774F-4E84-95FD-B7241DDA2A2D}" type="sibTrans" cxnId="{7CC84094-49CA-41BE-B7B1-EA5D266D8B22}">
      <dgm:prSet/>
      <dgm:spPr/>
      <dgm:t>
        <a:bodyPr/>
        <a:lstStyle/>
        <a:p>
          <a:pPr algn="ctr"/>
          <a:endParaRPr lang="en-US" sz="2000">
            <a:solidFill>
              <a:schemeClr val="tx1"/>
            </a:solidFill>
          </a:endParaRPr>
        </a:p>
      </dgm:t>
    </dgm:pt>
    <dgm:pt modelId="{67167571-5DA4-4C53-8503-53F5085B86F7}">
      <dgm:prSet custT="1"/>
      <dgm:spPr>
        <a:solidFill>
          <a:schemeClr val="tx2">
            <a:lumMod val="40000"/>
            <a:lumOff val="60000"/>
          </a:schemeClr>
        </a:solidFill>
      </dgm:spPr>
      <dgm:t>
        <a:bodyPr/>
        <a:lstStyle/>
        <a:p>
          <a:pPr algn="ctr"/>
          <a:r>
            <a:rPr lang="en-US" sz="2000" b="1" dirty="0" smtClean="0">
              <a:solidFill>
                <a:schemeClr val="tx1"/>
              </a:solidFill>
            </a:rPr>
            <a:t>Costs $25, plus $16 </a:t>
          </a:r>
          <a:r>
            <a:rPr lang="en-US" sz="2000" b="0" dirty="0" smtClean="0">
              <a:solidFill>
                <a:schemeClr val="tx1"/>
              </a:solidFill>
            </a:rPr>
            <a:t>for each additional report</a:t>
          </a:r>
        </a:p>
        <a:p>
          <a:pPr algn="ctr"/>
          <a:r>
            <a:rPr lang="en-US" sz="1400" b="0" dirty="0" smtClean="0">
              <a:solidFill>
                <a:schemeClr val="tx1"/>
              </a:solidFill>
            </a:rPr>
            <a:t>(students who are from low-income families with limited assets will automatically receive fee waivers)</a:t>
          </a:r>
        </a:p>
      </dgm:t>
    </dgm:pt>
    <dgm:pt modelId="{2D8D6FC2-CE0B-444F-A084-561D838361A6}" type="parTrans" cxnId="{B9F1130C-BEDE-4E8F-9977-AEC9FE9E04E9}">
      <dgm:prSet/>
      <dgm:spPr/>
      <dgm:t>
        <a:bodyPr/>
        <a:lstStyle/>
        <a:p>
          <a:pPr algn="ctr"/>
          <a:endParaRPr lang="en-US" sz="2000">
            <a:solidFill>
              <a:schemeClr val="tx1"/>
            </a:solidFill>
          </a:endParaRPr>
        </a:p>
      </dgm:t>
    </dgm:pt>
    <dgm:pt modelId="{FF27D344-90E0-49AF-B9DE-9B2313986902}" type="sibTrans" cxnId="{B9F1130C-BEDE-4E8F-9977-AEC9FE9E04E9}">
      <dgm:prSet/>
      <dgm:spPr/>
      <dgm:t>
        <a:bodyPr/>
        <a:lstStyle/>
        <a:p>
          <a:pPr algn="ctr"/>
          <a:endParaRPr lang="en-US" sz="2000">
            <a:solidFill>
              <a:schemeClr val="tx1"/>
            </a:solidFill>
          </a:endParaRPr>
        </a:p>
      </dgm:t>
    </dgm:pt>
    <dgm:pt modelId="{7AAAC16B-6709-4F8F-804C-E35EDE03C7C3}" type="pres">
      <dgm:prSet presAssocID="{B6D35E37-EEE6-40C6-B5B4-6E408B5C5C63}" presName="linear" presStyleCnt="0">
        <dgm:presLayoutVars>
          <dgm:dir/>
          <dgm:animLvl val="lvl"/>
          <dgm:resizeHandles val="exact"/>
        </dgm:presLayoutVars>
      </dgm:prSet>
      <dgm:spPr/>
      <dgm:t>
        <a:bodyPr/>
        <a:lstStyle/>
        <a:p>
          <a:endParaRPr lang="en-US"/>
        </a:p>
      </dgm:t>
    </dgm:pt>
    <dgm:pt modelId="{81F3097B-737B-4A4A-B92A-68C4F6869B83}" type="pres">
      <dgm:prSet presAssocID="{E566F226-00F1-494B-AD20-E319D80016D4}" presName="parentLin" presStyleCnt="0"/>
      <dgm:spPr/>
    </dgm:pt>
    <dgm:pt modelId="{F49D829C-D508-4F9F-B641-B8D06074849A}" type="pres">
      <dgm:prSet presAssocID="{E566F226-00F1-494B-AD20-E319D80016D4}" presName="parentLeftMargin" presStyleLbl="node1" presStyleIdx="0" presStyleCnt="4"/>
      <dgm:spPr/>
      <dgm:t>
        <a:bodyPr/>
        <a:lstStyle/>
        <a:p>
          <a:endParaRPr lang="en-US"/>
        </a:p>
      </dgm:t>
    </dgm:pt>
    <dgm:pt modelId="{D47876C1-6AE1-4E19-9C3E-F330F7C3F6E0}" type="pres">
      <dgm:prSet presAssocID="{E566F226-00F1-494B-AD20-E319D80016D4}" presName="parentText" presStyleLbl="node1" presStyleIdx="0" presStyleCnt="4" custScaleX="128854" custScaleY="137468">
        <dgm:presLayoutVars>
          <dgm:chMax val="0"/>
          <dgm:bulletEnabled val="1"/>
        </dgm:presLayoutVars>
      </dgm:prSet>
      <dgm:spPr/>
      <dgm:t>
        <a:bodyPr/>
        <a:lstStyle/>
        <a:p>
          <a:endParaRPr lang="en-US"/>
        </a:p>
      </dgm:t>
    </dgm:pt>
    <dgm:pt modelId="{1DD265D4-6192-4199-A3B9-0BC1519499E7}" type="pres">
      <dgm:prSet presAssocID="{E566F226-00F1-494B-AD20-E319D80016D4}" presName="negativeSpace" presStyleCnt="0"/>
      <dgm:spPr/>
    </dgm:pt>
    <dgm:pt modelId="{4559408D-BEA8-4385-BBAE-247E6C53BC46}" type="pres">
      <dgm:prSet presAssocID="{E566F226-00F1-494B-AD20-E319D80016D4}" presName="childText" presStyleLbl="conFgAcc1" presStyleIdx="0" presStyleCnt="4">
        <dgm:presLayoutVars>
          <dgm:bulletEnabled val="1"/>
        </dgm:presLayoutVars>
      </dgm:prSet>
      <dgm:spPr/>
    </dgm:pt>
    <dgm:pt modelId="{C8D2D1FF-C925-4E51-8D90-77C4234D8196}" type="pres">
      <dgm:prSet presAssocID="{1EC0FA15-D120-4C78-9A74-26F76B9F8738}" presName="spaceBetweenRectangles" presStyleCnt="0"/>
      <dgm:spPr/>
    </dgm:pt>
    <dgm:pt modelId="{23AFC58A-E30A-4948-8BC5-A4874B5B88B3}" type="pres">
      <dgm:prSet presAssocID="{E110F335-B18D-4BCA-9FE1-335DA8038DC5}" presName="parentLin" presStyleCnt="0"/>
      <dgm:spPr/>
    </dgm:pt>
    <dgm:pt modelId="{F3C434A2-24E1-492F-BEA9-B5191511C8B6}" type="pres">
      <dgm:prSet presAssocID="{E110F335-B18D-4BCA-9FE1-335DA8038DC5}" presName="parentLeftMargin" presStyleLbl="node1" presStyleIdx="0" presStyleCnt="4"/>
      <dgm:spPr/>
      <dgm:t>
        <a:bodyPr/>
        <a:lstStyle/>
        <a:p>
          <a:endParaRPr lang="en-US"/>
        </a:p>
      </dgm:t>
    </dgm:pt>
    <dgm:pt modelId="{C33785CF-3953-4867-9572-1A33E2E425CF}" type="pres">
      <dgm:prSet presAssocID="{E110F335-B18D-4BCA-9FE1-335DA8038DC5}" presName="parentText" presStyleLbl="node1" presStyleIdx="1" presStyleCnt="4" custScaleX="128628" custScaleY="121921">
        <dgm:presLayoutVars>
          <dgm:chMax val="0"/>
          <dgm:bulletEnabled val="1"/>
        </dgm:presLayoutVars>
      </dgm:prSet>
      <dgm:spPr/>
      <dgm:t>
        <a:bodyPr/>
        <a:lstStyle/>
        <a:p>
          <a:endParaRPr lang="en-US"/>
        </a:p>
      </dgm:t>
    </dgm:pt>
    <dgm:pt modelId="{838FC9AA-90B3-4F11-8A07-D8AD11F3A0AA}" type="pres">
      <dgm:prSet presAssocID="{E110F335-B18D-4BCA-9FE1-335DA8038DC5}" presName="negativeSpace" presStyleCnt="0"/>
      <dgm:spPr/>
    </dgm:pt>
    <dgm:pt modelId="{092017A4-39B7-437C-A122-B72EB37D5559}" type="pres">
      <dgm:prSet presAssocID="{E110F335-B18D-4BCA-9FE1-335DA8038DC5}" presName="childText" presStyleLbl="conFgAcc1" presStyleIdx="1" presStyleCnt="4">
        <dgm:presLayoutVars>
          <dgm:bulletEnabled val="1"/>
        </dgm:presLayoutVars>
      </dgm:prSet>
      <dgm:spPr/>
    </dgm:pt>
    <dgm:pt modelId="{8C204859-B0A3-4C58-B3E3-2F529AC937D8}" type="pres">
      <dgm:prSet presAssocID="{FA4389DD-5FCB-4D73-BD5D-B64E334965B4}" presName="spaceBetweenRectangles" presStyleCnt="0"/>
      <dgm:spPr/>
    </dgm:pt>
    <dgm:pt modelId="{5792E12B-A97B-48BF-840F-F2F0AC8300C6}" type="pres">
      <dgm:prSet presAssocID="{002CFD44-36BE-4176-A0E1-C7F069F4A6A4}" presName="parentLin" presStyleCnt="0"/>
      <dgm:spPr/>
    </dgm:pt>
    <dgm:pt modelId="{C8A0FC0A-A2B7-4441-BBCE-A6CF9F942390}" type="pres">
      <dgm:prSet presAssocID="{002CFD44-36BE-4176-A0E1-C7F069F4A6A4}" presName="parentLeftMargin" presStyleLbl="node1" presStyleIdx="1" presStyleCnt="4"/>
      <dgm:spPr/>
      <dgm:t>
        <a:bodyPr/>
        <a:lstStyle/>
        <a:p>
          <a:endParaRPr lang="en-US"/>
        </a:p>
      </dgm:t>
    </dgm:pt>
    <dgm:pt modelId="{202D17BC-E532-4F85-BEE7-D48631DBA254}" type="pres">
      <dgm:prSet presAssocID="{002CFD44-36BE-4176-A0E1-C7F069F4A6A4}" presName="parentText" presStyleLbl="node1" presStyleIdx="2" presStyleCnt="4" custScaleX="128709" custScaleY="114831">
        <dgm:presLayoutVars>
          <dgm:chMax val="0"/>
          <dgm:bulletEnabled val="1"/>
        </dgm:presLayoutVars>
      </dgm:prSet>
      <dgm:spPr/>
      <dgm:t>
        <a:bodyPr/>
        <a:lstStyle/>
        <a:p>
          <a:endParaRPr lang="en-US"/>
        </a:p>
      </dgm:t>
    </dgm:pt>
    <dgm:pt modelId="{3DFF2F00-4FB0-4F05-B1CF-82B1CE68DA56}" type="pres">
      <dgm:prSet presAssocID="{002CFD44-36BE-4176-A0E1-C7F069F4A6A4}" presName="negativeSpace" presStyleCnt="0"/>
      <dgm:spPr/>
    </dgm:pt>
    <dgm:pt modelId="{9F38F0B0-A4B3-4AD2-8F9E-83041EBD8D53}" type="pres">
      <dgm:prSet presAssocID="{002CFD44-36BE-4176-A0E1-C7F069F4A6A4}" presName="childText" presStyleLbl="conFgAcc1" presStyleIdx="2" presStyleCnt="4">
        <dgm:presLayoutVars>
          <dgm:bulletEnabled val="1"/>
        </dgm:presLayoutVars>
      </dgm:prSet>
      <dgm:spPr/>
    </dgm:pt>
    <dgm:pt modelId="{C709AC69-7811-44EF-BBB5-3FD6053B16A8}" type="pres">
      <dgm:prSet presAssocID="{390A2633-774F-4E84-95FD-B7241DDA2A2D}" presName="spaceBetweenRectangles" presStyleCnt="0"/>
      <dgm:spPr/>
    </dgm:pt>
    <dgm:pt modelId="{3D18CB8D-671B-4A05-8D61-12B61D44D441}" type="pres">
      <dgm:prSet presAssocID="{67167571-5DA4-4C53-8503-53F5085B86F7}" presName="parentLin" presStyleCnt="0"/>
      <dgm:spPr/>
    </dgm:pt>
    <dgm:pt modelId="{2821060F-0911-41DD-8BAC-2FBC44D65337}" type="pres">
      <dgm:prSet presAssocID="{67167571-5DA4-4C53-8503-53F5085B86F7}" presName="parentLeftMargin" presStyleLbl="node1" presStyleIdx="2" presStyleCnt="4"/>
      <dgm:spPr/>
      <dgm:t>
        <a:bodyPr/>
        <a:lstStyle/>
        <a:p>
          <a:endParaRPr lang="en-US"/>
        </a:p>
      </dgm:t>
    </dgm:pt>
    <dgm:pt modelId="{3163029E-B08C-4B3F-82F9-0EE8C6AE7566}" type="pres">
      <dgm:prSet presAssocID="{67167571-5DA4-4C53-8503-53F5085B86F7}" presName="parentText" presStyleLbl="node1" presStyleIdx="3" presStyleCnt="4" custScaleX="128709" custScaleY="132321">
        <dgm:presLayoutVars>
          <dgm:chMax val="0"/>
          <dgm:bulletEnabled val="1"/>
        </dgm:presLayoutVars>
      </dgm:prSet>
      <dgm:spPr/>
      <dgm:t>
        <a:bodyPr/>
        <a:lstStyle/>
        <a:p>
          <a:endParaRPr lang="en-US"/>
        </a:p>
      </dgm:t>
    </dgm:pt>
    <dgm:pt modelId="{145E887F-D52F-4064-9C5B-596AD9DF00AC}" type="pres">
      <dgm:prSet presAssocID="{67167571-5DA4-4C53-8503-53F5085B86F7}" presName="negativeSpace" presStyleCnt="0"/>
      <dgm:spPr/>
    </dgm:pt>
    <dgm:pt modelId="{F1E259D8-C5B9-4E88-B135-E2DFA554A01D}" type="pres">
      <dgm:prSet presAssocID="{67167571-5DA4-4C53-8503-53F5085B86F7}" presName="childText" presStyleLbl="conFgAcc1" presStyleIdx="3" presStyleCnt="4">
        <dgm:presLayoutVars>
          <dgm:bulletEnabled val="1"/>
        </dgm:presLayoutVars>
      </dgm:prSet>
      <dgm:spPr/>
    </dgm:pt>
  </dgm:ptLst>
  <dgm:cxnLst>
    <dgm:cxn modelId="{7CC84094-49CA-41BE-B7B1-EA5D266D8B22}" srcId="{B6D35E37-EEE6-40C6-B5B4-6E408B5C5C63}" destId="{002CFD44-36BE-4176-A0E1-C7F069F4A6A4}" srcOrd="2" destOrd="0" parTransId="{389A803A-B016-416D-A1DE-7A200468BF6C}" sibTransId="{390A2633-774F-4E84-95FD-B7241DDA2A2D}"/>
    <dgm:cxn modelId="{3650956D-6573-4FD0-896E-E44F0B65AEED}" type="presOf" srcId="{E566F226-00F1-494B-AD20-E319D80016D4}" destId="{D47876C1-6AE1-4E19-9C3E-F330F7C3F6E0}" srcOrd="1" destOrd="0" presId="urn:microsoft.com/office/officeart/2005/8/layout/list1"/>
    <dgm:cxn modelId="{3AA2F433-F0C4-4056-958F-6C976877BC81}" srcId="{B6D35E37-EEE6-40C6-B5B4-6E408B5C5C63}" destId="{E110F335-B18D-4BCA-9FE1-335DA8038DC5}" srcOrd="1" destOrd="0" parTransId="{123D356D-7ADB-4284-A69E-F8F89801FAC1}" sibTransId="{FA4389DD-5FCB-4D73-BD5D-B64E334965B4}"/>
    <dgm:cxn modelId="{BC620E1D-EFF5-4144-929F-2149BD0BEED2}" type="presOf" srcId="{E110F335-B18D-4BCA-9FE1-335DA8038DC5}" destId="{C33785CF-3953-4867-9572-1A33E2E425CF}" srcOrd="1" destOrd="0" presId="urn:microsoft.com/office/officeart/2005/8/layout/list1"/>
    <dgm:cxn modelId="{8DD998E6-A5C2-41F5-916A-6BF107E2832A}" type="presOf" srcId="{002CFD44-36BE-4176-A0E1-C7F069F4A6A4}" destId="{C8A0FC0A-A2B7-4441-BBCE-A6CF9F942390}" srcOrd="0" destOrd="0" presId="urn:microsoft.com/office/officeart/2005/8/layout/list1"/>
    <dgm:cxn modelId="{46A85CA9-AB52-4403-AC06-5B52D4F4ACF1}" type="presOf" srcId="{E566F226-00F1-494B-AD20-E319D80016D4}" destId="{F49D829C-D508-4F9F-B641-B8D06074849A}" srcOrd="0" destOrd="0" presId="urn:microsoft.com/office/officeart/2005/8/layout/list1"/>
    <dgm:cxn modelId="{B1A173C5-89EC-4BB9-9BE1-65E39200B7A7}" srcId="{B6D35E37-EEE6-40C6-B5B4-6E408B5C5C63}" destId="{E566F226-00F1-494B-AD20-E319D80016D4}" srcOrd="0" destOrd="0" parTransId="{775D73F1-6F71-430E-9063-84F72E2616EE}" sibTransId="{1EC0FA15-D120-4C78-9A74-26F76B9F8738}"/>
    <dgm:cxn modelId="{B9F1130C-BEDE-4E8F-9977-AEC9FE9E04E9}" srcId="{B6D35E37-EEE6-40C6-B5B4-6E408B5C5C63}" destId="{67167571-5DA4-4C53-8503-53F5085B86F7}" srcOrd="3" destOrd="0" parTransId="{2D8D6FC2-CE0B-444F-A084-561D838361A6}" sibTransId="{FF27D344-90E0-49AF-B9DE-9B2313986902}"/>
    <dgm:cxn modelId="{63F55830-96AE-4871-88A7-2B7AB97D9528}" type="presOf" srcId="{67167571-5DA4-4C53-8503-53F5085B86F7}" destId="{2821060F-0911-41DD-8BAC-2FBC44D65337}" srcOrd="0" destOrd="0" presId="urn:microsoft.com/office/officeart/2005/8/layout/list1"/>
    <dgm:cxn modelId="{A379607F-A266-4C6D-9719-4A3033144226}" type="presOf" srcId="{B6D35E37-EEE6-40C6-B5B4-6E408B5C5C63}" destId="{7AAAC16B-6709-4F8F-804C-E35EDE03C7C3}" srcOrd="0" destOrd="0" presId="urn:microsoft.com/office/officeart/2005/8/layout/list1"/>
    <dgm:cxn modelId="{2ECCB242-5970-476C-B4D9-3FF71E31EEAB}" type="presOf" srcId="{002CFD44-36BE-4176-A0E1-C7F069F4A6A4}" destId="{202D17BC-E532-4F85-BEE7-D48631DBA254}" srcOrd="1" destOrd="0" presId="urn:microsoft.com/office/officeart/2005/8/layout/list1"/>
    <dgm:cxn modelId="{88991DDC-5D5B-4A09-A2F4-D646798E2DEE}" type="presOf" srcId="{E110F335-B18D-4BCA-9FE1-335DA8038DC5}" destId="{F3C434A2-24E1-492F-BEA9-B5191511C8B6}" srcOrd="0" destOrd="0" presId="urn:microsoft.com/office/officeart/2005/8/layout/list1"/>
    <dgm:cxn modelId="{072D2094-F6BD-4652-B29C-9EE1D88956AE}" type="presOf" srcId="{67167571-5DA4-4C53-8503-53F5085B86F7}" destId="{3163029E-B08C-4B3F-82F9-0EE8C6AE7566}" srcOrd="1" destOrd="0" presId="urn:microsoft.com/office/officeart/2005/8/layout/list1"/>
    <dgm:cxn modelId="{271AB09E-B8C0-40A4-84A2-455A9FCBF401}" type="presParOf" srcId="{7AAAC16B-6709-4F8F-804C-E35EDE03C7C3}" destId="{81F3097B-737B-4A4A-B92A-68C4F6869B83}" srcOrd="0" destOrd="0" presId="urn:microsoft.com/office/officeart/2005/8/layout/list1"/>
    <dgm:cxn modelId="{AA1CD7B8-039D-4D6E-999C-0C14FEA651CF}" type="presParOf" srcId="{81F3097B-737B-4A4A-B92A-68C4F6869B83}" destId="{F49D829C-D508-4F9F-B641-B8D06074849A}" srcOrd="0" destOrd="0" presId="urn:microsoft.com/office/officeart/2005/8/layout/list1"/>
    <dgm:cxn modelId="{2E2C04BE-3326-466B-8739-0E2DBA8783E9}" type="presParOf" srcId="{81F3097B-737B-4A4A-B92A-68C4F6869B83}" destId="{D47876C1-6AE1-4E19-9C3E-F330F7C3F6E0}" srcOrd="1" destOrd="0" presId="urn:microsoft.com/office/officeart/2005/8/layout/list1"/>
    <dgm:cxn modelId="{166C3177-9A3A-4816-9248-C004DDF4D63D}" type="presParOf" srcId="{7AAAC16B-6709-4F8F-804C-E35EDE03C7C3}" destId="{1DD265D4-6192-4199-A3B9-0BC1519499E7}" srcOrd="1" destOrd="0" presId="urn:microsoft.com/office/officeart/2005/8/layout/list1"/>
    <dgm:cxn modelId="{535F5F31-DFD9-4DDF-AC9F-058D178A7F58}" type="presParOf" srcId="{7AAAC16B-6709-4F8F-804C-E35EDE03C7C3}" destId="{4559408D-BEA8-4385-BBAE-247E6C53BC46}" srcOrd="2" destOrd="0" presId="urn:microsoft.com/office/officeart/2005/8/layout/list1"/>
    <dgm:cxn modelId="{A4F0F136-1B95-4C9F-A0DB-6A9293836F8D}" type="presParOf" srcId="{7AAAC16B-6709-4F8F-804C-E35EDE03C7C3}" destId="{C8D2D1FF-C925-4E51-8D90-77C4234D8196}" srcOrd="3" destOrd="0" presId="urn:microsoft.com/office/officeart/2005/8/layout/list1"/>
    <dgm:cxn modelId="{7861AA78-9396-4B17-8907-CE710F00ADD2}" type="presParOf" srcId="{7AAAC16B-6709-4F8F-804C-E35EDE03C7C3}" destId="{23AFC58A-E30A-4948-8BC5-A4874B5B88B3}" srcOrd="4" destOrd="0" presId="urn:microsoft.com/office/officeart/2005/8/layout/list1"/>
    <dgm:cxn modelId="{13853F6D-F752-435A-981F-79B671289FB5}" type="presParOf" srcId="{23AFC58A-E30A-4948-8BC5-A4874B5B88B3}" destId="{F3C434A2-24E1-492F-BEA9-B5191511C8B6}" srcOrd="0" destOrd="0" presId="urn:microsoft.com/office/officeart/2005/8/layout/list1"/>
    <dgm:cxn modelId="{C01BF9D5-808D-4B22-AAAF-D937CFFBC1E0}" type="presParOf" srcId="{23AFC58A-E30A-4948-8BC5-A4874B5B88B3}" destId="{C33785CF-3953-4867-9572-1A33E2E425CF}" srcOrd="1" destOrd="0" presId="urn:microsoft.com/office/officeart/2005/8/layout/list1"/>
    <dgm:cxn modelId="{0BEB914A-E062-47D5-AADB-A4C164753EF9}" type="presParOf" srcId="{7AAAC16B-6709-4F8F-804C-E35EDE03C7C3}" destId="{838FC9AA-90B3-4F11-8A07-D8AD11F3A0AA}" srcOrd="5" destOrd="0" presId="urn:microsoft.com/office/officeart/2005/8/layout/list1"/>
    <dgm:cxn modelId="{448D4B99-B82E-4211-AFE8-D660B2B417CF}" type="presParOf" srcId="{7AAAC16B-6709-4F8F-804C-E35EDE03C7C3}" destId="{092017A4-39B7-437C-A122-B72EB37D5559}" srcOrd="6" destOrd="0" presId="urn:microsoft.com/office/officeart/2005/8/layout/list1"/>
    <dgm:cxn modelId="{D14A424D-A58E-497D-9EF3-94990BAA0A8E}" type="presParOf" srcId="{7AAAC16B-6709-4F8F-804C-E35EDE03C7C3}" destId="{8C204859-B0A3-4C58-B3E3-2F529AC937D8}" srcOrd="7" destOrd="0" presId="urn:microsoft.com/office/officeart/2005/8/layout/list1"/>
    <dgm:cxn modelId="{FCA3A4EE-D2E7-464C-B6CD-05FBE891758F}" type="presParOf" srcId="{7AAAC16B-6709-4F8F-804C-E35EDE03C7C3}" destId="{5792E12B-A97B-48BF-840F-F2F0AC8300C6}" srcOrd="8" destOrd="0" presId="urn:microsoft.com/office/officeart/2005/8/layout/list1"/>
    <dgm:cxn modelId="{9698E3C7-B5DD-4AF7-BF08-8B35A12A62A6}" type="presParOf" srcId="{5792E12B-A97B-48BF-840F-F2F0AC8300C6}" destId="{C8A0FC0A-A2B7-4441-BBCE-A6CF9F942390}" srcOrd="0" destOrd="0" presId="urn:microsoft.com/office/officeart/2005/8/layout/list1"/>
    <dgm:cxn modelId="{8BB61B83-1FA6-4572-A4B4-A5C8DE64FCB1}" type="presParOf" srcId="{5792E12B-A97B-48BF-840F-F2F0AC8300C6}" destId="{202D17BC-E532-4F85-BEE7-D48631DBA254}" srcOrd="1" destOrd="0" presId="urn:microsoft.com/office/officeart/2005/8/layout/list1"/>
    <dgm:cxn modelId="{413E9683-EF37-4BAE-8CB7-140B39C89415}" type="presParOf" srcId="{7AAAC16B-6709-4F8F-804C-E35EDE03C7C3}" destId="{3DFF2F00-4FB0-4F05-B1CF-82B1CE68DA56}" srcOrd="9" destOrd="0" presId="urn:microsoft.com/office/officeart/2005/8/layout/list1"/>
    <dgm:cxn modelId="{721DADE1-A687-4B8B-8E10-F0349C484CD2}" type="presParOf" srcId="{7AAAC16B-6709-4F8F-804C-E35EDE03C7C3}" destId="{9F38F0B0-A4B3-4AD2-8F9E-83041EBD8D53}" srcOrd="10" destOrd="0" presId="urn:microsoft.com/office/officeart/2005/8/layout/list1"/>
    <dgm:cxn modelId="{CB2D2B64-D09A-4028-9109-82157492BDDE}" type="presParOf" srcId="{7AAAC16B-6709-4F8F-804C-E35EDE03C7C3}" destId="{C709AC69-7811-44EF-BBB5-3FD6053B16A8}" srcOrd="11" destOrd="0" presId="urn:microsoft.com/office/officeart/2005/8/layout/list1"/>
    <dgm:cxn modelId="{71C46FD7-0AE1-4DC7-A1CF-21E0CE9FA049}" type="presParOf" srcId="{7AAAC16B-6709-4F8F-804C-E35EDE03C7C3}" destId="{3D18CB8D-671B-4A05-8D61-12B61D44D441}" srcOrd="12" destOrd="0" presId="urn:microsoft.com/office/officeart/2005/8/layout/list1"/>
    <dgm:cxn modelId="{C3503989-21B8-43C5-85D1-6BD0D7ED2274}" type="presParOf" srcId="{3D18CB8D-671B-4A05-8D61-12B61D44D441}" destId="{2821060F-0911-41DD-8BAC-2FBC44D65337}" srcOrd="0" destOrd="0" presId="urn:microsoft.com/office/officeart/2005/8/layout/list1"/>
    <dgm:cxn modelId="{B75B33A9-5625-4FE9-9730-782FAD9DB185}" type="presParOf" srcId="{3D18CB8D-671B-4A05-8D61-12B61D44D441}" destId="{3163029E-B08C-4B3F-82F9-0EE8C6AE7566}" srcOrd="1" destOrd="0" presId="urn:microsoft.com/office/officeart/2005/8/layout/list1"/>
    <dgm:cxn modelId="{7839356B-F05A-4931-A26D-3A40503CBFEF}" type="presParOf" srcId="{7AAAC16B-6709-4F8F-804C-E35EDE03C7C3}" destId="{145E887F-D52F-4064-9C5B-596AD9DF00AC}" srcOrd="13" destOrd="0" presId="urn:microsoft.com/office/officeart/2005/8/layout/list1"/>
    <dgm:cxn modelId="{6DE0C836-8569-442E-9E26-F8F1AC70B1E8}" type="presParOf" srcId="{7AAAC16B-6709-4F8F-804C-E35EDE03C7C3}" destId="{F1E259D8-C5B9-4E88-B135-E2DFA554A0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47C4CE-839D-4870-9F93-B13E6A6D694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209DE34D-2BE3-4495-857F-B90AF7993D33}">
      <dgm:prSet phldrT="[Text]" custT="1"/>
      <dgm:spPr/>
      <dgm:t>
        <a:bodyPr/>
        <a:lstStyle/>
        <a:p>
          <a:r>
            <a:rPr lang="en-US" sz="1600" dirty="0" smtClean="0">
              <a:solidFill>
                <a:schemeClr val="tx1"/>
              </a:solidFill>
            </a:rPr>
            <a:t>What is the total </a:t>
          </a:r>
          <a:r>
            <a:rPr lang="en-US" sz="1600" i="1" dirty="0" smtClean="0">
              <a:solidFill>
                <a:schemeClr val="tx1"/>
              </a:solidFill>
            </a:rPr>
            <a:t>cost of attendance?</a:t>
          </a:r>
          <a:endParaRPr lang="en-US" sz="1600" dirty="0">
            <a:solidFill>
              <a:schemeClr val="tx1"/>
            </a:solidFill>
          </a:endParaRPr>
        </a:p>
      </dgm:t>
    </dgm:pt>
    <dgm:pt modelId="{062751DF-643F-4BA8-94F3-031B64EE6F99}" type="parTrans" cxnId="{B41796AD-378C-45CF-94C6-E328B163B29C}">
      <dgm:prSet/>
      <dgm:spPr/>
      <dgm:t>
        <a:bodyPr/>
        <a:lstStyle/>
        <a:p>
          <a:endParaRPr lang="en-US" sz="1600">
            <a:solidFill>
              <a:schemeClr val="tx1"/>
            </a:solidFill>
          </a:endParaRPr>
        </a:p>
      </dgm:t>
    </dgm:pt>
    <dgm:pt modelId="{85A607DD-247B-47E6-9532-D47FC9B820C3}" type="sibTrans" cxnId="{B41796AD-378C-45CF-94C6-E328B163B29C}">
      <dgm:prSet/>
      <dgm:spPr/>
      <dgm:t>
        <a:bodyPr/>
        <a:lstStyle/>
        <a:p>
          <a:endParaRPr lang="en-US" sz="1600">
            <a:solidFill>
              <a:schemeClr val="tx1"/>
            </a:solidFill>
          </a:endParaRPr>
        </a:p>
      </dgm:t>
    </dgm:pt>
    <dgm:pt modelId="{7389C2A6-4401-4453-8AA6-157AA5F17873}">
      <dgm:prSet phldrT="[Text]" custT="1"/>
      <dgm:spPr/>
      <dgm:t>
        <a:bodyPr/>
        <a:lstStyle/>
        <a:p>
          <a:r>
            <a:rPr lang="en-US" sz="1600" dirty="0" smtClean="0">
              <a:solidFill>
                <a:schemeClr val="tx1"/>
              </a:solidFill>
            </a:rPr>
            <a:t>What is the </a:t>
          </a:r>
          <a:r>
            <a:rPr lang="en-US" sz="1600" i="1" dirty="0" smtClean="0">
              <a:solidFill>
                <a:schemeClr val="tx1"/>
              </a:solidFill>
            </a:rPr>
            <a:t>Expected Family Contribution?</a:t>
          </a:r>
          <a:endParaRPr lang="en-US" sz="1600" dirty="0">
            <a:solidFill>
              <a:schemeClr val="tx1"/>
            </a:solidFill>
          </a:endParaRPr>
        </a:p>
      </dgm:t>
    </dgm:pt>
    <dgm:pt modelId="{C1B16CBE-7042-4F99-9BA3-5A2E5F26FE48}" type="parTrans" cxnId="{82A84C33-FF1A-42B4-AB56-BEF65BD794C6}">
      <dgm:prSet/>
      <dgm:spPr/>
      <dgm:t>
        <a:bodyPr/>
        <a:lstStyle/>
        <a:p>
          <a:endParaRPr lang="en-US" sz="1600">
            <a:solidFill>
              <a:schemeClr val="tx1"/>
            </a:solidFill>
          </a:endParaRPr>
        </a:p>
      </dgm:t>
    </dgm:pt>
    <dgm:pt modelId="{AB78FE55-E5F2-4314-917B-A8522F574C78}" type="sibTrans" cxnId="{82A84C33-FF1A-42B4-AB56-BEF65BD794C6}">
      <dgm:prSet/>
      <dgm:spPr/>
      <dgm:t>
        <a:bodyPr/>
        <a:lstStyle/>
        <a:p>
          <a:endParaRPr lang="en-US" sz="1600">
            <a:solidFill>
              <a:schemeClr val="tx1"/>
            </a:solidFill>
          </a:endParaRPr>
        </a:p>
      </dgm:t>
    </dgm:pt>
    <dgm:pt modelId="{F3A809C9-8461-464E-AD21-A6CB36F6AC07}">
      <dgm:prSet phldrT="[Text]" custT="1"/>
      <dgm:spPr/>
      <dgm:t>
        <a:bodyPr/>
        <a:lstStyle/>
        <a:p>
          <a:r>
            <a:rPr lang="en-US" sz="1600" smtClean="0">
              <a:solidFill>
                <a:schemeClr val="tx1"/>
              </a:solidFill>
            </a:rPr>
            <a:t>What is the </a:t>
          </a:r>
          <a:r>
            <a:rPr lang="en-US" sz="1600" i="1" smtClean="0">
              <a:solidFill>
                <a:schemeClr val="tx1"/>
              </a:solidFill>
            </a:rPr>
            <a:t>out-of-pocket</a:t>
          </a:r>
          <a:r>
            <a:rPr lang="en-US" sz="1600" i="0" smtClean="0">
              <a:solidFill>
                <a:schemeClr val="tx1"/>
              </a:solidFill>
            </a:rPr>
            <a:t> cost?</a:t>
          </a:r>
          <a:endParaRPr lang="en-US" sz="1600" dirty="0">
            <a:solidFill>
              <a:schemeClr val="tx1"/>
            </a:solidFill>
          </a:endParaRPr>
        </a:p>
      </dgm:t>
    </dgm:pt>
    <dgm:pt modelId="{51418239-EA41-4037-86A4-D8AF95A05CAF}" type="parTrans" cxnId="{0F281200-3A4A-4C0A-B991-818AA217C6FD}">
      <dgm:prSet/>
      <dgm:spPr/>
      <dgm:t>
        <a:bodyPr/>
        <a:lstStyle/>
        <a:p>
          <a:endParaRPr lang="en-US" sz="1600">
            <a:solidFill>
              <a:schemeClr val="tx1"/>
            </a:solidFill>
          </a:endParaRPr>
        </a:p>
      </dgm:t>
    </dgm:pt>
    <dgm:pt modelId="{61DD460D-8EA7-4ECA-958F-D963D26DCB33}" type="sibTrans" cxnId="{0F281200-3A4A-4C0A-B991-818AA217C6FD}">
      <dgm:prSet/>
      <dgm:spPr/>
      <dgm:t>
        <a:bodyPr/>
        <a:lstStyle/>
        <a:p>
          <a:endParaRPr lang="en-US" sz="1600">
            <a:solidFill>
              <a:schemeClr val="tx1"/>
            </a:solidFill>
          </a:endParaRPr>
        </a:p>
      </dgm:t>
    </dgm:pt>
    <dgm:pt modelId="{F45DF978-EE0D-4EE0-928F-A9044ECE257A}">
      <dgm:prSet phldrT="[Text]" custT="1"/>
      <dgm:spPr/>
      <dgm:t>
        <a:bodyPr/>
        <a:lstStyle/>
        <a:p>
          <a:r>
            <a:rPr lang="en-US" sz="1600" smtClean="0">
              <a:solidFill>
                <a:schemeClr val="tx1"/>
              </a:solidFill>
            </a:rPr>
            <a:t>What is a student’s financial aid </a:t>
          </a:r>
          <a:r>
            <a:rPr lang="en-US" sz="1600" i="1" smtClean="0">
              <a:solidFill>
                <a:schemeClr val="tx1"/>
              </a:solidFill>
            </a:rPr>
            <a:t>eligibility?</a:t>
          </a:r>
          <a:endParaRPr lang="en-US" sz="1600" dirty="0">
            <a:solidFill>
              <a:schemeClr val="tx1"/>
            </a:solidFill>
          </a:endParaRPr>
        </a:p>
      </dgm:t>
    </dgm:pt>
    <dgm:pt modelId="{2FB942D3-99BF-46DF-A38A-29B9F0B49C0B}" type="parTrans" cxnId="{59EC1125-76E6-4A55-B3F2-30FAD1FB0417}">
      <dgm:prSet/>
      <dgm:spPr/>
      <dgm:t>
        <a:bodyPr/>
        <a:lstStyle/>
        <a:p>
          <a:endParaRPr lang="en-US" sz="1600">
            <a:solidFill>
              <a:schemeClr val="tx1"/>
            </a:solidFill>
          </a:endParaRPr>
        </a:p>
      </dgm:t>
    </dgm:pt>
    <dgm:pt modelId="{50E6DA3F-D234-4FA5-89C4-869FA47558FD}" type="sibTrans" cxnId="{59EC1125-76E6-4A55-B3F2-30FAD1FB0417}">
      <dgm:prSet/>
      <dgm:spPr/>
      <dgm:t>
        <a:bodyPr/>
        <a:lstStyle/>
        <a:p>
          <a:endParaRPr lang="en-US" sz="1600">
            <a:solidFill>
              <a:schemeClr val="tx1"/>
            </a:solidFill>
          </a:endParaRPr>
        </a:p>
      </dgm:t>
    </dgm:pt>
    <dgm:pt modelId="{833018DF-984C-498F-9096-65E221B306EB}">
      <dgm:prSet phldrT="[Text]" custT="1"/>
      <dgm:spPr/>
      <dgm:t>
        <a:bodyPr/>
        <a:lstStyle/>
        <a:p>
          <a:r>
            <a:rPr lang="en-US" sz="1600" smtClean="0">
              <a:solidFill>
                <a:schemeClr val="tx1"/>
              </a:solidFill>
            </a:rPr>
            <a:t>What</a:t>
          </a:r>
          <a:r>
            <a:rPr lang="en-US" sz="1600" baseline="0" smtClean="0">
              <a:solidFill>
                <a:schemeClr val="tx1"/>
              </a:solidFill>
            </a:rPr>
            <a:t> </a:t>
          </a:r>
          <a:r>
            <a:rPr lang="en-US" sz="1600" i="1" baseline="0" smtClean="0">
              <a:solidFill>
                <a:schemeClr val="tx1"/>
              </a:solidFill>
            </a:rPr>
            <a:t>types</a:t>
          </a:r>
          <a:r>
            <a:rPr lang="en-US" sz="1600" i="0" baseline="0" smtClean="0">
              <a:solidFill>
                <a:schemeClr val="tx1"/>
              </a:solidFill>
            </a:rPr>
            <a:t> of financial aid were included?</a:t>
          </a:r>
          <a:endParaRPr lang="en-US" sz="1600" dirty="0">
            <a:solidFill>
              <a:schemeClr val="tx1"/>
            </a:solidFill>
          </a:endParaRPr>
        </a:p>
      </dgm:t>
    </dgm:pt>
    <dgm:pt modelId="{84E990F7-B4F9-42DF-A691-B7F6A837F78A}" type="parTrans" cxnId="{D1AA04E7-3E50-44A3-85CA-3C30B2F92393}">
      <dgm:prSet/>
      <dgm:spPr/>
      <dgm:t>
        <a:bodyPr/>
        <a:lstStyle/>
        <a:p>
          <a:endParaRPr lang="en-US" sz="1600">
            <a:solidFill>
              <a:schemeClr val="tx1"/>
            </a:solidFill>
          </a:endParaRPr>
        </a:p>
      </dgm:t>
    </dgm:pt>
    <dgm:pt modelId="{E0D96927-2E39-474E-A71A-5A0A5A92F309}" type="sibTrans" cxnId="{D1AA04E7-3E50-44A3-85CA-3C30B2F92393}">
      <dgm:prSet/>
      <dgm:spPr/>
      <dgm:t>
        <a:bodyPr/>
        <a:lstStyle/>
        <a:p>
          <a:endParaRPr lang="en-US" sz="1600">
            <a:solidFill>
              <a:schemeClr val="tx1"/>
            </a:solidFill>
          </a:endParaRPr>
        </a:p>
      </dgm:t>
    </dgm:pt>
    <dgm:pt modelId="{CACDBF62-2518-48CA-9BE1-8147F79BBCA0}">
      <dgm:prSet phldrT="[Text]" custT="1"/>
      <dgm:spPr/>
      <dgm:t>
        <a:bodyPr/>
        <a:lstStyle/>
        <a:p>
          <a:r>
            <a:rPr lang="en-US" sz="1600" smtClean="0">
              <a:solidFill>
                <a:schemeClr val="tx1"/>
              </a:solidFill>
            </a:rPr>
            <a:t>Was </a:t>
          </a:r>
          <a:r>
            <a:rPr lang="en-US" sz="1600" i="1" smtClean="0">
              <a:solidFill>
                <a:schemeClr val="tx1"/>
              </a:solidFill>
            </a:rPr>
            <a:t>financial need</a:t>
          </a:r>
          <a:r>
            <a:rPr lang="en-US" sz="1600" i="0" smtClean="0">
              <a:solidFill>
                <a:schemeClr val="tx1"/>
              </a:solidFill>
            </a:rPr>
            <a:t> met?</a:t>
          </a:r>
          <a:endParaRPr lang="en-US" sz="1600" dirty="0">
            <a:solidFill>
              <a:schemeClr val="tx1"/>
            </a:solidFill>
          </a:endParaRPr>
        </a:p>
      </dgm:t>
    </dgm:pt>
    <dgm:pt modelId="{4022C622-04B1-490C-B37B-C21689A5727D}" type="parTrans" cxnId="{FB1F1E45-669C-454F-85FC-9D74314C524F}">
      <dgm:prSet/>
      <dgm:spPr/>
      <dgm:t>
        <a:bodyPr/>
        <a:lstStyle/>
        <a:p>
          <a:endParaRPr lang="en-US" sz="1600">
            <a:solidFill>
              <a:schemeClr val="tx1"/>
            </a:solidFill>
          </a:endParaRPr>
        </a:p>
      </dgm:t>
    </dgm:pt>
    <dgm:pt modelId="{D41A3223-1774-45E8-89CA-986B87F4FEB6}" type="sibTrans" cxnId="{FB1F1E45-669C-454F-85FC-9D74314C524F}">
      <dgm:prSet/>
      <dgm:spPr/>
      <dgm:t>
        <a:bodyPr/>
        <a:lstStyle/>
        <a:p>
          <a:endParaRPr lang="en-US" sz="1600">
            <a:solidFill>
              <a:schemeClr val="tx1"/>
            </a:solidFill>
          </a:endParaRPr>
        </a:p>
      </dgm:t>
    </dgm:pt>
    <dgm:pt modelId="{9748B582-655E-4D33-AA04-9A3997FC4834}" type="pres">
      <dgm:prSet presAssocID="{5547C4CE-839D-4870-9F93-B13E6A6D6940}" presName="Name0" presStyleCnt="0">
        <dgm:presLayoutVars>
          <dgm:chMax val="7"/>
          <dgm:chPref val="7"/>
          <dgm:dir/>
        </dgm:presLayoutVars>
      </dgm:prSet>
      <dgm:spPr/>
      <dgm:t>
        <a:bodyPr/>
        <a:lstStyle/>
        <a:p>
          <a:endParaRPr lang="en-US"/>
        </a:p>
      </dgm:t>
    </dgm:pt>
    <dgm:pt modelId="{C9B7E219-37CE-496F-BD77-12304BE8024B}" type="pres">
      <dgm:prSet presAssocID="{5547C4CE-839D-4870-9F93-B13E6A6D6940}" presName="Name1" presStyleCnt="0"/>
      <dgm:spPr/>
    </dgm:pt>
    <dgm:pt modelId="{DCCC056F-13DA-4B58-A8CD-709E8BEEC425}" type="pres">
      <dgm:prSet presAssocID="{5547C4CE-839D-4870-9F93-B13E6A6D6940}" presName="cycle" presStyleCnt="0"/>
      <dgm:spPr/>
    </dgm:pt>
    <dgm:pt modelId="{EBFD726F-7E94-4AA6-91C0-D917D1C9446E}" type="pres">
      <dgm:prSet presAssocID="{5547C4CE-839D-4870-9F93-B13E6A6D6940}" presName="srcNode" presStyleLbl="node1" presStyleIdx="0" presStyleCnt="6"/>
      <dgm:spPr/>
    </dgm:pt>
    <dgm:pt modelId="{4E590BEB-8498-4F01-8C93-A035646797A5}" type="pres">
      <dgm:prSet presAssocID="{5547C4CE-839D-4870-9F93-B13E6A6D6940}" presName="conn" presStyleLbl="parChTrans1D2" presStyleIdx="0" presStyleCnt="1"/>
      <dgm:spPr/>
      <dgm:t>
        <a:bodyPr/>
        <a:lstStyle/>
        <a:p>
          <a:endParaRPr lang="en-US"/>
        </a:p>
      </dgm:t>
    </dgm:pt>
    <dgm:pt modelId="{275CAE96-CC59-4BFB-964B-F2584830D763}" type="pres">
      <dgm:prSet presAssocID="{5547C4CE-839D-4870-9F93-B13E6A6D6940}" presName="extraNode" presStyleLbl="node1" presStyleIdx="0" presStyleCnt="6"/>
      <dgm:spPr/>
    </dgm:pt>
    <dgm:pt modelId="{32A5773B-B7AB-45E1-BFE0-252525AC4C28}" type="pres">
      <dgm:prSet presAssocID="{5547C4CE-839D-4870-9F93-B13E6A6D6940}" presName="dstNode" presStyleLbl="node1" presStyleIdx="0" presStyleCnt="6"/>
      <dgm:spPr/>
    </dgm:pt>
    <dgm:pt modelId="{3BAC7C63-62A8-4FFC-AF6F-4163FA7D65AA}" type="pres">
      <dgm:prSet presAssocID="{209DE34D-2BE3-4495-857F-B90AF7993D33}" presName="text_1" presStyleLbl="node1" presStyleIdx="0" presStyleCnt="6">
        <dgm:presLayoutVars>
          <dgm:bulletEnabled val="1"/>
        </dgm:presLayoutVars>
      </dgm:prSet>
      <dgm:spPr/>
      <dgm:t>
        <a:bodyPr/>
        <a:lstStyle/>
        <a:p>
          <a:endParaRPr lang="en-US"/>
        </a:p>
      </dgm:t>
    </dgm:pt>
    <dgm:pt modelId="{4934E431-08F8-49AA-A63E-2C5E6AC07BCC}" type="pres">
      <dgm:prSet presAssocID="{209DE34D-2BE3-4495-857F-B90AF7993D33}" presName="accent_1" presStyleCnt="0"/>
      <dgm:spPr/>
    </dgm:pt>
    <dgm:pt modelId="{D31524E7-668A-473F-BEFF-B7A6D1DCB3A8}" type="pres">
      <dgm:prSet presAssocID="{209DE34D-2BE3-4495-857F-B90AF7993D33}" presName="accentRepeatNode" presStyleLbl="solidFgAcc1" presStyleIdx="0" presStyleCnt="6"/>
      <dgm:spPr/>
    </dgm:pt>
    <dgm:pt modelId="{02199842-28C8-413C-BD15-0141F0647A55}" type="pres">
      <dgm:prSet presAssocID="{7389C2A6-4401-4453-8AA6-157AA5F17873}" presName="text_2" presStyleLbl="node1" presStyleIdx="1" presStyleCnt="6">
        <dgm:presLayoutVars>
          <dgm:bulletEnabled val="1"/>
        </dgm:presLayoutVars>
      </dgm:prSet>
      <dgm:spPr/>
      <dgm:t>
        <a:bodyPr/>
        <a:lstStyle/>
        <a:p>
          <a:endParaRPr lang="en-US"/>
        </a:p>
      </dgm:t>
    </dgm:pt>
    <dgm:pt modelId="{85111DF0-17AB-4089-BFCE-DCB0C263B2FE}" type="pres">
      <dgm:prSet presAssocID="{7389C2A6-4401-4453-8AA6-157AA5F17873}" presName="accent_2" presStyleCnt="0"/>
      <dgm:spPr/>
    </dgm:pt>
    <dgm:pt modelId="{011452DF-C434-4C21-8F60-2DB3B9C11728}" type="pres">
      <dgm:prSet presAssocID="{7389C2A6-4401-4453-8AA6-157AA5F17873}" presName="accentRepeatNode" presStyleLbl="solidFgAcc1" presStyleIdx="1" presStyleCnt="6"/>
      <dgm:spPr/>
    </dgm:pt>
    <dgm:pt modelId="{8F3C3558-9FC9-4424-91A1-7B11D3BCA5F0}" type="pres">
      <dgm:prSet presAssocID="{F45DF978-EE0D-4EE0-928F-A9044ECE257A}" presName="text_3" presStyleLbl="node1" presStyleIdx="2" presStyleCnt="6">
        <dgm:presLayoutVars>
          <dgm:bulletEnabled val="1"/>
        </dgm:presLayoutVars>
      </dgm:prSet>
      <dgm:spPr/>
      <dgm:t>
        <a:bodyPr/>
        <a:lstStyle/>
        <a:p>
          <a:endParaRPr lang="en-US"/>
        </a:p>
      </dgm:t>
    </dgm:pt>
    <dgm:pt modelId="{FE005DC4-7D25-4539-913D-64DD9E25186D}" type="pres">
      <dgm:prSet presAssocID="{F45DF978-EE0D-4EE0-928F-A9044ECE257A}" presName="accent_3" presStyleCnt="0"/>
      <dgm:spPr/>
    </dgm:pt>
    <dgm:pt modelId="{DBF13CAA-CDDE-4AD9-8C55-F62B2007FDAC}" type="pres">
      <dgm:prSet presAssocID="{F45DF978-EE0D-4EE0-928F-A9044ECE257A}" presName="accentRepeatNode" presStyleLbl="solidFgAcc1" presStyleIdx="2" presStyleCnt="6"/>
      <dgm:spPr/>
    </dgm:pt>
    <dgm:pt modelId="{88286CC3-5F4B-4500-AB5E-B2220AA2730B}" type="pres">
      <dgm:prSet presAssocID="{833018DF-984C-498F-9096-65E221B306EB}" presName="text_4" presStyleLbl="node1" presStyleIdx="3" presStyleCnt="6">
        <dgm:presLayoutVars>
          <dgm:bulletEnabled val="1"/>
        </dgm:presLayoutVars>
      </dgm:prSet>
      <dgm:spPr/>
      <dgm:t>
        <a:bodyPr/>
        <a:lstStyle/>
        <a:p>
          <a:endParaRPr lang="en-US"/>
        </a:p>
      </dgm:t>
    </dgm:pt>
    <dgm:pt modelId="{DC2C2DFD-29A8-4ADA-99BE-595A2158B21D}" type="pres">
      <dgm:prSet presAssocID="{833018DF-984C-498F-9096-65E221B306EB}" presName="accent_4" presStyleCnt="0"/>
      <dgm:spPr/>
    </dgm:pt>
    <dgm:pt modelId="{99EF4FBB-AD96-4A8B-AE3D-A189315889BA}" type="pres">
      <dgm:prSet presAssocID="{833018DF-984C-498F-9096-65E221B306EB}" presName="accentRepeatNode" presStyleLbl="solidFgAcc1" presStyleIdx="3" presStyleCnt="6"/>
      <dgm:spPr/>
    </dgm:pt>
    <dgm:pt modelId="{E63160CE-5879-46B3-9944-85D7FF6BC6CC}" type="pres">
      <dgm:prSet presAssocID="{CACDBF62-2518-48CA-9BE1-8147F79BBCA0}" presName="text_5" presStyleLbl="node1" presStyleIdx="4" presStyleCnt="6">
        <dgm:presLayoutVars>
          <dgm:bulletEnabled val="1"/>
        </dgm:presLayoutVars>
      </dgm:prSet>
      <dgm:spPr/>
      <dgm:t>
        <a:bodyPr/>
        <a:lstStyle/>
        <a:p>
          <a:endParaRPr lang="en-US"/>
        </a:p>
      </dgm:t>
    </dgm:pt>
    <dgm:pt modelId="{C7E234F7-5A72-4E39-9727-02AC7CECBE72}" type="pres">
      <dgm:prSet presAssocID="{CACDBF62-2518-48CA-9BE1-8147F79BBCA0}" presName="accent_5" presStyleCnt="0"/>
      <dgm:spPr/>
    </dgm:pt>
    <dgm:pt modelId="{8C68133C-79D0-43DF-BE0E-A40029263249}" type="pres">
      <dgm:prSet presAssocID="{CACDBF62-2518-48CA-9BE1-8147F79BBCA0}" presName="accentRepeatNode" presStyleLbl="solidFgAcc1" presStyleIdx="4" presStyleCnt="6"/>
      <dgm:spPr/>
    </dgm:pt>
    <dgm:pt modelId="{DF59BA5D-A3AF-4318-9DB9-610820F8FD78}" type="pres">
      <dgm:prSet presAssocID="{F3A809C9-8461-464E-AD21-A6CB36F6AC07}" presName="text_6" presStyleLbl="node1" presStyleIdx="5" presStyleCnt="6">
        <dgm:presLayoutVars>
          <dgm:bulletEnabled val="1"/>
        </dgm:presLayoutVars>
      </dgm:prSet>
      <dgm:spPr/>
      <dgm:t>
        <a:bodyPr/>
        <a:lstStyle/>
        <a:p>
          <a:endParaRPr lang="en-US"/>
        </a:p>
      </dgm:t>
    </dgm:pt>
    <dgm:pt modelId="{3BD03F1C-875F-4F1C-85B0-06FAC97B4342}" type="pres">
      <dgm:prSet presAssocID="{F3A809C9-8461-464E-AD21-A6CB36F6AC07}" presName="accent_6" presStyleCnt="0"/>
      <dgm:spPr/>
    </dgm:pt>
    <dgm:pt modelId="{DAF0D303-7579-495F-8B82-F2E79523D2E2}" type="pres">
      <dgm:prSet presAssocID="{F3A809C9-8461-464E-AD21-A6CB36F6AC07}" presName="accentRepeatNode" presStyleLbl="solidFgAcc1" presStyleIdx="5" presStyleCnt="6"/>
      <dgm:spPr/>
    </dgm:pt>
  </dgm:ptLst>
  <dgm:cxnLst>
    <dgm:cxn modelId="{EF80AD72-B697-40E2-8B4F-25EDFD949F1A}" type="presOf" srcId="{5547C4CE-839D-4870-9F93-B13E6A6D6940}" destId="{9748B582-655E-4D33-AA04-9A3997FC4834}" srcOrd="0" destOrd="0" presId="urn:microsoft.com/office/officeart/2008/layout/VerticalCurvedList"/>
    <dgm:cxn modelId="{82A84C33-FF1A-42B4-AB56-BEF65BD794C6}" srcId="{5547C4CE-839D-4870-9F93-B13E6A6D6940}" destId="{7389C2A6-4401-4453-8AA6-157AA5F17873}" srcOrd="1" destOrd="0" parTransId="{C1B16CBE-7042-4F99-9BA3-5A2E5F26FE48}" sibTransId="{AB78FE55-E5F2-4314-917B-A8522F574C78}"/>
    <dgm:cxn modelId="{0F281200-3A4A-4C0A-B991-818AA217C6FD}" srcId="{5547C4CE-839D-4870-9F93-B13E6A6D6940}" destId="{F3A809C9-8461-464E-AD21-A6CB36F6AC07}" srcOrd="5" destOrd="0" parTransId="{51418239-EA41-4037-86A4-D8AF95A05CAF}" sibTransId="{61DD460D-8EA7-4ECA-958F-D963D26DCB33}"/>
    <dgm:cxn modelId="{2304C4BB-591A-46CA-8975-211B6FC95170}" type="presOf" srcId="{F45DF978-EE0D-4EE0-928F-A9044ECE257A}" destId="{8F3C3558-9FC9-4424-91A1-7B11D3BCA5F0}" srcOrd="0" destOrd="0" presId="urn:microsoft.com/office/officeart/2008/layout/VerticalCurvedList"/>
    <dgm:cxn modelId="{D1AA04E7-3E50-44A3-85CA-3C30B2F92393}" srcId="{5547C4CE-839D-4870-9F93-B13E6A6D6940}" destId="{833018DF-984C-498F-9096-65E221B306EB}" srcOrd="3" destOrd="0" parTransId="{84E990F7-B4F9-42DF-A691-B7F6A837F78A}" sibTransId="{E0D96927-2E39-474E-A71A-5A0A5A92F309}"/>
    <dgm:cxn modelId="{1C5A22F5-4493-48DE-9C49-15558A769654}" type="presOf" srcId="{7389C2A6-4401-4453-8AA6-157AA5F17873}" destId="{02199842-28C8-413C-BD15-0141F0647A55}" srcOrd="0" destOrd="0" presId="urn:microsoft.com/office/officeart/2008/layout/VerticalCurvedList"/>
    <dgm:cxn modelId="{D7039BB7-8C71-411D-BDE6-763E82C91F24}" type="presOf" srcId="{209DE34D-2BE3-4495-857F-B90AF7993D33}" destId="{3BAC7C63-62A8-4FFC-AF6F-4163FA7D65AA}" srcOrd="0" destOrd="0" presId="urn:microsoft.com/office/officeart/2008/layout/VerticalCurvedList"/>
    <dgm:cxn modelId="{FB1F1E45-669C-454F-85FC-9D74314C524F}" srcId="{5547C4CE-839D-4870-9F93-B13E6A6D6940}" destId="{CACDBF62-2518-48CA-9BE1-8147F79BBCA0}" srcOrd="4" destOrd="0" parTransId="{4022C622-04B1-490C-B37B-C21689A5727D}" sibTransId="{D41A3223-1774-45E8-89CA-986B87F4FEB6}"/>
    <dgm:cxn modelId="{59EC1125-76E6-4A55-B3F2-30FAD1FB0417}" srcId="{5547C4CE-839D-4870-9F93-B13E6A6D6940}" destId="{F45DF978-EE0D-4EE0-928F-A9044ECE257A}" srcOrd="2" destOrd="0" parTransId="{2FB942D3-99BF-46DF-A38A-29B9F0B49C0B}" sibTransId="{50E6DA3F-D234-4FA5-89C4-869FA47558FD}"/>
    <dgm:cxn modelId="{8531AFCE-DB85-4B10-81AF-2234729FA7BA}" type="presOf" srcId="{CACDBF62-2518-48CA-9BE1-8147F79BBCA0}" destId="{E63160CE-5879-46B3-9944-85D7FF6BC6CC}" srcOrd="0" destOrd="0" presId="urn:microsoft.com/office/officeart/2008/layout/VerticalCurvedList"/>
    <dgm:cxn modelId="{94E29888-8D8B-408F-BAE4-35F6B8D7C12E}" type="presOf" srcId="{833018DF-984C-498F-9096-65E221B306EB}" destId="{88286CC3-5F4B-4500-AB5E-B2220AA2730B}" srcOrd="0" destOrd="0" presId="urn:microsoft.com/office/officeart/2008/layout/VerticalCurvedList"/>
    <dgm:cxn modelId="{B41796AD-378C-45CF-94C6-E328B163B29C}" srcId="{5547C4CE-839D-4870-9F93-B13E6A6D6940}" destId="{209DE34D-2BE3-4495-857F-B90AF7993D33}" srcOrd="0" destOrd="0" parTransId="{062751DF-643F-4BA8-94F3-031B64EE6F99}" sibTransId="{85A607DD-247B-47E6-9532-D47FC9B820C3}"/>
    <dgm:cxn modelId="{0149FBF9-23EA-48D6-8772-A863FAF70231}" type="presOf" srcId="{85A607DD-247B-47E6-9532-D47FC9B820C3}" destId="{4E590BEB-8498-4F01-8C93-A035646797A5}" srcOrd="0" destOrd="0" presId="urn:microsoft.com/office/officeart/2008/layout/VerticalCurvedList"/>
    <dgm:cxn modelId="{87CED1ED-0E8F-4F2F-B9E8-6DF2D4D6358D}" type="presOf" srcId="{F3A809C9-8461-464E-AD21-A6CB36F6AC07}" destId="{DF59BA5D-A3AF-4318-9DB9-610820F8FD78}" srcOrd="0" destOrd="0" presId="urn:microsoft.com/office/officeart/2008/layout/VerticalCurvedList"/>
    <dgm:cxn modelId="{EE2B66C2-B5EA-4CB1-B5EB-EB9CA9D7C98B}" type="presParOf" srcId="{9748B582-655E-4D33-AA04-9A3997FC4834}" destId="{C9B7E219-37CE-496F-BD77-12304BE8024B}" srcOrd="0" destOrd="0" presId="urn:microsoft.com/office/officeart/2008/layout/VerticalCurvedList"/>
    <dgm:cxn modelId="{8E709BF0-A83F-416C-8645-FFA8A6E5B8A8}" type="presParOf" srcId="{C9B7E219-37CE-496F-BD77-12304BE8024B}" destId="{DCCC056F-13DA-4B58-A8CD-709E8BEEC425}" srcOrd="0" destOrd="0" presId="urn:microsoft.com/office/officeart/2008/layout/VerticalCurvedList"/>
    <dgm:cxn modelId="{BA8222E8-0C98-43C1-A8CD-9C282725C85B}" type="presParOf" srcId="{DCCC056F-13DA-4B58-A8CD-709E8BEEC425}" destId="{EBFD726F-7E94-4AA6-91C0-D917D1C9446E}" srcOrd="0" destOrd="0" presId="urn:microsoft.com/office/officeart/2008/layout/VerticalCurvedList"/>
    <dgm:cxn modelId="{EBAB02F0-644E-4A3E-A08A-12D251DEC4DF}" type="presParOf" srcId="{DCCC056F-13DA-4B58-A8CD-709E8BEEC425}" destId="{4E590BEB-8498-4F01-8C93-A035646797A5}" srcOrd="1" destOrd="0" presId="urn:microsoft.com/office/officeart/2008/layout/VerticalCurvedList"/>
    <dgm:cxn modelId="{249FD75A-1000-4394-96C4-0834C77B86E6}" type="presParOf" srcId="{DCCC056F-13DA-4B58-A8CD-709E8BEEC425}" destId="{275CAE96-CC59-4BFB-964B-F2584830D763}" srcOrd="2" destOrd="0" presId="urn:microsoft.com/office/officeart/2008/layout/VerticalCurvedList"/>
    <dgm:cxn modelId="{BB5B55A8-85FE-4945-A88B-D5E419C91164}" type="presParOf" srcId="{DCCC056F-13DA-4B58-A8CD-709E8BEEC425}" destId="{32A5773B-B7AB-45E1-BFE0-252525AC4C28}" srcOrd="3" destOrd="0" presId="urn:microsoft.com/office/officeart/2008/layout/VerticalCurvedList"/>
    <dgm:cxn modelId="{94C8B9E0-D95C-452D-816B-B52D3791728C}" type="presParOf" srcId="{C9B7E219-37CE-496F-BD77-12304BE8024B}" destId="{3BAC7C63-62A8-4FFC-AF6F-4163FA7D65AA}" srcOrd="1" destOrd="0" presId="urn:microsoft.com/office/officeart/2008/layout/VerticalCurvedList"/>
    <dgm:cxn modelId="{253661B9-09BE-4ECB-8028-985172854AAD}" type="presParOf" srcId="{C9B7E219-37CE-496F-BD77-12304BE8024B}" destId="{4934E431-08F8-49AA-A63E-2C5E6AC07BCC}" srcOrd="2" destOrd="0" presId="urn:microsoft.com/office/officeart/2008/layout/VerticalCurvedList"/>
    <dgm:cxn modelId="{7CB907E9-AEB8-4B8C-AD14-D3BED7959AF6}" type="presParOf" srcId="{4934E431-08F8-49AA-A63E-2C5E6AC07BCC}" destId="{D31524E7-668A-473F-BEFF-B7A6D1DCB3A8}" srcOrd="0" destOrd="0" presId="urn:microsoft.com/office/officeart/2008/layout/VerticalCurvedList"/>
    <dgm:cxn modelId="{60966BE6-72D4-47F5-B311-B4EE06D879FF}" type="presParOf" srcId="{C9B7E219-37CE-496F-BD77-12304BE8024B}" destId="{02199842-28C8-413C-BD15-0141F0647A55}" srcOrd="3" destOrd="0" presId="urn:microsoft.com/office/officeart/2008/layout/VerticalCurvedList"/>
    <dgm:cxn modelId="{CF2AB8D9-23FC-48EA-B20D-BAADB8EE592B}" type="presParOf" srcId="{C9B7E219-37CE-496F-BD77-12304BE8024B}" destId="{85111DF0-17AB-4089-BFCE-DCB0C263B2FE}" srcOrd="4" destOrd="0" presId="urn:microsoft.com/office/officeart/2008/layout/VerticalCurvedList"/>
    <dgm:cxn modelId="{C47D1376-9CCF-41E5-9D8D-C2861206EABC}" type="presParOf" srcId="{85111DF0-17AB-4089-BFCE-DCB0C263B2FE}" destId="{011452DF-C434-4C21-8F60-2DB3B9C11728}" srcOrd="0" destOrd="0" presId="urn:microsoft.com/office/officeart/2008/layout/VerticalCurvedList"/>
    <dgm:cxn modelId="{D475F2F8-E4BB-45B7-AEF4-D1BB5D9CB520}" type="presParOf" srcId="{C9B7E219-37CE-496F-BD77-12304BE8024B}" destId="{8F3C3558-9FC9-4424-91A1-7B11D3BCA5F0}" srcOrd="5" destOrd="0" presId="urn:microsoft.com/office/officeart/2008/layout/VerticalCurvedList"/>
    <dgm:cxn modelId="{7899D50D-EAB2-4ADE-9C59-21BF385519C1}" type="presParOf" srcId="{C9B7E219-37CE-496F-BD77-12304BE8024B}" destId="{FE005DC4-7D25-4539-913D-64DD9E25186D}" srcOrd="6" destOrd="0" presId="urn:microsoft.com/office/officeart/2008/layout/VerticalCurvedList"/>
    <dgm:cxn modelId="{B15247E5-FB1F-446E-9D1A-633404E96D68}" type="presParOf" srcId="{FE005DC4-7D25-4539-913D-64DD9E25186D}" destId="{DBF13CAA-CDDE-4AD9-8C55-F62B2007FDAC}" srcOrd="0" destOrd="0" presId="urn:microsoft.com/office/officeart/2008/layout/VerticalCurvedList"/>
    <dgm:cxn modelId="{DD5EFB55-56D1-4DCC-A975-141A015B8BCD}" type="presParOf" srcId="{C9B7E219-37CE-496F-BD77-12304BE8024B}" destId="{88286CC3-5F4B-4500-AB5E-B2220AA2730B}" srcOrd="7" destOrd="0" presId="urn:microsoft.com/office/officeart/2008/layout/VerticalCurvedList"/>
    <dgm:cxn modelId="{68CA24EC-1CCF-4EEF-9C23-1A1E9583A89D}" type="presParOf" srcId="{C9B7E219-37CE-496F-BD77-12304BE8024B}" destId="{DC2C2DFD-29A8-4ADA-99BE-595A2158B21D}" srcOrd="8" destOrd="0" presId="urn:microsoft.com/office/officeart/2008/layout/VerticalCurvedList"/>
    <dgm:cxn modelId="{C604F1AE-C4E9-48C7-9C0A-2BE78081F461}" type="presParOf" srcId="{DC2C2DFD-29A8-4ADA-99BE-595A2158B21D}" destId="{99EF4FBB-AD96-4A8B-AE3D-A189315889BA}" srcOrd="0" destOrd="0" presId="urn:microsoft.com/office/officeart/2008/layout/VerticalCurvedList"/>
    <dgm:cxn modelId="{92578DD8-5560-4130-8EAF-76D298B8DBFA}" type="presParOf" srcId="{C9B7E219-37CE-496F-BD77-12304BE8024B}" destId="{E63160CE-5879-46B3-9944-85D7FF6BC6CC}" srcOrd="9" destOrd="0" presId="urn:microsoft.com/office/officeart/2008/layout/VerticalCurvedList"/>
    <dgm:cxn modelId="{9EC7014B-3BCB-4F6E-9102-DE79EBFCDFB2}" type="presParOf" srcId="{C9B7E219-37CE-496F-BD77-12304BE8024B}" destId="{C7E234F7-5A72-4E39-9727-02AC7CECBE72}" srcOrd="10" destOrd="0" presId="urn:microsoft.com/office/officeart/2008/layout/VerticalCurvedList"/>
    <dgm:cxn modelId="{68F46050-1446-467B-B7CA-B9D568E80A69}" type="presParOf" srcId="{C7E234F7-5A72-4E39-9727-02AC7CECBE72}" destId="{8C68133C-79D0-43DF-BE0E-A40029263249}" srcOrd="0" destOrd="0" presId="urn:microsoft.com/office/officeart/2008/layout/VerticalCurvedList"/>
    <dgm:cxn modelId="{3030613A-FC57-4BE1-AF86-B6AE005500F4}" type="presParOf" srcId="{C9B7E219-37CE-496F-BD77-12304BE8024B}" destId="{DF59BA5D-A3AF-4318-9DB9-610820F8FD78}" srcOrd="11" destOrd="0" presId="urn:microsoft.com/office/officeart/2008/layout/VerticalCurvedList"/>
    <dgm:cxn modelId="{9D85A55B-12B9-4447-9965-2A1AEFCAB0E4}" type="presParOf" srcId="{C9B7E219-37CE-496F-BD77-12304BE8024B}" destId="{3BD03F1C-875F-4F1C-85B0-06FAC97B4342}" srcOrd="12" destOrd="0" presId="urn:microsoft.com/office/officeart/2008/layout/VerticalCurvedList"/>
    <dgm:cxn modelId="{0883D752-E096-4367-B75D-2501F3E35EAB}" type="presParOf" srcId="{3BD03F1C-875F-4F1C-85B0-06FAC97B4342}" destId="{DAF0D303-7579-495F-8B82-F2E79523D2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3301DB-9797-440E-9968-AD06521ADDD9}" type="doc">
      <dgm:prSet loTypeId="urn:microsoft.com/office/officeart/2005/8/layout/chevron1" loCatId="process" qsTypeId="urn:microsoft.com/office/officeart/2005/8/quickstyle/simple1" qsCatId="simple" csTypeId="urn:microsoft.com/office/officeart/2005/8/colors/accent2_5" csCatId="accent2" phldr="1"/>
      <dgm:spPr/>
    </dgm:pt>
    <dgm:pt modelId="{9B564A3E-F819-4264-8883-396CD8573758}">
      <dgm:prSet phldrT="[Text]"/>
      <dgm:spPr>
        <a:solidFill>
          <a:srgbClr val="E9EBFD">
            <a:alpha val="89804"/>
          </a:srgbClr>
        </a:solidFill>
      </dgm:spPr>
      <dgm:t>
        <a:bodyPr/>
        <a:lstStyle/>
        <a:p>
          <a:r>
            <a:rPr lang="en-US" dirty="0" smtClean="0">
              <a:solidFill>
                <a:schemeClr val="tx1"/>
              </a:solidFill>
            </a:rPr>
            <a:t>When packaging need-based aid, students must have need and all sources of aid must be considered</a:t>
          </a:r>
          <a:endParaRPr lang="en-US" dirty="0">
            <a:solidFill>
              <a:schemeClr val="tx1"/>
            </a:solidFill>
          </a:endParaRPr>
        </a:p>
      </dgm:t>
    </dgm:pt>
    <dgm:pt modelId="{3B5E88D3-3A03-46F8-9749-3F15B9B69B2D}" type="parTrans" cxnId="{0EC03C93-6B71-4EFA-8FBF-075650766CD7}">
      <dgm:prSet/>
      <dgm:spPr/>
      <dgm:t>
        <a:bodyPr/>
        <a:lstStyle/>
        <a:p>
          <a:endParaRPr lang="en-US"/>
        </a:p>
      </dgm:t>
    </dgm:pt>
    <dgm:pt modelId="{AC11FDBF-60DD-4993-A7AF-C435FF226834}" type="sibTrans" cxnId="{0EC03C93-6B71-4EFA-8FBF-075650766CD7}">
      <dgm:prSet/>
      <dgm:spPr/>
      <dgm:t>
        <a:bodyPr/>
        <a:lstStyle/>
        <a:p>
          <a:endParaRPr lang="en-US"/>
        </a:p>
      </dgm:t>
    </dgm:pt>
    <dgm:pt modelId="{DD29CC71-C49D-45A0-BD55-4F7964F525F8}">
      <dgm:prSet phldrT="[Text]"/>
      <dgm:spPr>
        <a:solidFill>
          <a:srgbClr val="93AEFB">
            <a:alpha val="69804"/>
          </a:srgbClr>
        </a:solidFill>
      </dgm:spPr>
      <dgm:t>
        <a:bodyPr/>
        <a:lstStyle/>
        <a:p>
          <a:r>
            <a:rPr lang="en-US" dirty="0" smtClean="0">
              <a:solidFill>
                <a:schemeClr val="tx1"/>
              </a:solidFill>
            </a:rPr>
            <a:t>New information creates changes (e.g., outside scholarships)</a:t>
          </a:r>
          <a:endParaRPr lang="en-US" dirty="0">
            <a:solidFill>
              <a:schemeClr val="tx1"/>
            </a:solidFill>
          </a:endParaRPr>
        </a:p>
      </dgm:t>
    </dgm:pt>
    <dgm:pt modelId="{85BEEC57-10F9-441F-A2B2-6FB70BA43097}" type="parTrans" cxnId="{38E764D5-46D0-4872-A341-65C2E953A244}">
      <dgm:prSet/>
      <dgm:spPr/>
      <dgm:t>
        <a:bodyPr/>
        <a:lstStyle/>
        <a:p>
          <a:endParaRPr lang="en-US"/>
        </a:p>
      </dgm:t>
    </dgm:pt>
    <dgm:pt modelId="{0B57FD77-A11E-441F-9CFA-74CBC8B84A09}" type="sibTrans" cxnId="{38E764D5-46D0-4872-A341-65C2E953A244}">
      <dgm:prSet/>
      <dgm:spPr/>
      <dgm:t>
        <a:bodyPr/>
        <a:lstStyle/>
        <a:p>
          <a:endParaRPr lang="en-US"/>
        </a:p>
      </dgm:t>
    </dgm:pt>
    <dgm:pt modelId="{A3F35FAF-2903-4A6E-B71C-8997452E1603}">
      <dgm:prSet phldrT="[Text]"/>
      <dgm:spPr>
        <a:solidFill>
          <a:srgbClr val="3165F7">
            <a:alpha val="49804"/>
          </a:srgbClr>
        </a:solidFill>
      </dgm:spPr>
      <dgm:t>
        <a:bodyPr/>
        <a:lstStyle/>
        <a:p>
          <a:r>
            <a:rPr lang="en-US" dirty="0" smtClean="0">
              <a:solidFill>
                <a:schemeClr val="tx1"/>
              </a:solidFill>
            </a:rPr>
            <a:t>The total of all sources of aid may not exceed Cost of Attendance (COA)</a:t>
          </a:r>
          <a:endParaRPr lang="en-US" dirty="0">
            <a:solidFill>
              <a:schemeClr val="tx1"/>
            </a:solidFill>
          </a:endParaRPr>
        </a:p>
      </dgm:t>
    </dgm:pt>
    <dgm:pt modelId="{D7FB35B5-B20C-4581-BF20-5EDCFE59654C}" type="parTrans" cxnId="{63CE1EBF-B762-4382-8124-C6B237CA7A00}">
      <dgm:prSet/>
      <dgm:spPr/>
      <dgm:t>
        <a:bodyPr/>
        <a:lstStyle/>
        <a:p>
          <a:endParaRPr lang="en-US"/>
        </a:p>
      </dgm:t>
    </dgm:pt>
    <dgm:pt modelId="{06FA1FC6-93E2-4EC8-90F2-6A3A03E28D99}" type="sibTrans" cxnId="{63CE1EBF-B762-4382-8124-C6B237CA7A00}">
      <dgm:prSet/>
      <dgm:spPr/>
      <dgm:t>
        <a:bodyPr/>
        <a:lstStyle/>
        <a:p>
          <a:endParaRPr lang="en-US"/>
        </a:p>
      </dgm:t>
    </dgm:pt>
    <dgm:pt modelId="{69BA0A23-72CC-4C43-BA76-8B578F7E2EE2}" type="pres">
      <dgm:prSet presAssocID="{C73301DB-9797-440E-9968-AD06521ADDD9}" presName="Name0" presStyleCnt="0">
        <dgm:presLayoutVars>
          <dgm:dir/>
          <dgm:animLvl val="lvl"/>
          <dgm:resizeHandles val="exact"/>
        </dgm:presLayoutVars>
      </dgm:prSet>
      <dgm:spPr/>
    </dgm:pt>
    <dgm:pt modelId="{7F679ADC-F8BA-47DD-8EB8-A55016128316}" type="pres">
      <dgm:prSet presAssocID="{9B564A3E-F819-4264-8883-396CD8573758}" presName="parTxOnly" presStyleLbl="node1" presStyleIdx="0" presStyleCnt="3">
        <dgm:presLayoutVars>
          <dgm:chMax val="0"/>
          <dgm:chPref val="0"/>
          <dgm:bulletEnabled val="1"/>
        </dgm:presLayoutVars>
      </dgm:prSet>
      <dgm:spPr/>
      <dgm:t>
        <a:bodyPr/>
        <a:lstStyle/>
        <a:p>
          <a:endParaRPr lang="en-US"/>
        </a:p>
      </dgm:t>
    </dgm:pt>
    <dgm:pt modelId="{A2FA8CA1-3B18-4AF2-8DD3-CCC6F971602E}" type="pres">
      <dgm:prSet presAssocID="{AC11FDBF-60DD-4993-A7AF-C435FF226834}" presName="parTxOnlySpace" presStyleCnt="0"/>
      <dgm:spPr/>
    </dgm:pt>
    <dgm:pt modelId="{7DE8060E-8230-46BF-8DE1-6601A73B1A31}" type="pres">
      <dgm:prSet presAssocID="{DD29CC71-C49D-45A0-BD55-4F7964F525F8}" presName="parTxOnly" presStyleLbl="node1" presStyleIdx="1" presStyleCnt="3">
        <dgm:presLayoutVars>
          <dgm:chMax val="0"/>
          <dgm:chPref val="0"/>
          <dgm:bulletEnabled val="1"/>
        </dgm:presLayoutVars>
      </dgm:prSet>
      <dgm:spPr/>
      <dgm:t>
        <a:bodyPr/>
        <a:lstStyle/>
        <a:p>
          <a:endParaRPr lang="en-US"/>
        </a:p>
      </dgm:t>
    </dgm:pt>
    <dgm:pt modelId="{FECBE970-C2FE-43DF-96EE-F902A9DF6302}" type="pres">
      <dgm:prSet presAssocID="{0B57FD77-A11E-441F-9CFA-74CBC8B84A09}" presName="parTxOnlySpace" presStyleCnt="0"/>
      <dgm:spPr/>
    </dgm:pt>
    <dgm:pt modelId="{8095C8C1-73D6-478B-A05B-C266BAF08D05}" type="pres">
      <dgm:prSet presAssocID="{A3F35FAF-2903-4A6E-B71C-8997452E1603}" presName="parTxOnly" presStyleLbl="node1" presStyleIdx="2" presStyleCnt="3">
        <dgm:presLayoutVars>
          <dgm:chMax val="0"/>
          <dgm:chPref val="0"/>
          <dgm:bulletEnabled val="1"/>
        </dgm:presLayoutVars>
      </dgm:prSet>
      <dgm:spPr/>
      <dgm:t>
        <a:bodyPr/>
        <a:lstStyle/>
        <a:p>
          <a:endParaRPr lang="en-US"/>
        </a:p>
      </dgm:t>
    </dgm:pt>
  </dgm:ptLst>
  <dgm:cxnLst>
    <dgm:cxn modelId="{B3A838C7-29B5-4820-8173-D13D2659C39D}" type="presOf" srcId="{9B564A3E-F819-4264-8883-396CD8573758}" destId="{7F679ADC-F8BA-47DD-8EB8-A55016128316}" srcOrd="0" destOrd="0" presId="urn:microsoft.com/office/officeart/2005/8/layout/chevron1"/>
    <dgm:cxn modelId="{0EC03C93-6B71-4EFA-8FBF-075650766CD7}" srcId="{C73301DB-9797-440E-9968-AD06521ADDD9}" destId="{9B564A3E-F819-4264-8883-396CD8573758}" srcOrd="0" destOrd="0" parTransId="{3B5E88D3-3A03-46F8-9749-3F15B9B69B2D}" sibTransId="{AC11FDBF-60DD-4993-A7AF-C435FF226834}"/>
    <dgm:cxn modelId="{395D8EEA-C02A-453F-8359-42C9F04C456B}" type="presOf" srcId="{A3F35FAF-2903-4A6E-B71C-8997452E1603}" destId="{8095C8C1-73D6-478B-A05B-C266BAF08D05}" srcOrd="0" destOrd="0" presId="urn:microsoft.com/office/officeart/2005/8/layout/chevron1"/>
    <dgm:cxn modelId="{63CE1EBF-B762-4382-8124-C6B237CA7A00}" srcId="{C73301DB-9797-440E-9968-AD06521ADDD9}" destId="{A3F35FAF-2903-4A6E-B71C-8997452E1603}" srcOrd="2" destOrd="0" parTransId="{D7FB35B5-B20C-4581-BF20-5EDCFE59654C}" sibTransId="{06FA1FC6-93E2-4EC8-90F2-6A3A03E28D99}"/>
    <dgm:cxn modelId="{38E764D5-46D0-4872-A341-65C2E953A244}" srcId="{C73301DB-9797-440E-9968-AD06521ADDD9}" destId="{DD29CC71-C49D-45A0-BD55-4F7964F525F8}" srcOrd="1" destOrd="0" parTransId="{85BEEC57-10F9-441F-A2B2-6FB70BA43097}" sibTransId="{0B57FD77-A11E-441F-9CFA-74CBC8B84A09}"/>
    <dgm:cxn modelId="{BB7BE0C4-E66C-45FF-A2B1-CD3ED98FB077}" type="presOf" srcId="{DD29CC71-C49D-45A0-BD55-4F7964F525F8}" destId="{7DE8060E-8230-46BF-8DE1-6601A73B1A31}" srcOrd="0" destOrd="0" presId="urn:microsoft.com/office/officeart/2005/8/layout/chevron1"/>
    <dgm:cxn modelId="{4EE647C7-AFCE-4F03-85DC-7180F049C679}" type="presOf" srcId="{C73301DB-9797-440E-9968-AD06521ADDD9}" destId="{69BA0A23-72CC-4C43-BA76-8B578F7E2EE2}" srcOrd="0" destOrd="0" presId="urn:microsoft.com/office/officeart/2005/8/layout/chevron1"/>
    <dgm:cxn modelId="{3E154A80-F885-41D9-B5DA-20D155B32607}" type="presParOf" srcId="{69BA0A23-72CC-4C43-BA76-8B578F7E2EE2}" destId="{7F679ADC-F8BA-47DD-8EB8-A55016128316}" srcOrd="0" destOrd="0" presId="urn:microsoft.com/office/officeart/2005/8/layout/chevron1"/>
    <dgm:cxn modelId="{8AE0E211-B315-4298-BE3F-C48F4C326A80}" type="presParOf" srcId="{69BA0A23-72CC-4C43-BA76-8B578F7E2EE2}" destId="{A2FA8CA1-3B18-4AF2-8DD3-CCC6F971602E}" srcOrd="1" destOrd="0" presId="urn:microsoft.com/office/officeart/2005/8/layout/chevron1"/>
    <dgm:cxn modelId="{F808B176-A49D-4796-BCA7-6B96009A8871}" type="presParOf" srcId="{69BA0A23-72CC-4C43-BA76-8B578F7E2EE2}" destId="{7DE8060E-8230-46BF-8DE1-6601A73B1A31}" srcOrd="2" destOrd="0" presId="urn:microsoft.com/office/officeart/2005/8/layout/chevron1"/>
    <dgm:cxn modelId="{CF2CD53C-333E-4EA7-99F8-ACDE235A9453}" type="presParOf" srcId="{69BA0A23-72CC-4C43-BA76-8B578F7E2EE2}" destId="{FECBE970-C2FE-43DF-96EE-F902A9DF6302}" srcOrd="3" destOrd="0" presId="urn:microsoft.com/office/officeart/2005/8/layout/chevron1"/>
    <dgm:cxn modelId="{C34365A2-3B7E-4367-B60E-111C1448DE68}" type="presParOf" srcId="{69BA0A23-72CC-4C43-BA76-8B578F7E2EE2}" destId="{8095C8C1-73D6-478B-A05B-C266BAF08D05}"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C9403B-DC82-43B1-BF95-D433D42E9177}"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DFF8E1DA-D6B5-4E99-B2BB-1FFCDDDBC2D8}">
      <dgm:prSet phldrT="[Text]" custT="1"/>
      <dgm:spPr/>
      <dgm:t>
        <a:bodyPr/>
        <a:lstStyle/>
        <a:p>
          <a:endParaRPr lang="en-US" sz="2000" dirty="0"/>
        </a:p>
      </dgm:t>
    </dgm:pt>
    <dgm:pt modelId="{F63E4C11-DD9F-4E80-A308-AD6C754A8DF9}" type="sibTrans" cxnId="{B58EDD81-12F4-4E9B-88EA-A7F992368984}">
      <dgm:prSet/>
      <dgm:spPr/>
      <dgm:t>
        <a:bodyPr/>
        <a:lstStyle/>
        <a:p>
          <a:endParaRPr lang="en-US" sz="2000">
            <a:solidFill>
              <a:schemeClr val="tx1"/>
            </a:solidFill>
          </a:endParaRPr>
        </a:p>
      </dgm:t>
    </dgm:pt>
    <dgm:pt modelId="{EA08B5B1-B2C8-41C2-830D-F6304349853E}" type="parTrans" cxnId="{B58EDD81-12F4-4E9B-88EA-A7F992368984}">
      <dgm:prSet/>
      <dgm:spPr/>
      <dgm:t>
        <a:bodyPr/>
        <a:lstStyle/>
        <a:p>
          <a:endParaRPr lang="en-US" sz="2000">
            <a:solidFill>
              <a:schemeClr val="tx1"/>
            </a:solidFill>
          </a:endParaRPr>
        </a:p>
      </dgm:t>
    </dgm:pt>
    <dgm:pt modelId="{702B4C8E-9EBB-4F13-8714-1D33E1B9457D}">
      <dgm:prSet phldrT="[Text]" custT="1"/>
      <dgm:spPr/>
      <dgm:t>
        <a:bodyPr/>
        <a:lstStyle/>
        <a:p>
          <a:endParaRPr lang="en-US" sz="2000" dirty="0"/>
        </a:p>
      </dgm:t>
    </dgm:pt>
    <dgm:pt modelId="{CA944FEB-A179-4424-94A9-0D6DB081BAC6}" type="sibTrans" cxnId="{1E8081F6-83BE-456B-86F6-E5389382D031}">
      <dgm:prSet/>
      <dgm:spPr/>
      <dgm:t>
        <a:bodyPr/>
        <a:lstStyle/>
        <a:p>
          <a:endParaRPr lang="en-US" sz="2000">
            <a:solidFill>
              <a:schemeClr val="tx1"/>
            </a:solidFill>
          </a:endParaRPr>
        </a:p>
      </dgm:t>
    </dgm:pt>
    <dgm:pt modelId="{2B5298FB-519E-4746-9014-99C48CE6F68E}" type="parTrans" cxnId="{1E8081F6-83BE-456B-86F6-E5389382D031}">
      <dgm:prSet/>
      <dgm:spPr/>
      <dgm:t>
        <a:bodyPr/>
        <a:lstStyle/>
        <a:p>
          <a:endParaRPr lang="en-US" sz="2000">
            <a:solidFill>
              <a:schemeClr val="tx1"/>
            </a:solidFill>
          </a:endParaRPr>
        </a:p>
      </dgm:t>
    </dgm:pt>
    <dgm:pt modelId="{14CBFD92-BF88-4404-AE73-E039C2267A86}">
      <dgm:prSet phldrT="[Text]" custT="1"/>
      <dgm:spPr/>
      <dgm:t>
        <a:bodyPr/>
        <a:lstStyle/>
        <a:p>
          <a:endParaRPr lang="en-US" sz="2000" dirty="0"/>
        </a:p>
      </dgm:t>
    </dgm:pt>
    <dgm:pt modelId="{D1C7C78E-3FBF-4447-A5E8-78448C815A87}" type="sibTrans" cxnId="{639A14CE-E10C-409E-940C-24EED0B0D518}">
      <dgm:prSet/>
      <dgm:spPr/>
      <dgm:t>
        <a:bodyPr/>
        <a:lstStyle/>
        <a:p>
          <a:endParaRPr lang="en-US" sz="2000">
            <a:solidFill>
              <a:schemeClr val="tx1"/>
            </a:solidFill>
          </a:endParaRPr>
        </a:p>
      </dgm:t>
    </dgm:pt>
    <dgm:pt modelId="{C2450119-D573-40CB-B78A-F804A66516A3}" type="parTrans" cxnId="{639A14CE-E10C-409E-940C-24EED0B0D518}">
      <dgm:prSet/>
      <dgm:spPr/>
      <dgm:t>
        <a:bodyPr/>
        <a:lstStyle/>
        <a:p>
          <a:endParaRPr lang="en-US" sz="2000">
            <a:solidFill>
              <a:schemeClr val="tx1"/>
            </a:solidFill>
          </a:endParaRPr>
        </a:p>
      </dgm:t>
    </dgm:pt>
    <dgm:pt modelId="{2CD9A110-D24E-4AE2-9F98-BEFB55820F2C}">
      <dgm:prSet phldrT="[Text]" custT="1"/>
      <dgm:spPr/>
      <dgm:t>
        <a:bodyPr/>
        <a:lstStyle/>
        <a:p>
          <a:endParaRPr lang="en-US" sz="2000" dirty="0"/>
        </a:p>
      </dgm:t>
    </dgm:pt>
    <dgm:pt modelId="{9EEEC3F5-4925-4882-A5B2-4910CD85EB1F}" type="sibTrans" cxnId="{1B16D924-5ABC-4D3E-AFAF-D8ABF5862F07}">
      <dgm:prSet/>
      <dgm:spPr/>
      <dgm:t>
        <a:bodyPr/>
        <a:lstStyle/>
        <a:p>
          <a:endParaRPr lang="en-US" sz="2000">
            <a:solidFill>
              <a:schemeClr val="tx1"/>
            </a:solidFill>
          </a:endParaRPr>
        </a:p>
      </dgm:t>
    </dgm:pt>
    <dgm:pt modelId="{94FA3502-77F4-469A-84EA-473099E79A16}" type="parTrans" cxnId="{1B16D924-5ABC-4D3E-AFAF-D8ABF5862F07}">
      <dgm:prSet/>
      <dgm:spPr/>
      <dgm:t>
        <a:bodyPr/>
        <a:lstStyle/>
        <a:p>
          <a:endParaRPr lang="en-US" sz="2000">
            <a:solidFill>
              <a:schemeClr val="tx1"/>
            </a:solidFill>
          </a:endParaRPr>
        </a:p>
      </dgm:t>
    </dgm:pt>
    <dgm:pt modelId="{8A32A6B3-3A0F-450F-B71D-24F9DDD7AA54}">
      <dgm:prSet phldrT="[Text]" custT="1"/>
      <dgm:spPr/>
      <dgm:t>
        <a:bodyPr/>
        <a:lstStyle/>
        <a:p>
          <a:endParaRPr lang="en-US" sz="2000" dirty="0"/>
        </a:p>
      </dgm:t>
    </dgm:pt>
    <dgm:pt modelId="{3152BAEB-B6CC-478B-8404-3B50299C74B9}" type="sibTrans" cxnId="{BC7C0783-91E5-488A-842D-F9AEC3DB236E}">
      <dgm:prSet/>
      <dgm:spPr/>
      <dgm:t>
        <a:bodyPr/>
        <a:lstStyle/>
        <a:p>
          <a:endParaRPr lang="en-US" sz="2000">
            <a:solidFill>
              <a:schemeClr val="tx1"/>
            </a:solidFill>
          </a:endParaRPr>
        </a:p>
      </dgm:t>
    </dgm:pt>
    <dgm:pt modelId="{512ACECF-9474-4437-B413-681A7E51E136}" type="parTrans" cxnId="{BC7C0783-91E5-488A-842D-F9AEC3DB236E}">
      <dgm:prSet/>
      <dgm:spPr/>
      <dgm:t>
        <a:bodyPr/>
        <a:lstStyle/>
        <a:p>
          <a:endParaRPr lang="en-US" sz="2000">
            <a:solidFill>
              <a:schemeClr val="tx1"/>
            </a:solidFill>
          </a:endParaRPr>
        </a:p>
      </dgm:t>
    </dgm:pt>
    <dgm:pt modelId="{3A65C894-E448-4846-8376-CAAAE5C272DE}">
      <dgm:prSet phldrT="[Text]" custT="1"/>
      <dgm:spPr/>
      <dgm:t>
        <a:bodyPr/>
        <a:lstStyle/>
        <a:p>
          <a:endParaRPr lang="en-US" sz="2000" dirty="0"/>
        </a:p>
      </dgm:t>
    </dgm:pt>
    <dgm:pt modelId="{15F48932-1198-406A-B9E8-D6FCBC786D00}" type="sibTrans" cxnId="{7E982BBF-582D-4613-A741-AE528C4D38E4}">
      <dgm:prSet/>
      <dgm:spPr/>
      <dgm:t>
        <a:bodyPr/>
        <a:lstStyle/>
        <a:p>
          <a:endParaRPr lang="en-US" sz="2000">
            <a:solidFill>
              <a:schemeClr val="tx1"/>
            </a:solidFill>
          </a:endParaRPr>
        </a:p>
      </dgm:t>
    </dgm:pt>
    <dgm:pt modelId="{1DE9B682-2CD5-4F85-8E4B-2AD405C22256}" type="parTrans" cxnId="{7E982BBF-582D-4613-A741-AE528C4D38E4}">
      <dgm:prSet/>
      <dgm:spPr/>
      <dgm:t>
        <a:bodyPr/>
        <a:lstStyle/>
        <a:p>
          <a:endParaRPr lang="en-US" sz="2000">
            <a:solidFill>
              <a:schemeClr val="tx1"/>
            </a:solidFill>
          </a:endParaRPr>
        </a:p>
      </dgm:t>
    </dgm:pt>
    <dgm:pt modelId="{850FFF13-E106-4B5D-95FB-BD501F92BDBE}">
      <dgm:prSet phldrT="[Text]" custT="1"/>
      <dgm:spPr/>
      <dgm:t>
        <a:bodyPr/>
        <a:lstStyle/>
        <a:p>
          <a:endParaRPr lang="en-US" sz="2000" dirty="0"/>
        </a:p>
      </dgm:t>
    </dgm:pt>
    <dgm:pt modelId="{FFD0914F-3029-4D92-BA18-B61EB455A89C}" type="sibTrans" cxnId="{D4290DCA-B379-405C-84AA-9DB66B735046}">
      <dgm:prSet/>
      <dgm:spPr/>
      <dgm:t>
        <a:bodyPr/>
        <a:lstStyle/>
        <a:p>
          <a:endParaRPr lang="en-US" sz="2000">
            <a:solidFill>
              <a:schemeClr val="tx1"/>
            </a:solidFill>
          </a:endParaRPr>
        </a:p>
      </dgm:t>
    </dgm:pt>
    <dgm:pt modelId="{C775DD9E-FCD4-4662-9175-D01F96DEFBB3}" type="parTrans" cxnId="{D4290DCA-B379-405C-84AA-9DB66B735046}">
      <dgm:prSet/>
      <dgm:spPr/>
      <dgm:t>
        <a:bodyPr/>
        <a:lstStyle/>
        <a:p>
          <a:endParaRPr lang="en-US" sz="2000">
            <a:solidFill>
              <a:schemeClr val="tx1"/>
            </a:solidFill>
          </a:endParaRPr>
        </a:p>
      </dgm:t>
    </dgm:pt>
    <dgm:pt modelId="{B0A3C0FC-58E0-4FC9-A53C-80B5C15CA462}">
      <dgm:prSet custT="1"/>
      <dgm:spPr>
        <a:solidFill>
          <a:schemeClr val="accent3">
            <a:lumMod val="20000"/>
            <a:lumOff val="80000"/>
            <a:alpha val="90000"/>
          </a:schemeClr>
        </a:solidFill>
      </dgm:spPr>
      <dgm:t>
        <a:bodyPr/>
        <a:lstStyle/>
        <a:p>
          <a:r>
            <a:rPr lang="en-US" sz="2000" dirty="0" smtClean="0"/>
            <a:t>Students must </a:t>
          </a:r>
          <a:r>
            <a:rPr lang="en-US" sz="2000" b="1" u="sng" dirty="0" smtClean="0">
              <a:solidFill>
                <a:srgbClr val="FF3B3B"/>
              </a:solidFill>
            </a:rPr>
            <a:t>REAPPLY </a:t>
          </a:r>
          <a:r>
            <a:rPr lang="en-US" sz="2000" dirty="0" smtClean="0"/>
            <a:t>every year</a:t>
          </a:r>
          <a:endParaRPr lang="en-US" sz="2000" dirty="0"/>
        </a:p>
      </dgm:t>
    </dgm:pt>
    <dgm:pt modelId="{B01B9B1E-DF5E-4032-9F22-A5B22EC5F696}" type="parTrans" cxnId="{C44EC5BD-3193-460E-BB9F-366D5D44868D}">
      <dgm:prSet/>
      <dgm:spPr/>
      <dgm:t>
        <a:bodyPr/>
        <a:lstStyle/>
        <a:p>
          <a:endParaRPr lang="en-US" sz="2000"/>
        </a:p>
      </dgm:t>
    </dgm:pt>
    <dgm:pt modelId="{A669725A-D4E0-415E-924A-E948C970C5E5}" type="sibTrans" cxnId="{C44EC5BD-3193-460E-BB9F-366D5D44868D}">
      <dgm:prSet/>
      <dgm:spPr/>
      <dgm:t>
        <a:bodyPr/>
        <a:lstStyle/>
        <a:p>
          <a:endParaRPr lang="en-US" sz="2000"/>
        </a:p>
      </dgm:t>
    </dgm:pt>
    <dgm:pt modelId="{5CAD0AC7-A0DB-4D43-BD01-15FD11AB939E}">
      <dgm:prSet custT="1"/>
      <dgm:spPr>
        <a:solidFill>
          <a:schemeClr val="accent2">
            <a:lumMod val="20000"/>
            <a:lumOff val="80000"/>
            <a:alpha val="90000"/>
          </a:schemeClr>
        </a:solidFill>
      </dgm:spPr>
      <dgm:t>
        <a:bodyPr/>
        <a:lstStyle/>
        <a:p>
          <a:r>
            <a:rPr lang="en-US" sz="2000" dirty="0" smtClean="0"/>
            <a:t>It helps to keep a record and copy of everything that is submitted</a:t>
          </a:r>
          <a:endParaRPr lang="en-US" sz="2000" dirty="0"/>
        </a:p>
      </dgm:t>
    </dgm:pt>
    <dgm:pt modelId="{62543A06-3180-4971-8738-99806DB94047}" type="parTrans" cxnId="{49CB3F2D-32F7-4B00-919C-29DCF097F57F}">
      <dgm:prSet/>
      <dgm:spPr/>
      <dgm:t>
        <a:bodyPr/>
        <a:lstStyle/>
        <a:p>
          <a:endParaRPr lang="en-US" sz="2000"/>
        </a:p>
      </dgm:t>
    </dgm:pt>
    <dgm:pt modelId="{7EFA7AB9-B7B5-4CB1-9CF2-75CCF8991BE6}" type="sibTrans" cxnId="{49CB3F2D-32F7-4B00-919C-29DCF097F57F}">
      <dgm:prSet/>
      <dgm:spPr/>
      <dgm:t>
        <a:bodyPr/>
        <a:lstStyle/>
        <a:p>
          <a:endParaRPr lang="en-US" sz="2000"/>
        </a:p>
      </dgm:t>
    </dgm:pt>
    <dgm:pt modelId="{252BEE5E-35B9-46F4-B8BE-6D495459F338}">
      <dgm:prSet custT="1"/>
      <dgm:spPr>
        <a:solidFill>
          <a:schemeClr val="accent6">
            <a:lumMod val="20000"/>
            <a:lumOff val="80000"/>
            <a:alpha val="90000"/>
          </a:schemeClr>
        </a:solidFill>
      </dgm:spPr>
      <dgm:t>
        <a:bodyPr/>
        <a:lstStyle/>
        <a:p>
          <a:r>
            <a:rPr lang="en-US" sz="2000" dirty="0" smtClean="0"/>
            <a:t>Keep track of application </a:t>
          </a:r>
          <a:r>
            <a:rPr lang="en-US" sz="2000" b="1" u="sng" dirty="0" smtClean="0">
              <a:solidFill>
                <a:srgbClr val="FF3B3B"/>
              </a:solidFill>
            </a:rPr>
            <a:t>DEADLINES</a:t>
          </a:r>
          <a:endParaRPr lang="en-US" sz="2000" b="1" u="sng" dirty="0">
            <a:solidFill>
              <a:srgbClr val="FF3B3B"/>
            </a:solidFill>
          </a:endParaRPr>
        </a:p>
      </dgm:t>
    </dgm:pt>
    <dgm:pt modelId="{7B0BEF29-9779-45C5-9C2C-A94C8FE8B047}" type="parTrans" cxnId="{26BC5CCD-DE68-4F64-8385-109A735A59AF}">
      <dgm:prSet/>
      <dgm:spPr/>
      <dgm:t>
        <a:bodyPr/>
        <a:lstStyle/>
        <a:p>
          <a:endParaRPr lang="en-US" sz="2000"/>
        </a:p>
      </dgm:t>
    </dgm:pt>
    <dgm:pt modelId="{73A5358B-0337-40F7-A0DF-40C06F2242A0}" type="sibTrans" cxnId="{26BC5CCD-DE68-4F64-8385-109A735A59AF}">
      <dgm:prSet/>
      <dgm:spPr/>
      <dgm:t>
        <a:bodyPr/>
        <a:lstStyle/>
        <a:p>
          <a:endParaRPr lang="en-US" sz="2000"/>
        </a:p>
      </dgm:t>
    </dgm:pt>
    <dgm:pt modelId="{AF2346FB-A186-45BD-BFF8-48A11DBCB208}">
      <dgm:prSet custT="1"/>
      <dgm:spPr>
        <a:solidFill>
          <a:schemeClr val="tx2">
            <a:lumMod val="20000"/>
            <a:lumOff val="80000"/>
            <a:alpha val="90000"/>
          </a:schemeClr>
        </a:solidFill>
      </dgm:spPr>
      <dgm:t>
        <a:bodyPr/>
        <a:lstStyle/>
        <a:p>
          <a:r>
            <a:rPr lang="en-US" sz="2000" dirty="0" smtClean="0"/>
            <a:t>Supplemental applications or forms may be required</a:t>
          </a:r>
          <a:endParaRPr lang="en-US" sz="2000" dirty="0"/>
        </a:p>
      </dgm:t>
    </dgm:pt>
    <dgm:pt modelId="{48CBDB3E-CEA7-424D-B17F-1ACCC1435CC1}" type="parTrans" cxnId="{E694AF12-1685-443A-B8C1-5190762421DC}">
      <dgm:prSet/>
      <dgm:spPr/>
      <dgm:t>
        <a:bodyPr/>
        <a:lstStyle/>
        <a:p>
          <a:endParaRPr lang="en-US" sz="2000"/>
        </a:p>
      </dgm:t>
    </dgm:pt>
    <dgm:pt modelId="{EA89930C-7F36-489E-AD7C-82116073E283}" type="sibTrans" cxnId="{E694AF12-1685-443A-B8C1-5190762421DC}">
      <dgm:prSet/>
      <dgm:spPr/>
      <dgm:t>
        <a:bodyPr/>
        <a:lstStyle/>
        <a:p>
          <a:endParaRPr lang="en-US" sz="2000"/>
        </a:p>
      </dgm:t>
    </dgm:pt>
    <dgm:pt modelId="{E3E05482-0A7B-4B84-BACD-74374B0438D9}">
      <dgm:prSet custT="1"/>
      <dgm:spPr>
        <a:solidFill>
          <a:schemeClr val="accent4">
            <a:lumMod val="20000"/>
            <a:lumOff val="80000"/>
            <a:alpha val="90000"/>
          </a:schemeClr>
        </a:solidFill>
      </dgm:spPr>
      <dgm:t>
        <a:bodyPr/>
        <a:lstStyle/>
        <a:p>
          <a:r>
            <a:rPr lang="en-US" sz="2000" dirty="0" smtClean="0"/>
            <a:t>A student may be asked to submit documentation for </a:t>
          </a:r>
          <a:r>
            <a:rPr lang="en-US" sz="2000" b="1" u="sng" dirty="0" smtClean="0">
              <a:solidFill>
                <a:srgbClr val="FF3B3B"/>
              </a:solidFill>
            </a:rPr>
            <a:t>VERIFICATION </a:t>
          </a:r>
          <a:r>
            <a:rPr lang="en-US" sz="2000" dirty="0" smtClean="0"/>
            <a:t>purposes</a:t>
          </a:r>
          <a:endParaRPr lang="en-US" sz="2000" dirty="0"/>
        </a:p>
      </dgm:t>
    </dgm:pt>
    <dgm:pt modelId="{610DE433-26FE-48E3-9926-211C2D026D38}" type="parTrans" cxnId="{131570EE-49E0-4D7B-BF5B-8BE2BE93F24C}">
      <dgm:prSet/>
      <dgm:spPr/>
      <dgm:t>
        <a:bodyPr/>
        <a:lstStyle/>
        <a:p>
          <a:endParaRPr lang="en-US" sz="2000"/>
        </a:p>
      </dgm:t>
    </dgm:pt>
    <dgm:pt modelId="{AFBF51BC-541B-4F6F-B1D3-2BF4793927B4}" type="sibTrans" cxnId="{131570EE-49E0-4D7B-BF5B-8BE2BE93F24C}">
      <dgm:prSet/>
      <dgm:spPr/>
      <dgm:t>
        <a:bodyPr/>
        <a:lstStyle/>
        <a:p>
          <a:endParaRPr lang="en-US" sz="2000"/>
        </a:p>
      </dgm:t>
    </dgm:pt>
    <dgm:pt modelId="{DC6F3627-C51C-4B2A-92D2-5E47A86749D1}">
      <dgm:prSet custT="1"/>
      <dgm:spPr>
        <a:solidFill>
          <a:schemeClr val="accent3">
            <a:lumMod val="20000"/>
            <a:lumOff val="80000"/>
            <a:alpha val="90000"/>
          </a:schemeClr>
        </a:solidFill>
      </dgm:spPr>
      <dgm:t>
        <a:bodyPr/>
        <a:lstStyle/>
        <a:p>
          <a:r>
            <a:rPr lang="en-US" sz="2000" dirty="0" smtClean="0"/>
            <a:t>Information reported on a FAFSA is confidential and is used ONLY to determine financial aid eligibility</a:t>
          </a:r>
          <a:endParaRPr lang="en-US" sz="2000" dirty="0"/>
        </a:p>
      </dgm:t>
    </dgm:pt>
    <dgm:pt modelId="{E0174821-4F25-400D-9A28-5BAB60D01A07}" type="parTrans" cxnId="{AFF096B3-16AC-4964-9BCC-2B63AAD6D920}">
      <dgm:prSet/>
      <dgm:spPr/>
      <dgm:t>
        <a:bodyPr/>
        <a:lstStyle/>
        <a:p>
          <a:endParaRPr lang="en-US" sz="2000"/>
        </a:p>
      </dgm:t>
    </dgm:pt>
    <dgm:pt modelId="{AB7930F8-5616-4A96-9A6B-161C5FD3146F}" type="sibTrans" cxnId="{AFF096B3-16AC-4964-9BCC-2B63AAD6D920}">
      <dgm:prSet/>
      <dgm:spPr/>
      <dgm:t>
        <a:bodyPr/>
        <a:lstStyle/>
        <a:p>
          <a:endParaRPr lang="en-US" sz="2000"/>
        </a:p>
      </dgm:t>
    </dgm:pt>
    <dgm:pt modelId="{D3E5199A-E943-49B7-83B9-87B8BBDBD4A4}">
      <dgm:prSet custT="1"/>
      <dgm:spPr>
        <a:solidFill>
          <a:schemeClr val="accent2">
            <a:lumMod val="20000"/>
            <a:lumOff val="80000"/>
            <a:alpha val="90000"/>
          </a:schemeClr>
        </a:solidFill>
      </dgm:spPr>
      <dgm:t>
        <a:bodyPr/>
        <a:lstStyle/>
        <a:p>
          <a:r>
            <a:rPr lang="en-US" sz="2000" dirty="0" smtClean="0"/>
            <a:t>Apply early</a:t>
          </a:r>
          <a:endParaRPr lang="en-US" sz="2000" dirty="0"/>
        </a:p>
      </dgm:t>
    </dgm:pt>
    <dgm:pt modelId="{99A2EF07-F834-4315-AAF1-0BEFC4B2551A}" type="parTrans" cxnId="{BE262662-D3E9-4E5E-98CA-539867AFA99B}">
      <dgm:prSet/>
      <dgm:spPr/>
      <dgm:t>
        <a:bodyPr/>
        <a:lstStyle/>
        <a:p>
          <a:endParaRPr lang="en-US" sz="2000"/>
        </a:p>
      </dgm:t>
    </dgm:pt>
    <dgm:pt modelId="{8B53277E-A039-4CA3-B656-C0B164E4C471}" type="sibTrans" cxnId="{BE262662-D3E9-4E5E-98CA-539867AFA99B}">
      <dgm:prSet/>
      <dgm:spPr/>
      <dgm:t>
        <a:bodyPr/>
        <a:lstStyle/>
        <a:p>
          <a:endParaRPr lang="en-US" sz="2000"/>
        </a:p>
      </dgm:t>
    </dgm:pt>
    <dgm:pt modelId="{C0962E4E-00D0-4F9E-8258-7CD0DC7308E0}" type="pres">
      <dgm:prSet presAssocID="{B3C9403B-DC82-43B1-BF95-D433D42E9177}" presName="linearFlow" presStyleCnt="0">
        <dgm:presLayoutVars>
          <dgm:dir/>
          <dgm:animLvl val="lvl"/>
          <dgm:resizeHandles val="exact"/>
        </dgm:presLayoutVars>
      </dgm:prSet>
      <dgm:spPr/>
      <dgm:t>
        <a:bodyPr/>
        <a:lstStyle/>
        <a:p>
          <a:endParaRPr lang="en-US"/>
        </a:p>
      </dgm:t>
    </dgm:pt>
    <dgm:pt modelId="{042481A2-497C-496B-977C-52BC6D386A59}" type="pres">
      <dgm:prSet presAssocID="{3A65C894-E448-4846-8376-CAAAE5C272DE}" presName="composite" presStyleCnt="0"/>
      <dgm:spPr/>
    </dgm:pt>
    <dgm:pt modelId="{31252BD7-4914-4C6D-9B51-DDEBABD43BEA}" type="pres">
      <dgm:prSet presAssocID="{3A65C894-E448-4846-8376-CAAAE5C272DE}" presName="parentText" presStyleLbl="alignNode1" presStyleIdx="0" presStyleCnt="7">
        <dgm:presLayoutVars>
          <dgm:chMax val="1"/>
          <dgm:bulletEnabled val="1"/>
        </dgm:presLayoutVars>
      </dgm:prSet>
      <dgm:spPr/>
      <dgm:t>
        <a:bodyPr/>
        <a:lstStyle/>
        <a:p>
          <a:endParaRPr lang="en-US"/>
        </a:p>
      </dgm:t>
    </dgm:pt>
    <dgm:pt modelId="{5BE0512B-B8CE-4BF6-A0BD-0A73922D04C5}" type="pres">
      <dgm:prSet presAssocID="{3A65C894-E448-4846-8376-CAAAE5C272DE}" presName="descendantText" presStyleLbl="alignAcc1" presStyleIdx="0" presStyleCnt="7">
        <dgm:presLayoutVars>
          <dgm:bulletEnabled val="1"/>
        </dgm:presLayoutVars>
      </dgm:prSet>
      <dgm:spPr/>
      <dgm:t>
        <a:bodyPr/>
        <a:lstStyle/>
        <a:p>
          <a:endParaRPr lang="en-US"/>
        </a:p>
      </dgm:t>
    </dgm:pt>
    <dgm:pt modelId="{BB96602B-873F-45FE-866F-06F1DFB42001}" type="pres">
      <dgm:prSet presAssocID="{15F48932-1198-406A-B9E8-D6FCBC786D00}" presName="sp" presStyleCnt="0"/>
      <dgm:spPr/>
    </dgm:pt>
    <dgm:pt modelId="{46FDF476-90A3-4D3B-911B-DDC86445694E}" type="pres">
      <dgm:prSet presAssocID="{850FFF13-E106-4B5D-95FB-BD501F92BDBE}" presName="composite" presStyleCnt="0"/>
      <dgm:spPr/>
    </dgm:pt>
    <dgm:pt modelId="{4F7C131C-0BDC-4575-B330-4F7AD457B2FA}" type="pres">
      <dgm:prSet presAssocID="{850FFF13-E106-4B5D-95FB-BD501F92BDBE}" presName="parentText" presStyleLbl="alignNode1" presStyleIdx="1" presStyleCnt="7">
        <dgm:presLayoutVars>
          <dgm:chMax val="1"/>
          <dgm:bulletEnabled val="1"/>
        </dgm:presLayoutVars>
      </dgm:prSet>
      <dgm:spPr/>
      <dgm:t>
        <a:bodyPr/>
        <a:lstStyle/>
        <a:p>
          <a:endParaRPr lang="en-US"/>
        </a:p>
      </dgm:t>
    </dgm:pt>
    <dgm:pt modelId="{3033BADD-02AF-437A-A496-A9EA23E0A6ED}" type="pres">
      <dgm:prSet presAssocID="{850FFF13-E106-4B5D-95FB-BD501F92BDBE}" presName="descendantText" presStyleLbl="alignAcc1" presStyleIdx="1" presStyleCnt="7">
        <dgm:presLayoutVars>
          <dgm:bulletEnabled val="1"/>
        </dgm:presLayoutVars>
      </dgm:prSet>
      <dgm:spPr/>
      <dgm:t>
        <a:bodyPr/>
        <a:lstStyle/>
        <a:p>
          <a:endParaRPr lang="en-US"/>
        </a:p>
      </dgm:t>
    </dgm:pt>
    <dgm:pt modelId="{41E13AD6-31ED-4D5D-AB12-36FC53BE49B4}" type="pres">
      <dgm:prSet presAssocID="{FFD0914F-3029-4D92-BA18-B61EB455A89C}" presName="sp" presStyleCnt="0"/>
      <dgm:spPr/>
    </dgm:pt>
    <dgm:pt modelId="{9E875CEB-BEDA-4F6F-94E5-76AE56CA18B0}" type="pres">
      <dgm:prSet presAssocID="{8A32A6B3-3A0F-450F-B71D-24F9DDD7AA54}" presName="composite" presStyleCnt="0"/>
      <dgm:spPr/>
    </dgm:pt>
    <dgm:pt modelId="{CEB064ED-F6E8-48CF-A5F1-347DD11F140F}" type="pres">
      <dgm:prSet presAssocID="{8A32A6B3-3A0F-450F-B71D-24F9DDD7AA54}" presName="parentText" presStyleLbl="alignNode1" presStyleIdx="2" presStyleCnt="7">
        <dgm:presLayoutVars>
          <dgm:chMax val="1"/>
          <dgm:bulletEnabled val="1"/>
        </dgm:presLayoutVars>
      </dgm:prSet>
      <dgm:spPr/>
      <dgm:t>
        <a:bodyPr/>
        <a:lstStyle/>
        <a:p>
          <a:endParaRPr lang="en-US"/>
        </a:p>
      </dgm:t>
    </dgm:pt>
    <dgm:pt modelId="{709B17B8-E7D1-4D6E-A217-DEE0C50B3CB7}" type="pres">
      <dgm:prSet presAssocID="{8A32A6B3-3A0F-450F-B71D-24F9DDD7AA54}" presName="descendantText" presStyleLbl="alignAcc1" presStyleIdx="2" presStyleCnt="7">
        <dgm:presLayoutVars>
          <dgm:bulletEnabled val="1"/>
        </dgm:presLayoutVars>
      </dgm:prSet>
      <dgm:spPr/>
      <dgm:t>
        <a:bodyPr/>
        <a:lstStyle/>
        <a:p>
          <a:endParaRPr lang="en-US"/>
        </a:p>
      </dgm:t>
    </dgm:pt>
    <dgm:pt modelId="{BFF0817E-5A25-4E55-9902-6141607391AF}" type="pres">
      <dgm:prSet presAssocID="{3152BAEB-B6CC-478B-8404-3B50299C74B9}" presName="sp" presStyleCnt="0"/>
      <dgm:spPr/>
    </dgm:pt>
    <dgm:pt modelId="{F6274402-6D86-44CD-856B-E0995258B40C}" type="pres">
      <dgm:prSet presAssocID="{2CD9A110-D24E-4AE2-9F98-BEFB55820F2C}" presName="composite" presStyleCnt="0"/>
      <dgm:spPr/>
    </dgm:pt>
    <dgm:pt modelId="{5B2A3F3F-8236-48AC-9262-E45D1C89EA1F}" type="pres">
      <dgm:prSet presAssocID="{2CD9A110-D24E-4AE2-9F98-BEFB55820F2C}" presName="parentText" presStyleLbl="alignNode1" presStyleIdx="3" presStyleCnt="7">
        <dgm:presLayoutVars>
          <dgm:chMax val="1"/>
          <dgm:bulletEnabled val="1"/>
        </dgm:presLayoutVars>
      </dgm:prSet>
      <dgm:spPr/>
      <dgm:t>
        <a:bodyPr/>
        <a:lstStyle/>
        <a:p>
          <a:endParaRPr lang="en-US"/>
        </a:p>
      </dgm:t>
    </dgm:pt>
    <dgm:pt modelId="{402B97E6-8B63-437C-A38A-DE5B5F206D6D}" type="pres">
      <dgm:prSet presAssocID="{2CD9A110-D24E-4AE2-9F98-BEFB55820F2C}" presName="descendantText" presStyleLbl="alignAcc1" presStyleIdx="3" presStyleCnt="7">
        <dgm:presLayoutVars>
          <dgm:bulletEnabled val="1"/>
        </dgm:presLayoutVars>
      </dgm:prSet>
      <dgm:spPr/>
      <dgm:t>
        <a:bodyPr/>
        <a:lstStyle/>
        <a:p>
          <a:endParaRPr lang="en-US"/>
        </a:p>
      </dgm:t>
    </dgm:pt>
    <dgm:pt modelId="{12A85955-E2F3-4FD4-9BF6-019577DCC932}" type="pres">
      <dgm:prSet presAssocID="{9EEEC3F5-4925-4882-A5B2-4910CD85EB1F}" presName="sp" presStyleCnt="0"/>
      <dgm:spPr/>
    </dgm:pt>
    <dgm:pt modelId="{9E242570-A1DB-46A7-A8F2-C3F2174A767B}" type="pres">
      <dgm:prSet presAssocID="{14CBFD92-BF88-4404-AE73-E039C2267A86}" presName="composite" presStyleCnt="0"/>
      <dgm:spPr/>
    </dgm:pt>
    <dgm:pt modelId="{EF140E3F-5B97-4EA9-86A1-3947BFB7CEC2}" type="pres">
      <dgm:prSet presAssocID="{14CBFD92-BF88-4404-AE73-E039C2267A86}" presName="parentText" presStyleLbl="alignNode1" presStyleIdx="4" presStyleCnt="7">
        <dgm:presLayoutVars>
          <dgm:chMax val="1"/>
          <dgm:bulletEnabled val="1"/>
        </dgm:presLayoutVars>
      </dgm:prSet>
      <dgm:spPr/>
      <dgm:t>
        <a:bodyPr/>
        <a:lstStyle/>
        <a:p>
          <a:endParaRPr lang="en-US"/>
        </a:p>
      </dgm:t>
    </dgm:pt>
    <dgm:pt modelId="{8888A4D8-7989-43FD-BC76-2EC2850BC723}" type="pres">
      <dgm:prSet presAssocID="{14CBFD92-BF88-4404-AE73-E039C2267A86}" presName="descendantText" presStyleLbl="alignAcc1" presStyleIdx="4" presStyleCnt="7">
        <dgm:presLayoutVars>
          <dgm:bulletEnabled val="1"/>
        </dgm:presLayoutVars>
      </dgm:prSet>
      <dgm:spPr/>
      <dgm:t>
        <a:bodyPr/>
        <a:lstStyle/>
        <a:p>
          <a:endParaRPr lang="en-US"/>
        </a:p>
      </dgm:t>
    </dgm:pt>
    <dgm:pt modelId="{C18E8CDF-2542-4D71-BC95-2AE41D6D0D27}" type="pres">
      <dgm:prSet presAssocID="{D1C7C78E-3FBF-4447-A5E8-78448C815A87}" presName="sp" presStyleCnt="0"/>
      <dgm:spPr/>
    </dgm:pt>
    <dgm:pt modelId="{8D730583-F628-4527-8619-37E9249C56CD}" type="pres">
      <dgm:prSet presAssocID="{DFF8E1DA-D6B5-4E99-B2BB-1FFCDDDBC2D8}" presName="composite" presStyleCnt="0"/>
      <dgm:spPr/>
    </dgm:pt>
    <dgm:pt modelId="{A11F634B-5615-457E-B025-746FAB9EE905}" type="pres">
      <dgm:prSet presAssocID="{DFF8E1DA-D6B5-4E99-B2BB-1FFCDDDBC2D8}" presName="parentText" presStyleLbl="alignNode1" presStyleIdx="5" presStyleCnt="7">
        <dgm:presLayoutVars>
          <dgm:chMax val="1"/>
          <dgm:bulletEnabled val="1"/>
        </dgm:presLayoutVars>
      </dgm:prSet>
      <dgm:spPr/>
      <dgm:t>
        <a:bodyPr/>
        <a:lstStyle/>
        <a:p>
          <a:endParaRPr lang="en-US"/>
        </a:p>
      </dgm:t>
    </dgm:pt>
    <dgm:pt modelId="{ED886056-93D8-4C1E-BBA7-2462CDD7FF45}" type="pres">
      <dgm:prSet presAssocID="{DFF8E1DA-D6B5-4E99-B2BB-1FFCDDDBC2D8}" presName="descendantText" presStyleLbl="alignAcc1" presStyleIdx="5" presStyleCnt="7">
        <dgm:presLayoutVars>
          <dgm:bulletEnabled val="1"/>
        </dgm:presLayoutVars>
      </dgm:prSet>
      <dgm:spPr/>
      <dgm:t>
        <a:bodyPr/>
        <a:lstStyle/>
        <a:p>
          <a:endParaRPr lang="en-US"/>
        </a:p>
      </dgm:t>
    </dgm:pt>
    <dgm:pt modelId="{0F59F6D1-7BEE-40BE-8BE4-240103831FEC}" type="pres">
      <dgm:prSet presAssocID="{F63E4C11-DD9F-4E80-A308-AD6C754A8DF9}" presName="sp" presStyleCnt="0"/>
      <dgm:spPr/>
    </dgm:pt>
    <dgm:pt modelId="{EA6F64C6-2279-4201-96D3-6C6CD9C6551F}" type="pres">
      <dgm:prSet presAssocID="{702B4C8E-9EBB-4F13-8714-1D33E1B9457D}" presName="composite" presStyleCnt="0"/>
      <dgm:spPr/>
    </dgm:pt>
    <dgm:pt modelId="{ED052B59-133E-4425-9415-BF0BC6D26B5C}" type="pres">
      <dgm:prSet presAssocID="{702B4C8E-9EBB-4F13-8714-1D33E1B9457D}" presName="parentText" presStyleLbl="alignNode1" presStyleIdx="6" presStyleCnt="7">
        <dgm:presLayoutVars>
          <dgm:chMax val="1"/>
          <dgm:bulletEnabled val="1"/>
        </dgm:presLayoutVars>
      </dgm:prSet>
      <dgm:spPr/>
      <dgm:t>
        <a:bodyPr/>
        <a:lstStyle/>
        <a:p>
          <a:endParaRPr lang="en-US"/>
        </a:p>
      </dgm:t>
    </dgm:pt>
    <dgm:pt modelId="{48E06252-8264-419B-9919-3F508431C8C5}" type="pres">
      <dgm:prSet presAssocID="{702B4C8E-9EBB-4F13-8714-1D33E1B9457D}" presName="descendantText" presStyleLbl="alignAcc1" presStyleIdx="6" presStyleCnt="7">
        <dgm:presLayoutVars>
          <dgm:bulletEnabled val="1"/>
        </dgm:presLayoutVars>
      </dgm:prSet>
      <dgm:spPr/>
      <dgm:t>
        <a:bodyPr/>
        <a:lstStyle/>
        <a:p>
          <a:endParaRPr lang="en-US"/>
        </a:p>
      </dgm:t>
    </dgm:pt>
  </dgm:ptLst>
  <dgm:cxnLst>
    <dgm:cxn modelId="{49CB3F2D-32F7-4B00-919C-29DCF097F57F}" srcId="{DFF8E1DA-D6B5-4E99-B2BB-1FFCDDDBC2D8}" destId="{5CAD0AC7-A0DB-4D43-BD01-15FD11AB939E}" srcOrd="0" destOrd="0" parTransId="{62543A06-3180-4971-8738-99806DB94047}" sibTransId="{7EFA7AB9-B7B5-4CB1-9CF2-75CCF8991BE6}"/>
    <dgm:cxn modelId="{7E982BBF-582D-4613-A741-AE528C4D38E4}" srcId="{B3C9403B-DC82-43B1-BF95-D433D42E9177}" destId="{3A65C894-E448-4846-8376-CAAAE5C272DE}" srcOrd="0" destOrd="0" parTransId="{1DE9B682-2CD5-4F85-8E4B-2AD405C22256}" sibTransId="{15F48932-1198-406A-B9E8-D6FCBC786D00}"/>
    <dgm:cxn modelId="{4883DE5E-53CA-4ADB-B51A-E262515E161A}" type="presOf" srcId="{DFF8E1DA-D6B5-4E99-B2BB-1FFCDDDBC2D8}" destId="{A11F634B-5615-457E-B025-746FAB9EE905}" srcOrd="0" destOrd="0" presId="urn:microsoft.com/office/officeart/2005/8/layout/chevron2"/>
    <dgm:cxn modelId="{F42403F8-143E-46CA-974F-C85842978D6C}" type="presOf" srcId="{D3E5199A-E943-49B7-83B9-87B8BBDBD4A4}" destId="{5BE0512B-B8CE-4BF6-A0BD-0A73922D04C5}" srcOrd="0" destOrd="0" presId="urn:microsoft.com/office/officeart/2005/8/layout/chevron2"/>
    <dgm:cxn modelId="{64A44F79-D08C-42FC-A4D0-D4ED15104C1D}" type="presOf" srcId="{8A32A6B3-3A0F-450F-B71D-24F9DDD7AA54}" destId="{CEB064ED-F6E8-48CF-A5F1-347DD11F140F}" srcOrd="0" destOrd="0" presId="urn:microsoft.com/office/officeart/2005/8/layout/chevron2"/>
    <dgm:cxn modelId="{BE262662-D3E9-4E5E-98CA-539867AFA99B}" srcId="{3A65C894-E448-4846-8376-CAAAE5C272DE}" destId="{D3E5199A-E943-49B7-83B9-87B8BBDBD4A4}" srcOrd="0" destOrd="0" parTransId="{99A2EF07-F834-4315-AAF1-0BEFC4B2551A}" sibTransId="{8B53277E-A039-4CA3-B656-C0B164E4C471}"/>
    <dgm:cxn modelId="{A1CDB98F-A2D8-49C2-B342-9787CB41B4D5}" type="presOf" srcId="{E3E05482-0A7B-4B84-BACD-74374B0438D9}" destId="{709B17B8-E7D1-4D6E-A217-DEE0C50B3CB7}" srcOrd="0" destOrd="0" presId="urn:microsoft.com/office/officeart/2005/8/layout/chevron2"/>
    <dgm:cxn modelId="{D0F59CF9-AFD9-4261-81BF-71A9FFE0812F}" type="presOf" srcId="{B0A3C0FC-58E0-4FC9-A53C-80B5C15CA462}" destId="{48E06252-8264-419B-9919-3F508431C8C5}" srcOrd="0" destOrd="0" presId="urn:microsoft.com/office/officeart/2005/8/layout/chevron2"/>
    <dgm:cxn modelId="{6CFB98F2-4D6A-4D52-B8B5-95E0EF4E40A2}" type="presOf" srcId="{14CBFD92-BF88-4404-AE73-E039C2267A86}" destId="{EF140E3F-5B97-4EA9-86A1-3947BFB7CEC2}" srcOrd="0" destOrd="0" presId="urn:microsoft.com/office/officeart/2005/8/layout/chevron2"/>
    <dgm:cxn modelId="{C44EC5BD-3193-460E-BB9F-366D5D44868D}" srcId="{702B4C8E-9EBB-4F13-8714-1D33E1B9457D}" destId="{B0A3C0FC-58E0-4FC9-A53C-80B5C15CA462}" srcOrd="0" destOrd="0" parTransId="{B01B9B1E-DF5E-4032-9F22-A5B22EC5F696}" sibTransId="{A669725A-D4E0-415E-924A-E948C970C5E5}"/>
    <dgm:cxn modelId="{E694AF12-1685-443A-B8C1-5190762421DC}" srcId="{2CD9A110-D24E-4AE2-9F98-BEFB55820F2C}" destId="{AF2346FB-A186-45BD-BFF8-48A11DBCB208}" srcOrd="0" destOrd="0" parTransId="{48CBDB3E-CEA7-424D-B17F-1ACCC1435CC1}" sibTransId="{EA89930C-7F36-489E-AD7C-82116073E283}"/>
    <dgm:cxn modelId="{B206BD12-C577-494B-A3E5-1E7538B01839}" type="presOf" srcId="{850FFF13-E106-4B5D-95FB-BD501F92BDBE}" destId="{4F7C131C-0BDC-4575-B330-4F7AD457B2FA}" srcOrd="0" destOrd="0" presId="urn:microsoft.com/office/officeart/2005/8/layout/chevron2"/>
    <dgm:cxn modelId="{639A14CE-E10C-409E-940C-24EED0B0D518}" srcId="{B3C9403B-DC82-43B1-BF95-D433D42E9177}" destId="{14CBFD92-BF88-4404-AE73-E039C2267A86}" srcOrd="4" destOrd="0" parTransId="{C2450119-D573-40CB-B78A-F804A66516A3}" sibTransId="{D1C7C78E-3FBF-4447-A5E8-78448C815A87}"/>
    <dgm:cxn modelId="{90588CE8-CF8D-4687-8D44-961917AED28D}" type="presOf" srcId="{3A65C894-E448-4846-8376-CAAAE5C272DE}" destId="{31252BD7-4914-4C6D-9B51-DDEBABD43BEA}" srcOrd="0" destOrd="0" presId="urn:microsoft.com/office/officeart/2005/8/layout/chevron2"/>
    <dgm:cxn modelId="{AFF096B3-16AC-4964-9BCC-2B63AAD6D920}" srcId="{850FFF13-E106-4B5D-95FB-BD501F92BDBE}" destId="{DC6F3627-C51C-4B2A-92D2-5E47A86749D1}" srcOrd="0" destOrd="0" parTransId="{E0174821-4F25-400D-9A28-5BAB60D01A07}" sibTransId="{AB7930F8-5616-4A96-9A6B-161C5FD3146F}"/>
    <dgm:cxn modelId="{1E8081F6-83BE-456B-86F6-E5389382D031}" srcId="{B3C9403B-DC82-43B1-BF95-D433D42E9177}" destId="{702B4C8E-9EBB-4F13-8714-1D33E1B9457D}" srcOrd="6" destOrd="0" parTransId="{2B5298FB-519E-4746-9014-99C48CE6F68E}" sibTransId="{CA944FEB-A179-4424-94A9-0D6DB081BAC6}"/>
    <dgm:cxn modelId="{11E8AA3D-E2A0-4782-B376-15A02DDF7CC2}" type="presOf" srcId="{2CD9A110-D24E-4AE2-9F98-BEFB55820F2C}" destId="{5B2A3F3F-8236-48AC-9262-E45D1C89EA1F}" srcOrd="0" destOrd="0" presId="urn:microsoft.com/office/officeart/2005/8/layout/chevron2"/>
    <dgm:cxn modelId="{577F6A3F-2243-4BEE-81A6-EEE74D801BA4}" type="presOf" srcId="{5CAD0AC7-A0DB-4D43-BD01-15FD11AB939E}" destId="{ED886056-93D8-4C1E-BBA7-2462CDD7FF45}" srcOrd="0" destOrd="0" presId="urn:microsoft.com/office/officeart/2005/8/layout/chevron2"/>
    <dgm:cxn modelId="{B58EDD81-12F4-4E9B-88EA-A7F992368984}" srcId="{B3C9403B-DC82-43B1-BF95-D433D42E9177}" destId="{DFF8E1DA-D6B5-4E99-B2BB-1FFCDDDBC2D8}" srcOrd="5" destOrd="0" parTransId="{EA08B5B1-B2C8-41C2-830D-F6304349853E}" sibTransId="{F63E4C11-DD9F-4E80-A308-AD6C754A8DF9}"/>
    <dgm:cxn modelId="{C56A0509-DEBE-4E01-94D3-DFF5F94E57DB}" type="presOf" srcId="{DC6F3627-C51C-4B2A-92D2-5E47A86749D1}" destId="{3033BADD-02AF-437A-A496-A9EA23E0A6ED}" srcOrd="0" destOrd="0" presId="urn:microsoft.com/office/officeart/2005/8/layout/chevron2"/>
    <dgm:cxn modelId="{131570EE-49E0-4D7B-BF5B-8BE2BE93F24C}" srcId="{8A32A6B3-3A0F-450F-B71D-24F9DDD7AA54}" destId="{E3E05482-0A7B-4B84-BACD-74374B0438D9}" srcOrd="0" destOrd="0" parTransId="{610DE433-26FE-48E3-9926-211C2D026D38}" sibTransId="{AFBF51BC-541B-4F6F-B1D3-2BF4793927B4}"/>
    <dgm:cxn modelId="{26BC5CCD-DE68-4F64-8385-109A735A59AF}" srcId="{14CBFD92-BF88-4404-AE73-E039C2267A86}" destId="{252BEE5E-35B9-46F4-B8BE-6D495459F338}" srcOrd="0" destOrd="0" parTransId="{7B0BEF29-9779-45C5-9C2C-A94C8FE8B047}" sibTransId="{73A5358B-0337-40F7-A0DF-40C06F2242A0}"/>
    <dgm:cxn modelId="{D4290DCA-B379-405C-84AA-9DB66B735046}" srcId="{B3C9403B-DC82-43B1-BF95-D433D42E9177}" destId="{850FFF13-E106-4B5D-95FB-BD501F92BDBE}" srcOrd="1" destOrd="0" parTransId="{C775DD9E-FCD4-4662-9175-D01F96DEFBB3}" sibTransId="{FFD0914F-3029-4D92-BA18-B61EB455A89C}"/>
    <dgm:cxn modelId="{F6640911-8EEC-479F-98B6-60A09CE97A42}" type="presOf" srcId="{702B4C8E-9EBB-4F13-8714-1D33E1B9457D}" destId="{ED052B59-133E-4425-9415-BF0BC6D26B5C}" srcOrd="0" destOrd="0" presId="urn:microsoft.com/office/officeart/2005/8/layout/chevron2"/>
    <dgm:cxn modelId="{BC7C0783-91E5-488A-842D-F9AEC3DB236E}" srcId="{B3C9403B-DC82-43B1-BF95-D433D42E9177}" destId="{8A32A6B3-3A0F-450F-B71D-24F9DDD7AA54}" srcOrd="2" destOrd="0" parTransId="{512ACECF-9474-4437-B413-681A7E51E136}" sibTransId="{3152BAEB-B6CC-478B-8404-3B50299C74B9}"/>
    <dgm:cxn modelId="{F11F7E64-100A-461B-8519-1CDAC7A299A1}" type="presOf" srcId="{252BEE5E-35B9-46F4-B8BE-6D495459F338}" destId="{8888A4D8-7989-43FD-BC76-2EC2850BC723}" srcOrd="0" destOrd="0" presId="urn:microsoft.com/office/officeart/2005/8/layout/chevron2"/>
    <dgm:cxn modelId="{1B16D924-5ABC-4D3E-AFAF-D8ABF5862F07}" srcId="{B3C9403B-DC82-43B1-BF95-D433D42E9177}" destId="{2CD9A110-D24E-4AE2-9F98-BEFB55820F2C}" srcOrd="3" destOrd="0" parTransId="{94FA3502-77F4-469A-84EA-473099E79A16}" sibTransId="{9EEEC3F5-4925-4882-A5B2-4910CD85EB1F}"/>
    <dgm:cxn modelId="{0FC551A6-EC42-4F24-B1A7-C11BBA540449}" type="presOf" srcId="{AF2346FB-A186-45BD-BFF8-48A11DBCB208}" destId="{402B97E6-8B63-437C-A38A-DE5B5F206D6D}" srcOrd="0" destOrd="0" presId="urn:microsoft.com/office/officeart/2005/8/layout/chevron2"/>
    <dgm:cxn modelId="{439DFD63-88E0-4117-9CA1-94C3EBFA692C}" type="presOf" srcId="{B3C9403B-DC82-43B1-BF95-D433D42E9177}" destId="{C0962E4E-00D0-4F9E-8258-7CD0DC7308E0}" srcOrd="0" destOrd="0" presId="urn:microsoft.com/office/officeart/2005/8/layout/chevron2"/>
    <dgm:cxn modelId="{68ED634F-E3BE-4F64-BF71-EE5BD3F644D5}" type="presParOf" srcId="{C0962E4E-00D0-4F9E-8258-7CD0DC7308E0}" destId="{042481A2-497C-496B-977C-52BC6D386A59}" srcOrd="0" destOrd="0" presId="urn:microsoft.com/office/officeart/2005/8/layout/chevron2"/>
    <dgm:cxn modelId="{75FD91C8-D542-4B01-B736-44B98AE0E47A}" type="presParOf" srcId="{042481A2-497C-496B-977C-52BC6D386A59}" destId="{31252BD7-4914-4C6D-9B51-DDEBABD43BEA}" srcOrd="0" destOrd="0" presId="urn:microsoft.com/office/officeart/2005/8/layout/chevron2"/>
    <dgm:cxn modelId="{F6E38101-80EA-4834-97B9-F03459E2C6EC}" type="presParOf" srcId="{042481A2-497C-496B-977C-52BC6D386A59}" destId="{5BE0512B-B8CE-4BF6-A0BD-0A73922D04C5}" srcOrd="1" destOrd="0" presId="urn:microsoft.com/office/officeart/2005/8/layout/chevron2"/>
    <dgm:cxn modelId="{648B0752-60F8-4BAF-B69B-0EFFA9029FD3}" type="presParOf" srcId="{C0962E4E-00D0-4F9E-8258-7CD0DC7308E0}" destId="{BB96602B-873F-45FE-866F-06F1DFB42001}" srcOrd="1" destOrd="0" presId="urn:microsoft.com/office/officeart/2005/8/layout/chevron2"/>
    <dgm:cxn modelId="{138FC447-B9D9-47D3-BCD3-8AE8DA0BC2F6}" type="presParOf" srcId="{C0962E4E-00D0-4F9E-8258-7CD0DC7308E0}" destId="{46FDF476-90A3-4D3B-911B-DDC86445694E}" srcOrd="2" destOrd="0" presId="urn:microsoft.com/office/officeart/2005/8/layout/chevron2"/>
    <dgm:cxn modelId="{61F9F112-B527-4D0E-9C10-FC9C97CB8FED}" type="presParOf" srcId="{46FDF476-90A3-4D3B-911B-DDC86445694E}" destId="{4F7C131C-0BDC-4575-B330-4F7AD457B2FA}" srcOrd="0" destOrd="0" presId="urn:microsoft.com/office/officeart/2005/8/layout/chevron2"/>
    <dgm:cxn modelId="{0F5B870C-4526-451A-BA69-017A58FCD297}" type="presParOf" srcId="{46FDF476-90A3-4D3B-911B-DDC86445694E}" destId="{3033BADD-02AF-437A-A496-A9EA23E0A6ED}" srcOrd="1" destOrd="0" presId="urn:microsoft.com/office/officeart/2005/8/layout/chevron2"/>
    <dgm:cxn modelId="{07B001C3-E7E0-420E-97C4-86DB21E1D3CD}" type="presParOf" srcId="{C0962E4E-00D0-4F9E-8258-7CD0DC7308E0}" destId="{41E13AD6-31ED-4D5D-AB12-36FC53BE49B4}" srcOrd="3" destOrd="0" presId="urn:microsoft.com/office/officeart/2005/8/layout/chevron2"/>
    <dgm:cxn modelId="{F21F5A22-43DF-4BD3-9E84-11F90BFB3F4C}" type="presParOf" srcId="{C0962E4E-00D0-4F9E-8258-7CD0DC7308E0}" destId="{9E875CEB-BEDA-4F6F-94E5-76AE56CA18B0}" srcOrd="4" destOrd="0" presId="urn:microsoft.com/office/officeart/2005/8/layout/chevron2"/>
    <dgm:cxn modelId="{FAD404DC-0F56-4E22-B36F-277B1C444F63}" type="presParOf" srcId="{9E875CEB-BEDA-4F6F-94E5-76AE56CA18B0}" destId="{CEB064ED-F6E8-48CF-A5F1-347DD11F140F}" srcOrd="0" destOrd="0" presId="urn:microsoft.com/office/officeart/2005/8/layout/chevron2"/>
    <dgm:cxn modelId="{44846B61-19EC-41D2-94B9-3CB396B8C6A6}" type="presParOf" srcId="{9E875CEB-BEDA-4F6F-94E5-76AE56CA18B0}" destId="{709B17B8-E7D1-4D6E-A217-DEE0C50B3CB7}" srcOrd="1" destOrd="0" presId="urn:microsoft.com/office/officeart/2005/8/layout/chevron2"/>
    <dgm:cxn modelId="{D80A7AB1-170D-488D-BF0A-18E6B85AB221}" type="presParOf" srcId="{C0962E4E-00D0-4F9E-8258-7CD0DC7308E0}" destId="{BFF0817E-5A25-4E55-9902-6141607391AF}" srcOrd="5" destOrd="0" presId="urn:microsoft.com/office/officeart/2005/8/layout/chevron2"/>
    <dgm:cxn modelId="{366F8C30-64B6-4B5B-A814-97C227C2AC86}" type="presParOf" srcId="{C0962E4E-00D0-4F9E-8258-7CD0DC7308E0}" destId="{F6274402-6D86-44CD-856B-E0995258B40C}" srcOrd="6" destOrd="0" presId="urn:microsoft.com/office/officeart/2005/8/layout/chevron2"/>
    <dgm:cxn modelId="{C1D2B95A-0EFA-4077-8777-33A9BC7C5305}" type="presParOf" srcId="{F6274402-6D86-44CD-856B-E0995258B40C}" destId="{5B2A3F3F-8236-48AC-9262-E45D1C89EA1F}" srcOrd="0" destOrd="0" presId="urn:microsoft.com/office/officeart/2005/8/layout/chevron2"/>
    <dgm:cxn modelId="{339BE78A-CF22-4018-A17A-0D118C27AAF1}" type="presParOf" srcId="{F6274402-6D86-44CD-856B-E0995258B40C}" destId="{402B97E6-8B63-437C-A38A-DE5B5F206D6D}" srcOrd="1" destOrd="0" presId="urn:microsoft.com/office/officeart/2005/8/layout/chevron2"/>
    <dgm:cxn modelId="{8A52D696-D786-44E0-8275-FCA876E31D14}" type="presParOf" srcId="{C0962E4E-00D0-4F9E-8258-7CD0DC7308E0}" destId="{12A85955-E2F3-4FD4-9BF6-019577DCC932}" srcOrd="7" destOrd="0" presId="urn:microsoft.com/office/officeart/2005/8/layout/chevron2"/>
    <dgm:cxn modelId="{71930C42-60DA-4056-AE35-B2E8ADAD308F}" type="presParOf" srcId="{C0962E4E-00D0-4F9E-8258-7CD0DC7308E0}" destId="{9E242570-A1DB-46A7-A8F2-C3F2174A767B}" srcOrd="8" destOrd="0" presId="urn:microsoft.com/office/officeart/2005/8/layout/chevron2"/>
    <dgm:cxn modelId="{F6F5A999-0A95-4DAC-8DDC-68D1FE44287F}" type="presParOf" srcId="{9E242570-A1DB-46A7-A8F2-C3F2174A767B}" destId="{EF140E3F-5B97-4EA9-86A1-3947BFB7CEC2}" srcOrd="0" destOrd="0" presId="urn:microsoft.com/office/officeart/2005/8/layout/chevron2"/>
    <dgm:cxn modelId="{974A7F90-D364-41BC-8468-D6149281A6B7}" type="presParOf" srcId="{9E242570-A1DB-46A7-A8F2-C3F2174A767B}" destId="{8888A4D8-7989-43FD-BC76-2EC2850BC723}" srcOrd="1" destOrd="0" presId="urn:microsoft.com/office/officeart/2005/8/layout/chevron2"/>
    <dgm:cxn modelId="{08333E20-7BC8-42B1-9610-BFEFC548B6F6}" type="presParOf" srcId="{C0962E4E-00D0-4F9E-8258-7CD0DC7308E0}" destId="{C18E8CDF-2542-4D71-BC95-2AE41D6D0D27}" srcOrd="9" destOrd="0" presId="urn:microsoft.com/office/officeart/2005/8/layout/chevron2"/>
    <dgm:cxn modelId="{2C8EA43D-304E-47B6-9A86-DB37F112D55E}" type="presParOf" srcId="{C0962E4E-00D0-4F9E-8258-7CD0DC7308E0}" destId="{8D730583-F628-4527-8619-37E9249C56CD}" srcOrd="10" destOrd="0" presId="urn:microsoft.com/office/officeart/2005/8/layout/chevron2"/>
    <dgm:cxn modelId="{7EE4AB26-FD31-46A4-AA28-97178199FE9D}" type="presParOf" srcId="{8D730583-F628-4527-8619-37E9249C56CD}" destId="{A11F634B-5615-457E-B025-746FAB9EE905}" srcOrd="0" destOrd="0" presId="urn:microsoft.com/office/officeart/2005/8/layout/chevron2"/>
    <dgm:cxn modelId="{C3F48631-DC76-475B-9036-77B9B0D4B9FF}" type="presParOf" srcId="{8D730583-F628-4527-8619-37E9249C56CD}" destId="{ED886056-93D8-4C1E-BBA7-2462CDD7FF45}" srcOrd="1" destOrd="0" presId="urn:microsoft.com/office/officeart/2005/8/layout/chevron2"/>
    <dgm:cxn modelId="{B353673B-89B6-439F-91DA-4971D7501CB2}" type="presParOf" srcId="{C0962E4E-00D0-4F9E-8258-7CD0DC7308E0}" destId="{0F59F6D1-7BEE-40BE-8BE4-240103831FEC}" srcOrd="11" destOrd="0" presId="urn:microsoft.com/office/officeart/2005/8/layout/chevron2"/>
    <dgm:cxn modelId="{A92E5670-8C34-426A-9836-7D16BEA0A31E}" type="presParOf" srcId="{C0962E4E-00D0-4F9E-8258-7CD0DC7308E0}" destId="{EA6F64C6-2279-4201-96D3-6C6CD9C6551F}" srcOrd="12" destOrd="0" presId="urn:microsoft.com/office/officeart/2005/8/layout/chevron2"/>
    <dgm:cxn modelId="{3A2403EF-F2E8-421B-B928-5088C6491DD1}" type="presParOf" srcId="{EA6F64C6-2279-4201-96D3-6C6CD9C6551F}" destId="{ED052B59-133E-4425-9415-BF0BC6D26B5C}" srcOrd="0" destOrd="0" presId="urn:microsoft.com/office/officeart/2005/8/layout/chevron2"/>
    <dgm:cxn modelId="{5479A824-9FCC-41A2-8AC6-CE7729010BB8}" type="presParOf" srcId="{EA6F64C6-2279-4201-96D3-6C6CD9C6551F}" destId="{48E06252-8264-419B-9919-3F508431C8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AB0D53-9AD5-45B9-A8AF-329D53AC7DFB}" type="doc">
      <dgm:prSet loTypeId="urn:microsoft.com/office/officeart/2005/8/layout/vList2" loCatId="list" qsTypeId="urn:microsoft.com/office/officeart/2005/8/quickstyle/simple1" qsCatId="simple" csTypeId="urn:microsoft.com/office/officeart/2005/8/colors/colorful5" csCatId="colorful" phldr="1"/>
      <dgm:spPr/>
    </dgm:pt>
    <dgm:pt modelId="{F172013A-507D-4950-8FE5-89D18056B32B}">
      <dgm:prSet phldrT="[Text]" custT="1"/>
      <dgm:spPr/>
      <dgm:t>
        <a:bodyPr/>
        <a:lstStyle/>
        <a:p>
          <a:r>
            <a:rPr lang="en-US" sz="1800" dirty="0" smtClean="0">
              <a:solidFill>
                <a:schemeClr val="tx1"/>
              </a:solidFill>
              <a:sym typeface="Wingdings"/>
            </a:rPr>
            <a:t></a:t>
          </a:r>
          <a:r>
            <a:rPr lang="en-US" sz="2300" b="1" dirty="0" smtClean="0">
              <a:solidFill>
                <a:schemeClr val="tx1"/>
              </a:solidFill>
            </a:rPr>
            <a:t>Accept the awards </a:t>
          </a:r>
          <a:endParaRPr lang="en-US" sz="2300" b="1" dirty="0">
            <a:solidFill>
              <a:schemeClr val="tx1"/>
            </a:solidFill>
          </a:endParaRPr>
        </a:p>
      </dgm:t>
    </dgm:pt>
    <dgm:pt modelId="{B391378D-18F8-44D2-9759-532F87E79A1C}" type="parTrans" cxnId="{700DB19D-F8BE-4E49-B045-83A25EBE82B3}">
      <dgm:prSet/>
      <dgm:spPr/>
      <dgm:t>
        <a:bodyPr/>
        <a:lstStyle/>
        <a:p>
          <a:endParaRPr lang="en-US">
            <a:solidFill>
              <a:schemeClr val="tx1"/>
            </a:solidFill>
          </a:endParaRPr>
        </a:p>
      </dgm:t>
    </dgm:pt>
    <dgm:pt modelId="{07A5D80E-BAC8-47CE-A4B9-A9F5BAC329E1}" type="sibTrans" cxnId="{700DB19D-F8BE-4E49-B045-83A25EBE82B3}">
      <dgm:prSet/>
      <dgm:spPr/>
      <dgm:t>
        <a:bodyPr/>
        <a:lstStyle/>
        <a:p>
          <a:endParaRPr lang="en-US">
            <a:solidFill>
              <a:schemeClr val="tx1"/>
            </a:solidFill>
          </a:endParaRPr>
        </a:p>
      </dgm:t>
    </dgm:pt>
    <dgm:pt modelId="{F7F12E70-7968-407A-BA6A-08E487867203}">
      <dgm:prSet custT="1"/>
      <dgm:spPr/>
      <dgm:t>
        <a:bodyPr/>
        <a:lstStyle/>
        <a:p>
          <a:pPr marL="228600" indent="-228600"/>
          <a:r>
            <a:rPr lang="en-US" sz="1800" dirty="0" smtClean="0">
              <a:solidFill>
                <a:schemeClr val="tx1"/>
              </a:solidFill>
              <a:sym typeface="Wingdings"/>
            </a:rPr>
            <a:t> </a:t>
          </a:r>
          <a:r>
            <a:rPr lang="en-US" sz="1800" dirty="0" smtClean="0">
              <a:solidFill>
                <a:schemeClr val="tx1"/>
              </a:solidFill>
            </a:rPr>
            <a:t>Submit all </a:t>
          </a:r>
          <a:r>
            <a:rPr lang="en-US" sz="2300" b="1" dirty="0" smtClean="0">
              <a:solidFill>
                <a:schemeClr val="tx1"/>
              </a:solidFill>
            </a:rPr>
            <a:t>paperwork and information required </a:t>
          </a:r>
          <a:endParaRPr lang="en-US" sz="2300" dirty="0" smtClean="0">
            <a:solidFill>
              <a:schemeClr val="tx1"/>
            </a:solidFill>
          </a:endParaRPr>
        </a:p>
      </dgm:t>
    </dgm:pt>
    <dgm:pt modelId="{2A5C14E8-36FD-4A2D-9475-560EAF719532}" type="parTrans" cxnId="{E546A196-A3D0-48F9-8DBB-F665F1E46185}">
      <dgm:prSet/>
      <dgm:spPr/>
      <dgm:t>
        <a:bodyPr/>
        <a:lstStyle/>
        <a:p>
          <a:endParaRPr lang="en-US">
            <a:solidFill>
              <a:schemeClr val="tx1"/>
            </a:solidFill>
          </a:endParaRPr>
        </a:p>
      </dgm:t>
    </dgm:pt>
    <dgm:pt modelId="{2CC2644B-0810-4293-A21A-942141F41E67}" type="sibTrans" cxnId="{E546A196-A3D0-48F9-8DBB-F665F1E46185}">
      <dgm:prSet/>
      <dgm:spPr/>
      <dgm:t>
        <a:bodyPr/>
        <a:lstStyle/>
        <a:p>
          <a:endParaRPr lang="en-US">
            <a:solidFill>
              <a:schemeClr val="tx1"/>
            </a:solidFill>
          </a:endParaRPr>
        </a:p>
      </dgm:t>
    </dgm:pt>
    <dgm:pt modelId="{CF4180E4-FF7F-4461-A6B5-FE2514240C64}">
      <dgm:prSet custT="1"/>
      <dgm:spPr/>
      <dgm:t>
        <a:bodyPr/>
        <a:lstStyle/>
        <a:p>
          <a:pPr marL="228600" indent="-228600"/>
          <a:r>
            <a:rPr lang="en-US" sz="1800" dirty="0" smtClean="0">
              <a:solidFill>
                <a:schemeClr val="tx1"/>
              </a:solidFill>
              <a:sym typeface="Wingdings"/>
            </a:rPr>
            <a:t> </a:t>
          </a:r>
          <a:r>
            <a:rPr lang="en-US" sz="2300" b="1" dirty="0" smtClean="0">
              <a:solidFill>
                <a:schemeClr val="tx1"/>
              </a:solidFill>
            </a:rPr>
            <a:t>Pay past due charges</a:t>
          </a:r>
          <a:r>
            <a:rPr lang="en-US" sz="2400" b="1" dirty="0" smtClean="0">
              <a:solidFill>
                <a:schemeClr val="tx1"/>
              </a:solidFill>
            </a:rPr>
            <a:t> </a:t>
          </a:r>
          <a:r>
            <a:rPr lang="en-US" sz="1800" dirty="0" smtClean="0">
              <a:solidFill>
                <a:schemeClr val="tx1"/>
              </a:solidFill>
            </a:rPr>
            <a:t>on a student account </a:t>
          </a:r>
        </a:p>
      </dgm:t>
    </dgm:pt>
    <dgm:pt modelId="{4D20F315-9EF4-4DA9-843E-3E7CA692F7CA}" type="parTrans" cxnId="{85340894-0E2D-4CAA-8731-BE1C6B8511D0}">
      <dgm:prSet/>
      <dgm:spPr/>
      <dgm:t>
        <a:bodyPr/>
        <a:lstStyle/>
        <a:p>
          <a:endParaRPr lang="en-US">
            <a:solidFill>
              <a:schemeClr val="tx1"/>
            </a:solidFill>
          </a:endParaRPr>
        </a:p>
      </dgm:t>
    </dgm:pt>
    <dgm:pt modelId="{CA56E5F9-606D-474A-AFDA-4E037DE90983}" type="sibTrans" cxnId="{85340894-0E2D-4CAA-8731-BE1C6B8511D0}">
      <dgm:prSet/>
      <dgm:spPr/>
      <dgm:t>
        <a:bodyPr/>
        <a:lstStyle/>
        <a:p>
          <a:endParaRPr lang="en-US">
            <a:solidFill>
              <a:schemeClr val="tx1"/>
            </a:solidFill>
          </a:endParaRPr>
        </a:p>
      </dgm:t>
    </dgm:pt>
    <dgm:pt modelId="{4579A969-DC9C-4C05-9797-A7E5B128630D}">
      <dgm:prSet custT="1"/>
      <dgm:spPr/>
      <dgm:t>
        <a:bodyPr/>
        <a:lstStyle/>
        <a:p>
          <a:pPr marL="228600" indent="-228600"/>
          <a:r>
            <a:rPr lang="en-US" sz="1800" dirty="0" smtClean="0">
              <a:solidFill>
                <a:schemeClr val="tx1"/>
              </a:solidFill>
              <a:sym typeface="Wingdings"/>
            </a:rPr>
            <a:t> </a:t>
          </a:r>
          <a:r>
            <a:rPr lang="en-US" sz="1800" dirty="0" smtClean="0">
              <a:solidFill>
                <a:schemeClr val="tx1"/>
              </a:solidFill>
            </a:rPr>
            <a:t>Make arrangements to </a:t>
          </a:r>
          <a:r>
            <a:rPr lang="en-US" sz="2300" b="1" dirty="0" smtClean="0">
              <a:solidFill>
                <a:schemeClr val="tx1"/>
              </a:solidFill>
            </a:rPr>
            <a:t>clear holds </a:t>
          </a:r>
          <a:r>
            <a:rPr lang="en-US" sz="1800" dirty="0" smtClean="0">
              <a:solidFill>
                <a:schemeClr val="tx1"/>
              </a:solidFill>
            </a:rPr>
            <a:t>set on a student account </a:t>
          </a:r>
        </a:p>
      </dgm:t>
    </dgm:pt>
    <dgm:pt modelId="{BF1DEC53-55BB-452E-BC09-F6C9B478D0D3}" type="parTrans" cxnId="{B24E341E-D85B-46BB-9B92-E3F6B1B9C465}">
      <dgm:prSet/>
      <dgm:spPr/>
      <dgm:t>
        <a:bodyPr/>
        <a:lstStyle/>
        <a:p>
          <a:endParaRPr lang="en-US">
            <a:solidFill>
              <a:schemeClr val="tx1"/>
            </a:solidFill>
          </a:endParaRPr>
        </a:p>
      </dgm:t>
    </dgm:pt>
    <dgm:pt modelId="{F351FD35-7D4C-4B1B-9065-4DE4064DF0C4}" type="sibTrans" cxnId="{B24E341E-D85B-46BB-9B92-E3F6B1B9C465}">
      <dgm:prSet/>
      <dgm:spPr/>
      <dgm:t>
        <a:bodyPr/>
        <a:lstStyle/>
        <a:p>
          <a:endParaRPr lang="en-US">
            <a:solidFill>
              <a:schemeClr val="tx1"/>
            </a:solidFill>
          </a:endParaRPr>
        </a:p>
      </dgm:t>
    </dgm:pt>
    <dgm:pt modelId="{CFAA5D40-36AE-43F3-9E75-FA4DAB48BDA3}">
      <dgm:prSet custT="1"/>
      <dgm:spPr/>
      <dgm:t>
        <a:bodyPr/>
        <a:lstStyle/>
        <a:p>
          <a:pPr marL="228600" indent="-228600"/>
          <a:r>
            <a:rPr lang="en-US" sz="1800" dirty="0" smtClean="0">
              <a:solidFill>
                <a:schemeClr val="tx1"/>
              </a:solidFill>
              <a:sym typeface="Wingdings"/>
            </a:rPr>
            <a:t> </a:t>
          </a:r>
          <a:r>
            <a:rPr lang="en-US" sz="1800" dirty="0" smtClean="0">
              <a:solidFill>
                <a:schemeClr val="tx1"/>
              </a:solidFill>
            </a:rPr>
            <a:t>Enroll in classes and meet </a:t>
          </a:r>
          <a:r>
            <a:rPr lang="en-US" sz="2300" b="1" dirty="0" smtClean="0">
              <a:solidFill>
                <a:schemeClr val="tx1"/>
              </a:solidFill>
            </a:rPr>
            <a:t>Satisfactory Academic Progress</a:t>
          </a:r>
          <a:r>
            <a:rPr lang="en-US" sz="2400" b="1" dirty="0" smtClean="0">
              <a:solidFill>
                <a:schemeClr val="tx1"/>
              </a:solidFill>
            </a:rPr>
            <a:t>  </a:t>
          </a:r>
          <a:r>
            <a:rPr lang="en-US" sz="1800" dirty="0" smtClean="0">
              <a:solidFill>
                <a:schemeClr val="tx1"/>
              </a:solidFill>
            </a:rPr>
            <a:t>(SAP) standards </a:t>
          </a:r>
        </a:p>
      </dgm:t>
    </dgm:pt>
    <dgm:pt modelId="{5C9373BA-72CD-4403-8EA0-F7B4CD0F84CC}" type="parTrans" cxnId="{A1BB0E91-4ECD-4999-A742-EA0165C3E370}">
      <dgm:prSet/>
      <dgm:spPr/>
      <dgm:t>
        <a:bodyPr/>
        <a:lstStyle/>
        <a:p>
          <a:endParaRPr lang="en-US">
            <a:solidFill>
              <a:schemeClr val="tx1"/>
            </a:solidFill>
          </a:endParaRPr>
        </a:p>
      </dgm:t>
    </dgm:pt>
    <dgm:pt modelId="{9C6A7F7B-1C0F-4394-8BEB-A9256CBE8A03}" type="sibTrans" cxnId="{A1BB0E91-4ECD-4999-A742-EA0165C3E370}">
      <dgm:prSet/>
      <dgm:spPr/>
      <dgm:t>
        <a:bodyPr/>
        <a:lstStyle/>
        <a:p>
          <a:endParaRPr lang="en-US">
            <a:solidFill>
              <a:schemeClr val="tx1"/>
            </a:solidFill>
          </a:endParaRPr>
        </a:p>
      </dgm:t>
    </dgm:pt>
    <dgm:pt modelId="{FB7F39E0-0872-4EEA-A4E6-141FE91DD5D9}">
      <dgm:prSet custT="1"/>
      <dgm:spPr/>
      <dgm:t>
        <a:bodyPr/>
        <a:lstStyle/>
        <a:p>
          <a:r>
            <a:rPr lang="en-US" sz="1800" dirty="0" smtClean="0">
              <a:solidFill>
                <a:schemeClr val="tx1"/>
              </a:solidFill>
              <a:sym typeface="Wingdings"/>
            </a:rPr>
            <a:t> </a:t>
          </a:r>
          <a:r>
            <a:rPr lang="en-US" sz="1800" dirty="0" smtClean="0">
              <a:solidFill>
                <a:schemeClr val="tx1"/>
              </a:solidFill>
            </a:rPr>
            <a:t>Complete </a:t>
          </a:r>
          <a:r>
            <a:rPr lang="en-US" sz="2300" b="1" dirty="0" smtClean="0">
              <a:solidFill>
                <a:schemeClr val="tx1"/>
              </a:solidFill>
            </a:rPr>
            <a:t>loan counseling</a:t>
          </a:r>
          <a:r>
            <a:rPr lang="en-US" sz="1800" dirty="0" smtClean="0">
              <a:solidFill>
                <a:schemeClr val="tx1"/>
              </a:solidFill>
            </a:rPr>
            <a:t>, if the student is a new loan borrower </a:t>
          </a:r>
        </a:p>
      </dgm:t>
    </dgm:pt>
    <dgm:pt modelId="{4D38B76A-314D-406E-8FDB-A255055602EC}" type="parTrans" cxnId="{683EFBA3-4C0E-436F-9EE4-2A7D6393C95E}">
      <dgm:prSet/>
      <dgm:spPr/>
      <dgm:t>
        <a:bodyPr/>
        <a:lstStyle/>
        <a:p>
          <a:endParaRPr lang="en-US">
            <a:solidFill>
              <a:schemeClr val="tx1"/>
            </a:solidFill>
          </a:endParaRPr>
        </a:p>
      </dgm:t>
    </dgm:pt>
    <dgm:pt modelId="{B52E64AD-4640-430E-8208-6E26DA20D1C5}" type="sibTrans" cxnId="{683EFBA3-4C0E-436F-9EE4-2A7D6393C95E}">
      <dgm:prSet/>
      <dgm:spPr/>
      <dgm:t>
        <a:bodyPr/>
        <a:lstStyle/>
        <a:p>
          <a:endParaRPr lang="en-US">
            <a:solidFill>
              <a:schemeClr val="tx1"/>
            </a:solidFill>
          </a:endParaRPr>
        </a:p>
      </dgm:t>
    </dgm:pt>
    <dgm:pt modelId="{E172B271-DFEA-498A-8BD0-B3D77243075A}" type="pres">
      <dgm:prSet presAssocID="{4BAB0D53-9AD5-45B9-A8AF-329D53AC7DFB}" presName="linear" presStyleCnt="0">
        <dgm:presLayoutVars>
          <dgm:animLvl val="lvl"/>
          <dgm:resizeHandles val="exact"/>
        </dgm:presLayoutVars>
      </dgm:prSet>
      <dgm:spPr/>
    </dgm:pt>
    <dgm:pt modelId="{B98997C1-B5CA-4F18-B848-0DB3600AFD3A}" type="pres">
      <dgm:prSet presAssocID="{F172013A-507D-4950-8FE5-89D18056B32B}" presName="parentText" presStyleLbl="node1" presStyleIdx="0" presStyleCnt="6">
        <dgm:presLayoutVars>
          <dgm:chMax val="0"/>
          <dgm:bulletEnabled val="1"/>
        </dgm:presLayoutVars>
      </dgm:prSet>
      <dgm:spPr/>
      <dgm:t>
        <a:bodyPr/>
        <a:lstStyle/>
        <a:p>
          <a:endParaRPr lang="en-US"/>
        </a:p>
      </dgm:t>
    </dgm:pt>
    <dgm:pt modelId="{92D5D8A6-4247-4F94-82E5-FC2672C25774}" type="pres">
      <dgm:prSet presAssocID="{07A5D80E-BAC8-47CE-A4B9-A9F5BAC329E1}" presName="spacer" presStyleCnt="0"/>
      <dgm:spPr/>
    </dgm:pt>
    <dgm:pt modelId="{65AAC230-25A9-4F44-8E38-C72926E38416}" type="pres">
      <dgm:prSet presAssocID="{F7F12E70-7968-407A-BA6A-08E487867203}" presName="parentText" presStyleLbl="node1" presStyleIdx="1" presStyleCnt="6">
        <dgm:presLayoutVars>
          <dgm:chMax val="0"/>
          <dgm:bulletEnabled val="1"/>
        </dgm:presLayoutVars>
      </dgm:prSet>
      <dgm:spPr/>
      <dgm:t>
        <a:bodyPr/>
        <a:lstStyle/>
        <a:p>
          <a:endParaRPr lang="en-US"/>
        </a:p>
      </dgm:t>
    </dgm:pt>
    <dgm:pt modelId="{BD190288-6654-4195-9821-A09D312EB399}" type="pres">
      <dgm:prSet presAssocID="{2CC2644B-0810-4293-A21A-942141F41E67}" presName="spacer" presStyleCnt="0"/>
      <dgm:spPr/>
    </dgm:pt>
    <dgm:pt modelId="{2F7D7BFC-3E71-4E71-8AD4-D8F663DFDAB8}" type="pres">
      <dgm:prSet presAssocID="{FB7F39E0-0872-4EEA-A4E6-141FE91DD5D9}" presName="parentText" presStyleLbl="node1" presStyleIdx="2" presStyleCnt="6">
        <dgm:presLayoutVars>
          <dgm:chMax val="0"/>
          <dgm:bulletEnabled val="1"/>
        </dgm:presLayoutVars>
      </dgm:prSet>
      <dgm:spPr/>
      <dgm:t>
        <a:bodyPr/>
        <a:lstStyle/>
        <a:p>
          <a:endParaRPr lang="en-US"/>
        </a:p>
      </dgm:t>
    </dgm:pt>
    <dgm:pt modelId="{A8E1712D-8617-49A9-853E-C167F956586D}" type="pres">
      <dgm:prSet presAssocID="{B52E64AD-4640-430E-8208-6E26DA20D1C5}" presName="spacer" presStyleCnt="0"/>
      <dgm:spPr/>
    </dgm:pt>
    <dgm:pt modelId="{7948C272-5FD7-4FB3-A9EA-5F9CBBE148BD}" type="pres">
      <dgm:prSet presAssocID="{CFAA5D40-36AE-43F3-9E75-FA4DAB48BDA3}" presName="parentText" presStyleLbl="node1" presStyleIdx="3" presStyleCnt="6">
        <dgm:presLayoutVars>
          <dgm:chMax val="0"/>
          <dgm:bulletEnabled val="1"/>
        </dgm:presLayoutVars>
      </dgm:prSet>
      <dgm:spPr/>
      <dgm:t>
        <a:bodyPr/>
        <a:lstStyle/>
        <a:p>
          <a:endParaRPr lang="en-US"/>
        </a:p>
      </dgm:t>
    </dgm:pt>
    <dgm:pt modelId="{0C0935FC-14FD-4B78-9E65-A8F207439F9C}" type="pres">
      <dgm:prSet presAssocID="{9C6A7F7B-1C0F-4394-8BEB-A9256CBE8A03}" presName="spacer" presStyleCnt="0"/>
      <dgm:spPr/>
    </dgm:pt>
    <dgm:pt modelId="{BBF77F28-935B-4735-9F87-CA27DC26BCB0}" type="pres">
      <dgm:prSet presAssocID="{CF4180E4-FF7F-4461-A6B5-FE2514240C64}" presName="parentText" presStyleLbl="node1" presStyleIdx="4" presStyleCnt="6">
        <dgm:presLayoutVars>
          <dgm:chMax val="0"/>
          <dgm:bulletEnabled val="1"/>
        </dgm:presLayoutVars>
      </dgm:prSet>
      <dgm:spPr/>
      <dgm:t>
        <a:bodyPr/>
        <a:lstStyle/>
        <a:p>
          <a:endParaRPr lang="en-US"/>
        </a:p>
      </dgm:t>
    </dgm:pt>
    <dgm:pt modelId="{6F0915AA-8B59-471B-893F-6F8CA08F16DB}" type="pres">
      <dgm:prSet presAssocID="{CA56E5F9-606D-474A-AFDA-4E037DE90983}" presName="spacer" presStyleCnt="0"/>
      <dgm:spPr/>
    </dgm:pt>
    <dgm:pt modelId="{AF89F9C1-6FBB-4B1B-A780-EB16649FDFBA}" type="pres">
      <dgm:prSet presAssocID="{4579A969-DC9C-4C05-9797-A7E5B128630D}" presName="parentText" presStyleLbl="node1" presStyleIdx="5" presStyleCnt="6">
        <dgm:presLayoutVars>
          <dgm:chMax val="0"/>
          <dgm:bulletEnabled val="1"/>
        </dgm:presLayoutVars>
      </dgm:prSet>
      <dgm:spPr/>
      <dgm:t>
        <a:bodyPr/>
        <a:lstStyle/>
        <a:p>
          <a:endParaRPr lang="en-US"/>
        </a:p>
      </dgm:t>
    </dgm:pt>
  </dgm:ptLst>
  <dgm:cxnLst>
    <dgm:cxn modelId="{7755E883-7F74-4C34-BB99-93DF20BD7269}" type="presOf" srcId="{CFAA5D40-36AE-43F3-9E75-FA4DAB48BDA3}" destId="{7948C272-5FD7-4FB3-A9EA-5F9CBBE148BD}" srcOrd="0" destOrd="0" presId="urn:microsoft.com/office/officeart/2005/8/layout/vList2"/>
    <dgm:cxn modelId="{85340894-0E2D-4CAA-8731-BE1C6B8511D0}" srcId="{4BAB0D53-9AD5-45B9-A8AF-329D53AC7DFB}" destId="{CF4180E4-FF7F-4461-A6B5-FE2514240C64}" srcOrd="4" destOrd="0" parTransId="{4D20F315-9EF4-4DA9-843E-3E7CA692F7CA}" sibTransId="{CA56E5F9-606D-474A-AFDA-4E037DE90983}"/>
    <dgm:cxn modelId="{A1BB0E91-4ECD-4999-A742-EA0165C3E370}" srcId="{4BAB0D53-9AD5-45B9-A8AF-329D53AC7DFB}" destId="{CFAA5D40-36AE-43F3-9E75-FA4DAB48BDA3}" srcOrd="3" destOrd="0" parTransId="{5C9373BA-72CD-4403-8EA0-F7B4CD0F84CC}" sibTransId="{9C6A7F7B-1C0F-4394-8BEB-A9256CBE8A03}"/>
    <dgm:cxn modelId="{D5BBD918-4D64-43C2-A87E-909562D7732A}" type="presOf" srcId="{F172013A-507D-4950-8FE5-89D18056B32B}" destId="{B98997C1-B5CA-4F18-B848-0DB3600AFD3A}" srcOrd="0" destOrd="0" presId="urn:microsoft.com/office/officeart/2005/8/layout/vList2"/>
    <dgm:cxn modelId="{5A0CCA3A-36E2-47DE-96B5-6E545DA06F89}" type="presOf" srcId="{4579A969-DC9C-4C05-9797-A7E5B128630D}" destId="{AF89F9C1-6FBB-4B1B-A780-EB16649FDFBA}" srcOrd="0" destOrd="0" presId="urn:microsoft.com/office/officeart/2005/8/layout/vList2"/>
    <dgm:cxn modelId="{4CA6FDFA-A800-4065-9617-015DC4AFD744}" type="presOf" srcId="{CF4180E4-FF7F-4461-A6B5-FE2514240C64}" destId="{BBF77F28-935B-4735-9F87-CA27DC26BCB0}" srcOrd="0" destOrd="0" presId="urn:microsoft.com/office/officeart/2005/8/layout/vList2"/>
    <dgm:cxn modelId="{B24E341E-D85B-46BB-9B92-E3F6B1B9C465}" srcId="{4BAB0D53-9AD5-45B9-A8AF-329D53AC7DFB}" destId="{4579A969-DC9C-4C05-9797-A7E5B128630D}" srcOrd="5" destOrd="0" parTransId="{BF1DEC53-55BB-452E-BC09-F6C9B478D0D3}" sibTransId="{F351FD35-7D4C-4B1B-9065-4DE4064DF0C4}"/>
    <dgm:cxn modelId="{683EFBA3-4C0E-436F-9EE4-2A7D6393C95E}" srcId="{4BAB0D53-9AD5-45B9-A8AF-329D53AC7DFB}" destId="{FB7F39E0-0872-4EEA-A4E6-141FE91DD5D9}" srcOrd="2" destOrd="0" parTransId="{4D38B76A-314D-406E-8FDB-A255055602EC}" sibTransId="{B52E64AD-4640-430E-8208-6E26DA20D1C5}"/>
    <dgm:cxn modelId="{FF6A2C5F-5AD2-44EC-B0B1-39A61F220755}" type="presOf" srcId="{4BAB0D53-9AD5-45B9-A8AF-329D53AC7DFB}" destId="{E172B271-DFEA-498A-8BD0-B3D77243075A}" srcOrd="0" destOrd="0" presId="urn:microsoft.com/office/officeart/2005/8/layout/vList2"/>
    <dgm:cxn modelId="{700DB19D-F8BE-4E49-B045-83A25EBE82B3}" srcId="{4BAB0D53-9AD5-45B9-A8AF-329D53AC7DFB}" destId="{F172013A-507D-4950-8FE5-89D18056B32B}" srcOrd="0" destOrd="0" parTransId="{B391378D-18F8-44D2-9759-532F87E79A1C}" sibTransId="{07A5D80E-BAC8-47CE-A4B9-A9F5BAC329E1}"/>
    <dgm:cxn modelId="{44EEFD5C-ECFA-48FB-9B71-A01BDF6A906E}" type="presOf" srcId="{F7F12E70-7968-407A-BA6A-08E487867203}" destId="{65AAC230-25A9-4F44-8E38-C72926E38416}" srcOrd="0" destOrd="0" presId="urn:microsoft.com/office/officeart/2005/8/layout/vList2"/>
    <dgm:cxn modelId="{59F4872C-0DF3-4CDC-98D6-A03B90A048B7}" type="presOf" srcId="{FB7F39E0-0872-4EEA-A4E6-141FE91DD5D9}" destId="{2F7D7BFC-3E71-4E71-8AD4-D8F663DFDAB8}" srcOrd="0" destOrd="0" presId="urn:microsoft.com/office/officeart/2005/8/layout/vList2"/>
    <dgm:cxn modelId="{E546A196-A3D0-48F9-8DBB-F665F1E46185}" srcId="{4BAB0D53-9AD5-45B9-A8AF-329D53AC7DFB}" destId="{F7F12E70-7968-407A-BA6A-08E487867203}" srcOrd="1" destOrd="0" parTransId="{2A5C14E8-36FD-4A2D-9475-560EAF719532}" sibTransId="{2CC2644B-0810-4293-A21A-942141F41E67}"/>
    <dgm:cxn modelId="{424B2827-0268-470E-A4C6-6FFB81CD5D9E}" type="presParOf" srcId="{E172B271-DFEA-498A-8BD0-B3D77243075A}" destId="{B98997C1-B5CA-4F18-B848-0DB3600AFD3A}" srcOrd="0" destOrd="0" presId="urn:microsoft.com/office/officeart/2005/8/layout/vList2"/>
    <dgm:cxn modelId="{9BC0A78F-33DE-4BAC-899A-79A7C3AF4B76}" type="presParOf" srcId="{E172B271-DFEA-498A-8BD0-B3D77243075A}" destId="{92D5D8A6-4247-4F94-82E5-FC2672C25774}" srcOrd="1" destOrd="0" presId="urn:microsoft.com/office/officeart/2005/8/layout/vList2"/>
    <dgm:cxn modelId="{84B3BD3A-DD4C-4365-BDE5-791B116ED22F}" type="presParOf" srcId="{E172B271-DFEA-498A-8BD0-B3D77243075A}" destId="{65AAC230-25A9-4F44-8E38-C72926E38416}" srcOrd="2" destOrd="0" presId="urn:microsoft.com/office/officeart/2005/8/layout/vList2"/>
    <dgm:cxn modelId="{34858D48-A302-484E-A1B1-2D8402FC1FE8}" type="presParOf" srcId="{E172B271-DFEA-498A-8BD0-B3D77243075A}" destId="{BD190288-6654-4195-9821-A09D312EB399}" srcOrd="3" destOrd="0" presId="urn:microsoft.com/office/officeart/2005/8/layout/vList2"/>
    <dgm:cxn modelId="{49E532A5-D03E-4CD2-9CA4-D0192930809F}" type="presParOf" srcId="{E172B271-DFEA-498A-8BD0-B3D77243075A}" destId="{2F7D7BFC-3E71-4E71-8AD4-D8F663DFDAB8}" srcOrd="4" destOrd="0" presId="urn:microsoft.com/office/officeart/2005/8/layout/vList2"/>
    <dgm:cxn modelId="{F38DD35D-BBE7-49CD-B67F-D6D0168B463C}" type="presParOf" srcId="{E172B271-DFEA-498A-8BD0-B3D77243075A}" destId="{A8E1712D-8617-49A9-853E-C167F956586D}" srcOrd="5" destOrd="0" presId="urn:microsoft.com/office/officeart/2005/8/layout/vList2"/>
    <dgm:cxn modelId="{296FCBF0-D123-4E73-BD47-5D63368FD924}" type="presParOf" srcId="{E172B271-DFEA-498A-8BD0-B3D77243075A}" destId="{7948C272-5FD7-4FB3-A9EA-5F9CBBE148BD}" srcOrd="6" destOrd="0" presId="urn:microsoft.com/office/officeart/2005/8/layout/vList2"/>
    <dgm:cxn modelId="{4C90C43B-31A1-4838-BAA2-07B106AECCA0}" type="presParOf" srcId="{E172B271-DFEA-498A-8BD0-B3D77243075A}" destId="{0C0935FC-14FD-4B78-9E65-A8F207439F9C}" srcOrd="7" destOrd="0" presId="urn:microsoft.com/office/officeart/2005/8/layout/vList2"/>
    <dgm:cxn modelId="{35F50F5E-7355-4C17-8328-2B3551591B0B}" type="presParOf" srcId="{E172B271-DFEA-498A-8BD0-B3D77243075A}" destId="{BBF77F28-935B-4735-9F87-CA27DC26BCB0}" srcOrd="8" destOrd="0" presId="urn:microsoft.com/office/officeart/2005/8/layout/vList2"/>
    <dgm:cxn modelId="{ECA65573-E74F-4250-B49E-2B2E6DF02FB7}" type="presParOf" srcId="{E172B271-DFEA-498A-8BD0-B3D77243075A}" destId="{6F0915AA-8B59-471B-893F-6F8CA08F16DB}" srcOrd="9" destOrd="0" presId="urn:microsoft.com/office/officeart/2005/8/layout/vList2"/>
    <dgm:cxn modelId="{8FBAFCCD-E5CF-4065-8F9A-E10E25BACED4}" type="presParOf" srcId="{E172B271-DFEA-498A-8BD0-B3D77243075A}" destId="{AF89F9C1-6FBB-4B1B-A780-EB16649FDFB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5E80B4-DDBB-4E14-82D8-2B0F6878CB06}" type="doc">
      <dgm:prSet loTypeId="urn:microsoft.com/office/officeart/2005/8/layout/cycle4#1" loCatId="relationship" qsTypeId="urn:microsoft.com/office/officeart/2005/8/quickstyle/simple1" qsCatId="simple" csTypeId="urn:microsoft.com/office/officeart/2005/8/colors/colorful5" csCatId="colorful" phldr="1"/>
      <dgm:spPr/>
      <dgm:t>
        <a:bodyPr/>
        <a:lstStyle/>
        <a:p>
          <a:endParaRPr lang="en-US"/>
        </a:p>
      </dgm:t>
    </dgm:pt>
    <dgm:pt modelId="{140401E3-1C68-4D15-9E84-F4389BD3ABBB}">
      <dgm:prSet phldrT="[Text]"/>
      <dgm:spPr/>
      <dgm:t>
        <a:bodyPr/>
        <a:lstStyle/>
        <a:p>
          <a:r>
            <a:rPr lang="en-US" i="1" dirty="0" smtClean="0">
              <a:solidFill>
                <a:schemeClr val="tx1"/>
              </a:solidFill>
            </a:rPr>
            <a:t>Step 1:  </a:t>
          </a:r>
          <a:r>
            <a:rPr lang="en-US" b="1" dirty="0" smtClean="0">
              <a:solidFill>
                <a:schemeClr val="tx1"/>
              </a:solidFill>
            </a:rPr>
            <a:t>Determine Student Eligibility</a:t>
          </a:r>
          <a:endParaRPr lang="en-US" b="1" dirty="0">
            <a:solidFill>
              <a:schemeClr val="tx1"/>
            </a:solidFill>
          </a:endParaRPr>
        </a:p>
      </dgm:t>
    </dgm:pt>
    <dgm:pt modelId="{23FD4961-BC98-4418-A7E0-E1B04EA258B9}" type="parTrans" cxnId="{3BAB9DD0-1167-4F4F-8241-FD4CC777C716}">
      <dgm:prSet/>
      <dgm:spPr/>
      <dgm:t>
        <a:bodyPr/>
        <a:lstStyle/>
        <a:p>
          <a:endParaRPr lang="en-US">
            <a:solidFill>
              <a:schemeClr val="tx1"/>
            </a:solidFill>
          </a:endParaRPr>
        </a:p>
      </dgm:t>
    </dgm:pt>
    <dgm:pt modelId="{E927AAA1-6CC4-4685-897F-B45AEFBEB38F}" type="sibTrans" cxnId="{3BAB9DD0-1167-4F4F-8241-FD4CC777C716}">
      <dgm:prSet/>
      <dgm:spPr/>
      <dgm:t>
        <a:bodyPr/>
        <a:lstStyle/>
        <a:p>
          <a:endParaRPr lang="en-US">
            <a:solidFill>
              <a:schemeClr val="tx1"/>
            </a:solidFill>
          </a:endParaRPr>
        </a:p>
      </dgm:t>
    </dgm:pt>
    <dgm:pt modelId="{E18FA91F-4E39-4270-B778-2C97FEC32550}">
      <dgm:prSet phldrT="[Text]"/>
      <dgm:spPr/>
      <dgm:t>
        <a:bodyPr/>
        <a:lstStyle/>
        <a:p>
          <a:r>
            <a:rPr lang="en-US" i="1" dirty="0" smtClean="0">
              <a:solidFill>
                <a:schemeClr val="tx1"/>
              </a:solidFill>
            </a:rPr>
            <a:t>Step 2:  </a:t>
          </a:r>
          <a:r>
            <a:rPr lang="en-US" b="1" dirty="0" smtClean="0">
              <a:solidFill>
                <a:schemeClr val="tx1"/>
              </a:solidFill>
            </a:rPr>
            <a:t>Package Aid</a:t>
          </a:r>
          <a:endParaRPr lang="en-US" b="1" dirty="0">
            <a:solidFill>
              <a:schemeClr val="tx1"/>
            </a:solidFill>
          </a:endParaRPr>
        </a:p>
      </dgm:t>
    </dgm:pt>
    <dgm:pt modelId="{774380D4-76AA-413A-BC83-F1E7C8BBB4C3}" type="parTrans" cxnId="{74E12893-385E-48A4-8344-DAA2091333E3}">
      <dgm:prSet/>
      <dgm:spPr/>
      <dgm:t>
        <a:bodyPr/>
        <a:lstStyle/>
        <a:p>
          <a:endParaRPr lang="en-US">
            <a:solidFill>
              <a:schemeClr val="tx1"/>
            </a:solidFill>
          </a:endParaRPr>
        </a:p>
      </dgm:t>
    </dgm:pt>
    <dgm:pt modelId="{2A6F7CFD-6B37-4B43-A69B-85E7990B5C69}" type="sibTrans" cxnId="{74E12893-385E-48A4-8344-DAA2091333E3}">
      <dgm:prSet/>
      <dgm:spPr/>
      <dgm:t>
        <a:bodyPr/>
        <a:lstStyle/>
        <a:p>
          <a:endParaRPr lang="en-US">
            <a:solidFill>
              <a:schemeClr val="tx1"/>
            </a:solidFill>
          </a:endParaRPr>
        </a:p>
      </dgm:t>
    </dgm:pt>
    <dgm:pt modelId="{C8DEBE24-73DF-4D7A-A75B-7B0767A89B62}">
      <dgm:prSet phldrT="[Text]"/>
      <dgm:spPr>
        <a:solidFill>
          <a:srgbClr val="FF9F9F"/>
        </a:solidFill>
      </dgm:spPr>
      <dgm:t>
        <a:bodyPr/>
        <a:lstStyle/>
        <a:p>
          <a:r>
            <a:rPr lang="en-US" i="1" dirty="0" smtClean="0">
              <a:solidFill>
                <a:schemeClr val="tx1"/>
              </a:solidFill>
            </a:rPr>
            <a:t>Step 3: </a:t>
          </a:r>
          <a:r>
            <a:rPr lang="en-US" b="1" dirty="0" smtClean="0">
              <a:solidFill>
                <a:schemeClr val="tx1"/>
              </a:solidFill>
            </a:rPr>
            <a:t>Disburse Aid</a:t>
          </a:r>
          <a:endParaRPr lang="en-US" b="1" dirty="0">
            <a:solidFill>
              <a:schemeClr val="tx1"/>
            </a:solidFill>
          </a:endParaRPr>
        </a:p>
      </dgm:t>
    </dgm:pt>
    <dgm:pt modelId="{7099AC0C-CFB1-4D4A-BF96-7E5B1FA3DCD4}" type="parTrans" cxnId="{A0CCC609-9436-4057-A106-715A9C14BF9D}">
      <dgm:prSet/>
      <dgm:spPr/>
      <dgm:t>
        <a:bodyPr/>
        <a:lstStyle/>
        <a:p>
          <a:endParaRPr lang="en-US">
            <a:solidFill>
              <a:schemeClr val="tx1"/>
            </a:solidFill>
          </a:endParaRPr>
        </a:p>
      </dgm:t>
    </dgm:pt>
    <dgm:pt modelId="{DA783011-13F1-4241-B176-DC47B237CBDC}" type="sibTrans" cxnId="{A0CCC609-9436-4057-A106-715A9C14BF9D}">
      <dgm:prSet/>
      <dgm:spPr/>
      <dgm:t>
        <a:bodyPr/>
        <a:lstStyle/>
        <a:p>
          <a:endParaRPr lang="en-US">
            <a:solidFill>
              <a:schemeClr val="tx1"/>
            </a:solidFill>
          </a:endParaRPr>
        </a:p>
      </dgm:t>
    </dgm:pt>
    <dgm:pt modelId="{85B2798B-2CB3-4F67-B1B5-CB545DDCB743}">
      <dgm:prSet phldrT="[Text]"/>
      <dgm:spPr/>
      <dgm:t>
        <a:bodyPr/>
        <a:lstStyle/>
        <a:p>
          <a:r>
            <a:rPr lang="en-US" i="1" dirty="0" smtClean="0">
              <a:solidFill>
                <a:schemeClr val="tx1"/>
              </a:solidFill>
            </a:rPr>
            <a:t>Step 4:</a:t>
          </a:r>
        </a:p>
        <a:p>
          <a:r>
            <a:rPr lang="en-US" b="1" dirty="0" smtClean="0">
              <a:solidFill>
                <a:schemeClr val="tx1"/>
              </a:solidFill>
            </a:rPr>
            <a:t>Deal with Student Departures and Withdrawals</a:t>
          </a:r>
          <a:endParaRPr lang="en-US" b="1" dirty="0">
            <a:solidFill>
              <a:schemeClr val="tx1"/>
            </a:solidFill>
          </a:endParaRPr>
        </a:p>
      </dgm:t>
    </dgm:pt>
    <dgm:pt modelId="{18339A37-61D4-4CE0-9BAA-AE1FA2EA1537}" type="parTrans" cxnId="{7CE0508D-33C7-469A-9EB1-5C97EB845D0C}">
      <dgm:prSet/>
      <dgm:spPr/>
      <dgm:t>
        <a:bodyPr/>
        <a:lstStyle/>
        <a:p>
          <a:endParaRPr lang="en-US">
            <a:solidFill>
              <a:schemeClr val="tx1"/>
            </a:solidFill>
          </a:endParaRPr>
        </a:p>
      </dgm:t>
    </dgm:pt>
    <dgm:pt modelId="{5D4D034E-5358-4056-B672-08E21F6F31C3}" type="sibTrans" cxnId="{7CE0508D-33C7-469A-9EB1-5C97EB845D0C}">
      <dgm:prSet/>
      <dgm:spPr/>
      <dgm:t>
        <a:bodyPr/>
        <a:lstStyle/>
        <a:p>
          <a:endParaRPr lang="en-US">
            <a:solidFill>
              <a:schemeClr val="tx1"/>
            </a:solidFill>
          </a:endParaRPr>
        </a:p>
      </dgm:t>
    </dgm:pt>
    <dgm:pt modelId="{3FBA2943-32E9-49C1-950C-A3B1B918050B}" type="pres">
      <dgm:prSet presAssocID="{805E80B4-DDBB-4E14-82D8-2B0F6878CB06}" presName="cycleMatrixDiagram" presStyleCnt="0">
        <dgm:presLayoutVars>
          <dgm:chMax val="1"/>
          <dgm:dir/>
          <dgm:animLvl val="lvl"/>
          <dgm:resizeHandles val="exact"/>
        </dgm:presLayoutVars>
      </dgm:prSet>
      <dgm:spPr/>
      <dgm:t>
        <a:bodyPr/>
        <a:lstStyle/>
        <a:p>
          <a:endParaRPr lang="en-US"/>
        </a:p>
      </dgm:t>
    </dgm:pt>
    <dgm:pt modelId="{BF92B853-8118-4D0F-B076-DA365910BFCF}" type="pres">
      <dgm:prSet presAssocID="{805E80B4-DDBB-4E14-82D8-2B0F6878CB06}" presName="children" presStyleCnt="0"/>
      <dgm:spPr/>
      <dgm:t>
        <a:bodyPr/>
        <a:lstStyle/>
        <a:p>
          <a:endParaRPr lang="en-US"/>
        </a:p>
      </dgm:t>
    </dgm:pt>
    <dgm:pt modelId="{D577F0AF-4984-45AF-93BA-3AB7AF881838}" type="pres">
      <dgm:prSet presAssocID="{805E80B4-DDBB-4E14-82D8-2B0F6878CB06}" presName="childPlaceholder" presStyleCnt="0"/>
      <dgm:spPr/>
      <dgm:t>
        <a:bodyPr/>
        <a:lstStyle/>
        <a:p>
          <a:endParaRPr lang="en-US"/>
        </a:p>
      </dgm:t>
    </dgm:pt>
    <dgm:pt modelId="{014B99A6-7A56-4D33-91D5-A64AF40A628A}" type="pres">
      <dgm:prSet presAssocID="{805E80B4-DDBB-4E14-82D8-2B0F6878CB06}" presName="circle" presStyleCnt="0"/>
      <dgm:spPr/>
      <dgm:t>
        <a:bodyPr/>
        <a:lstStyle/>
        <a:p>
          <a:endParaRPr lang="en-US"/>
        </a:p>
      </dgm:t>
    </dgm:pt>
    <dgm:pt modelId="{82B07DA3-FCE3-4B60-B33D-9B5989FBBB79}" type="pres">
      <dgm:prSet presAssocID="{805E80B4-DDBB-4E14-82D8-2B0F6878CB06}" presName="quadrant1" presStyleLbl="node1" presStyleIdx="0" presStyleCnt="4">
        <dgm:presLayoutVars>
          <dgm:chMax val="1"/>
          <dgm:bulletEnabled val="1"/>
        </dgm:presLayoutVars>
      </dgm:prSet>
      <dgm:spPr/>
      <dgm:t>
        <a:bodyPr/>
        <a:lstStyle/>
        <a:p>
          <a:endParaRPr lang="en-US"/>
        </a:p>
      </dgm:t>
    </dgm:pt>
    <dgm:pt modelId="{11F51B09-DE23-4E91-B20F-F857BF7C0478}" type="pres">
      <dgm:prSet presAssocID="{805E80B4-DDBB-4E14-82D8-2B0F6878CB06}" presName="quadrant2" presStyleLbl="node1" presStyleIdx="1" presStyleCnt="4">
        <dgm:presLayoutVars>
          <dgm:chMax val="1"/>
          <dgm:bulletEnabled val="1"/>
        </dgm:presLayoutVars>
      </dgm:prSet>
      <dgm:spPr/>
      <dgm:t>
        <a:bodyPr/>
        <a:lstStyle/>
        <a:p>
          <a:endParaRPr lang="en-US"/>
        </a:p>
      </dgm:t>
    </dgm:pt>
    <dgm:pt modelId="{3C11038F-5CAF-4EF4-9642-D9AB971CAD16}" type="pres">
      <dgm:prSet presAssocID="{805E80B4-DDBB-4E14-82D8-2B0F6878CB06}" presName="quadrant3" presStyleLbl="node1" presStyleIdx="2" presStyleCnt="4">
        <dgm:presLayoutVars>
          <dgm:chMax val="1"/>
          <dgm:bulletEnabled val="1"/>
        </dgm:presLayoutVars>
      </dgm:prSet>
      <dgm:spPr/>
      <dgm:t>
        <a:bodyPr/>
        <a:lstStyle/>
        <a:p>
          <a:endParaRPr lang="en-US"/>
        </a:p>
      </dgm:t>
    </dgm:pt>
    <dgm:pt modelId="{281F858A-D983-4F1F-9D8B-A38F11CC3C49}" type="pres">
      <dgm:prSet presAssocID="{805E80B4-DDBB-4E14-82D8-2B0F6878CB06}" presName="quadrant4" presStyleLbl="node1" presStyleIdx="3" presStyleCnt="4">
        <dgm:presLayoutVars>
          <dgm:chMax val="1"/>
          <dgm:bulletEnabled val="1"/>
        </dgm:presLayoutVars>
      </dgm:prSet>
      <dgm:spPr/>
      <dgm:t>
        <a:bodyPr/>
        <a:lstStyle/>
        <a:p>
          <a:endParaRPr lang="en-US"/>
        </a:p>
      </dgm:t>
    </dgm:pt>
    <dgm:pt modelId="{097CE7AF-F4B7-428C-8F70-488BEF03D448}" type="pres">
      <dgm:prSet presAssocID="{805E80B4-DDBB-4E14-82D8-2B0F6878CB06}" presName="quadrantPlaceholder" presStyleCnt="0"/>
      <dgm:spPr/>
      <dgm:t>
        <a:bodyPr/>
        <a:lstStyle/>
        <a:p>
          <a:endParaRPr lang="en-US"/>
        </a:p>
      </dgm:t>
    </dgm:pt>
    <dgm:pt modelId="{BF202770-196D-436B-B256-43C0C2C7B260}" type="pres">
      <dgm:prSet presAssocID="{805E80B4-DDBB-4E14-82D8-2B0F6878CB06}" presName="center1" presStyleLbl="fgShp" presStyleIdx="0" presStyleCnt="2"/>
      <dgm:spPr/>
      <dgm:t>
        <a:bodyPr/>
        <a:lstStyle/>
        <a:p>
          <a:endParaRPr lang="en-US"/>
        </a:p>
      </dgm:t>
    </dgm:pt>
    <dgm:pt modelId="{05DE8B07-D44E-49AF-B9EF-E0A5B7DD1CA0}" type="pres">
      <dgm:prSet presAssocID="{805E80B4-DDBB-4E14-82D8-2B0F6878CB06}" presName="center2" presStyleLbl="fgShp" presStyleIdx="1" presStyleCnt="2"/>
      <dgm:spPr/>
      <dgm:t>
        <a:bodyPr/>
        <a:lstStyle/>
        <a:p>
          <a:endParaRPr lang="en-US"/>
        </a:p>
      </dgm:t>
    </dgm:pt>
  </dgm:ptLst>
  <dgm:cxnLst>
    <dgm:cxn modelId="{B663D64B-FA53-4F42-84E2-4F2ADC652A83}" type="presOf" srcId="{E18FA91F-4E39-4270-B778-2C97FEC32550}" destId="{11F51B09-DE23-4E91-B20F-F857BF7C0478}" srcOrd="0" destOrd="0" presId="urn:microsoft.com/office/officeart/2005/8/layout/cycle4#1"/>
    <dgm:cxn modelId="{A0CCC609-9436-4057-A106-715A9C14BF9D}" srcId="{805E80B4-DDBB-4E14-82D8-2B0F6878CB06}" destId="{C8DEBE24-73DF-4D7A-A75B-7B0767A89B62}" srcOrd="2" destOrd="0" parTransId="{7099AC0C-CFB1-4D4A-BF96-7E5B1FA3DCD4}" sibTransId="{DA783011-13F1-4241-B176-DC47B237CBDC}"/>
    <dgm:cxn modelId="{7CE0508D-33C7-469A-9EB1-5C97EB845D0C}" srcId="{805E80B4-DDBB-4E14-82D8-2B0F6878CB06}" destId="{85B2798B-2CB3-4F67-B1B5-CB545DDCB743}" srcOrd="3" destOrd="0" parTransId="{18339A37-61D4-4CE0-9BAA-AE1FA2EA1537}" sibTransId="{5D4D034E-5358-4056-B672-08E21F6F31C3}"/>
    <dgm:cxn modelId="{3BAB9DD0-1167-4F4F-8241-FD4CC777C716}" srcId="{805E80B4-DDBB-4E14-82D8-2B0F6878CB06}" destId="{140401E3-1C68-4D15-9E84-F4389BD3ABBB}" srcOrd="0" destOrd="0" parTransId="{23FD4961-BC98-4418-A7E0-E1B04EA258B9}" sibTransId="{E927AAA1-6CC4-4685-897F-B45AEFBEB38F}"/>
    <dgm:cxn modelId="{F34063BB-947F-49B4-9F93-F06DC27581DE}" type="presOf" srcId="{140401E3-1C68-4D15-9E84-F4389BD3ABBB}" destId="{82B07DA3-FCE3-4B60-B33D-9B5989FBBB79}" srcOrd="0" destOrd="0" presId="urn:microsoft.com/office/officeart/2005/8/layout/cycle4#1"/>
    <dgm:cxn modelId="{BF2E0F75-9FEA-48E5-8ECC-2E1FB14F210A}" type="presOf" srcId="{805E80B4-DDBB-4E14-82D8-2B0F6878CB06}" destId="{3FBA2943-32E9-49C1-950C-A3B1B918050B}" srcOrd="0" destOrd="0" presId="urn:microsoft.com/office/officeart/2005/8/layout/cycle4#1"/>
    <dgm:cxn modelId="{FA7794B3-CACB-4A4E-9C90-1A0D9112DC03}" type="presOf" srcId="{85B2798B-2CB3-4F67-B1B5-CB545DDCB743}" destId="{281F858A-D983-4F1F-9D8B-A38F11CC3C49}" srcOrd="0" destOrd="0" presId="urn:microsoft.com/office/officeart/2005/8/layout/cycle4#1"/>
    <dgm:cxn modelId="{74E12893-385E-48A4-8344-DAA2091333E3}" srcId="{805E80B4-DDBB-4E14-82D8-2B0F6878CB06}" destId="{E18FA91F-4E39-4270-B778-2C97FEC32550}" srcOrd="1" destOrd="0" parTransId="{774380D4-76AA-413A-BC83-F1E7C8BBB4C3}" sibTransId="{2A6F7CFD-6B37-4B43-A69B-85E7990B5C69}"/>
    <dgm:cxn modelId="{3F68FE77-49EB-4AAA-9C80-ABFA4E4384EC}" type="presOf" srcId="{C8DEBE24-73DF-4D7A-A75B-7B0767A89B62}" destId="{3C11038F-5CAF-4EF4-9642-D9AB971CAD16}" srcOrd="0" destOrd="0" presId="urn:microsoft.com/office/officeart/2005/8/layout/cycle4#1"/>
    <dgm:cxn modelId="{D9B58A4F-9EA3-47B4-8A7B-05C38987A9DD}" type="presParOf" srcId="{3FBA2943-32E9-49C1-950C-A3B1B918050B}" destId="{BF92B853-8118-4D0F-B076-DA365910BFCF}" srcOrd="0" destOrd="0" presId="urn:microsoft.com/office/officeart/2005/8/layout/cycle4#1"/>
    <dgm:cxn modelId="{B0D68C69-F4A2-45B0-8C79-77ABF6674C89}" type="presParOf" srcId="{BF92B853-8118-4D0F-B076-DA365910BFCF}" destId="{D577F0AF-4984-45AF-93BA-3AB7AF881838}" srcOrd="0" destOrd="0" presId="urn:microsoft.com/office/officeart/2005/8/layout/cycle4#1"/>
    <dgm:cxn modelId="{0E2C000F-32D5-4DA8-A31D-E1981E22F535}" type="presParOf" srcId="{3FBA2943-32E9-49C1-950C-A3B1B918050B}" destId="{014B99A6-7A56-4D33-91D5-A64AF40A628A}" srcOrd="1" destOrd="0" presId="urn:microsoft.com/office/officeart/2005/8/layout/cycle4#1"/>
    <dgm:cxn modelId="{C9BD2AAC-8872-4E41-96B7-334E841EE790}" type="presParOf" srcId="{014B99A6-7A56-4D33-91D5-A64AF40A628A}" destId="{82B07DA3-FCE3-4B60-B33D-9B5989FBBB79}" srcOrd="0" destOrd="0" presId="urn:microsoft.com/office/officeart/2005/8/layout/cycle4#1"/>
    <dgm:cxn modelId="{E245BABE-71BF-40B4-A102-8EEB719C46D5}" type="presParOf" srcId="{014B99A6-7A56-4D33-91D5-A64AF40A628A}" destId="{11F51B09-DE23-4E91-B20F-F857BF7C0478}" srcOrd="1" destOrd="0" presId="urn:microsoft.com/office/officeart/2005/8/layout/cycle4#1"/>
    <dgm:cxn modelId="{15591B33-C54D-4874-8155-2BE7DDCF56A1}" type="presParOf" srcId="{014B99A6-7A56-4D33-91D5-A64AF40A628A}" destId="{3C11038F-5CAF-4EF4-9642-D9AB971CAD16}" srcOrd="2" destOrd="0" presId="urn:microsoft.com/office/officeart/2005/8/layout/cycle4#1"/>
    <dgm:cxn modelId="{C581E7B8-8B20-4E18-8084-A307031277A4}" type="presParOf" srcId="{014B99A6-7A56-4D33-91D5-A64AF40A628A}" destId="{281F858A-D983-4F1F-9D8B-A38F11CC3C49}" srcOrd="3" destOrd="0" presId="urn:microsoft.com/office/officeart/2005/8/layout/cycle4#1"/>
    <dgm:cxn modelId="{5595F203-180E-4184-8E34-0FEF2EDBD8C7}" type="presParOf" srcId="{014B99A6-7A56-4D33-91D5-A64AF40A628A}" destId="{097CE7AF-F4B7-428C-8F70-488BEF03D448}" srcOrd="4" destOrd="0" presId="urn:microsoft.com/office/officeart/2005/8/layout/cycle4#1"/>
    <dgm:cxn modelId="{9E051718-684B-479F-B706-13E772B28953}" type="presParOf" srcId="{3FBA2943-32E9-49C1-950C-A3B1B918050B}" destId="{BF202770-196D-436B-B256-43C0C2C7B260}" srcOrd="2" destOrd="0" presId="urn:microsoft.com/office/officeart/2005/8/layout/cycle4#1"/>
    <dgm:cxn modelId="{F1597D81-3609-487E-8CED-A00AB976B178}" type="presParOf" srcId="{3FBA2943-32E9-49C1-950C-A3B1B918050B}" destId="{05DE8B07-D44E-49AF-B9EF-E0A5B7DD1CA0}"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81D268-8509-446A-B35F-58C048A9987F}" type="doc">
      <dgm:prSet loTypeId="urn:microsoft.com/office/officeart/2005/8/layout/process4" loCatId="list" qsTypeId="urn:microsoft.com/office/officeart/2005/8/quickstyle/simple3" qsCatId="simple" csTypeId="urn:microsoft.com/office/officeart/2005/8/colors/accent1_2" csCatId="accent1" phldr="1"/>
      <dgm:spPr/>
    </dgm:pt>
    <dgm:pt modelId="{77185DC6-2FB5-41AD-AB2B-2F36EC57DE48}">
      <dgm:prSet phldrT="[Text]" custT="1"/>
      <dgm:spPr/>
      <dgm:t>
        <a:bodyPr/>
        <a:lstStyle/>
        <a:p>
          <a:r>
            <a:rPr lang="en-US" sz="2400" b="0" dirty="0" smtClean="0"/>
            <a:t>Student/Parent </a:t>
          </a:r>
          <a:r>
            <a:rPr lang="en-US" sz="2400" b="1" dirty="0" smtClean="0"/>
            <a:t>complete FAFSA</a:t>
          </a:r>
          <a:endParaRPr lang="en-US" sz="2400" b="1" dirty="0"/>
        </a:p>
      </dgm:t>
    </dgm:pt>
    <dgm:pt modelId="{3AF96947-A6FA-4FF9-B2B6-24556F2FA980}" type="parTrans" cxnId="{2CB8AE57-4E05-4138-9FA6-8263D37F6354}">
      <dgm:prSet/>
      <dgm:spPr/>
      <dgm:t>
        <a:bodyPr/>
        <a:lstStyle/>
        <a:p>
          <a:endParaRPr lang="en-US" sz="2400"/>
        </a:p>
      </dgm:t>
    </dgm:pt>
    <dgm:pt modelId="{CE0CC106-ED8F-4ED3-B409-C35023BE0459}" type="sibTrans" cxnId="{2CB8AE57-4E05-4138-9FA6-8263D37F6354}">
      <dgm:prSet/>
      <dgm:spPr/>
      <dgm:t>
        <a:bodyPr/>
        <a:lstStyle/>
        <a:p>
          <a:endParaRPr lang="en-US" sz="2400"/>
        </a:p>
      </dgm:t>
    </dgm:pt>
    <dgm:pt modelId="{CE25FFF7-12C2-4DEF-A070-AA29A56DC68E}">
      <dgm:prSet phldrT="[Text]" custT="1"/>
      <dgm:spPr/>
      <dgm:t>
        <a:bodyPr/>
        <a:lstStyle/>
        <a:p>
          <a:r>
            <a:rPr lang="en-US" sz="2400" dirty="0" smtClean="0"/>
            <a:t>Central Processing System (CPS) </a:t>
          </a:r>
          <a:r>
            <a:rPr lang="en-US" sz="2400" b="1" dirty="0" smtClean="0"/>
            <a:t>processes FAFSA data</a:t>
          </a:r>
          <a:r>
            <a:rPr lang="en-US" sz="2400" dirty="0" smtClean="0"/>
            <a:t>, calculates EFC, and creates an ISIR and SAR</a:t>
          </a:r>
          <a:endParaRPr lang="en-US" sz="2400" dirty="0"/>
        </a:p>
      </dgm:t>
    </dgm:pt>
    <dgm:pt modelId="{F5002645-BFC9-4E79-89AD-5FB17EBAFE6D}" type="parTrans" cxnId="{67D74DFA-77B7-41A3-B0FF-826254E6920F}">
      <dgm:prSet/>
      <dgm:spPr/>
      <dgm:t>
        <a:bodyPr/>
        <a:lstStyle/>
        <a:p>
          <a:endParaRPr lang="en-US" sz="2400"/>
        </a:p>
      </dgm:t>
    </dgm:pt>
    <dgm:pt modelId="{9F667473-FC56-47DD-8A27-1E43610C2434}" type="sibTrans" cxnId="{67D74DFA-77B7-41A3-B0FF-826254E6920F}">
      <dgm:prSet/>
      <dgm:spPr/>
      <dgm:t>
        <a:bodyPr/>
        <a:lstStyle/>
        <a:p>
          <a:endParaRPr lang="en-US" sz="2400"/>
        </a:p>
      </dgm:t>
    </dgm:pt>
    <dgm:pt modelId="{F879C68E-BBF8-40A7-AAC6-25C1306525A3}">
      <dgm:prSet phldrT="[Text]" custT="1"/>
      <dgm:spPr/>
      <dgm:t>
        <a:bodyPr/>
        <a:lstStyle/>
        <a:p>
          <a:r>
            <a:rPr lang="en-US" sz="2400" dirty="0" smtClean="0"/>
            <a:t>School reviews ISIR; </a:t>
          </a:r>
          <a:r>
            <a:rPr lang="en-US" sz="2400" b="1" dirty="0" smtClean="0"/>
            <a:t>determines student’s eligibility and need</a:t>
          </a:r>
          <a:endParaRPr lang="en-US" sz="2400" b="1" dirty="0"/>
        </a:p>
      </dgm:t>
    </dgm:pt>
    <dgm:pt modelId="{AD282C20-C776-43F5-AB0C-B5F4BC8FDA73}" type="parTrans" cxnId="{9EA16C41-9F43-479E-AF0E-1D1EE7C06192}">
      <dgm:prSet/>
      <dgm:spPr/>
      <dgm:t>
        <a:bodyPr/>
        <a:lstStyle/>
        <a:p>
          <a:endParaRPr lang="en-US" sz="2400"/>
        </a:p>
      </dgm:t>
    </dgm:pt>
    <dgm:pt modelId="{042C6D5D-5C7A-42C9-8B7B-4A25C7F50899}" type="sibTrans" cxnId="{9EA16C41-9F43-479E-AF0E-1D1EE7C06192}">
      <dgm:prSet/>
      <dgm:spPr/>
      <dgm:t>
        <a:bodyPr/>
        <a:lstStyle/>
        <a:p>
          <a:endParaRPr lang="en-US" sz="2400"/>
        </a:p>
      </dgm:t>
    </dgm:pt>
    <dgm:pt modelId="{2CCB460A-0EC9-40A9-86AD-666CEBDAFE39}">
      <dgm:prSet phldrT="[Text]" custT="1"/>
      <dgm:spPr/>
      <dgm:t>
        <a:bodyPr/>
        <a:lstStyle/>
        <a:p>
          <a:r>
            <a:rPr lang="en-US" sz="2400" dirty="0" smtClean="0"/>
            <a:t>If student is selected, the school performs </a:t>
          </a:r>
          <a:r>
            <a:rPr lang="en-US" sz="2400" b="1" dirty="0" smtClean="0"/>
            <a:t>verification</a:t>
          </a:r>
          <a:endParaRPr lang="en-US" sz="2400" b="1" dirty="0"/>
        </a:p>
      </dgm:t>
    </dgm:pt>
    <dgm:pt modelId="{17158A77-66A5-4367-958A-F9F1CBCCA889}" type="parTrans" cxnId="{9DDA9431-1206-4138-A14F-636FC29D2B95}">
      <dgm:prSet/>
      <dgm:spPr/>
      <dgm:t>
        <a:bodyPr/>
        <a:lstStyle/>
        <a:p>
          <a:endParaRPr lang="en-US" sz="2400"/>
        </a:p>
      </dgm:t>
    </dgm:pt>
    <dgm:pt modelId="{2B75AD2A-0EA1-4DFD-9B40-E4D3B99FF580}" type="sibTrans" cxnId="{9DDA9431-1206-4138-A14F-636FC29D2B95}">
      <dgm:prSet/>
      <dgm:spPr/>
      <dgm:t>
        <a:bodyPr/>
        <a:lstStyle/>
        <a:p>
          <a:endParaRPr lang="en-US" sz="2400"/>
        </a:p>
      </dgm:t>
    </dgm:pt>
    <dgm:pt modelId="{5AFC7715-2E64-45E9-B1D4-25F634045CEF}">
      <dgm:prSet phldrT="[Text]" custT="1"/>
      <dgm:spPr/>
      <dgm:t>
        <a:bodyPr/>
        <a:lstStyle/>
        <a:p>
          <a:r>
            <a:rPr lang="en-US" sz="2400" dirty="0" smtClean="0"/>
            <a:t>If necessary </a:t>
          </a:r>
          <a:r>
            <a:rPr lang="en-US" sz="2400" b="1" dirty="0" smtClean="0"/>
            <a:t>school corrects ISIR data</a:t>
          </a:r>
          <a:r>
            <a:rPr lang="en-US" sz="2400" dirty="0" smtClean="0"/>
            <a:t> and sends it to CPS for an accurate ISIR</a:t>
          </a:r>
          <a:endParaRPr lang="en-US" sz="2400" dirty="0"/>
        </a:p>
      </dgm:t>
    </dgm:pt>
    <dgm:pt modelId="{B5E022EE-1E9C-4D68-88C3-923F68798A87}" type="parTrans" cxnId="{86372E85-9471-4B99-BC9A-6F2DB4BD9C47}">
      <dgm:prSet/>
      <dgm:spPr/>
      <dgm:t>
        <a:bodyPr/>
        <a:lstStyle/>
        <a:p>
          <a:endParaRPr lang="en-US" sz="2400"/>
        </a:p>
      </dgm:t>
    </dgm:pt>
    <dgm:pt modelId="{44AE91E0-FC56-4568-ADBE-FA49DC9A0C06}" type="sibTrans" cxnId="{86372E85-9471-4B99-BC9A-6F2DB4BD9C47}">
      <dgm:prSet/>
      <dgm:spPr/>
      <dgm:t>
        <a:bodyPr/>
        <a:lstStyle/>
        <a:p>
          <a:endParaRPr lang="en-US" sz="2400"/>
        </a:p>
      </dgm:t>
    </dgm:pt>
    <dgm:pt modelId="{1DF956BD-BE1C-4887-B23C-3F8D89BFAA93}" type="pres">
      <dgm:prSet presAssocID="{A981D268-8509-446A-B35F-58C048A9987F}" presName="Name0" presStyleCnt="0">
        <dgm:presLayoutVars>
          <dgm:dir/>
          <dgm:animLvl val="lvl"/>
          <dgm:resizeHandles val="exact"/>
        </dgm:presLayoutVars>
      </dgm:prSet>
      <dgm:spPr/>
    </dgm:pt>
    <dgm:pt modelId="{4E256202-2E67-4C51-BDFF-A51F226ADE1A}" type="pres">
      <dgm:prSet presAssocID="{5AFC7715-2E64-45E9-B1D4-25F634045CEF}" presName="boxAndChildren" presStyleCnt="0"/>
      <dgm:spPr/>
    </dgm:pt>
    <dgm:pt modelId="{CA49CB97-605C-4940-ABB1-CCCAD2FA3CF5}" type="pres">
      <dgm:prSet presAssocID="{5AFC7715-2E64-45E9-B1D4-25F634045CEF}" presName="parentTextBox" presStyleLbl="node1" presStyleIdx="0" presStyleCnt="5"/>
      <dgm:spPr/>
      <dgm:t>
        <a:bodyPr/>
        <a:lstStyle/>
        <a:p>
          <a:endParaRPr lang="en-US"/>
        </a:p>
      </dgm:t>
    </dgm:pt>
    <dgm:pt modelId="{5B9F7AA9-9139-47F6-A7DE-EC37D1D8AA4F}" type="pres">
      <dgm:prSet presAssocID="{2B75AD2A-0EA1-4DFD-9B40-E4D3B99FF580}" presName="sp" presStyleCnt="0"/>
      <dgm:spPr/>
    </dgm:pt>
    <dgm:pt modelId="{1BA4F588-927F-4FB0-8529-E0C194CCC762}" type="pres">
      <dgm:prSet presAssocID="{2CCB460A-0EC9-40A9-86AD-666CEBDAFE39}" presName="arrowAndChildren" presStyleCnt="0"/>
      <dgm:spPr/>
    </dgm:pt>
    <dgm:pt modelId="{CCB7182E-E46B-4CD4-B758-76ADF2E530B8}" type="pres">
      <dgm:prSet presAssocID="{2CCB460A-0EC9-40A9-86AD-666CEBDAFE39}" presName="parentTextArrow" presStyleLbl="node1" presStyleIdx="1" presStyleCnt="5"/>
      <dgm:spPr/>
      <dgm:t>
        <a:bodyPr/>
        <a:lstStyle/>
        <a:p>
          <a:endParaRPr lang="en-US"/>
        </a:p>
      </dgm:t>
    </dgm:pt>
    <dgm:pt modelId="{CA3FD982-24F6-4D6A-9924-DB389CB18D8D}" type="pres">
      <dgm:prSet presAssocID="{042C6D5D-5C7A-42C9-8B7B-4A25C7F50899}" presName="sp" presStyleCnt="0"/>
      <dgm:spPr/>
    </dgm:pt>
    <dgm:pt modelId="{F209AB45-989C-4756-B461-FA8105D4ACE9}" type="pres">
      <dgm:prSet presAssocID="{F879C68E-BBF8-40A7-AAC6-25C1306525A3}" presName="arrowAndChildren" presStyleCnt="0"/>
      <dgm:spPr/>
    </dgm:pt>
    <dgm:pt modelId="{FE94F7B3-DFF4-4A96-8A93-9F9B0FF7B2D4}" type="pres">
      <dgm:prSet presAssocID="{F879C68E-BBF8-40A7-AAC6-25C1306525A3}" presName="parentTextArrow" presStyleLbl="node1" presStyleIdx="2" presStyleCnt="5"/>
      <dgm:spPr/>
      <dgm:t>
        <a:bodyPr/>
        <a:lstStyle/>
        <a:p>
          <a:endParaRPr lang="en-US"/>
        </a:p>
      </dgm:t>
    </dgm:pt>
    <dgm:pt modelId="{800465CF-1009-4DA1-BC98-9EDC9686DD87}" type="pres">
      <dgm:prSet presAssocID="{9F667473-FC56-47DD-8A27-1E43610C2434}" presName="sp" presStyleCnt="0"/>
      <dgm:spPr/>
    </dgm:pt>
    <dgm:pt modelId="{3B437BFB-E7AC-408C-8370-D81545516206}" type="pres">
      <dgm:prSet presAssocID="{CE25FFF7-12C2-4DEF-A070-AA29A56DC68E}" presName="arrowAndChildren" presStyleCnt="0"/>
      <dgm:spPr/>
    </dgm:pt>
    <dgm:pt modelId="{555B32E6-CC05-4D40-9CF2-A6C099D736EA}" type="pres">
      <dgm:prSet presAssocID="{CE25FFF7-12C2-4DEF-A070-AA29A56DC68E}" presName="parentTextArrow" presStyleLbl="node1" presStyleIdx="3" presStyleCnt="5"/>
      <dgm:spPr/>
      <dgm:t>
        <a:bodyPr/>
        <a:lstStyle/>
        <a:p>
          <a:endParaRPr lang="en-US"/>
        </a:p>
      </dgm:t>
    </dgm:pt>
    <dgm:pt modelId="{0F5F872B-AA41-4A3F-90CF-35BDA229EE79}" type="pres">
      <dgm:prSet presAssocID="{CE0CC106-ED8F-4ED3-B409-C35023BE0459}" presName="sp" presStyleCnt="0"/>
      <dgm:spPr/>
    </dgm:pt>
    <dgm:pt modelId="{8D73BD4C-110A-4B29-8CD6-8F1488967785}" type="pres">
      <dgm:prSet presAssocID="{77185DC6-2FB5-41AD-AB2B-2F36EC57DE48}" presName="arrowAndChildren" presStyleCnt="0"/>
      <dgm:spPr/>
    </dgm:pt>
    <dgm:pt modelId="{9B9873C8-C446-40BB-9ECF-50E17F59308F}" type="pres">
      <dgm:prSet presAssocID="{77185DC6-2FB5-41AD-AB2B-2F36EC57DE48}" presName="parentTextArrow" presStyleLbl="node1" presStyleIdx="4" presStyleCnt="5"/>
      <dgm:spPr/>
      <dgm:t>
        <a:bodyPr/>
        <a:lstStyle/>
        <a:p>
          <a:endParaRPr lang="en-US"/>
        </a:p>
      </dgm:t>
    </dgm:pt>
  </dgm:ptLst>
  <dgm:cxnLst>
    <dgm:cxn modelId="{2CB8AE57-4E05-4138-9FA6-8263D37F6354}" srcId="{A981D268-8509-446A-B35F-58C048A9987F}" destId="{77185DC6-2FB5-41AD-AB2B-2F36EC57DE48}" srcOrd="0" destOrd="0" parTransId="{3AF96947-A6FA-4FF9-B2B6-24556F2FA980}" sibTransId="{CE0CC106-ED8F-4ED3-B409-C35023BE0459}"/>
    <dgm:cxn modelId="{C95D030A-5120-4A9B-83B3-1D487ABEBD5F}" type="presOf" srcId="{5AFC7715-2E64-45E9-B1D4-25F634045CEF}" destId="{CA49CB97-605C-4940-ABB1-CCCAD2FA3CF5}" srcOrd="0" destOrd="0" presId="urn:microsoft.com/office/officeart/2005/8/layout/process4"/>
    <dgm:cxn modelId="{D0464CA7-231D-44AB-8669-0C73812EA279}" type="presOf" srcId="{F879C68E-BBF8-40A7-AAC6-25C1306525A3}" destId="{FE94F7B3-DFF4-4A96-8A93-9F9B0FF7B2D4}" srcOrd="0" destOrd="0" presId="urn:microsoft.com/office/officeart/2005/8/layout/process4"/>
    <dgm:cxn modelId="{1C0C8668-1A31-41E0-9A3B-AE9E0913DE32}" type="presOf" srcId="{2CCB460A-0EC9-40A9-86AD-666CEBDAFE39}" destId="{CCB7182E-E46B-4CD4-B758-76ADF2E530B8}" srcOrd="0" destOrd="0" presId="urn:microsoft.com/office/officeart/2005/8/layout/process4"/>
    <dgm:cxn modelId="{2A2112FC-1306-45CC-8DCA-87D715137C92}" type="presOf" srcId="{77185DC6-2FB5-41AD-AB2B-2F36EC57DE48}" destId="{9B9873C8-C446-40BB-9ECF-50E17F59308F}" srcOrd="0" destOrd="0" presId="urn:microsoft.com/office/officeart/2005/8/layout/process4"/>
    <dgm:cxn modelId="{6EA497ED-CA85-4358-B294-662BF43F6B60}" type="presOf" srcId="{CE25FFF7-12C2-4DEF-A070-AA29A56DC68E}" destId="{555B32E6-CC05-4D40-9CF2-A6C099D736EA}" srcOrd="0" destOrd="0" presId="urn:microsoft.com/office/officeart/2005/8/layout/process4"/>
    <dgm:cxn modelId="{9DDA9431-1206-4138-A14F-636FC29D2B95}" srcId="{A981D268-8509-446A-B35F-58C048A9987F}" destId="{2CCB460A-0EC9-40A9-86AD-666CEBDAFE39}" srcOrd="3" destOrd="0" parTransId="{17158A77-66A5-4367-958A-F9F1CBCCA889}" sibTransId="{2B75AD2A-0EA1-4DFD-9B40-E4D3B99FF580}"/>
    <dgm:cxn modelId="{67D74DFA-77B7-41A3-B0FF-826254E6920F}" srcId="{A981D268-8509-446A-B35F-58C048A9987F}" destId="{CE25FFF7-12C2-4DEF-A070-AA29A56DC68E}" srcOrd="1" destOrd="0" parTransId="{F5002645-BFC9-4E79-89AD-5FB17EBAFE6D}" sibTransId="{9F667473-FC56-47DD-8A27-1E43610C2434}"/>
    <dgm:cxn modelId="{86372E85-9471-4B99-BC9A-6F2DB4BD9C47}" srcId="{A981D268-8509-446A-B35F-58C048A9987F}" destId="{5AFC7715-2E64-45E9-B1D4-25F634045CEF}" srcOrd="4" destOrd="0" parTransId="{B5E022EE-1E9C-4D68-88C3-923F68798A87}" sibTransId="{44AE91E0-FC56-4568-ADBE-FA49DC9A0C06}"/>
    <dgm:cxn modelId="{9EA16C41-9F43-479E-AF0E-1D1EE7C06192}" srcId="{A981D268-8509-446A-B35F-58C048A9987F}" destId="{F879C68E-BBF8-40A7-AAC6-25C1306525A3}" srcOrd="2" destOrd="0" parTransId="{AD282C20-C776-43F5-AB0C-B5F4BC8FDA73}" sibTransId="{042C6D5D-5C7A-42C9-8B7B-4A25C7F50899}"/>
    <dgm:cxn modelId="{42190A08-4B0A-416E-AD3D-ED87C574E560}" type="presOf" srcId="{A981D268-8509-446A-B35F-58C048A9987F}" destId="{1DF956BD-BE1C-4887-B23C-3F8D89BFAA93}" srcOrd="0" destOrd="0" presId="urn:microsoft.com/office/officeart/2005/8/layout/process4"/>
    <dgm:cxn modelId="{B0A71E49-B90C-4030-8138-4EBB4771F918}" type="presParOf" srcId="{1DF956BD-BE1C-4887-B23C-3F8D89BFAA93}" destId="{4E256202-2E67-4C51-BDFF-A51F226ADE1A}" srcOrd="0" destOrd="0" presId="urn:microsoft.com/office/officeart/2005/8/layout/process4"/>
    <dgm:cxn modelId="{F08C3B24-6E26-4ED4-A8C8-D583AAD91CCE}" type="presParOf" srcId="{4E256202-2E67-4C51-BDFF-A51F226ADE1A}" destId="{CA49CB97-605C-4940-ABB1-CCCAD2FA3CF5}" srcOrd="0" destOrd="0" presId="urn:microsoft.com/office/officeart/2005/8/layout/process4"/>
    <dgm:cxn modelId="{CC40E3EF-C09A-4BBB-BC73-413F19D2A630}" type="presParOf" srcId="{1DF956BD-BE1C-4887-B23C-3F8D89BFAA93}" destId="{5B9F7AA9-9139-47F6-A7DE-EC37D1D8AA4F}" srcOrd="1" destOrd="0" presId="urn:microsoft.com/office/officeart/2005/8/layout/process4"/>
    <dgm:cxn modelId="{F2DAA3BA-F946-47D8-83D2-A2AD9D249BC0}" type="presParOf" srcId="{1DF956BD-BE1C-4887-B23C-3F8D89BFAA93}" destId="{1BA4F588-927F-4FB0-8529-E0C194CCC762}" srcOrd="2" destOrd="0" presId="urn:microsoft.com/office/officeart/2005/8/layout/process4"/>
    <dgm:cxn modelId="{F4EFD4DD-ADB2-43CE-9ABF-B8DCE8DC14A5}" type="presParOf" srcId="{1BA4F588-927F-4FB0-8529-E0C194CCC762}" destId="{CCB7182E-E46B-4CD4-B758-76ADF2E530B8}" srcOrd="0" destOrd="0" presId="urn:microsoft.com/office/officeart/2005/8/layout/process4"/>
    <dgm:cxn modelId="{287118BB-EC6A-4C24-9E62-81EF3F56912E}" type="presParOf" srcId="{1DF956BD-BE1C-4887-B23C-3F8D89BFAA93}" destId="{CA3FD982-24F6-4D6A-9924-DB389CB18D8D}" srcOrd="3" destOrd="0" presId="urn:microsoft.com/office/officeart/2005/8/layout/process4"/>
    <dgm:cxn modelId="{3F819E36-1930-4932-B3D0-2C4E5EFE47A4}" type="presParOf" srcId="{1DF956BD-BE1C-4887-B23C-3F8D89BFAA93}" destId="{F209AB45-989C-4756-B461-FA8105D4ACE9}" srcOrd="4" destOrd="0" presId="urn:microsoft.com/office/officeart/2005/8/layout/process4"/>
    <dgm:cxn modelId="{E26FD4F4-A5FD-48B8-AD48-191B754B3296}" type="presParOf" srcId="{F209AB45-989C-4756-B461-FA8105D4ACE9}" destId="{FE94F7B3-DFF4-4A96-8A93-9F9B0FF7B2D4}" srcOrd="0" destOrd="0" presId="urn:microsoft.com/office/officeart/2005/8/layout/process4"/>
    <dgm:cxn modelId="{A38A5740-D48C-4882-835D-5E67516257DF}" type="presParOf" srcId="{1DF956BD-BE1C-4887-B23C-3F8D89BFAA93}" destId="{800465CF-1009-4DA1-BC98-9EDC9686DD87}" srcOrd="5" destOrd="0" presId="urn:microsoft.com/office/officeart/2005/8/layout/process4"/>
    <dgm:cxn modelId="{922024B9-18C1-4480-93F7-0468B9186162}" type="presParOf" srcId="{1DF956BD-BE1C-4887-B23C-3F8D89BFAA93}" destId="{3B437BFB-E7AC-408C-8370-D81545516206}" srcOrd="6" destOrd="0" presId="urn:microsoft.com/office/officeart/2005/8/layout/process4"/>
    <dgm:cxn modelId="{85FCDE71-3E24-491A-9582-A77C9957CA6A}" type="presParOf" srcId="{3B437BFB-E7AC-408C-8370-D81545516206}" destId="{555B32E6-CC05-4D40-9CF2-A6C099D736EA}" srcOrd="0" destOrd="0" presId="urn:microsoft.com/office/officeart/2005/8/layout/process4"/>
    <dgm:cxn modelId="{417C528D-FA2B-41D4-A86A-22C142099BFD}" type="presParOf" srcId="{1DF956BD-BE1C-4887-B23C-3F8D89BFAA93}" destId="{0F5F872B-AA41-4A3F-90CF-35BDA229EE79}" srcOrd="7" destOrd="0" presId="urn:microsoft.com/office/officeart/2005/8/layout/process4"/>
    <dgm:cxn modelId="{B3F6904D-37A7-4BA7-9E82-05A1D571E9CA}" type="presParOf" srcId="{1DF956BD-BE1C-4887-B23C-3F8D89BFAA93}" destId="{8D73BD4C-110A-4B29-8CD6-8F1488967785}" srcOrd="8" destOrd="0" presId="urn:microsoft.com/office/officeart/2005/8/layout/process4"/>
    <dgm:cxn modelId="{ABED60D6-E5DD-432F-ACE4-001109050D7D}" type="presParOf" srcId="{8D73BD4C-110A-4B29-8CD6-8F1488967785}" destId="{9B9873C8-C446-40BB-9ECF-50E17F5930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81D268-8509-446A-B35F-58C048A9987F}" type="doc">
      <dgm:prSet loTypeId="urn:microsoft.com/office/officeart/2005/8/layout/process4" loCatId="process" qsTypeId="urn:microsoft.com/office/officeart/2005/8/quickstyle/simple3" qsCatId="simple" csTypeId="urn:microsoft.com/office/officeart/2005/8/colors/accent3_2" csCatId="accent3" phldr="1"/>
      <dgm:spPr/>
    </dgm:pt>
    <dgm:pt modelId="{77185DC6-2FB5-41AD-AB2B-2F36EC57DE48}">
      <dgm:prSet phldrT="[Text]" custT="1"/>
      <dgm:spPr/>
      <dgm:t>
        <a:bodyPr/>
        <a:lstStyle/>
        <a:p>
          <a:r>
            <a:rPr lang="en-US" sz="2400" b="0" dirty="0" smtClean="0"/>
            <a:t>School packages and </a:t>
          </a:r>
          <a:r>
            <a:rPr lang="en-US" sz="2400" b="1" dirty="0" smtClean="0"/>
            <a:t>awards aid</a:t>
          </a:r>
          <a:endParaRPr lang="en-US" sz="2400" b="1" dirty="0"/>
        </a:p>
      </dgm:t>
    </dgm:pt>
    <dgm:pt modelId="{3AF96947-A6FA-4FF9-B2B6-24556F2FA980}" type="parTrans" cxnId="{2CB8AE57-4E05-4138-9FA6-8263D37F6354}">
      <dgm:prSet/>
      <dgm:spPr/>
      <dgm:t>
        <a:bodyPr/>
        <a:lstStyle/>
        <a:p>
          <a:endParaRPr lang="en-US" sz="2400"/>
        </a:p>
      </dgm:t>
    </dgm:pt>
    <dgm:pt modelId="{CE0CC106-ED8F-4ED3-B409-C35023BE0459}" type="sibTrans" cxnId="{2CB8AE57-4E05-4138-9FA6-8263D37F6354}">
      <dgm:prSet/>
      <dgm:spPr/>
      <dgm:t>
        <a:bodyPr/>
        <a:lstStyle/>
        <a:p>
          <a:endParaRPr lang="en-US" sz="2400"/>
        </a:p>
      </dgm:t>
    </dgm:pt>
    <dgm:pt modelId="{DDAEDB1C-9E06-4B95-9996-7B28BF8C6FC5}">
      <dgm:prSet phldrT="[Text]" custT="1"/>
      <dgm:spPr/>
      <dgm:t>
        <a:bodyPr/>
        <a:lstStyle/>
        <a:p>
          <a:r>
            <a:rPr lang="en-US" sz="2400" b="0" dirty="0" smtClean="0"/>
            <a:t>If appropriate, school exercises </a:t>
          </a:r>
          <a:r>
            <a:rPr lang="en-US" sz="2400" b="1" dirty="0" smtClean="0"/>
            <a:t>professional judgment </a:t>
          </a:r>
          <a:r>
            <a:rPr lang="en-US" sz="2400" b="0" dirty="0" smtClean="0"/>
            <a:t>and student is repackaged</a:t>
          </a:r>
          <a:endParaRPr lang="en-US" sz="2400" b="0" dirty="0"/>
        </a:p>
      </dgm:t>
    </dgm:pt>
    <dgm:pt modelId="{731DD84B-7A53-48F8-B806-1DB36CDC06C5}" type="parTrans" cxnId="{A4F14B27-23D7-47CC-812F-A74AC00F9957}">
      <dgm:prSet/>
      <dgm:spPr/>
      <dgm:t>
        <a:bodyPr/>
        <a:lstStyle/>
        <a:p>
          <a:endParaRPr lang="en-US" sz="2400"/>
        </a:p>
      </dgm:t>
    </dgm:pt>
    <dgm:pt modelId="{B2412634-F71D-468B-9FCA-F31BC26F9C8E}" type="sibTrans" cxnId="{A4F14B27-23D7-47CC-812F-A74AC00F9957}">
      <dgm:prSet/>
      <dgm:spPr/>
      <dgm:t>
        <a:bodyPr/>
        <a:lstStyle/>
        <a:p>
          <a:endParaRPr lang="en-US" sz="2400"/>
        </a:p>
      </dgm:t>
    </dgm:pt>
    <dgm:pt modelId="{44151FD0-C303-496C-84C5-DC83B0F98893}">
      <dgm:prSet phldrT="[Text]" custT="1"/>
      <dgm:spPr/>
      <dgm:t>
        <a:bodyPr/>
        <a:lstStyle/>
        <a:p>
          <a:r>
            <a:rPr lang="en-US" sz="2400" b="0" dirty="0" smtClean="0"/>
            <a:t>If new information about a student becomes available which results in an </a:t>
          </a:r>
          <a:r>
            <a:rPr lang="en-US" sz="2400" b="1" dirty="0" smtClean="0"/>
            <a:t>overaward, </a:t>
          </a:r>
          <a:r>
            <a:rPr lang="en-US" sz="2400" b="0" dirty="0" smtClean="0"/>
            <a:t>repackaging may be necessary</a:t>
          </a:r>
          <a:endParaRPr lang="en-US" sz="2400" b="0" dirty="0"/>
        </a:p>
      </dgm:t>
    </dgm:pt>
    <dgm:pt modelId="{F975FA96-FD16-431F-A598-DEF64EC1F5D6}" type="parTrans" cxnId="{9F7EEAF6-2E4F-460D-9E88-DB534938047C}">
      <dgm:prSet/>
      <dgm:spPr/>
      <dgm:t>
        <a:bodyPr/>
        <a:lstStyle/>
        <a:p>
          <a:endParaRPr lang="en-US" sz="2400"/>
        </a:p>
      </dgm:t>
    </dgm:pt>
    <dgm:pt modelId="{9A9C4125-CA57-4EDA-A101-AD85DDABF82D}" type="sibTrans" cxnId="{9F7EEAF6-2E4F-460D-9E88-DB534938047C}">
      <dgm:prSet/>
      <dgm:spPr/>
      <dgm:t>
        <a:bodyPr/>
        <a:lstStyle/>
        <a:p>
          <a:endParaRPr lang="en-US" sz="2400"/>
        </a:p>
      </dgm:t>
    </dgm:pt>
    <dgm:pt modelId="{01AF5999-B977-4E3D-BFBB-36AF58D9D58A}" type="pres">
      <dgm:prSet presAssocID="{A981D268-8509-446A-B35F-58C048A9987F}" presName="Name0" presStyleCnt="0">
        <dgm:presLayoutVars>
          <dgm:dir/>
          <dgm:animLvl val="lvl"/>
          <dgm:resizeHandles val="exact"/>
        </dgm:presLayoutVars>
      </dgm:prSet>
      <dgm:spPr/>
    </dgm:pt>
    <dgm:pt modelId="{1D5DB9C5-3E44-4F17-B7AD-D4A4FFDC604D}" type="pres">
      <dgm:prSet presAssocID="{44151FD0-C303-496C-84C5-DC83B0F98893}" presName="boxAndChildren" presStyleCnt="0"/>
      <dgm:spPr/>
    </dgm:pt>
    <dgm:pt modelId="{1BAB1C80-03E0-409B-8E86-F7214CD07CD0}" type="pres">
      <dgm:prSet presAssocID="{44151FD0-C303-496C-84C5-DC83B0F98893}" presName="parentTextBox" presStyleLbl="node1" presStyleIdx="0" presStyleCnt="3"/>
      <dgm:spPr/>
      <dgm:t>
        <a:bodyPr/>
        <a:lstStyle/>
        <a:p>
          <a:endParaRPr lang="en-US"/>
        </a:p>
      </dgm:t>
    </dgm:pt>
    <dgm:pt modelId="{0B1B4287-C4DA-491F-AD57-8A3D75473AE8}" type="pres">
      <dgm:prSet presAssocID="{B2412634-F71D-468B-9FCA-F31BC26F9C8E}" presName="sp" presStyleCnt="0"/>
      <dgm:spPr/>
    </dgm:pt>
    <dgm:pt modelId="{7EED5018-0FBC-477C-8205-D6784706E1B2}" type="pres">
      <dgm:prSet presAssocID="{DDAEDB1C-9E06-4B95-9996-7B28BF8C6FC5}" presName="arrowAndChildren" presStyleCnt="0"/>
      <dgm:spPr/>
    </dgm:pt>
    <dgm:pt modelId="{55F343E6-7D6F-4A8D-919D-F127EA5650BE}" type="pres">
      <dgm:prSet presAssocID="{DDAEDB1C-9E06-4B95-9996-7B28BF8C6FC5}" presName="parentTextArrow" presStyleLbl="node1" presStyleIdx="1" presStyleCnt="3"/>
      <dgm:spPr/>
      <dgm:t>
        <a:bodyPr/>
        <a:lstStyle/>
        <a:p>
          <a:endParaRPr lang="en-US"/>
        </a:p>
      </dgm:t>
    </dgm:pt>
    <dgm:pt modelId="{7CD0B4AC-26D8-4396-827A-9ED4FC634501}" type="pres">
      <dgm:prSet presAssocID="{CE0CC106-ED8F-4ED3-B409-C35023BE0459}" presName="sp" presStyleCnt="0"/>
      <dgm:spPr/>
    </dgm:pt>
    <dgm:pt modelId="{37735A93-8836-47EA-8B91-B06B06841F95}" type="pres">
      <dgm:prSet presAssocID="{77185DC6-2FB5-41AD-AB2B-2F36EC57DE48}" presName="arrowAndChildren" presStyleCnt="0"/>
      <dgm:spPr/>
    </dgm:pt>
    <dgm:pt modelId="{CFFC470F-8327-4973-B422-DA14CFFEB290}" type="pres">
      <dgm:prSet presAssocID="{77185DC6-2FB5-41AD-AB2B-2F36EC57DE48}" presName="parentTextArrow" presStyleLbl="node1" presStyleIdx="2" presStyleCnt="3" custLinFactNeighborX="2052" custLinFactNeighborY="-46"/>
      <dgm:spPr/>
      <dgm:t>
        <a:bodyPr/>
        <a:lstStyle/>
        <a:p>
          <a:endParaRPr lang="en-US"/>
        </a:p>
      </dgm:t>
    </dgm:pt>
  </dgm:ptLst>
  <dgm:cxnLst>
    <dgm:cxn modelId="{A4F14B27-23D7-47CC-812F-A74AC00F9957}" srcId="{A981D268-8509-446A-B35F-58C048A9987F}" destId="{DDAEDB1C-9E06-4B95-9996-7B28BF8C6FC5}" srcOrd="1" destOrd="0" parTransId="{731DD84B-7A53-48F8-B806-1DB36CDC06C5}" sibTransId="{B2412634-F71D-468B-9FCA-F31BC26F9C8E}"/>
    <dgm:cxn modelId="{C3FD62FB-7B7F-4390-9A75-DF99B3F72454}" type="presOf" srcId="{77185DC6-2FB5-41AD-AB2B-2F36EC57DE48}" destId="{CFFC470F-8327-4973-B422-DA14CFFEB290}" srcOrd="0" destOrd="0" presId="urn:microsoft.com/office/officeart/2005/8/layout/process4"/>
    <dgm:cxn modelId="{9F7EEAF6-2E4F-460D-9E88-DB534938047C}" srcId="{A981D268-8509-446A-B35F-58C048A9987F}" destId="{44151FD0-C303-496C-84C5-DC83B0F98893}" srcOrd="2" destOrd="0" parTransId="{F975FA96-FD16-431F-A598-DEF64EC1F5D6}" sibTransId="{9A9C4125-CA57-4EDA-A101-AD85DDABF82D}"/>
    <dgm:cxn modelId="{E8C7461B-B329-40DB-95FB-364219C4F8DD}" type="presOf" srcId="{A981D268-8509-446A-B35F-58C048A9987F}" destId="{01AF5999-B977-4E3D-BFBB-36AF58D9D58A}" srcOrd="0" destOrd="0" presId="urn:microsoft.com/office/officeart/2005/8/layout/process4"/>
    <dgm:cxn modelId="{DBD180FC-1806-469A-90C5-1822C04A7CB0}" type="presOf" srcId="{DDAEDB1C-9E06-4B95-9996-7B28BF8C6FC5}" destId="{55F343E6-7D6F-4A8D-919D-F127EA5650BE}" srcOrd="0" destOrd="0" presId="urn:microsoft.com/office/officeart/2005/8/layout/process4"/>
    <dgm:cxn modelId="{294EB772-BD7D-4D08-A796-478AA3C20D55}" type="presOf" srcId="{44151FD0-C303-496C-84C5-DC83B0F98893}" destId="{1BAB1C80-03E0-409B-8E86-F7214CD07CD0}" srcOrd="0" destOrd="0" presId="urn:microsoft.com/office/officeart/2005/8/layout/process4"/>
    <dgm:cxn modelId="{2CB8AE57-4E05-4138-9FA6-8263D37F6354}" srcId="{A981D268-8509-446A-B35F-58C048A9987F}" destId="{77185DC6-2FB5-41AD-AB2B-2F36EC57DE48}" srcOrd="0" destOrd="0" parTransId="{3AF96947-A6FA-4FF9-B2B6-24556F2FA980}" sibTransId="{CE0CC106-ED8F-4ED3-B409-C35023BE0459}"/>
    <dgm:cxn modelId="{77C47257-8CE0-4E99-96DF-2B3A5A575484}" type="presParOf" srcId="{01AF5999-B977-4E3D-BFBB-36AF58D9D58A}" destId="{1D5DB9C5-3E44-4F17-B7AD-D4A4FFDC604D}" srcOrd="0" destOrd="0" presId="urn:microsoft.com/office/officeart/2005/8/layout/process4"/>
    <dgm:cxn modelId="{F8AE9FC9-C69B-4AA2-8244-F6B3C4ED0398}" type="presParOf" srcId="{1D5DB9C5-3E44-4F17-B7AD-D4A4FFDC604D}" destId="{1BAB1C80-03E0-409B-8E86-F7214CD07CD0}" srcOrd="0" destOrd="0" presId="urn:microsoft.com/office/officeart/2005/8/layout/process4"/>
    <dgm:cxn modelId="{9A0045F2-7A96-4E76-AC55-DF1A9D1B4BFF}" type="presParOf" srcId="{01AF5999-B977-4E3D-BFBB-36AF58D9D58A}" destId="{0B1B4287-C4DA-491F-AD57-8A3D75473AE8}" srcOrd="1" destOrd="0" presId="urn:microsoft.com/office/officeart/2005/8/layout/process4"/>
    <dgm:cxn modelId="{909DC1D9-F0A1-4B6D-8159-7681D33567D4}" type="presParOf" srcId="{01AF5999-B977-4E3D-BFBB-36AF58D9D58A}" destId="{7EED5018-0FBC-477C-8205-D6784706E1B2}" srcOrd="2" destOrd="0" presId="urn:microsoft.com/office/officeart/2005/8/layout/process4"/>
    <dgm:cxn modelId="{12091FBE-D724-4063-AF76-8993AEB2AC3C}" type="presParOf" srcId="{7EED5018-0FBC-477C-8205-D6784706E1B2}" destId="{55F343E6-7D6F-4A8D-919D-F127EA5650BE}" srcOrd="0" destOrd="0" presId="urn:microsoft.com/office/officeart/2005/8/layout/process4"/>
    <dgm:cxn modelId="{0A3B13D3-C9FA-4541-8FAE-023E76549CF8}" type="presParOf" srcId="{01AF5999-B977-4E3D-BFBB-36AF58D9D58A}" destId="{7CD0B4AC-26D8-4396-827A-9ED4FC634501}" srcOrd="3" destOrd="0" presId="urn:microsoft.com/office/officeart/2005/8/layout/process4"/>
    <dgm:cxn modelId="{3368B895-4168-49E8-B087-C069C6DE0D32}" type="presParOf" srcId="{01AF5999-B977-4E3D-BFBB-36AF58D9D58A}" destId="{37735A93-8836-47EA-8B91-B06B06841F95}" srcOrd="4" destOrd="0" presId="urn:microsoft.com/office/officeart/2005/8/layout/process4"/>
    <dgm:cxn modelId="{417305C6-3141-4061-9CE3-9C37D87BEDEA}" type="presParOf" srcId="{37735A93-8836-47EA-8B91-B06B06841F95}" destId="{CFFC470F-8327-4973-B422-DA14CFFEB29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81D268-8509-446A-B35F-58C048A9987F}" type="doc">
      <dgm:prSet loTypeId="urn:microsoft.com/office/officeart/2005/8/layout/process4" loCatId="process" qsTypeId="urn:microsoft.com/office/officeart/2005/8/quickstyle/simple3" qsCatId="simple" csTypeId="urn:microsoft.com/office/officeart/2005/8/colors/accent2_2" csCatId="accent2" phldr="1"/>
      <dgm:spPr/>
    </dgm:pt>
    <dgm:pt modelId="{19610DC4-F27A-47F8-AA38-99D51393987C}">
      <dgm:prSet custT="1"/>
      <dgm:spPr/>
      <dgm:t>
        <a:bodyPr/>
        <a:lstStyle/>
        <a:p>
          <a:r>
            <a:rPr lang="en-US" sz="2400" dirty="0" smtClean="0"/>
            <a:t>A school credits a student’s account with financial aid funds</a:t>
          </a:r>
          <a:endParaRPr lang="en-US" sz="2400" dirty="0"/>
        </a:p>
      </dgm:t>
    </dgm:pt>
    <dgm:pt modelId="{81DEA7C7-5E0B-445E-851B-1ED78DE79785}" type="parTrans" cxnId="{13A522F7-202E-4D27-A433-5257A2ECF59A}">
      <dgm:prSet/>
      <dgm:spPr/>
      <dgm:t>
        <a:bodyPr/>
        <a:lstStyle/>
        <a:p>
          <a:endParaRPr lang="en-US" sz="2400"/>
        </a:p>
      </dgm:t>
    </dgm:pt>
    <dgm:pt modelId="{E7A45D5D-346C-4D09-89C0-8A19C066A3CF}" type="sibTrans" cxnId="{13A522F7-202E-4D27-A433-5257A2ECF59A}">
      <dgm:prSet/>
      <dgm:spPr/>
      <dgm:t>
        <a:bodyPr/>
        <a:lstStyle/>
        <a:p>
          <a:endParaRPr lang="en-US" sz="2400"/>
        </a:p>
      </dgm:t>
    </dgm:pt>
    <dgm:pt modelId="{D71B9323-DB5C-4276-85B2-7F88B0DF833A}">
      <dgm:prSet custT="1"/>
      <dgm:spPr/>
      <dgm:t>
        <a:bodyPr/>
        <a:lstStyle/>
        <a:p>
          <a:r>
            <a:rPr lang="en-US" sz="2400" dirty="0" smtClean="0"/>
            <a:t>If a student received an </a:t>
          </a:r>
          <a:r>
            <a:rPr lang="en-US" sz="2400" b="1" dirty="0" smtClean="0"/>
            <a:t>overpayment</a:t>
          </a:r>
          <a:r>
            <a:rPr lang="en-US" sz="2400" dirty="0" smtClean="0"/>
            <a:t>, a school adjusts a student’s aid</a:t>
          </a:r>
          <a:endParaRPr lang="en-US" sz="2400" dirty="0"/>
        </a:p>
      </dgm:t>
    </dgm:pt>
    <dgm:pt modelId="{0CF32C23-B86B-42F5-A9AD-EB967C7A6CB3}" type="parTrans" cxnId="{E3FA6E2C-F89F-4BE5-849A-28E9E8ACDAFF}">
      <dgm:prSet/>
      <dgm:spPr/>
      <dgm:t>
        <a:bodyPr/>
        <a:lstStyle/>
        <a:p>
          <a:endParaRPr lang="en-US" sz="2400"/>
        </a:p>
      </dgm:t>
    </dgm:pt>
    <dgm:pt modelId="{4943EEE3-C962-4FAD-860E-B9091F2B6AE8}" type="sibTrans" cxnId="{E3FA6E2C-F89F-4BE5-849A-28E9E8ACDAFF}">
      <dgm:prSet/>
      <dgm:spPr/>
      <dgm:t>
        <a:bodyPr/>
        <a:lstStyle/>
        <a:p>
          <a:endParaRPr lang="en-US" sz="2400"/>
        </a:p>
      </dgm:t>
    </dgm:pt>
    <dgm:pt modelId="{06E5D7B7-3AB9-4B36-A101-41281AD1C152}">
      <dgm:prSet custT="1"/>
      <dgm:spPr/>
      <dgm:t>
        <a:bodyPr/>
        <a:lstStyle/>
        <a:p>
          <a:r>
            <a:rPr lang="en-US" sz="2400" dirty="0" smtClean="0"/>
            <a:t>Steps 1-3 are repeated each award year until a student graduates or withdraws</a:t>
          </a:r>
          <a:endParaRPr lang="en-US" sz="2400" dirty="0"/>
        </a:p>
      </dgm:t>
    </dgm:pt>
    <dgm:pt modelId="{10266A85-A056-49C8-BA85-D873E1C8712D}" type="parTrans" cxnId="{392A4BAA-CBAB-41CB-8CCD-7D15A6D7E7AA}">
      <dgm:prSet/>
      <dgm:spPr/>
      <dgm:t>
        <a:bodyPr/>
        <a:lstStyle/>
        <a:p>
          <a:endParaRPr lang="en-US" sz="2400"/>
        </a:p>
      </dgm:t>
    </dgm:pt>
    <dgm:pt modelId="{61F46862-A5CA-4A35-812A-99E088941FED}" type="sibTrans" cxnId="{392A4BAA-CBAB-41CB-8CCD-7D15A6D7E7AA}">
      <dgm:prSet/>
      <dgm:spPr/>
      <dgm:t>
        <a:bodyPr/>
        <a:lstStyle/>
        <a:p>
          <a:endParaRPr lang="en-US" sz="2400"/>
        </a:p>
      </dgm:t>
    </dgm:pt>
    <dgm:pt modelId="{B2320829-E27D-41D9-831A-D32949053521}" type="pres">
      <dgm:prSet presAssocID="{A981D268-8509-446A-B35F-58C048A9987F}" presName="Name0" presStyleCnt="0">
        <dgm:presLayoutVars>
          <dgm:dir/>
          <dgm:animLvl val="lvl"/>
          <dgm:resizeHandles val="exact"/>
        </dgm:presLayoutVars>
      </dgm:prSet>
      <dgm:spPr/>
    </dgm:pt>
    <dgm:pt modelId="{92F6754D-BACD-4BF9-8AAF-081E29FE2992}" type="pres">
      <dgm:prSet presAssocID="{06E5D7B7-3AB9-4B36-A101-41281AD1C152}" presName="boxAndChildren" presStyleCnt="0"/>
      <dgm:spPr/>
    </dgm:pt>
    <dgm:pt modelId="{023581F6-CA69-4852-92AA-A7410A78C819}" type="pres">
      <dgm:prSet presAssocID="{06E5D7B7-3AB9-4B36-A101-41281AD1C152}" presName="parentTextBox" presStyleLbl="node1" presStyleIdx="0" presStyleCnt="3"/>
      <dgm:spPr/>
      <dgm:t>
        <a:bodyPr/>
        <a:lstStyle/>
        <a:p>
          <a:endParaRPr lang="en-US"/>
        </a:p>
      </dgm:t>
    </dgm:pt>
    <dgm:pt modelId="{8719BE32-2502-450A-B66F-9F780743E047}" type="pres">
      <dgm:prSet presAssocID="{4943EEE3-C962-4FAD-860E-B9091F2B6AE8}" presName="sp" presStyleCnt="0"/>
      <dgm:spPr/>
    </dgm:pt>
    <dgm:pt modelId="{2A622B87-B66C-43FA-9E1A-F0CB2E1FADA0}" type="pres">
      <dgm:prSet presAssocID="{D71B9323-DB5C-4276-85B2-7F88B0DF833A}" presName="arrowAndChildren" presStyleCnt="0"/>
      <dgm:spPr/>
    </dgm:pt>
    <dgm:pt modelId="{9BAD6F1C-140F-4E6B-B9B2-3227BE8CAA92}" type="pres">
      <dgm:prSet presAssocID="{D71B9323-DB5C-4276-85B2-7F88B0DF833A}" presName="parentTextArrow" presStyleLbl="node1" presStyleIdx="1" presStyleCnt="3"/>
      <dgm:spPr/>
      <dgm:t>
        <a:bodyPr/>
        <a:lstStyle/>
        <a:p>
          <a:endParaRPr lang="en-US"/>
        </a:p>
      </dgm:t>
    </dgm:pt>
    <dgm:pt modelId="{3BFA497C-EEEA-4374-B6B5-EF9302BD5EA9}" type="pres">
      <dgm:prSet presAssocID="{E7A45D5D-346C-4D09-89C0-8A19C066A3CF}" presName="sp" presStyleCnt="0"/>
      <dgm:spPr/>
    </dgm:pt>
    <dgm:pt modelId="{D6E52EA2-0FB8-4ABE-88C4-96B749894C0B}" type="pres">
      <dgm:prSet presAssocID="{19610DC4-F27A-47F8-AA38-99D51393987C}" presName="arrowAndChildren" presStyleCnt="0"/>
      <dgm:spPr/>
    </dgm:pt>
    <dgm:pt modelId="{21D64C73-20B3-493C-AF2E-98A62EB21284}" type="pres">
      <dgm:prSet presAssocID="{19610DC4-F27A-47F8-AA38-99D51393987C}" presName="parentTextArrow" presStyleLbl="node1" presStyleIdx="2" presStyleCnt="3"/>
      <dgm:spPr/>
      <dgm:t>
        <a:bodyPr/>
        <a:lstStyle/>
        <a:p>
          <a:endParaRPr lang="en-US"/>
        </a:p>
      </dgm:t>
    </dgm:pt>
  </dgm:ptLst>
  <dgm:cxnLst>
    <dgm:cxn modelId="{AD9D433A-C299-4703-9D06-0A11B4F48390}" type="presOf" srcId="{A981D268-8509-446A-B35F-58C048A9987F}" destId="{B2320829-E27D-41D9-831A-D32949053521}" srcOrd="0" destOrd="0" presId="urn:microsoft.com/office/officeart/2005/8/layout/process4"/>
    <dgm:cxn modelId="{CEB9A0B7-641A-4AE5-835B-1D7526E93B1F}" type="presOf" srcId="{D71B9323-DB5C-4276-85B2-7F88B0DF833A}" destId="{9BAD6F1C-140F-4E6B-B9B2-3227BE8CAA92}" srcOrd="0" destOrd="0" presId="urn:microsoft.com/office/officeart/2005/8/layout/process4"/>
    <dgm:cxn modelId="{E02FBD24-9231-4DDC-9CEF-BB2C306D9688}" type="presOf" srcId="{06E5D7B7-3AB9-4B36-A101-41281AD1C152}" destId="{023581F6-CA69-4852-92AA-A7410A78C819}" srcOrd="0" destOrd="0" presId="urn:microsoft.com/office/officeart/2005/8/layout/process4"/>
    <dgm:cxn modelId="{392A4BAA-CBAB-41CB-8CCD-7D15A6D7E7AA}" srcId="{A981D268-8509-446A-B35F-58C048A9987F}" destId="{06E5D7B7-3AB9-4B36-A101-41281AD1C152}" srcOrd="2" destOrd="0" parTransId="{10266A85-A056-49C8-BA85-D873E1C8712D}" sibTransId="{61F46862-A5CA-4A35-812A-99E088941FED}"/>
    <dgm:cxn modelId="{AA9C1C37-DE21-44B3-A9D8-9162C9B1ACBC}" type="presOf" srcId="{19610DC4-F27A-47F8-AA38-99D51393987C}" destId="{21D64C73-20B3-493C-AF2E-98A62EB21284}" srcOrd="0" destOrd="0" presId="urn:microsoft.com/office/officeart/2005/8/layout/process4"/>
    <dgm:cxn modelId="{E3FA6E2C-F89F-4BE5-849A-28E9E8ACDAFF}" srcId="{A981D268-8509-446A-B35F-58C048A9987F}" destId="{D71B9323-DB5C-4276-85B2-7F88B0DF833A}" srcOrd="1" destOrd="0" parTransId="{0CF32C23-B86B-42F5-A9AD-EB967C7A6CB3}" sibTransId="{4943EEE3-C962-4FAD-860E-B9091F2B6AE8}"/>
    <dgm:cxn modelId="{13A522F7-202E-4D27-A433-5257A2ECF59A}" srcId="{A981D268-8509-446A-B35F-58C048A9987F}" destId="{19610DC4-F27A-47F8-AA38-99D51393987C}" srcOrd="0" destOrd="0" parTransId="{81DEA7C7-5E0B-445E-851B-1ED78DE79785}" sibTransId="{E7A45D5D-346C-4D09-89C0-8A19C066A3CF}"/>
    <dgm:cxn modelId="{C5EDEFE2-3DF1-446F-960B-CF6C100E980B}" type="presParOf" srcId="{B2320829-E27D-41D9-831A-D32949053521}" destId="{92F6754D-BACD-4BF9-8AAF-081E29FE2992}" srcOrd="0" destOrd="0" presId="urn:microsoft.com/office/officeart/2005/8/layout/process4"/>
    <dgm:cxn modelId="{7EB3FDDF-256F-4CEB-92D5-18EF5769213A}" type="presParOf" srcId="{92F6754D-BACD-4BF9-8AAF-081E29FE2992}" destId="{023581F6-CA69-4852-92AA-A7410A78C819}" srcOrd="0" destOrd="0" presId="urn:microsoft.com/office/officeart/2005/8/layout/process4"/>
    <dgm:cxn modelId="{3C4CF446-D0DE-4F78-BA0C-2464DA134B78}" type="presParOf" srcId="{B2320829-E27D-41D9-831A-D32949053521}" destId="{8719BE32-2502-450A-B66F-9F780743E047}" srcOrd="1" destOrd="0" presId="urn:microsoft.com/office/officeart/2005/8/layout/process4"/>
    <dgm:cxn modelId="{72783BB7-A509-4561-9FDF-A26A73ECC55F}" type="presParOf" srcId="{B2320829-E27D-41D9-831A-D32949053521}" destId="{2A622B87-B66C-43FA-9E1A-F0CB2E1FADA0}" srcOrd="2" destOrd="0" presId="urn:microsoft.com/office/officeart/2005/8/layout/process4"/>
    <dgm:cxn modelId="{3993BC6F-751F-4E86-BE0C-9551FA342976}" type="presParOf" srcId="{2A622B87-B66C-43FA-9E1A-F0CB2E1FADA0}" destId="{9BAD6F1C-140F-4E6B-B9B2-3227BE8CAA92}" srcOrd="0" destOrd="0" presId="urn:microsoft.com/office/officeart/2005/8/layout/process4"/>
    <dgm:cxn modelId="{9BF7778E-0135-4396-8196-961270F486D9}" type="presParOf" srcId="{B2320829-E27D-41D9-831A-D32949053521}" destId="{3BFA497C-EEEA-4374-B6B5-EF9302BD5EA9}" srcOrd="3" destOrd="0" presId="urn:microsoft.com/office/officeart/2005/8/layout/process4"/>
    <dgm:cxn modelId="{D64AC731-D1A0-4072-8B20-0EF3023BBAA0}" type="presParOf" srcId="{B2320829-E27D-41D9-831A-D32949053521}" destId="{D6E52EA2-0FB8-4ABE-88C4-96B749894C0B}" srcOrd="4" destOrd="0" presId="urn:microsoft.com/office/officeart/2005/8/layout/process4"/>
    <dgm:cxn modelId="{9E8B912E-90DD-4732-8CCC-D34E09397CF2}" type="presParOf" srcId="{D6E52EA2-0FB8-4ABE-88C4-96B749894C0B}" destId="{21D64C73-20B3-493C-AF2E-98A62EB2128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1B8AEB-7F71-4BA6-B9B9-0B5A8171A96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8F01644-D118-49BF-A4BE-AC75ABCFE45F}">
      <dgm:prSet phldrT="[Text]"/>
      <dgm:spPr/>
      <dgm:t>
        <a:bodyPr/>
        <a:lstStyle/>
        <a:p>
          <a:r>
            <a:rPr lang="en-US" dirty="0" smtClean="0"/>
            <a:t>Financial Aid Programs</a:t>
          </a:r>
          <a:endParaRPr lang="en-US" dirty="0"/>
        </a:p>
      </dgm:t>
    </dgm:pt>
    <dgm:pt modelId="{3A84A02A-141F-481D-888B-136A4F279F1F}" type="parTrans" cxnId="{E95F2DBC-4833-4E5E-B076-730F6CAE2FCA}">
      <dgm:prSet/>
      <dgm:spPr/>
      <dgm:t>
        <a:bodyPr/>
        <a:lstStyle/>
        <a:p>
          <a:endParaRPr lang="en-US"/>
        </a:p>
      </dgm:t>
    </dgm:pt>
    <dgm:pt modelId="{77977AAF-2013-413D-ABA5-B60E190603F8}" type="sibTrans" cxnId="{E95F2DBC-4833-4E5E-B076-730F6CAE2FCA}">
      <dgm:prSet/>
      <dgm:spPr/>
      <dgm:t>
        <a:bodyPr/>
        <a:lstStyle/>
        <a:p>
          <a:endParaRPr lang="en-US" dirty="0"/>
        </a:p>
      </dgm:t>
    </dgm:pt>
    <dgm:pt modelId="{F1E3C613-AB88-4B3E-B514-2A1CFFB6ECEF}">
      <dgm:prSet/>
      <dgm:spPr/>
      <dgm:t>
        <a:bodyPr/>
        <a:lstStyle/>
        <a:p>
          <a:r>
            <a:rPr lang="en-US" dirty="0" smtClean="0"/>
            <a:t>529 Savings &amp; Prepaid Tuition Programs</a:t>
          </a:r>
        </a:p>
      </dgm:t>
    </dgm:pt>
    <dgm:pt modelId="{219680EC-47F8-45D2-98C1-A5ADDBF7D070}" type="parTrans" cxnId="{1AB73DEC-4188-4386-8D08-2CC118ADD3D6}">
      <dgm:prSet/>
      <dgm:spPr/>
      <dgm:t>
        <a:bodyPr/>
        <a:lstStyle/>
        <a:p>
          <a:endParaRPr lang="en-US"/>
        </a:p>
      </dgm:t>
    </dgm:pt>
    <dgm:pt modelId="{E5C8DA34-4F88-418B-A666-915221BD3143}" type="sibTrans" cxnId="{1AB73DEC-4188-4386-8D08-2CC118ADD3D6}">
      <dgm:prSet/>
      <dgm:spPr/>
      <dgm:t>
        <a:bodyPr/>
        <a:lstStyle/>
        <a:p>
          <a:endParaRPr lang="en-US" dirty="0"/>
        </a:p>
      </dgm:t>
    </dgm:pt>
    <dgm:pt modelId="{00DFC8D4-DD90-49D8-9A93-B3692EED790D}">
      <dgm:prSet/>
      <dgm:spPr/>
      <dgm:t>
        <a:bodyPr/>
        <a:lstStyle/>
        <a:p>
          <a:r>
            <a:rPr lang="en-US" dirty="0" smtClean="0"/>
            <a:t>Employer Tuition Benefits</a:t>
          </a:r>
        </a:p>
      </dgm:t>
    </dgm:pt>
    <dgm:pt modelId="{55D08359-328A-4B7D-8634-A08F2E064E07}" type="parTrans" cxnId="{1F144B49-7710-4B94-A0DD-B0337F483E3F}">
      <dgm:prSet/>
      <dgm:spPr/>
      <dgm:t>
        <a:bodyPr/>
        <a:lstStyle/>
        <a:p>
          <a:endParaRPr lang="en-US"/>
        </a:p>
      </dgm:t>
    </dgm:pt>
    <dgm:pt modelId="{6526080F-CAA8-4C66-874A-48598D057419}" type="sibTrans" cxnId="{1F144B49-7710-4B94-A0DD-B0337F483E3F}">
      <dgm:prSet/>
      <dgm:spPr/>
      <dgm:t>
        <a:bodyPr/>
        <a:lstStyle/>
        <a:p>
          <a:endParaRPr lang="en-US" dirty="0"/>
        </a:p>
      </dgm:t>
    </dgm:pt>
    <dgm:pt modelId="{8FD127D3-083E-421B-BE49-02A036B050BE}">
      <dgm:prSet/>
      <dgm:spPr/>
      <dgm:t>
        <a:bodyPr/>
        <a:lstStyle/>
        <a:p>
          <a:r>
            <a:rPr lang="en-US" dirty="0" smtClean="0"/>
            <a:t>Tuition Payment Plans</a:t>
          </a:r>
        </a:p>
      </dgm:t>
    </dgm:pt>
    <dgm:pt modelId="{0962440B-59DF-4B7F-AF9E-86A2411B757D}" type="parTrans" cxnId="{5FB5C065-B659-44A0-A716-A197DD63E318}">
      <dgm:prSet/>
      <dgm:spPr/>
      <dgm:t>
        <a:bodyPr/>
        <a:lstStyle/>
        <a:p>
          <a:endParaRPr lang="en-US"/>
        </a:p>
      </dgm:t>
    </dgm:pt>
    <dgm:pt modelId="{70CFE3F1-4DF4-4E4A-B010-1F15917989EB}" type="sibTrans" cxnId="{5FB5C065-B659-44A0-A716-A197DD63E318}">
      <dgm:prSet/>
      <dgm:spPr/>
      <dgm:t>
        <a:bodyPr/>
        <a:lstStyle/>
        <a:p>
          <a:endParaRPr lang="en-US"/>
        </a:p>
      </dgm:t>
    </dgm:pt>
    <dgm:pt modelId="{610049AF-7085-4329-A6EF-F371B56FCB7C}" type="pres">
      <dgm:prSet presAssocID="{111B8AEB-7F71-4BA6-B9B9-0B5A8171A968}" presName="outerComposite" presStyleCnt="0">
        <dgm:presLayoutVars>
          <dgm:chMax val="5"/>
          <dgm:dir/>
          <dgm:resizeHandles val="exact"/>
        </dgm:presLayoutVars>
      </dgm:prSet>
      <dgm:spPr/>
      <dgm:t>
        <a:bodyPr/>
        <a:lstStyle/>
        <a:p>
          <a:endParaRPr lang="en-US"/>
        </a:p>
      </dgm:t>
    </dgm:pt>
    <dgm:pt modelId="{CDEDE979-331A-40A8-916C-C35DBC3C4E96}" type="pres">
      <dgm:prSet presAssocID="{111B8AEB-7F71-4BA6-B9B9-0B5A8171A968}" presName="dummyMaxCanvas" presStyleCnt="0">
        <dgm:presLayoutVars/>
      </dgm:prSet>
      <dgm:spPr/>
      <dgm:t>
        <a:bodyPr/>
        <a:lstStyle/>
        <a:p>
          <a:endParaRPr lang="en-US"/>
        </a:p>
      </dgm:t>
    </dgm:pt>
    <dgm:pt modelId="{136E92A6-A7A5-45A8-A9F6-3EF7A8CCF93E}" type="pres">
      <dgm:prSet presAssocID="{111B8AEB-7F71-4BA6-B9B9-0B5A8171A968}" presName="FourNodes_1" presStyleLbl="node1" presStyleIdx="0" presStyleCnt="4">
        <dgm:presLayoutVars>
          <dgm:bulletEnabled val="1"/>
        </dgm:presLayoutVars>
      </dgm:prSet>
      <dgm:spPr/>
      <dgm:t>
        <a:bodyPr/>
        <a:lstStyle/>
        <a:p>
          <a:endParaRPr lang="en-US"/>
        </a:p>
      </dgm:t>
    </dgm:pt>
    <dgm:pt modelId="{53C63A1B-726A-491C-9CF3-9A03FD0A95B0}" type="pres">
      <dgm:prSet presAssocID="{111B8AEB-7F71-4BA6-B9B9-0B5A8171A968}" presName="FourNodes_2" presStyleLbl="node1" presStyleIdx="1" presStyleCnt="4">
        <dgm:presLayoutVars>
          <dgm:bulletEnabled val="1"/>
        </dgm:presLayoutVars>
      </dgm:prSet>
      <dgm:spPr/>
      <dgm:t>
        <a:bodyPr/>
        <a:lstStyle/>
        <a:p>
          <a:endParaRPr lang="en-US"/>
        </a:p>
      </dgm:t>
    </dgm:pt>
    <dgm:pt modelId="{FC909193-0AFC-44AF-A3A9-11510AE5A1FE}" type="pres">
      <dgm:prSet presAssocID="{111B8AEB-7F71-4BA6-B9B9-0B5A8171A968}" presName="FourNodes_3" presStyleLbl="node1" presStyleIdx="2" presStyleCnt="4">
        <dgm:presLayoutVars>
          <dgm:bulletEnabled val="1"/>
        </dgm:presLayoutVars>
      </dgm:prSet>
      <dgm:spPr/>
      <dgm:t>
        <a:bodyPr/>
        <a:lstStyle/>
        <a:p>
          <a:endParaRPr lang="en-US"/>
        </a:p>
      </dgm:t>
    </dgm:pt>
    <dgm:pt modelId="{D54515DB-835A-4511-B009-9957F72D174D}" type="pres">
      <dgm:prSet presAssocID="{111B8AEB-7F71-4BA6-B9B9-0B5A8171A968}" presName="FourNodes_4" presStyleLbl="node1" presStyleIdx="3" presStyleCnt="4">
        <dgm:presLayoutVars>
          <dgm:bulletEnabled val="1"/>
        </dgm:presLayoutVars>
      </dgm:prSet>
      <dgm:spPr/>
      <dgm:t>
        <a:bodyPr/>
        <a:lstStyle/>
        <a:p>
          <a:endParaRPr lang="en-US"/>
        </a:p>
      </dgm:t>
    </dgm:pt>
    <dgm:pt modelId="{9DE7DCF3-4C13-489C-844F-BFCB1FD537E3}" type="pres">
      <dgm:prSet presAssocID="{111B8AEB-7F71-4BA6-B9B9-0B5A8171A968}" presName="FourConn_1-2" presStyleLbl="fgAccFollowNode1" presStyleIdx="0" presStyleCnt="3">
        <dgm:presLayoutVars>
          <dgm:bulletEnabled val="1"/>
        </dgm:presLayoutVars>
      </dgm:prSet>
      <dgm:spPr/>
      <dgm:t>
        <a:bodyPr/>
        <a:lstStyle/>
        <a:p>
          <a:endParaRPr lang="en-US"/>
        </a:p>
      </dgm:t>
    </dgm:pt>
    <dgm:pt modelId="{44426AAC-63E0-498A-BB56-9FFC07B135C7}" type="pres">
      <dgm:prSet presAssocID="{111B8AEB-7F71-4BA6-B9B9-0B5A8171A968}" presName="FourConn_2-3" presStyleLbl="fgAccFollowNode1" presStyleIdx="1" presStyleCnt="3">
        <dgm:presLayoutVars>
          <dgm:bulletEnabled val="1"/>
        </dgm:presLayoutVars>
      </dgm:prSet>
      <dgm:spPr/>
      <dgm:t>
        <a:bodyPr/>
        <a:lstStyle/>
        <a:p>
          <a:endParaRPr lang="en-US"/>
        </a:p>
      </dgm:t>
    </dgm:pt>
    <dgm:pt modelId="{83624495-568D-4801-9303-DECDFFD2C1E3}" type="pres">
      <dgm:prSet presAssocID="{111B8AEB-7F71-4BA6-B9B9-0B5A8171A968}" presName="FourConn_3-4" presStyleLbl="fgAccFollowNode1" presStyleIdx="2" presStyleCnt="3">
        <dgm:presLayoutVars>
          <dgm:bulletEnabled val="1"/>
        </dgm:presLayoutVars>
      </dgm:prSet>
      <dgm:spPr/>
      <dgm:t>
        <a:bodyPr/>
        <a:lstStyle/>
        <a:p>
          <a:endParaRPr lang="en-US"/>
        </a:p>
      </dgm:t>
    </dgm:pt>
    <dgm:pt modelId="{73CF8C56-BEC0-48C7-9F8C-E06A339AA9B5}" type="pres">
      <dgm:prSet presAssocID="{111B8AEB-7F71-4BA6-B9B9-0B5A8171A968}" presName="FourNodes_1_text" presStyleLbl="node1" presStyleIdx="3" presStyleCnt="4">
        <dgm:presLayoutVars>
          <dgm:bulletEnabled val="1"/>
        </dgm:presLayoutVars>
      </dgm:prSet>
      <dgm:spPr/>
      <dgm:t>
        <a:bodyPr/>
        <a:lstStyle/>
        <a:p>
          <a:endParaRPr lang="en-US"/>
        </a:p>
      </dgm:t>
    </dgm:pt>
    <dgm:pt modelId="{33923F79-41B6-4FF7-94D1-C599EA45AD69}" type="pres">
      <dgm:prSet presAssocID="{111B8AEB-7F71-4BA6-B9B9-0B5A8171A968}" presName="FourNodes_2_text" presStyleLbl="node1" presStyleIdx="3" presStyleCnt="4">
        <dgm:presLayoutVars>
          <dgm:bulletEnabled val="1"/>
        </dgm:presLayoutVars>
      </dgm:prSet>
      <dgm:spPr/>
      <dgm:t>
        <a:bodyPr/>
        <a:lstStyle/>
        <a:p>
          <a:endParaRPr lang="en-US"/>
        </a:p>
      </dgm:t>
    </dgm:pt>
    <dgm:pt modelId="{811307FF-014C-4465-AE9A-80DF567ABDB1}" type="pres">
      <dgm:prSet presAssocID="{111B8AEB-7F71-4BA6-B9B9-0B5A8171A968}" presName="FourNodes_3_text" presStyleLbl="node1" presStyleIdx="3" presStyleCnt="4">
        <dgm:presLayoutVars>
          <dgm:bulletEnabled val="1"/>
        </dgm:presLayoutVars>
      </dgm:prSet>
      <dgm:spPr/>
      <dgm:t>
        <a:bodyPr/>
        <a:lstStyle/>
        <a:p>
          <a:endParaRPr lang="en-US"/>
        </a:p>
      </dgm:t>
    </dgm:pt>
    <dgm:pt modelId="{C565D1B0-550F-4449-A49C-AE8C765C6DC5}" type="pres">
      <dgm:prSet presAssocID="{111B8AEB-7F71-4BA6-B9B9-0B5A8171A968}" presName="FourNodes_4_text" presStyleLbl="node1" presStyleIdx="3" presStyleCnt="4">
        <dgm:presLayoutVars>
          <dgm:bulletEnabled val="1"/>
        </dgm:presLayoutVars>
      </dgm:prSet>
      <dgm:spPr/>
      <dgm:t>
        <a:bodyPr/>
        <a:lstStyle/>
        <a:p>
          <a:endParaRPr lang="en-US"/>
        </a:p>
      </dgm:t>
    </dgm:pt>
  </dgm:ptLst>
  <dgm:cxnLst>
    <dgm:cxn modelId="{BD24B15C-F903-4F95-9A8C-B781F28545D1}" type="presOf" srcId="{111B8AEB-7F71-4BA6-B9B9-0B5A8171A968}" destId="{610049AF-7085-4329-A6EF-F371B56FCB7C}" srcOrd="0" destOrd="0" presId="urn:microsoft.com/office/officeart/2005/8/layout/vProcess5"/>
    <dgm:cxn modelId="{F6BB4E5E-FF4E-4100-8E8E-BA0B5866D784}" type="presOf" srcId="{8FD127D3-083E-421B-BE49-02A036B050BE}" destId="{C565D1B0-550F-4449-A49C-AE8C765C6DC5}" srcOrd="1" destOrd="0" presId="urn:microsoft.com/office/officeart/2005/8/layout/vProcess5"/>
    <dgm:cxn modelId="{332231FC-8610-40D5-AA78-8E9B1A9DF84E}" type="presOf" srcId="{77977AAF-2013-413D-ABA5-B60E190603F8}" destId="{9DE7DCF3-4C13-489C-844F-BFCB1FD537E3}" srcOrd="0" destOrd="0" presId="urn:microsoft.com/office/officeart/2005/8/layout/vProcess5"/>
    <dgm:cxn modelId="{1F144B49-7710-4B94-A0DD-B0337F483E3F}" srcId="{111B8AEB-7F71-4BA6-B9B9-0B5A8171A968}" destId="{00DFC8D4-DD90-49D8-9A93-B3692EED790D}" srcOrd="2" destOrd="0" parTransId="{55D08359-328A-4B7D-8634-A08F2E064E07}" sibTransId="{6526080F-CAA8-4C66-874A-48598D057419}"/>
    <dgm:cxn modelId="{EEA23E12-5EFF-4768-9070-67852885F369}" type="presOf" srcId="{00DFC8D4-DD90-49D8-9A93-B3692EED790D}" destId="{811307FF-014C-4465-AE9A-80DF567ABDB1}" srcOrd="1" destOrd="0" presId="urn:microsoft.com/office/officeart/2005/8/layout/vProcess5"/>
    <dgm:cxn modelId="{CC1A57D8-6B2E-4428-9C2F-8B70C689C75E}" type="presOf" srcId="{F1E3C613-AB88-4B3E-B514-2A1CFFB6ECEF}" destId="{53C63A1B-726A-491C-9CF3-9A03FD0A95B0}" srcOrd="0" destOrd="0" presId="urn:microsoft.com/office/officeart/2005/8/layout/vProcess5"/>
    <dgm:cxn modelId="{EDA8A549-E691-4924-96F1-E3C4C6ED167B}" type="presOf" srcId="{6526080F-CAA8-4C66-874A-48598D057419}" destId="{83624495-568D-4801-9303-DECDFFD2C1E3}" srcOrd="0" destOrd="0" presId="urn:microsoft.com/office/officeart/2005/8/layout/vProcess5"/>
    <dgm:cxn modelId="{894713E6-3100-44DC-A2DC-509B8D1FA2DC}" type="presOf" srcId="{28F01644-D118-49BF-A4BE-AC75ABCFE45F}" destId="{136E92A6-A7A5-45A8-A9F6-3EF7A8CCF93E}" srcOrd="0" destOrd="0" presId="urn:microsoft.com/office/officeart/2005/8/layout/vProcess5"/>
    <dgm:cxn modelId="{5FB5C065-B659-44A0-A716-A197DD63E318}" srcId="{111B8AEB-7F71-4BA6-B9B9-0B5A8171A968}" destId="{8FD127D3-083E-421B-BE49-02A036B050BE}" srcOrd="3" destOrd="0" parTransId="{0962440B-59DF-4B7F-AF9E-86A2411B757D}" sibTransId="{70CFE3F1-4DF4-4E4A-B010-1F15917989EB}"/>
    <dgm:cxn modelId="{FB16D256-FB91-4667-827C-E6CFAC50B759}" type="presOf" srcId="{28F01644-D118-49BF-A4BE-AC75ABCFE45F}" destId="{73CF8C56-BEC0-48C7-9F8C-E06A339AA9B5}" srcOrd="1" destOrd="0" presId="urn:microsoft.com/office/officeart/2005/8/layout/vProcess5"/>
    <dgm:cxn modelId="{ACFEDFE6-70EC-4D59-B349-8255D5F44D58}" type="presOf" srcId="{E5C8DA34-4F88-418B-A666-915221BD3143}" destId="{44426AAC-63E0-498A-BB56-9FFC07B135C7}" srcOrd="0" destOrd="0" presId="urn:microsoft.com/office/officeart/2005/8/layout/vProcess5"/>
    <dgm:cxn modelId="{622BC050-95E0-4DE3-8FA0-A3CAD44727E9}" type="presOf" srcId="{F1E3C613-AB88-4B3E-B514-2A1CFFB6ECEF}" destId="{33923F79-41B6-4FF7-94D1-C599EA45AD69}" srcOrd="1" destOrd="0" presId="urn:microsoft.com/office/officeart/2005/8/layout/vProcess5"/>
    <dgm:cxn modelId="{E95F2DBC-4833-4E5E-B076-730F6CAE2FCA}" srcId="{111B8AEB-7F71-4BA6-B9B9-0B5A8171A968}" destId="{28F01644-D118-49BF-A4BE-AC75ABCFE45F}" srcOrd="0" destOrd="0" parTransId="{3A84A02A-141F-481D-888B-136A4F279F1F}" sibTransId="{77977AAF-2013-413D-ABA5-B60E190603F8}"/>
    <dgm:cxn modelId="{28B5C3BF-DFE5-4CEA-8F21-A13C4DB49DA7}" type="presOf" srcId="{8FD127D3-083E-421B-BE49-02A036B050BE}" destId="{D54515DB-835A-4511-B009-9957F72D174D}" srcOrd="0" destOrd="0" presId="urn:microsoft.com/office/officeart/2005/8/layout/vProcess5"/>
    <dgm:cxn modelId="{1AB73DEC-4188-4386-8D08-2CC118ADD3D6}" srcId="{111B8AEB-7F71-4BA6-B9B9-0B5A8171A968}" destId="{F1E3C613-AB88-4B3E-B514-2A1CFFB6ECEF}" srcOrd="1" destOrd="0" parTransId="{219680EC-47F8-45D2-98C1-A5ADDBF7D070}" sibTransId="{E5C8DA34-4F88-418B-A666-915221BD3143}"/>
    <dgm:cxn modelId="{47CDCF4B-A537-43E9-90EE-EF5F862196DF}" type="presOf" srcId="{00DFC8D4-DD90-49D8-9A93-B3692EED790D}" destId="{FC909193-0AFC-44AF-A3A9-11510AE5A1FE}" srcOrd="0" destOrd="0" presId="urn:microsoft.com/office/officeart/2005/8/layout/vProcess5"/>
    <dgm:cxn modelId="{F6EADC2A-3504-4007-B0FF-9D0220BCEC9D}" type="presParOf" srcId="{610049AF-7085-4329-A6EF-F371B56FCB7C}" destId="{CDEDE979-331A-40A8-916C-C35DBC3C4E96}" srcOrd="0" destOrd="0" presId="urn:microsoft.com/office/officeart/2005/8/layout/vProcess5"/>
    <dgm:cxn modelId="{4ACE6C1D-C3E2-4F98-BCE5-879C1AF4CEF5}" type="presParOf" srcId="{610049AF-7085-4329-A6EF-F371B56FCB7C}" destId="{136E92A6-A7A5-45A8-A9F6-3EF7A8CCF93E}" srcOrd="1" destOrd="0" presId="urn:microsoft.com/office/officeart/2005/8/layout/vProcess5"/>
    <dgm:cxn modelId="{86B3E45A-1B89-409B-A6AE-F896F6D8DFC6}" type="presParOf" srcId="{610049AF-7085-4329-A6EF-F371B56FCB7C}" destId="{53C63A1B-726A-491C-9CF3-9A03FD0A95B0}" srcOrd="2" destOrd="0" presId="urn:microsoft.com/office/officeart/2005/8/layout/vProcess5"/>
    <dgm:cxn modelId="{8608C23B-CE32-47B5-AB0E-C175818A9DE6}" type="presParOf" srcId="{610049AF-7085-4329-A6EF-F371B56FCB7C}" destId="{FC909193-0AFC-44AF-A3A9-11510AE5A1FE}" srcOrd="3" destOrd="0" presId="urn:microsoft.com/office/officeart/2005/8/layout/vProcess5"/>
    <dgm:cxn modelId="{F5827094-6E4F-48DF-B81D-788D1ADC9C34}" type="presParOf" srcId="{610049AF-7085-4329-A6EF-F371B56FCB7C}" destId="{D54515DB-835A-4511-B009-9957F72D174D}" srcOrd="4" destOrd="0" presId="urn:microsoft.com/office/officeart/2005/8/layout/vProcess5"/>
    <dgm:cxn modelId="{0C3EB7C8-D6C5-4B74-A69D-6963B54BBFBD}" type="presParOf" srcId="{610049AF-7085-4329-A6EF-F371B56FCB7C}" destId="{9DE7DCF3-4C13-489C-844F-BFCB1FD537E3}" srcOrd="5" destOrd="0" presId="urn:microsoft.com/office/officeart/2005/8/layout/vProcess5"/>
    <dgm:cxn modelId="{EC2BF074-D7DC-4B0C-90F6-2F7618EA45F6}" type="presParOf" srcId="{610049AF-7085-4329-A6EF-F371B56FCB7C}" destId="{44426AAC-63E0-498A-BB56-9FFC07B135C7}" srcOrd="6" destOrd="0" presId="urn:microsoft.com/office/officeart/2005/8/layout/vProcess5"/>
    <dgm:cxn modelId="{753F3CDE-F5C2-4172-AEDF-AF0C15366106}" type="presParOf" srcId="{610049AF-7085-4329-A6EF-F371B56FCB7C}" destId="{83624495-568D-4801-9303-DECDFFD2C1E3}" srcOrd="7" destOrd="0" presId="urn:microsoft.com/office/officeart/2005/8/layout/vProcess5"/>
    <dgm:cxn modelId="{2F42328F-43BC-42CE-B323-605147CE1736}" type="presParOf" srcId="{610049AF-7085-4329-A6EF-F371B56FCB7C}" destId="{73CF8C56-BEC0-48C7-9F8C-E06A339AA9B5}" srcOrd="8" destOrd="0" presId="urn:microsoft.com/office/officeart/2005/8/layout/vProcess5"/>
    <dgm:cxn modelId="{A0175751-A30C-415F-AFF9-305DA7F2F165}" type="presParOf" srcId="{610049AF-7085-4329-A6EF-F371B56FCB7C}" destId="{33923F79-41B6-4FF7-94D1-C599EA45AD69}" srcOrd="9" destOrd="0" presId="urn:microsoft.com/office/officeart/2005/8/layout/vProcess5"/>
    <dgm:cxn modelId="{640A5873-0555-4E6D-9F2C-794B15E2A633}" type="presParOf" srcId="{610049AF-7085-4329-A6EF-F371B56FCB7C}" destId="{811307FF-014C-4465-AE9A-80DF567ABDB1}" srcOrd="10" destOrd="0" presId="urn:microsoft.com/office/officeart/2005/8/layout/vProcess5"/>
    <dgm:cxn modelId="{D6CCA1CF-B612-4E68-A5FD-53B16704182A}" type="presParOf" srcId="{610049AF-7085-4329-A6EF-F371B56FCB7C}" destId="{C565D1B0-550F-4449-A49C-AE8C765C6DC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81D268-8509-446A-B35F-58C048A9987F}" type="doc">
      <dgm:prSet loTypeId="urn:microsoft.com/office/officeart/2005/8/layout/process4" loCatId="process" qsTypeId="urn:microsoft.com/office/officeart/2005/8/quickstyle/simple3" qsCatId="simple" csTypeId="urn:microsoft.com/office/officeart/2005/8/colors/accent6_2" csCatId="accent6" phldr="1"/>
      <dgm:spPr/>
    </dgm:pt>
    <dgm:pt modelId="{27521591-E309-4089-9366-2DE0AC46A6A3}">
      <dgm:prSet custT="1"/>
      <dgm:spPr/>
      <dgm:t>
        <a:bodyPr/>
        <a:lstStyle/>
        <a:p>
          <a:r>
            <a:rPr lang="en-US" sz="2400" dirty="0" smtClean="0"/>
            <a:t>Determine the </a:t>
          </a:r>
          <a:r>
            <a:rPr lang="en-US" sz="2400" b="1" dirty="0" smtClean="0"/>
            <a:t>date</a:t>
          </a:r>
          <a:r>
            <a:rPr lang="en-US" sz="2400" dirty="0" smtClean="0"/>
            <a:t> a student </a:t>
          </a:r>
          <a:r>
            <a:rPr lang="en-US" sz="2400" b="1" dirty="0" smtClean="0"/>
            <a:t>ceased attendance</a:t>
          </a:r>
          <a:endParaRPr lang="en-US" sz="2400" b="1" dirty="0"/>
        </a:p>
      </dgm:t>
    </dgm:pt>
    <dgm:pt modelId="{7D3F5B9F-5CBC-4884-B43C-70E73E5BAAD1}" type="parTrans" cxnId="{C36320F9-FBF4-4FE4-9AC0-30F62B49BF5E}">
      <dgm:prSet/>
      <dgm:spPr/>
      <dgm:t>
        <a:bodyPr/>
        <a:lstStyle/>
        <a:p>
          <a:endParaRPr lang="en-US" sz="2400"/>
        </a:p>
      </dgm:t>
    </dgm:pt>
    <dgm:pt modelId="{951B4B54-F034-4309-B1B5-72CF2759FF83}" type="sibTrans" cxnId="{C36320F9-FBF4-4FE4-9AC0-30F62B49BF5E}">
      <dgm:prSet/>
      <dgm:spPr/>
      <dgm:t>
        <a:bodyPr/>
        <a:lstStyle/>
        <a:p>
          <a:endParaRPr lang="en-US" sz="2400"/>
        </a:p>
      </dgm:t>
    </dgm:pt>
    <dgm:pt modelId="{F75DB2CE-C430-4848-B85D-03F16467972C}">
      <dgm:prSet custT="1"/>
      <dgm:spPr/>
      <dgm:t>
        <a:bodyPr/>
        <a:lstStyle/>
        <a:p>
          <a:r>
            <a:rPr lang="en-US" sz="2400" dirty="0" smtClean="0"/>
            <a:t>Must  determine a student’s eligibility for a </a:t>
          </a:r>
          <a:r>
            <a:rPr lang="en-US" sz="2400" b="1" dirty="0" smtClean="0"/>
            <a:t>post-withdrawal </a:t>
          </a:r>
          <a:r>
            <a:rPr lang="en-US" sz="2400" b="0" dirty="0" smtClean="0"/>
            <a:t>disbursement</a:t>
          </a:r>
          <a:endParaRPr lang="en-US" sz="2400" b="0" dirty="0"/>
        </a:p>
      </dgm:t>
    </dgm:pt>
    <dgm:pt modelId="{EA3B1191-DE80-449A-8F1E-209D2337A187}" type="parTrans" cxnId="{1114A503-EAAB-4434-B6C0-01329A539845}">
      <dgm:prSet/>
      <dgm:spPr/>
      <dgm:t>
        <a:bodyPr/>
        <a:lstStyle/>
        <a:p>
          <a:endParaRPr lang="en-US" sz="2400"/>
        </a:p>
      </dgm:t>
    </dgm:pt>
    <dgm:pt modelId="{B523AA91-C1A7-4C7C-86A6-BF1261C9101A}" type="sibTrans" cxnId="{1114A503-EAAB-4434-B6C0-01329A539845}">
      <dgm:prSet/>
      <dgm:spPr/>
      <dgm:t>
        <a:bodyPr/>
        <a:lstStyle/>
        <a:p>
          <a:endParaRPr lang="en-US" sz="2400"/>
        </a:p>
      </dgm:t>
    </dgm:pt>
    <dgm:pt modelId="{45A82EB5-98CF-497E-A652-0A3DD415CAFC}">
      <dgm:prSet custT="1"/>
      <dgm:spPr/>
      <dgm:t>
        <a:bodyPr/>
        <a:lstStyle/>
        <a:p>
          <a:r>
            <a:rPr lang="en-US" sz="2400" dirty="0" smtClean="0"/>
            <a:t>Comply with </a:t>
          </a:r>
          <a:r>
            <a:rPr lang="en-US" sz="2400" b="1" dirty="0" smtClean="0"/>
            <a:t>refund policies and procedures</a:t>
          </a:r>
          <a:endParaRPr lang="en-US" sz="2400" b="1" dirty="0"/>
        </a:p>
      </dgm:t>
    </dgm:pt>
    <dgm:pt modelId="{9773C1EB-FEC9-40C7-A647-E82616159879}" type="parTrans" cxnId="{E5F7CD34-E50A-4719-8A3B-C16B6D6C53E0}">
      <dgm:prSet/>
      <dgm:spPr/>
      <dgm:t>
        <a:bodyPr/>
        <a:lstStyle/>
        <a:p>
          <a:endParaRPr lang="en-US" sz="2400"/>
        </a:p>
      </dgm:t>
    </dgm:pt>
    <dgm:pt modelId="{8799D318-DD96-452C-9B1B-C222BBC66EA4}" type="sibTrans" cxnId="{E5F7CD34-E50A-4719-8A3B-C16B6D6C53E0}">
      <dgm:prSet/>
      <dgm:spPr/>
      <dgm:t>
        <a:bodyPr/>
        <a:lstStyle/>
        <a:p>
          <a:endParaRPr lang="en-US" sz="2400"/>
        </a:p>
      </dgm:t>
    </dgm:pt>
    <dgm:pt modelId="{30D375E5-DF0A-4096-80BD-F23E3A4F3D5C}">
      <dgm:prSet custT="1"/>
      <dgm:spPr/>
      <dgm:t>
        <a:bodyPr/>
        <a:lstStyle/>
        <a:p>
          <a:r>
            <a:rPr lang="en-US" sz="2400" dirty="0" smtClean="0"/>
            <a:t>Prorate the </a:t>
          </a:r>
          <a:r>
            <a:rPr lang="en-US" sz="2400" b="1" dirty="0" smtClean="0"/>
            <a:t>earned and unearned portions of aid </a:t>
          </a:r>
          <a:r>
            <a:rPr lang="en-US" sz="2400" dirty="0" smtClean="0"/>
            <a:t>based on time spent in attendance</a:t>
          </a:r>
          <a:endParaRPr lang="en-US" sz="2400" dirty="0"/>
        </a:p>
      </dgm:t>
    </dgm:pt>
    <dgm:pt modelId="{95EDF829-BDE5-4225-877D-44C231B5B2AB}" type="parTrans" cxnId="{92562D67-62D7-4BF4-8926-4F822BAE7B68}">
      <dgm:prSet/>
      <dgm:spPr/>
      <dgm:t>
        <a:bodyPr/>
        <a:lstStyle/>
        <a:p>
          <a:endParaRPr lang="en-US" sz="2400"/>
        </a:p>
      </dgm:t>
    </dgm:pt>
    <dgm:pt modelId="{386F6CAE-E007-43C8-871C-0B2D8A1DB8EF}" type="sibTrans" cxnId="{92562D67-62D7-4BF4-8926-4F822BAE7B68}">
      <dgm:prSet/>
      <dgm:spPr/>
      <dgm:t>
        <a:bodyPr/>
        <a:lstStyle/>
        <a:p>
          <a:endParaRPr lang="en-US" sz="2400"/>
        </a:p>
      </dgm:t>
    </dgm:pt>
    <dgm:pt modelId="{B3673DC1-1EEA-46F9-8230-59C0EB10A6B5}" type="pres">
      <dgm:prSet presAssocID="{A981D268-8509-446A-B35F-58C048A9987F}" presName="Name0" presStyleCnt="0">
        <dgm:presLayoutVars>
          <dgm:dir/>
          <dgm:animLvl val="lvl"/>
          <dgm:resizeHandles val="exact"/>
        </dgm:presLayoutVars>
      </dgm:prSet>
      <dgm:spPr/>
    </dgm:pt>
    <dgm:pt modelId="{52F45A35-8D1B-4C7E-A84B-286C092D3A4B}" type="pres">
      <dgm:prSet presAssocID="{45A82EB5-98CF-497E-A652-0A3DD415CAFC}" presName="boxAndChildren" presStyleCnt="0"/>
      <dgm:spPr/>
    </dgm:pt>
    <dgm:pt modelId="{9FC146DE-09D8-40EC-BD70-FD29F58A7202}" type="pres">
      <dgm:prSet presAssocID="{45A82EB5-98CF-497E-A652-0A3DD415CAFC}" presName="parentTextBox" presStyleLbl="node1" presStyleIdx="0" presStyleCnt="4"/>
      <dgm:spPr/>
      <dgm:t>
        <a:bodyPr/>
        <a:lstStyle/>
        <a:p>
          <a:endParaRPr lang="en-US"/>
        </a:p>
      </dgm:t>
    </dgm:pt>
    <dgm:pt modelId="{A5E08B00-A07D-4D01-9500-0130446217FE}" type="pres">
      <dgm:prSet presAssocID="{B523AA91-C1A7-4C7C-86A6-BF1261C9101A}" presName="sp" presStyleCnt="0"/>
      <dgm:spPr/>
    </dgm:pt>
    <dgm:pt modelId="{CB062E8C-FD0F-40DB-B33B-92FC5A936E2A}" type="pres">
      <dgm:prSet presAssocID="{F75DB2CE-C430-4848-B85D-03F16467972C}" presName="arrowAndChildren" presStyleCnt="0"/>
      <dgm:spPr/>
    </dgm:pt>
    <dgm:pt modelId="{C97DCC30-432C-43AF-ACFB-B5731771BFBC}" type="pres">
      <dgm:prSet presAssocID="{F75DB2CE-C430-4848-B85D-03F16467972C}" presName="parentTextArrow" presStyleLbl="node1" presStyleIdx="1" presStyleCnt="4"/>
      <dgm:spPr/>
      <dgm:t>
        <a:bodyPr/>
        <a:lstStyle/>
        <a:p>
          <a:endParaRPr lang="en-US"/>
        </a:p>
      </dgm:t>
    </dgm:pt>
    <dgm:pt modelId="{FE52FE23-44AE-4CEB-945D-47497F8A4424}" type="pres">
      <dgm:prSet presAssocID="{386F6CAE-E007-43C8-871C-0B2D8A1DB8EF}" presName="sp" presStyleCnt="0"/>
      <dgm:spPr/>
    </dgm:pt>
    <dgm:pt modelId="{13A519C5-8903-4E61-9488-0EB2C2482FCF}" type="pres">
      <dgm:prSet presAssocID="{30D375E5-DF0A-4096-80BD-F23E3A4F3D5C}" presName="arrowAndChildren" presStyleCnt="0"/>
      <dgm:spPr/>
    </dgm:pt>
    <dgm:pt modelId="{9AC4A751-472F-40F4-92C5-23B0B6F738AA}" type="pres">
      <dgm:prSet presAssocID="{30D375E5-DF0A-4096-80BD-F23E3A4F3D5C}" presName="parentTextArrow" presStyleLbl="node1" presStyleIdx="2" presStyleCnt="4"/>
      <dgm:spPr/>
      <dgm:t>
        <a:bodyPr/>
        <a:lstStyle/>
        <a:p>
          <a:endParaRPr lang="en-US"/>
        </a:p>
      </dgm:t>
    </dgm:pt>
    <dgm:pt modelId="{84195A69-BDE1-41A4-9E81-A11B58093DFC}" type="pres">
      <dgm:prSet presAssocID="{951B4B54-F034-4309-B1B5-72CF2759FF83}" presName="sp" presStyleCnt="0"/>
      <dgm:spPr/>
    </dgm:pt>
    <dgm:pt modelId="{7EB8BCDF-5939-4E7F-AC69-C7E46AD80FBB}" type="pres">
      <dgm:prSet presAssocID="{27521591-E309-4089-9366-2DE0AC46A6A3}" presName="arrowAndChildren" presStyleCnt="0"/>
      <dgm:spPr/>
    </dgm:pt>
    <dgm:pt modelId="{CDA8BC72-0CD1-4FA4-9D34-44C4B9DD2BDF}" type="pres">
      <dgm:prSet presAssocID="{27521591-E309-4089-9366-2DE0AC46A6A3}" presName="parentTextArrow" presStyleLbl="node1" presStyleIdx="3" presStyleCnt="4"/>
      <dgm:spPr/>
      <dgm:t>
        <a:bodyPr/>
        <a:lstStyle/>
        <a:p>
          <a:endParaRPr lang="en-US"/>
        </a:p>
      </dgm:t>
    </dgm:pt>
  </dgm:ptLst>
  <dgm:cxnLst>
    <dgm:cxn modelId="{6086B925-66B6-472F-B2C3-CDD11C735950}" type="presOf" srcId="{F75DB2CE-C430-4848-B85D-03F16467972C}" destId="{C97DCC30-432C-43AF-ACFB-B5731771BFBC}" srcOrd="0" destOrd="0" presId="urn:microsoft.com/office/officeart/2005/8/layout/process4"/>
    <dgm:cxn modelId="{E5F7CD34-E50A-4719-8A3B-C16B6D6C53E0}" srcId="{A981D268-8509-446A-B35F-58C048A9987F}" destId="{45A82EB5-98CF-497E-A652-0A3DD415CAFC}" srcOrd="3" destOrd="0" parTransId="{9773C1EB-FEC9-40C7-A647-E82616159879}" sibTransId="{8799D318-DD96-452C-9B1B-C222BBC66EA4}"/>
    <dgm:cxn modelId="{59E4CA7D-2868-490B-A3CB-BEFDB575A51D}" type="presOf" srcId="{27521591-E309-4089-9366-2DE0AC46A6A3}" destId="{CDA8BC72-0CD1-4FA4-9D34-44C4B9DD2BDF}" srcOrd="0" destOrd="0" presId="urn:microsoft.com/office/officeart/2005/8/layout/process4"/>
    <dgm:cxn modelId="{68ABE673-16FE-41CD-BCF9-11A2A93300EB}" type="presOf" srcId="{30D375E5-DF0A-4096-80BD-F23E3A4F3D5C}" destId="{9AC4A751-472F-40F4-92C5-23B0B6F738AA}" srcOrd="0" destOrd="0" presId="urn:microsoft.com/office/officeart/2005/8/layout/process4"/>
    <dgm:cxn modelId="{92562D67-62D7-4BF4-8926-4F822BAE7B68}" srcId="{A981D268-8509-446A-B35F-58C048A9987F}" destId="{30D375E5-DF0A-4096-80BD-F23E3A4F3D5C}" srcOrd="1" destOrd="0" parTransId="{95EDF829-BDE5-4225-877D-44C231B5B2AB}" sibTransId="{386F6CAE-E007-43C8-871C-0B2D8A1DB8EF}"/>
    <dgm:cxn modelId="{1114A503-EAAB-4434-B6C0-01329A539845}" srcId="{A981D268-8509-446A-B35F-58C048A9987F}" destId="{F75DB2CE-C430-4848-B85D-03F16467972C}" srcOrd="2" destOrd="0" parTransId="{EA3B1191-DE80-449A-8F1E-209D2337A187}" sibTransId="{B523AA91-C1A7-4C7C-86A6-BF1261C9101A}"/>
    <dgm:cxn modelId="{02695FD2-95E5-4396-96DF-3086A0ECD104}" type="presOf" srcId="{45A82EB5-98CF-497E-A652-0A3DD415CAFC}" destId="{9FC146DE-09D8-40EC-BD70-FD29F58A7202}" srcOrd="0" destOrd="0" presId="urn:microsoft.com/office/officeart/2005/8/layout/process4"/>
    <dgm:cxn modelId="{C36320F9-FBF4-4FE4-9AC0-30F62B49BF5E}" srcId="{A981D268-8509-446A-B35F-58C048A9987F}" destId="{27521591-E309-4089-9366-2DE0AC46A6A3}" srcOrd="0" destOrd="0" parTransId="{7D3F5B9F-5CBC-4884-B43C-70E73E5BAAD1}" sibTransId="{951B4B54-F034-4309-B1B5-72CF2759FF83}"/>
    <dgm:cxn modelId="{25431C0D-598D-4D4D-8722-69BDCF00FB71}" type="presOf" srcId="{A981D268-8509-446A-B35F-58C048A9987F}" destId="{B3673DC1-1EEA-46F9-8230-59C0EB10A6B5}" srcOrd="0" destOrd="0" presId="urn:microsoft.com/office/officeart/2005/8/layout/process4"/>
    <dgm:cxn modelId="{72CDD588-E642-4325-8A17-C3CB6930A820}" type="presParOf" srcId="{B3673DC1-1EEA-46F9-8230-59C0EB10A6B5}" destId="{52F45A35-8D1B-4C7E-A84B-286C092D3A4B}" srcOrd="0" destOrd="0" presId="urn:microsoft.com/office/officeart/2005/8/layout/process4"/>
    <dgm:cxn modelId="{41B37F78-85A5-40AC-ABFF-126B997FF7C2}" type="presParOf" srcId="{52F45A35-8D1B-4C7E-A84B-286C092D3A4B}" destId="{9FC146DE-09D8-40EC-BD70-FD29F58A7202}" srcOrd="0" destOrd="0" presId="urn:microsoft.com/office/officeart/2005/8/layout/process4"/>
    <dgm:cxn modelId="{863718B6-A576-4757-B6F8-3961FC99D780}" type="presParOf" srcId="{B3673DC1-1EEA-46F9-8230-59C0EB10A6B5}" destId="{A5E08B00-A07D-4D01-9500-0130446217FE}" srcOrd="1" destOrd="0" presId="urn:microsoft.com/office/officeart/2005/8/layout/process4"/>
    <dgm:cxn modelId="{65DEF006-1F2C-4E26-A124-E7510A8C3500}" type="presParOf" srcId="{B3673DC1-1EEA-46F9-8230-59C0EB10A6B5}" destId="{CB062E8C-FD0F-40DB-B33B-92FC5A936E2A}" srcOrd="2" destOrd="0" presId="urn:microsoft.com/office/officeart/2005/8/layout/process4"/>
    <dgm:cxn modelId="{5ACD6349-B63E-4C65-9BE7-744F3E64C5B5}" type="presParOf" srcId="{CB062E8C-FD0F-40DB-B33B-92FC5A936E2A}" destId="{C97DCC30-432C-43AF-ACFB-B5731771BFBC}" srcOrd="0" destOrd="0" presId="urn:microsoft.com/office/officeart/2005/8/layout/process4"/>
    <dgm:cxn modelId="{19A34BDD-46F6-4A6E-9829-685294420601}" type="presParOf" srcId="{B3673DC1-1EEA-46F9-8230-59C0EB10A6B5}" destId="{FE52FE23-44AE-4CEB-945D-47497F8A4424}" srcOrd="3" destOrd="0" presId="urn:microsoft.com/office/officeart/2005/8/layout/process4"/>
    <dgm:cxn modelId="{6D0E0975-6351-43FA-8BC8-22DADAEA2236}" type="presParOf" srcId="{B3673DC1-1EEA-46F9-8230-59C0EB10A6B5}" destId="{13A519C5-8903-4E61-9488-0EB2C2482FCF}" srcOrd="4" destOrd="0" presId="urn:microsoft.com/office/officeart/2005/8/layout/process4"/>
    <dgm:cxn modelId="{CD2FF0EF-393B-41D5-B492-65E52BDEA64F}" type="presParOf" srcId="{13A519C5-8903-4E61-9488-0EB2C2482FCF}" destId="{9AC4A751-472F-40F4-92C5-23B0B6F738AA}" srcOrd="0" destOrd="0" presId="urn:microsoft.com/office/officeart/2005/8/layout/process4"/>
    <dgm:cxn modelId="{DAD1463C-AC49-4797-8416-A32119B648FE}" type="presParOf" srcId="{B3673DC1-1EEA-46F9-8230-59C0EB10A6B5}" destId="{84195A69-BDE1-41A4-9E81-A11B58093DFC}" srcOrd="5" destOrd="0" presId="urn:microsoft.com/office/officeart/2005/8/layout/process4"/>
    <dgm:cxn modelId="{6DF2D794-DB40-4300-8402-F300AA7F86D3}" type="presParOf" srcId="{B3673DC1-1EEA-46F9-8230-59C0EB10A6B5}" destId="{7EB8BCDF-5939-4E7F-AC69-C7E46AD80FBB}" srcOrd="6" destOrd="0" presId="urn:microsoft.com/office/officeart/2005/8/layout/process4"/>
    <dgm:cxn modelId="{ADA668E9-8C06-4FEF-8E4F-FBBCF22D7602}" type="presParOf" srcId="{7EB8BCDF-5939-4E7F-AC69-C7E46AD80FBB}" destId="{CDA8BC72-0CD1-4FA4-9D34-44C4B9DD2B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A4AE7C-C963-44E3-A18E-6983060ED825}"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n-US"/>
        </a:p>
      </dgm:t>
    </dgm:pt>
    <dgm:pt modelId="{DAC13499-212D-42FD-8931-8B9971EE75F2}">
      <dgm:prSet phldrT="[Text]" custT="1"/>
      <dgm:spPr>
        <a:xfrm>
          <a:off x="0" y="2796428"/>
          <a:ext cx="8229599" cy="635551"/>
        </a:xfrm>
        <a:solidFill>
          <a:srgbClr val="C0504D">
            <a:hueOff val="3121013"/>
            <a:satOff val="-3893"/>
            <a:lumOff val="915"/>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Arial Narrow" pitchFamily="34" charset="0"/>
              <a:ea typeface="+mn-ea"/>
              <a:cs typeface="+mn-cs"/>
            </a:rPr>
            <a:t>FAFSA.gov</a:t>
          </a:r>
          <a:endParaRPr lang="en-US" sz="2400" b="1" dirty="0">
            <a:solidFill>
              <a:sysClr val="window" lastClr="FFFFFF"/>
            </a:solidFill>
            <a:latin typeface="Arial Narrow" pitchFamily="34" charset="0"/>
            <a:ea typeface="+mn-ea"/>
            <a:cs typeface="+mn-cs"/>
          </a:endParaRPr>
        </a:p>
      </dgm:t>
    </dgm:pt>
    <dgm:pt modelId="{B6B860DC-E7D7-4A49-BB0F-B6EE78930AB3}" type="sibTrans" cxnId="{87470CD1-E92C-4C75-B1D1-62D0BC965CB8}">
      <dgm:prSet/>
      <dgm:spPr/>
      <dgm:t>
        <a:bodyPr/>
        <a:lstStyle/>
        <a:p>
          <a:endParaRPr lang="en-US"/>
        </a:p>
      </dgm:t>
    </dgm:pt>
    <dgm:pt modelId="{560545CD-75C7-4A30-8926-DFC9A4FECB87}" type="parTrans" cxnId="{87470CD1-E92C-4C75-B1D1-62D0BC965CB8}">
      <dgm:prSet/>
      <dgm:spPr/>
      <dgm:t>
        <a:bodyPr/>
        <a:lstStyle/>
        <a:p>
          <a:endParaRPr lang="en-US"/>
        </a:p>
      </dgm:t>
    </dgm:pt>
    <dgm:pt modelId="{9F6AE2D4-7C9E-4953-8AAC-E329ACD8467D}">
      <dgm:prSet phldrT="[Text]" custT="1"/>
      <dgm:spPr>
        <a:xfrm>
          <a:off x="0" y="2097321"/>
          <a:ext cx="8229599" cy="635551"/>
        </a:xfr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Arial Narrow" pitchFamily="34" charset="0"/>
              <a:ea typeface="+mn-ea"/>
              <a:cs typeface="+mn-cs"/>
            </a:rPr>
            <a:t>StudentAid.gov</a:t>
          </a:r>
          <a:endParaRPr lang="en-US" sz="2400" b="1" dirty="0">
            <a:solidFill>
              <a:sysClr val="window" lastClr="FFFFFF"/>
            </a:solidFill>
            <a:latin typeface="Arial Narrow" pitchFamily="34" charset="0"/>
            <a:ea typeface="+mn-ea"/>
            <a:cs typeface="+mn-cs"/>
          </a:endParaRPr>
        </a:p>
      </dgm:t>
    </dgm:pt>
    <dgm:pt modelId="{F32772BF-8332-42E0-88C3-26F12710FDD9}" type="sibTrans" cxnId="{F5853231-B570-46F0-86FE-B41E6C84FC6D}">
      <dgm:prSet/>
      <dgm:spPr/>
      <dgm:t>
        <a:bodyPr/>
        <a:lstStyle/>
        <a:p>
          <a:endParaRPr lang="en-US"/>
        </a:p>
      </dgm:t>
    </dgm:pt>
    <dgm:pt modelId="{C43E1525-653D-4DAC-AEDF-64CCD7872949}" type="parTrans" cxnId="{F5853231-B570-46F0-86FE-B41E6C84FC6D}">
      <dgm:prSet/>
      <dgm:spPr/>
      <dgm:t>
        <a:bodyPr/>
        <a:lstStyle/>
        <a:p>
          <a:endParaRPr lang="en-US"/>
        </a:p>
      </dgm:t>
    </dgm:pt>
    <dgm:pt modelId="{8F78C65E-AED5-46FF-A645-0A0A7B7E1FB0}">
      <dgm:prSet phldrT="[Text]" custT="1"/>
      <dgm:spPr>
        <a:xfrm>
          <a:off x="0" y="0"/>
          <a:ext cx="8229599" cy="635551"/>
        </a:xfr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Calibri"/>
              <a:ea typeface="+mn-ea"/>
              <a:cs typeface="+mn-cs"/>
            </a:rPr>
            <a:t>ISAC.org</a:t>
          </a:r>
          <a:endParaRPr lang="en-US" sz="2400" b="1" dirty="0">
            <a:solidFill>
              <a:sysClr val="window" lastClr="FFFFFF"/>
            </a:solidFill>
            <a:latin typeface="Calibri"/>
            <a:ea typeface="+mn-ea"/>
            <a:cs typeface="+mn-cs"/>
          </a:endParaRPr>
        </a:p>
      </dgm:t>
    </dgm:pt>
    <dgm:pt modelId="{39E0D817-17B1-41F6-8295-3AF2A811FB85}" type="sibTrans" cxnId="{F0A9B250-ED19-4B51-A088-297EC9C9B951}">
      <dgm:prSet/>
      <dgm:spPr/>
      <dgm:t>
        <a:bodyPr/>
        <a:lstStyle/>
        <a:p>
          <a:endParaRPr lang="en-US"/>
        </a:p>
      </dgm:t>
    </dgm:pt>
    <dgm:pt modelId="{E581F20B-1140-4C49-A2B6-55A0BF007046}" type="parTrans" cxnId="{F0A9B250-ED19-4B51-A088-297EC9C9B951}">
      <dgm:prSet/>
      <dgm:spPr/>
      <dgm:t>
        <a:bodyPr/>
        <a:lstStyle/>
        <a:p>
          <a:endParaRPr lang="en-US"/>
        </a:p>
      </dgm:t>
    </dgm:pt>
    <dgm:pt modelId="{1B23E3AD-CCA1-4E93-BAD6-8E76AABD28D8}">
      <dgm:prSet phldrT="[Text]" custT="1"/>
      <dgm:spPr>
        <a:xfrm>
          <a:off x="0" y="4194642"/>
          <a:ext cx="8229599" cy="635551"/>
        </a:xfr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Arial Narrow" pitchFamily="34" charset="0"/>
              <a:ea typeface="+mn-ea"/>
              <a:cs typeface="+mn-cs"/>
            </a:rPr>
            <a:t>nces.ed.gov/</a:t>
          </a:r>
          <a:r>
            <a:rPr lang="en-US" sz="2400" b="1" dirty="0" err="1" smtClean="0">
              <a:solidFill>
                <a:sysClr val="window" lastClr="FFFFFF"/>
              </a:solidFill>
              <a:latin typeface="Arial Narrow" pitchFamily="34" charset="0"/>
              <a:ea typeface="+mn-ea"/>
              <a:cs typeface="+mn-cs"/>
            </a:rPr>
            <a:t>CollegeNavigator</a:t>
          </a:r>
          <a:endParaRPr lang="en-US" sz="2400" b="1" dirty="0">
            <a:solidFill>
              <a:sysClr val="window" lastClr="FFFFFF"/>
            </a:solidFill>
            <a:latin typeface="Arial Narrow" pitchFamily="34" charset="0"/>
            <a:ea typeface="+mn-ea"/>
            <a:cs typeface="+mn-cs"/>
          </a:endParaRPr>
        </a:p>
      </dgm:t>
    </dgm:pt>
    <dgm:pt modelId="{5CBBFE82-4EA8-4102-BD0F-1A658FB102AC}" type="parTrans" cxnId="{3A0F96F6-56B3-4211-AA00-B95E1DB7B367}">
      <dgm:prSet/>
      <dgm:spPr/>
      <dgm:t>
        <a:bodyPr/>
        <a:lstStyle/>
        <a:p>
          <a:endParaRPr lang="en-US"/>
        </a:p>
      </dgm:t>
    </dgm:pt>
    <dgm:pt modelId="{CD4808FB-DEB0-416F-B940-D8462666FB71}" type="sibTrans" cxnId="{3A0F96F6-56B3-4211-AA00-B95E1DB7B367}">
      <dgm:prSet/>
      <dgm:spPr/>
      <dgm:t>
        <a:bodyPr/>
        <a:lstStyle/>
        <a:p>
          <a:endParaRPr lang="en-US"/>
        </a:p>
      </dgm:t>
    </dgm:pt>
    <dgm:pt modelId="{65EC3A10-053D-4179-A240-107872B64014}" type="pres">
      <dgm:prSet presAssocID="{1CA4AE7C-C963-44E3-A18E-6983060ED825}" presName="linear" presStyleCnt="0">
        <dgm:presLayoutVars>
          <dgm:dir/>
          <dgm:resizeHandles val="exact"/>
        </dgm:presLayoutVars>
      </dgm:prSet>
      <dgm:spPr/>
      <dgm:t>
        <a:bodyPr/>
        <a:lstStyle/>
        <a:p>
          <a:endParaRPr lang="es-MX"/>
        </a:p>
      </dgm:t>
    </dgm:pt>
    <dgm:pt modelId="{DB072CF7-5055-404E-9AC5-E1E0A94C728A}" type="pres">
      <dgm:prSet presAssocID="{8F78C65E-AED5-46FF-A645-0A0A7B7E1FB0}" presName="comp" presStyleCnt="0"/>
      <dgm:spPr/>
      <dgm:t>
        <a:bodyPr/>
        <a:lstStyle/>
        <a:p>
          <a:endParaRPr lang="en-US"/>
        </a:p>
      </dgm:t>
    </dgm:pt>
    <dgm:pt modelId="{0BAB5554-E21D-4355-AB1F-568B803C33F6}" type="pres">
      <dgm:prSet presAssocID="{8F78C65E-AED5-46FF-A645-0A0A7B7E1FB0}" presName="box" presStyleLbl="node1" presStyleIdx="0" presStyleCnt="4" custLinFactY="-100000" custLinFactNeighborX="0" custLinFactNeighborY="-120000"/>
      <dgm:spPr>
        <a:prstGeom prst="roundRect">
          <a:avLst>
            <a:gd name="adj" fmla="val 10000"/>
          </a:avLst>
        </a:prstGeom>
      </dgm:spPr>
      <dgm:t>
        <a:bodyPr/>
        <a:lstStyle/>
        <a:p>
          <a:endParaRPr lang="es-MX"/>
        </a:p>
      </dgm:t>
    </dgm:pt>
    <dgm:pt modelId="{B273BFD6-6158-40FA-B9F4-DD83A940E4EA}" type="pres">
      <dgm:prSet presAssocID="{8F78C65E-AED5-46FF-A645-0A0A7B7E1FB0}" presName="img" presStyleLbl="fgImgPlace1" presStyleIdx="0" presStyleCnt="4" custLinFactNeighborX="1041" custLinFactNeighborY="-809"/>
      <dgm:spPr>
        <a:xfrm>
          <a:off x="7972" y="70042"/>
          <a:ext cx="1645919" cy="508441"/>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5A5EB445-0D14-43BD-8F8F-C70329D09934}" type="pres">
      <dgm:prSet presAssocID="{8F78C65E-AED5-46FF-A645-0A0A7B7E1FB0}" presName="text" presStyleLbl="node1" presStyleIdx="0" presStyleCnt="4">
        <dgm:presLayoutVars>
          <dgm:bulletEnabled val="1"/>
        </dgm:presLayoutVars>
      </dgm:prSet>
      <dgm:spPr/>
      <dgm:t>
        <a:bodyPr/>
        <a:lstStyle/>
        <a:p>
          <a:endParaRPr lang="es-MX"/>
        </a:p>
      </dgm:t>
    </dgm:pt>
    <dgm:pt modelId="{24AF0402-DF56-469C-ACC0-BCC78891E4AB}" type="pres">
      <dgm:prSet presAssocID="{39E0D817-17B1-41F6-8295-3AF2A811FB85}" presName="spacer" presStyleCnt="0"/>
      <dgm:spPr/>
      <dgm:t>
        <a:bodyPr/>
        <a:lstStyle/>
        <a:p>
          <a:endParaRPr lang="en-US"/>
        </a:p>
      </dgm:t>
    </dgm:pt>
    <dgm:pt modelId="{B6677034-6CCE-4084-B266-40BBB7779FF6}" type="pres">
      <dgm:prSet presAssocID="{9F6AE2D4-7C9E-4953-8AAC-E329ACD8467D}" presName="comp" presStyleCnt="0"/>
      <dgm:spPr/>
      <dgm:t>
        <a:bodyPr/>
        <a:lstStyle/>
        <a:p>
          <a:endParaRPr lang="en-US"/>
        </a:p>
      </dgm:t>
    </dgm:pt>
    <dgm:pt modelId="{33A0F341-C909-45AA-8252-49F1A1AA2F3B}" type="pres">
      <dgm:prSet presAssocID="{9F6AE2D4-7C9E-4953-8AAC-E329ACD8467D}" presName="box" presStyleLbl="node1" presStyleIdx="1" presStyleCnt="4"/>
      <dgm:spPr>
        <a:prstGeom prst="roundRect">
          <a:avLst>
            <a:gd name="adj" fmla="val 10000"/>
          </a:avLst>
        </a:prstGeom>
      </dgm:spPr>
      <dgm:t>
        <a:bodyPr/>
        <a:lstStyle/>
        <a:p>
          <a:endParaRPr lang="en-US"/>
        </a:p>
      </dgm:t>
    </dgm:pt>
    <dgm:pt modelId="{62500D6C-5DAD-4247-A626-477BAEC163C6}" type="pres">
      <dgm:prSet presAssocID="{9F6AE2D4-7C9E-4953-8AAC-E329ACD8467D}" presName="img" presStyleLbl="fgImgPlace1" presStyleIdx="1" presStyleCnt="4"/>
      <dgm:spPr>
        <a:xfrm>
          <a:off x="63555" y="2160876"/>
          <a:ext cx="1645919" cy="508441"/>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9EDCB5CD-9EED-4A03-BD25-B7F3A75EFA04}" type="pres">
      <dgm:prSet presAssocID="{9F6AE2D4-7C9E-4953-8AAC-E329ACD8467D}" presName="text" presStyleLbl="node1" presStyleIdx="1" presStyleCnt="4">
        <dgm:presLayoutVars>
          <dgm:bulletEnabled val="1"/>
        </dgm:presLayoutVars>
      </dgm:prSet>
      <dgm:spPr/>
      <dgm:t>
        <a:bodyPr/>
        <a:lstStyle/>
        <a:p>
          <a:endParaRPr lang="en-US"/>
        </a:p>
      </dgm:t>
    </dgm:pt>
    <dgm:pt modelId="{27F7DF6F-2BB3-435D-9C51-A7E348995CB0}" type="pres">
      <dgm:prSet presAssocID="{F32772BF-8332-42E0-88C3-26F12710FDD9}" presName="spacer" presStyleCnt="0"/>
      <dgm:spPr/>
      <dgm:t>
        <a:bodyPr/>
        <a:lstStyle/>
        <a:p>
          <a:endParaRPr lang="en-US"/>
        </a:p>
      </dgm:t>
    </dgm:pt>
    <dgm:pt modelId="{EFAE8AF1-512D-48BC-84BD-A15C24055065}" type="pres">
      <dgm:prSet presAssocID="{DAC13499-212D-42FD-8931-8B9971EE75F2}" presName="comp" presStyleCnt="0"/>
      <dgm:spPr/>
      <dgm:t>
        <a:bodyPr/>
        <a:lstStyle/>
        <a:p>
          <a:endParaRPr lang="en-US"/>
        </a:p>
      </dgm:t>
    </dgm:pt>
    <dgm:pt modelId="{58B523A4-A5E8-42A4-A841-C83602D0C6F1}" type="pres">
      <dgm:prSet presAssocID="{DAC13499-212D-42FD-8931-8B9971EE75F2}" presName="box" presStyleLbl="node1" presStyleIdx="2" presStyleCnt="4"/>
      <dgm:spPr>
        <a:prstGeom prst="roundRect">
          <a:avLst>
            <a:gd name="adj" fmla="val 10000"/>
          </a:avLst>
        </a:prstGeom>
      </dgm:spPr>
      <dgm:t>
        <a:bodyPr/>
        <a:lstStyle/>
        <a:p>
          <a:endParaRPr lang="en-US"/>
        </a:p>
      </dgm:t>
    </dgm:pt>
    <dgm:pt modelId="{4DC3B737-B42C-42B2-90F4-431A358CB484}" type="pres">
      <dgm:prSet presAssocID="{DAC13499-212D-42FD-8931-8B9971EE75F2}" presName="img" presStyleLbl="fgImgPlace1" presStyleIdx="2" presStyleCnt="4"/>
      <dgm:spPr>
        <a:xfrm>
          <a:off x="63555" y="2859983"/>
          <a:ext cx="1645919" cy="508441"/>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C63965B9-DE2A-4CCC-A1C2-AAF597D0BD42}" type="pres">
      <dgm:prSet presAssocID="{DAC13499-212D-42FD-8931-8B9971EE75F2}" presName="text" presStyleLbl="node1" presStyleIdx="2" presStyleCnt="4">
        <dgm:presLayoutVars>
          <dgm:bulletEnabled val="1"/>
        </dgm:presLayoutVars>
      </dgm:prSet>
      <dgm:spPr/>
      <dgm:t>
        <a:bodyPr/>
        <a:lstStyle/>
        <a:p>
          <a:endParaRPr lang="en-US"/>
        </a:p>
      </dgm:t>
    </dgm:pt>
    <dgm:pt modelId="{C3A2C3FD-A42D-4F89-B237-EA77C6D23F3F}" type="pres">
      <dgm:prSet presAssocID="{B6B860DC-E7D7-4A49-BB0F-B6EE78930AB3}" presName="spacer" presStyleCnt="0"/>
      <dgm:spPr/>
      <dgm:t>
        <a:bodyPr/>
        <a:lstStyle/>
        <a:p>
          <a:endParaRPr lang="en-US"/>
        </a:p>
      </dgm:t>
    </dgm:pt>
    <dgm:pt modelId="{76153601-E4C1-4A67-93AE-9C692F0D96C3}" type="pres">
      <dgm:prSet presAssocID="{1B23E3AD-CCA1-4E93-BAD6-8E76AABD28D8}" presName="comp" presStyleCnt="0"/>
      <dgm:spPr/>
    </dgm:pt>
    <dgm:pt modelId="{EF9D5D3E-E11B-494D-836E-F06F9FA768EA}" type="pres">
      <dgm:prSet presAssocID="{1B23E3AD-CCA1-4E93-BAD6-8E76AABD28D8}" presName="box" presStyleLbl="node1" presStyleIdx="3" presStyleCnt="4"/>
      <dgm:spPr>
        <a:prstGeom prst="roundRect">
          <a:avLst>
            <a:gd name="adj" fmla="val 10000"/>
          </a:avLst>
        </a:prstGeom>
      </dgm:spPr>
      <dgm:t>
        <a:bodyPr/>
        <a:lstStyle/>
        <a:p>
          <a:endParaRPr lang="en-US"/>
        </a:p>
      </dgm:t>
    </dgm:pt>
    <dgm:pt modelId="{BA7B78E2-DBCE-4341-907C-822124078F7A}" type="pres">
      <dgm:prSet presAssocID="{1B23E3AD-CCA1-4E93-BAD6-8E76AABD28D8}" presName="img" presStyleLbl="fgImgPlace1" presStyleIdx="3" presStyleCnt="4"/>
      <dgm:spPr>
        <a:xfrm>
          <a:off x="63555" y="4258197"/>
          <a:ext cx="1645919" cy="508441"/>
        </a:xfrm>
        <a:prstGeom prst="roundRect">
          <a:avLst>
            <a:gd name="adj" fmla="val 10000"/>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7B2AD36B-3663-4C6B-B751-35AFDF41E246}" type="pres">
      <dgm:prSet presAssocID="{1B23E3AD-CCA1-4E93-BAD6-8E76AABD28D8}" presName="text" presStyleLbl="node1" presStyleIdx="3" presStyleCnt="4">
        <dgm:presLayoutVars>
          <dgm:bulletEnabled val="1"/>
        </dgm:presLayoutVars>
      </dgm:prSet>
      <dgm:spPr/>
      <dgm:t>
        <a:bodyPr/>
        <a:lstStyle/>
        <a:p>
          <a:endParaRPr lang="en-US"/>
        </a:p>
      </dgm:t>
    </dgm:pt>
  </dgm:ptLst>
  <dgm:cxnLst>
    <dgm:cxn modelId="{72F760D1-FA90-4CE3-9FE4-B595B42B050B}" type="presOf" srcId="{9F6AE2D4-7C9E-4953-8AAC-E329ACD8467D}" destId="{33A0F341-C909-45AA-8252-49F1A1AA2F3B}" srcOrd="0" destOrd="0" presId="urn:microsoft.com/office/officeart/2005/8/layout/vList4#1"/>
    <dgm:cxn modelId="{B118420D-2CCB-49AA-9980-8C09FE3B55B5}" type="presOf" srcId="{1CA4AE7C-C963-44E3-A18E-6983060ED825}" destId="{65EC3A10-053D-4179-A240-107872B64014}" srcOrd="0" destOrd="0" presId="urn:microsoft.com/office/officeart/2005/8/layout/vList4#1"/>
    <dgm:cxn modelId="{17789A78-41E6-4168-B2CC-1058BF6E98C5}" type="presOf" srcId="{DAC13499-212D-42FD-8931-8B9971EE75F2}" destId="{58B523A4-A5E8-42A4-A841-C83602D0C6F1}" srcOrd="0" destOrd="0" presId="urn:microsoft.com/office/officeart/2005/8/layout/vList4#1"/>
    <dgm:cxn modelId="{41CC64B6-18FF-4B19-9DE6-77B4DCB830F8}" type="presOf" srcId="{8F78C65E-AED5-46FF-A645-0A0A7B7E1FB0}" destId="{5A5EB445-0D14-43BD-8F8F-C70329D09934}" srcOrd="1" destOrd="0" presId="urn:microsoft.com/office/officeart/2005/8/layout/vList4#1"/>
    <dgm:cxn modelId="{3995CCDB-7D6F-46DA-9104-F7555144B5D3}" type="presOf" srcId="{9F6AE2D4-7C9E-4953-8AAC-E329ACD8467D}" destId="{9EDCB5CD-9EED-4A03-BD25-B7F3A75EFA04}" srcOrd="1" destOrd="0" presId="urn:microsoft.com/office/officeart/2005/8/layout/vList4#1"/>
    <dgm:cxn modelId="{4BC8A8F8-1237-49C6-B51F-A5815F9CBC5F}" type="presOf" srcId="{8F78C65E-AED5-46FF-A645-0A0A7B7E1FB0}" destId="{0BAB5554-E21D-4355-AB1F-568B803C33F6}" srcOrd="0" destOrd="0" presId="urn:microsoft.com/office/officeart/2005/8/layout/vList4#1"/>
    <dgm:cxn modelId="{3A0F96F6-56B3-4211-AA00-B95E1DB7B367}" srcId="{1CA4AE7C-C963-44E3-A18E-6983060ED825}" destId="{1B23E3AD-CCA1-4E93-BAD6-8E76AABD28D8}" srcOrd="3" destOrd="0" parTransId="{5CBBFE82-4EA8-4102-BD0F-1A658FB102AC}" sibTransId="{CD4808FB-DEB0-416F-B940-D8462666FB71}"/>
    <dgm:cxn modelId="{F0A9B250-ED19-4B51-A088-297EC9C9B951}" srcId="{1CA4AE7C-C963-44E3-A18E-6983060ED825}" destId="{8F78C65E-AED5-46FF-A645-0A0A7B7E1FB0}" srcOrd="0" destOrd="0" parTransId="{E581F20B-1140-4C49-A2B6-55A0BF007046}" sibTransId="{39E0D817-17B1-41F6-8295-3AF2A811FB85}"/>
    <dgm:cxn modelId="{84C80292-989E-496C-A152-368CC7CAFC52}" type="presOf" srcId="{1B23E3AD-CCA1-4E93-BAD6-8E76AABD28D8}" destId="{7B2AD36B-3663-4C6B-B751-35AFDF41E246}" srcOrd="1" destOrd="0" presId="urn:microsoft.com/office/officeart/2005/8/layout/vList4#1"/>
    <dgm:cxn modelId="{87470CD1-E92C-4C75-B1D1-62D0BC965CB8}" srcId="{1CA4AE7C-C963-44E3-A18E-6983060ED825}" destId="{DAC13499-212D-42FD-8931-8B9971EE75F2}" srcOrd="2" destOrd="0" parTransId="{560545CD-75C7-4A30-8926-DFC9A4FECB87}" sibTransId="{B6B860DC-E7D7-4A49-BB0F-B6EE78930AB3}"/>
    <dgm:cxn modelId="{A0BE8B90-BF64-4D92-8B2E-5F24C1A04F73}" type="presOf" srcId="{DAC13499-212D-42FD-8931-8B9971EE75F2}" destId="{C63965B9-DE2A-4CCC-A1C2-AAF597D0BD42}" srcOrd="1" destOrd="0" presId="urn:microsoft.com/office/officeart/2005/8/layout/vList4#1"/>
    <dgm:cxn modelId="{FF9F7EF6-4572-4513-A28D-418570E7D462}" type="presOf" srcId="{1B23E3AD-CCA1-4E93-BAD6-8E76AABD28D8}" destId="{EF9D5D3E-E11B-494D-836E-F06F9FA768EA}" srcOrd="0" destOrd="0" presId="urn:microsoft.com/office/officeart/2005/8/layout/vList4#1"/>
    <dgm:cxn modelId="{F5853231-B570-46F0-86FE-B41E6C84FC6D}" srcId="{1CA4AE7C-C963-44E3-A18E-6983060ED825}" destId="{9F6AE2D4-7C9E-4953-8AAC-E329ACD8467D}" srcOrd="1" destOrd="0" parTransId="{C43E1525-653D-4DAC-AEDF-64CCD7872949}" sibTransId="{F32772BF-8332-42E0-88C3-26F12710FDD9}"/>
    <dgm:cxn modelId="{4DA2AB2C-EE15-45D4-A304-517028144FF1}" type="presParOf" srcId="{65EC3A10-053D-4179-A240-107872B64014}" destId="{DB072CF7-5055-404E-9AC5-E1E0A94C728A}" srcOrd="0" destOrd="0" presId="urn:microsoft.com/office/officeart/2005/8/layout/vList4#1"/>
    <dgm:cxn modelId="{1695639E-4444-4E8C-8EE6-9E35885E568C}" type="presParOf" srcId="{DB072CF7-5055-404E-9AC5-E1E0A94C728A}" destId="{0BAB5554-E21D-4355-AB1F-568B803C33F6}" srcOrd="0" destOrd="0" presId="urn:microsoft.com/office/officeart/2005/8/layout/vList4#1"/>
    <dgm:cxn modelId="{8EF52A62-B4CA-4B59-B54B-22B2C17A9630}" type="presParOf" srcId="{DB072CF7-5055-404E-9AC5-E1E0A94C728A}" destId="{B273BFD6-6158-40FA-B9F4-DD83A940E4EA}" srcOrd="1" destOrd="0" presId="urn:microsoft.com/office/officeart/2005/8/layout/vList4#1"/>
    <dgm:cxn modelId="{1869B200-EB9D-46E7-9171-0DA6A854C8FC}" type="presParOf" srcId="{DB072CF7-5055-404E-9AC5-E1E0A94C728A}" destId="{5A5EB445-0D14-43BD-8F8F-C70329D09934}" srcOrd="2" destOrd="0" presId="urn:microsoft.com/office/officeart/2005/8/layout/vList4#1"/>
    <dgm:cxn modelId="{5B3D41D6-4145-4ABA-AF0E-3F1E75006D78}" type="presParOf" srcId="{65EC3A10-053D-4179-A240-107872B64014}" destId="{24AF0402-DF56-469C-ACC0-BCC78891E4AB}" srcOrd="1" destOrd="0" presId="urn:microsoft.com/office/officeart/2005/8/layout/vList4#1"/>
    <dgm:cxn modelId="{01B41E1C-39D9-46C4-8542-F2B5B6062D42}" type="presParOf" srcId="{65EC3A10-053D-4179-A240-107872B64014}" destId="{B6677034-6CCE-4084-B266-40BBB7779FF6}" srcOrd="2" destOrd="0" presId="urn:microsoft.com/office/officeart/2005/8/layout/vList4#1"/>
    <dgm:cxn modelId="{834A66DD-B651-4B6C-8BC9-32DA95489B82}" type="presParOf" srcId="{B6677034-6CCE-4084-B266-40BBB7779FF6}" destId="{33A0F341-C909-45AA-8252-49F1A1AA2F3B}" srcOrd="0" destOrd="0" presId="urn:microsoft.com/office/officeart/2005/8/layout/vList4#1"/>
    <dgm:cxn modelId="{B7318E8E-8317-48C3-A87F-830806341C41}" type="presParOf" srcId="{B6677034-6CCE-4084-B266-40BBB7779FF6}" destId="{62500D6C-5DAD-4247-A626-477BAEC163C6}" srcOrd="1" destOrd="0" presId="urn:microsoft.com/office/officeart/2005/8/layout/vList4#1"/>
    <dgm:cxn modelId="{39702C0D-CF7B-45BB-9177-B3B01D479979}" type="presParOf" srcId="{B6677034-6CCE-4084-B266-40BBB7779FF6}" destId="{9EDCB5CD-9EED-4A03-BD25-B7F3A75EFA04}" srcOrd="2" destOrd="0" presId="urn:microsoft.com/office/officeart/2005/8/layout/vList4#1"/>
    <dgm:cxn modelId="{A56B7F4C-7708-47EA-A22C-BBC71C225D36}" type="presParOf" srcId="{65EC3A10-053D-4179-A240-107872B64014}" destId="{27F7DF6F-2BB3-435D-9C51-A7E348995CB0}" srcOrd="3" destOrd="0" presId="urn:microsoft.com/office/officeart/2005/8/layout/vList4#1"/>
    <dgm:cxn modelId="{968E4310-4777-4749-A34C-A93BAA686D21}" type="presParOf" srcId="{65EC3A10-053D-4179-A240-107872B64014}" destId="{EFAE8AF1-512D-48BC-84BD-A15C24055065}" srcOrd="4" destOrd="0" presId="urn:microsoft.com/office/officeart/2005/8/layout/vList4#1"/>
    <dgm:cxn modelId="{4713090D-D8AE-4E42-833A-08486ECA3D8D}" type="presParOf" srcId="{EFAE8AF1-512D-48BC-84BD-A15C24055065}" destId="{58B523A4-A5E8-42A4-A841-C83602D0C6F1}" srcOrd="0" destOrd="0" presId="urn:microsoft.com/office/officeart/2005/8/layout/vList4#1"/>
    <dgm:cxn modelId="{5902B19A-807B-441E-A492-5D673B672F64}" type="presParOf" srcId="{EFAE8AF1-512D-48BC-84BD-A15C24055065}" destId="{4DC3B737-B42C-42B2-90F4-431A358CB484}" srcOrd="1" destOrd="0" presId="urn:microsoft.com/office/officeart/2005/8/layout/vList4#1"/>
    <dgm:cxn modelId="{3B6E3F11-ABF6-4F21-88AE-F69640A724A1}" type="presParOf" srcId="{EFAE8AF1-512D-48BC-84BD-A15C24055065}" destId="{C63965B9-DE2A-4CCC-A1C2-AAF597D0BD42}" srcOrd="2" destOrd="0" presId="urn:microsoft.com/office/officeart/2005/8/layout/vList4#1"/>
    <dgm:cxn modelId="{DB0C3FA6-5A5F-4B83-A66F-6D6D88ACFDF4}" type="presParOf" srcId="{65EC3A10-053D-4179-A240-107872B64014}" destId="{C3A2C3FD-A42D-4F89-B237-EA77C6D23F3F}" srcOrd="5" destOrd="0" presId="urn:microsoft.com/office/officeart/2005/8/layout/vList4#1"/>
    <dgm:cxn modelId="{665D7B4F-3F3C-4E80-BCBC-FC9004C6D122}" type="presParOf" srcId="{65EC3A10-053D-4179-A240-107872B64014}" destId="{76153601-E4C1-4A67-93AE-9C692F0D96C3}" srcOrd="6" destOrd="0" presId="urn:microsoft.com/office/officeart/2005/8/layout/vList4#1"/>
    <dgm:cxn modelId="{CAA72938-F661-4C8E-B880-9408DE1C1BEF}" type="presParOf" srcId="{76153601-E4C1-4A67-93AE-9C692F0D96C3}" destId="{EF9D5D3E-E11B-494D-836E-F06F9FA768EA}" srcOrd="0" destOrd="0" presId="urn:microsoft.com/office/officeart/2005/8/layout/vList4#1"/>
    <dgm:cxn modelId="{BEFF070A-B476-45CB-85B5-AEDE5E3D68B8}" type="presParOf" srcId="{76153601-E4C1-4A67-93AE-9C692F0D96C3}" destId="{BA7B78E2-DBCE-4341-907C-822124078F7A}" srcOrd="1" destOrd="0" presId="urn:microsoft.com/office/officeart/2005/8/layout/vList4#1"/>
    <dgm:cxn modelId="{AF79C1C5-1937-45A2-A3DF-44AC3FD8B90F}" type="presParOf" srcId="{76153601-E4C1-4A67-93AE-9C692F0D96C3}" destId="{7B2AD36B-3663-4C6B-B751-35AFDF41E24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29610-8293-4F05-A73F-0440B51FA318}"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DB44769F-7975-454E-866E-5ACC08E652B5}">
      <dgm:prSet phldrT="[Text]" custT="1"/>
      <dgm:spPr>
        <a:solidFill>
          <a:schemeClr val="accent2">
            <a:lumMod val="20000"/>
            <a:lumOff val="80000"/>
            <a:alpha val="90000"/>
          </a:schemeClr>
        </a:solidFill>
      </dgm:spPr>
      <dgm:t>
        <a:bodyPr/>
        <a:lstStyle/>
        <a:p>
          <a:pPr algn="l"/>
          <a:r>
            <a:rPr lang="en-US" sz="1500" dirty="0" smtClean="0">
              <a:latin typeface="Arial" panose="020B0604020202020204" pitchFamily="34" charset="0"/>
              <a:cs typeface="Arial" panose="020B0604020202020204" pitchFamily="34" charset="0"/>
            </a:rPr>
            <a:t>Students and parents have the </a:t>
          </a:r>
          <a:r>
            <a:rPr lang="en-US" sz="1500" b="1" i="1" dirty="0" smtClean="0">
              <a:latin typeface="Arial" panose="020B0604020202020204" pitchFamily="34" charset="0"/>
              <a:cs typeface="Arial" panose="020B0604020202020204" pitchFamily="34" charset="0"/>
            </a:rPr>
            <a:t>primary responsibility </a:t>
          </a:r>
          <a:r>
            <a:rPr lang="en-US" sz="1500" dirty="0" smtClean="0">
              <a:latin typeface="Arial" panose="020B0604020202020204" pitchFamily="34" charset="0"/>
              <a:cs typeface="Arial" panose="020B0604020202020204" pitchFamily="34" charset="0"/>
            </a:rPr>
            <a:t>of funding educational costs.</a:t>
          </a:r>
          <a:endParaRPr lang="en-US" sz="1500" dirty="0">
            <a:latin typeface="Arial" panose="020B0604020202020204" pitchFamily="34" charset="0"/>
            <a:cs typeface="Arial" panose="020B0604020202020204" pitchFamily="34" charset="0"/>
          </a:endParaRPr>
        </a:p>
      </dgm:t>
    </dgm:pt>
    <dgm:pt modelId="{95AEC9F4-9BB9-4F72-8FD3-258A79D5DFB3}" type="parTrans" cxnId="{036AB431-7F59-4E7A-B84C-C6D510FD2B23}">
      <dgm:prSet/>
      <dgm:spPr/>
      <dgm:t>
        <a:bodyPr/>
        <a:lstStyle/>
        <a:p>
          <a:pPr algn="ctr"/>
          <a:endParaRPr lang="en-US" sz="1600">
            <a:latin typeface="Arial" panose="020B0604020202020204" pitchFamily="34" charset="0"/>
            <a:cs typeface="Arial" panose="020B0604020202020204" pitchFamily="34" charset="0"/>
          </a:endParaRPr>
        </a:p>
      </dgm:t>
    </dgm:pt>
    <dgm:pt modelId="{6293B532-4305-4ABF-8E58-CD17C91B354E}" type="sibTrans" cxnId="{036AB431-7F59-4E7A-B84C-C6D510FD2B23}">
      <dgm:prSet/>
      <dgm:spPr/>
      <dgm:t>
        <a:bodyPr/>
        <a:lstStyle/>
        <a:p>
          <a:pPr algn="ctr"/>
          <a:endParaRPr lang="en-US" sz="1600">
            <a:latin typeface="Arial" panose="020B0604020202020204" pitchFamily="34" charset="0"/>
            <a:cs typeface="Arial" panose="020B0604020202020204" pitchFamily="34" charset="0"/>
          </a:endParaRPr>
        </a:p>
      </dgm:t>
    </dgm:pt>
    <dgm:pt modelId="{C8B01C73-A5F1-411E-BC77-85B45C45F86F}">
      <dgm:prSet custT="1"/>
      <dgm:spPr>
        <a:solidFill>
          <a:schemeClr val="accent3">
            <a:lumMod val="40000"/>
            <a:lumOff val="60000"/>
            <a:alpha val="90000"/>
          </a:schemeClr>
        </a:solidFill>
      </dgm:spPr>
      <dgm:t>
        <a:bodyPr/>
        <a:lstStyle/>
        <a:p>
          <a:pPr algn="l"/>
          <a:r>
            <a:rPr lang="en-US" sz="1500" dirty="0" smtClean="0">
              <a:latin typeface="Arial" panose="020B0604020202020204" pitchFamily="34" charset="0"/>
              <a:cs typeface="Arial" panose="020B0604020202020204" pitchFamily="34" charset="0"/>
            </a:rPr>
            <a:t>Financial aid is available only to </a:t>
          </a:r>
          <a:r>
            <a:rPr lang="en-US" sz="1500" b="1" i="1" dirty="0" smtClean="0">
              <a:latin typeface="Arial" panose="020B0604020202020204" pitchFamily="34" charset="0"/>
              <a:cs typeface="Arial" panose="020B0604020202020204" pitchFamily="34" charset="0"/>
            </a:rPr>
            <a:t>assist in filling the gap </a:t>
          </a:r>
          <a:r>
            <a:rPr lang="en-US" sz="1500" dirty="0" smtClean="0">
              <a:latin typeface="Arial" panose="020B0604020202020204" pitchFamily="34" charset="0"/>
              <a:cs typeface="Arial" panose="020B0604020202020204" pitchFamily="34" charset="0"/>
            </a:rPr>
            <a:t>between a family’s contribution and a student’s yearly academic expenses.</a:t>
          </a:r>
        </a:p>
      </dgm:t>
    </dgm:pt>
    <dgm:pt modelId="{674529F7-1F8C-4F8C-931C-C1D9CF47B624}" type="parTrans" cxnId="{E8C4947E-12BD-45A6-B046-6AD2D6FFC504}">
      <dgm:prSet/>
      <dgm:spPr/>
      <dgm:t>
        <a:bodyPr/>
        <a:lstStyle/>
        <a:p>
          <a:pPr algn="ctr"/>
          <a:endParaRPr lang="en-US" sz="1600">
            <a:latin typeface="Arial" panose="020B0604020202020204" pitchFamily="34" charset="0"/>
            <a:cs typeface="Arial" panose="020B0604020202020204" pitchFamily="34" charset="0"/>
          </a:endParaRPr>
        </a:p>
      </dgm:t>
    </dgm:pt>
    <dgm:pt modelId="{4C783831-918E-400E-A282-07785F4D77EE}" type="sibTrans" cxnId="{E8C4947E-12BD-45A6-B046-6AD2D6FFC504}">
      <dgm:prSet/>
      <dgm:spPr/>
      <dgm:t>
        <a:bodyPr/>
        <a:lstStyle/>
        <a:p>
          <a:pPr algn="ctr"/>
          <a:endParaRPr lang="en-US" sz="1600">
            <a:latin typeface="Arial" panose="020B0604020202020204" pitchFamily="34" charset="0"/>
            <a:cs typeface="Arial" panose="020B0604020202020204" pitchFamily="34" charset="0"/>
          </a:endParaRPr>
        </a:p>
      </dgm:t>
    </dgm:pt>
    <dgm:pt modelId="{4087F52E-25D3-48CD-B215-F3B7A4125117}">
      <dgm:prSet custT="1"/>
      <dgm:spPr>
        <a:solidFill>
          <a:schemeClr val="accent4">
            <a:lumMod val="20000"/>
            <a:lumOff val="80000"/>
            <a:alpha val="90000"/>
          </a:schemeClr>
        </a:solidFill>
      </dgm:spPr>
      <dgm:t>
        <a:bodyPr/>
        <a:lstStyle/>
        <a:p>
          <a:pPr algn="l"/>
          <a:r>
            <a:rPr lang="en-US" sz="1500" b="1" i="1" dirty="0" smtClean="0">
              <a:latin typeface="Arial" panose="020B0604020202020204" pitchFamily="34" charset="0"/>
              <a:cs typeface="Arial" panose="020B0604020202020204" pitchFamily="34" charset="0"/>
            </a:rPr>
            <a:t>Eligibility</a:t>
          </a:r>
          <a:r>
            <a:rPr lang="en-US" sz="1500" i="1"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is based on multiple factors.</a:t>
          </a:r>
        </a:p>
      </dgm:t>
    </dgm:pt>
    <dgm:pt modelId="{253AA835-C1B8-49C5-8660-653A19B329A9}" type="parTrans" cxnId="{2E48E137-CC46-4436-9F8B-8494A2D0620F}">
      <dgm:prSet/>
      <dgm:spPr/>
      <dgm:t>
        <a:bodyPr/>
        <a:lstStyle/>
        <a:p>
          <a:pPr algn="ctr"/>
          <a:endParaRPr lang="en-US" sz="1600">
            <a:latin typeface="Arial" panose="020B0604020202020204" pitchFamily="34" charset="0"/>
            <a:cs typeface="Arial" panose="020B0604020202020204" pitchFamily="34" charset="0"/>
          </a:endParaRPr>
        </a:p>
      </dgm:t>
    </dgm:pt>
    <dgm:pt modelId="{8C25BC4E-9690-461C-AFF5-460019102DE4}" type="sibTrans" cxnId="{2E48E137-CC46-4436-9F8B-8494A2D0620F}">
      <dgm:prSet/>
      <dgm:spPr/>
      <dgm:t>
        <a:bodyPr/>
        <a:lstStyle/>
        <a:p>
          <a:pPr algn="ctr"/>
          <a:endParaRPr lang="en-US" sz="1600">
            <a:latin typeface="Arial" panose="020B0604020202020204" pitchFamily="34" charset="0"/>
            <a:cs typeface="Arial" panose="020B0604020202020204" pitchFamily="34" charset="0"/>
          </a:endParaRPr>
        </a:p>
      </dgm:t>
    </dgm:pt>
    <dgm:pt modelId="{BC250D28-A6BB-4B86-829D-4CA8EF78C8BA}">
      <dgm:prSet custT="1"/>
      <dgm:spPr>
        <a:solidFill>
          <a:schemeClr val="tx2">
            <a:lumMod val="20000"/>
            <a:lumOff val="80000"/>
            <a:alpha val="90000"/>
          </a:schemeClr>
        </a:solidFill>
      </dgm:spPr>
      <dgm:t>
        <a:bodyPr/>
        <a:lstStyle/>
        <a:p>
          <a:pPr algn="l"/>
          <a:r>
            <a:rPr lang="en-US" sz="1500" dirty="0" smtClean="0">
              <a:latin typeface="Arial" panose="020B0604020202020204" pitchFamily="34" charset="0"/>
              <a:cs typeface="Arial" panose="020B0604020202020204" pitchFamily="34" charset="0"/>
            </a:rPr>
            <a:t>Schools are required to meet certain </a:t>
          </a:r>
          <a:r>
            <a:rPr lang="en-US" sz="1500" b="1" i="1" dirty="0" smtClean="0">
              <a:latin typeface="Arial" panose="020B0604020202020204" pitchFamily="34" charset="0"/>
              <a:cs typeface="Arial" panose="020B0604020202020204" pitchFamily="34" charset="0"/>
            </a:rPr>
            <a:t>standards</a:t>
          </a:r>
          <a:r>
            <a:rPr lang="en-US" sz="1500" dirty="0" smtClean="0">
              <a:latin typeface="Arial" panose="020B0604020202020204" pitchFamily="34" charset="0"/>
              <a:cs typeface="Arial" panose="020B0604020202020204" pitchFamily="34" charset="0"/>
            </a:rPr>
            <a:t> and have written </a:t>
          </a:r>
          <a:r>
            <a:rPr lang="en-US" sz="1500" b="1" i="1" dirty="0" smtClean="0">
              <a:latin typeface="Arial" panose="020B0604020202020204" pitchFamily="34" charset="0"/>
              <a:cs typeface="Arial" panose="020B0604020202020204" pitchFamily="34" charset="0"/>
            </a:rPr>
            <a:t>agreements </a:t>
          </a:r>
          <a:r>
            <a:rPr lang="en-US" sz="1500" dirty="0" smtClean="0">
              <a:latin typeface="Arial" panose="020B0604020202020204" pitchFamily="34" charset="0"/>
              <a:cs typeface="Arial" panose="020B0604020202020204" pitchFamily="34" charset="0"/>
            </a:rPr>
            <a:t>with the U.S. Department of Education and ISAC in order to offer student aid programs. Federal financial aid can be used at approved colleges, universities, trade schools and technical schools.</a:t>
          </a:r>
        </a:p>
      </dgm:t>
    </dgm:pt>
    <dgm:pt modelId="{B2338FE2-16EF-4FA7-8445-DEBDE4272F64}" type="parTrans" cxnId="{E205393D-3953-479C-B522-8BE357AB16D5}">
      <dgm:prSet/>
      <dgm:spPr/>
      <dgm:t>
        <a:bodyPr/>
        <a:lstStyle/>
        <a:p>
          <a:pPr algn="ctr"/>
          <a:endParaRPr lang="en-US" sz="1600">
            <a:latin typeface="Arial" panose="020B0604020202020204" pitchFamily="34" charset="0"/>
            <a:cs typeface="Arial" panose="020B0604020202020204" pitchFamily="34" charset="0"/>
          </a:endParaRPr>
        </a:p>
      </dgm:t>
    </dgm:pt>
    <dgm:pt modelId="{2A1D1802-E3BC-4FE7-AB82-080A76A5B022}" type="sibTrans" cxnId="{E205393D-3953-479C-B522-8BE357AB16D5}">
      <dgm:prSet/>
      <dgm:spPr/>
      <dgm:t>
        <a:bodyPr/>
        <a:lstStyle/>
        <a:p>
          <a:pPr algn="ctr"/>
          <a:endParaRPr lang="en-US" sz="1600">
            <a:latin typeface="Arial" panose="020B0604020202020204" pitchFamily="34" charset="0"/>
            <a:cs typeface="Arial" panose="020B0604020202020204" pitchFamily="34" charset="0"/>
          </a:endParaRPr>
        </a:p>
      </dgm:t>
    </dgm:pt>
    <dgm:pt modelId="{AA08B85A-9411-493E-AEED-11B63CD91E81}">
      <dgm:prSet phldrT="[Text]" custT="1"/>
      <dgm:spPr/>
      <dgm:t>
        <a:bodyPr/>
        <a:lstStyle/>
        <a:p>
          <a:pPr algn="l"/>
          <a:endParaRPr lang="en-US" sz="1400" dirty="0">
            <a:latin typeface="Arial" panose="020B0604020202020204" pitchFamily="34" charset="0"/>
            <a:cs typeface="Arial" panose="020B0604020202020204" pitchFamily="34" charset="0"/>
          </a:endParaRPr>
        </a:p>
      </dgm:t>
    </dgm:pt>
    <dgm:pt modelId="{FFDCEB74-4F2F-4168-AE2A-A52AFCD3E100}" type="parTrans" cxnId="{CA2E2358-340E-4F2B-B3CB-BEF791F21319}">
      <dgm:prSet/>
      <dgm:spPr/>
      <dgm:t>
        <a:bodyPr/>
        <a:lstStyle/>
        <a:p>
          <a:endParaRPr lang="en-US" sz="1600">
            <a:latin typeface="Arial" panose="020B0604020202020204" pitchFamily="34" charset="0"/>
            <a:cs typeface="Arial" panose="020B0604020202020204" pitchFamily="34" charset="0"/>
          </a:endParaRPr>
        </a:p>
      </dgm:t>
    </dgm:pt>
    <dgm:pt modelId="{17306F1D-1340-4DC0-8A18-793F7A0247CB}" type="sibTrans" cxnId="{CA2E2358-340E-4F2B-B3CB-BEF791F21319}">
      <dgm:prSet/>
      <dgm:spPr/>
      <dgm:t>
        <a:bodyPr/>
        <a:lstStyle/>
        <a:p>
          <a:endParaRPr lang="en-US" sz="1600">
            <a:latin typeface="Arial" panose="020B0604020202020204" pitchFamily="34" charset="0"/>
            <a:cs typeface="Arial" panose="020B0604020202020204" pitchFamily="34" charset="0"/>
          </a:endParaRPr>
        </a:p>
      </dgm:t>
    </dgm:pt>
    <dgm:pt modelId="{D2B771E2-9EE2-4808-9A69-5D37F782006E}">
      <dgm:prSet custT="1"/>
      <dgm:spPr/>
      <dgm:t>
        <a:bodyPr/>
        <a:lstStyle/>
        <a:p>
          <a:pPr algn="l"/>
          <a:endParaRPr lang="en-US" sz="1400" dirty="0" smtClean="0">
            <a:latin typeface="Arial" panose="020B0604020202020204" pitchFamily="34" charset="0"/>
            <a:cs typeface="Arial" panose="020B0604020202020204" pitchFamily="34" charset="0"/>
          </a:endParaRPr>
        </a:p>
      </dgm:t>
    </dgm:pt>
    <dgm:pt modelId="{AAFCAD2E-748E-49E6-8E63-1E536CD1B8AE}" type="parTrans" cxnId="{A569D323-610F-4628-895D-CEC0FD752C41}">
      <dgm:prSet/>
      <dgm:spPr/>
      <dgm:t>
        <a:bodyPr/>
        <a:lstStyle/>
        <a:p>
          <a:endParaRPr lang="en-US" sz="1600">
            <a:latin typeface="Arial" panose="020B0604020202020204" pitchFamily="34" charset="0"/>
            <a:cs typeface="Arial" panose="020B0604020202020204" pitchFamily="34" charset="0"/>
          </a:endParaRPr>
        </a:p>
      </dgm:t>
    </dgm:pt>
    <dgm:pt modelId="{78CB9B23-BD5D-46DE-9964-4D0B162874D5}" type="sibTrans" cxnId="{A569D323-610F-4628-895D-CEC0FD752C41}">
      <dgm:prSet/>
      <dgm:spPr/>
      <dgm:t>
        <a:bodyPr/>
        <a:lstStyle/>
        <a:p>
          <a:endParaRPr lang="en-US" sz="1600">
            <a:latin typeface="Arial" panose="020B0604020202020204" pitchFamily="34" charset="0"/>
            <a:cs typeface="Arial" panose="020B0604020202020204" pitchFamily="34" charset="0"/>
          </a:endParaRPr>
        </a:p>
      </dgm:t>
    </dgm:pt>
    <dgm:pt modelId="{C0DE6A24-79AB-4401-B686-EBC37633FF03}">
      <dgm:prSet custT="1"/>
      <dgm:spPr/>
      <dgm:t>
        <a:bodyPr/>
        <a:lstStyle/>
        <a:p>
          <a:pPr algn="l"/>
          <a:endParaRPr lang="en-US" sz="1400" dirty="0" smtClean="0">
            <a:latin typeface="Arial" panose="020B0604020202020204" pitchFamily="34" charset="0"/>
            <a:cs typeface="Arial" panose="020B0604020202020204" pitchFamily="34" charset="0"/>
          </a:endParaRPr>
        </a:p>
      </dgm:t>
    </dgm:pt>
    <dgm:pt modelId="{51F7062D-030C-4171-BDEE-091836D5C298}" type="parTrans" cxnId="{6449559E-DF4B-4DEC-8029-69FFB09B6CF9}">
      <dgm:prSet/>
      <dgm:spPr/>
      <dgm:t>
        <a:bodyPr/>
        <a:lstStyle/>
        <a:p>
          <a:endParaRPr lang="en-US" sz="1600">
            <a:latin typeface="Arial" panose="020B0604020202020204" pitchFamily="34" charset="0"/>
            <a:cs typeface="Arial" panose="020B0604020202020204" pitchFamily="34" charset="0"/>
          </a:endParaRPr>
        </a:p>
      </dgm:t>
    </dgm:pt>
    <dgm:pt modelId="{4C803EE0-E024-45DA-86A6-652ED34FD9CE}" type="sibTrans" cxnId="{6449559E-DF4B-4DEC-8029-69FFB09B6CF9}">
      <dgm:prSet/>
      <dgm:spPr/>
      <dgm:t>
        <a:bodyPr/>
        <a:lstStyle/>
        <a:p>
          <a:endParaRPr lang="en-US" sz="1600">
            <a:latin typeface="Arial" panose="020B0604020202020204" pitchFamily="34" charset="0"/>
            <a:cs typeface="Arial" panose="020B0604020202020204" pitchFamily="34" charset="0"/>
          </a:endParaRPr>
        </a:p>
      </dgm:t>
    </dgm:pt>
    <dgm:pt modelId="{9FFB8AC0-BDCF-47F5-ABD3-43837533A410}">
      <dgm:prSet custT="1"/>
      <dgm:spPr/>
      <dgm:t>
        <a:bodyPr/>
        <a:lstStyle/>
        <a:p>
          <a:pPr algn="l"/>
          <a:endParaRPr lang="en-US" sz="1400" dirty="0" smtClean="0">
            <a:latin typeface="Arial" panose="020B0604020202020204" pitchFamily="34" charset="0"/>
            <a:cs typeface="Arial" panose="020B0604020202020204" pitchFamily="34" charset="0"/>
          </a:endParaRPr>
        </a:p>
      </dgm:t>
    </dgm:pt>
    <dgm:pt modelId="{5C70A382-6E37-4BFF-867A-8E5D3AE0B7DE}" type="parTrans" cxnId="{53FB9210-4894-4A1A-BB84-E3E923AD6BC9}">
      <dgm:prSet/>
      <dgm:spPr/>
      <dgm:t>
        <a:bodyPr/>
        <a:lstStyle/>
        <a:p>
          <a:endParaRPr lang="en-US" sz="1600">
            <a:latin typeface="Arial" panose="020B0604020202020204" pitchFamily="34" charset="0"/>
            <a:cs typeface="Arial" panose="020B0604020202020204" pitchFamily="34" charset="0"/>
          </a:endParaRPr>
        </a:p>
      </dgm:t>
    </dgm:pt>
    <dgm:pt modelId="{26A204C8-C7A7-4031-8522-44E935252D1E}" type="sibTrans" cxnId="{53FB9210-4894-4A1A-BB84-E3E923AD6BC9}">
      <dgm:prSet/>
      <dgm:spPr/>
      <dgm:t>
        <a:bodyPr/>
        <a:lstStyle/>
        <a:p>
          <a:endParaRPr lang="en-US" sz="1600">
            <a:latin typeface="Arial" panose="020B0604020202020204" pitchFamily="34" charset="0"/>
            <a:cs typeface="Arial" panose="020B0604020202020204" pitchFamily="34" charset="0"/>
          </a:endParaRPr>
        </a:p>
      </dgm:t>
    </dgm:pt>
    <dgm:pt modelId="{59B403BD-3C40-49E4-B8AA-415D019D0861}">
      <dgm:prSet custT="1"/>
      <dgm:spPr/>
      <dgm:t>
        <a:bodyPr/>
        <a:lstStyle/>
        <a:p>
          <a:pPr algn="l"/>
          <a:endParaRPr lang="en-US" sz="1400" dirty="0" smtClean="0">
            <a:latin typeface="Arial" panose="020B0604020202020204" pitchFamily="34" charset="0"/>
            <a:cs typeface="Arial" panose="020B0604020202020204" pitchFamily="34" charset="0"/>
          </a:endParaRPr>
        </a:p>
      </dgm:t>
    </dgm:pt>
    <dgm:pt modelId="{7C713F59-ACEA-4143-91BD-DAE9D2A3D288}" type="parTrans" cxnId="{119E9FCA-8B2F-48B7-A2D9-9C0D4F652659}">
      <dgm:prSet/>
      <dgm:spPr/>
      <dgm:t>
        <a:bodyPr/>
        <a:lstStyle/>
        <a:p>
          <a:endParaRPr lang="en-US" sz="1600">
            <a:latin typeface="Arial" panose="020B0604020202020204" pitchFamily="34" charset="0"/>
            <a:cs typeface="Arial" panose="020B0604020202020204" pitchFamily="34" charset="0"/>
          </a:endParaRPr>
        </a:p>
      </dgm:t>
    </dgm:pt>
    <dgm:pt modelId="{DF78CDFA-0759-4677-9434-188E1CF21918}" type="sibTrans" cxnId="{119E9FCA-8B2F-48B7-A2D9-9C0D4F652659}">
      <dgm:prSet/>
      <dgm:spPr/>
      <dgm:t>
        <a:bodyPr/>
        <a:lstStyle/>
        <a:p>
          <a:endParaRPr lang="en-US" sz="1600">
            <a:latin typeface="Arial" panose="020B0604020202020204" pitchFamily="34" charset="0"/>
            <a:cs typeface="Arial" panose="020B0604020202020204" pitchFamily="34" charset="0"/>
          </a:endParaRPr>
        </a:p>
      </dgm:t>
    </dgm:pt>
    <dgm:pt modelId="{5373ECB1-C842-4C07-9763-7A9902C9A842}">
      <dgm:prSet custT="1"/>
      <dgm:spPr>
        <a:solidFill>
          <a:schemeClr val="accent6">
            <a:lumMod val="20000"/>
            <a:lumOff val="80000"/>
            <a:alpha val="90000"/>
          </a:schemeClr>
        </a:solidFill>
      </dgm:spPr>
      <dgm:t>
        <a:bodyPr/>
        <a:lstStyle/>
        <a:p>
          <a:pPr algn="l"/>
          <a:r>
            <a:rPr lang="en-US" sz="1500" dirty="0" smtClean="0">
              <a:latin typeface="Arial" panose="020B0604020202020204" pitchFamily="34" charset="0"/>
              <a:cs typeface="Arial" panose="020B0604020202020204" pitchFamily="34" charset="0"/>
            </a:rPr>
            <a:t>The school, as a whole, is responsible for proper </a:t>
          </a:r>
          <a:r>
            <a:rPr lang="en-US" sz="1500" b="1" i="1" dirty="0" smtClean="0">
              <a:latin typeface="Arial" panose="020B0604020202020204" pitchFamily="34" charset="0"/>
              <a:cs typeface="Arial" panose="020B0604020202020204" pitchFamily="34" charset="0"/>
            </a:rPr>
            <a:t>administration of financial aid </a:t>
          </a:r>
          <a:r>
            <a:rPr lang="en-US" sz="1500" dirty="0" smtClean="0">
              <a:latin typeface="Arial" panose="020B0604020202020204" pitchFamily="34" charset="0"/>
              <a:cs typeface="Arial" panose="020B0604020202020204" pitchFamily="34" charset="0"/>
            </a:rPr>
            <a:t>programs.</a:t>
          </a:r>
        </a:p>
      </dgm:t>
    </dgm:pt>
    <dgm:pt modelId="{67748316-AD17-4614-8769-64A58E712DF5}" type="sibTrans" cxnId="{1E3302E0-61B8-4BBE-A492-8AFFD07EDAE8}">
      <dgm:prSet/>
      <dgm:spPr/>
      <dgm:t>
        <a:bodyPr/>
        <a:lstStyle/>
        <a:p>
          <a:endParaRPr lang="en-US" sz="1600">
            <a:latin typeface="Arial" panose="020B0604020202020204" pitchFamily="34" charset="0"/>
            <a:cs typeface="Arial" panose="020B0604020202020204" pitchFamily="34" charset="0"/>
          </a:endParaRPr>
        </a:p>
      </dgm:t>
    </dgm:pt>
    <dgm:pt modelId="{52AA0B9B-520F-459B-81C8-7CB9D7F17C29}" type="parTrans" cxnId="{1E3302E0-61B8-4BBE-A492-8AFFD07EDAE8}">
      <dgm:prSet/>
      <dgm:spPr/>
      <dgm:t>
        <a:bodyPr/>
        <a:lstStyle/>
        <a:p>
          <a:endParaRPr lang="en-US" sz="1600">
            <a:latin typeface="Arial" panose="020B0604020202020204" pitchFamily="34" charset="0"/>
            <a:cs typeface="Arial" panose="020B0604020202020204" pitchFamily="34" charset="0"/>
          </a:endParaRPr>
        </a:p>
      </dgm:t>
    </dgm:pt>
    <dgm:pt modelId="{C0C75D06-A717-4B16-BEF5-2F0B72ED96CB}" type="pres">
      <dgm:prSet presAssocID="{B1229610-8293-4F05-A73F-0440B51FA318}" presName="linearFlow" presStyleCnt="0">
        <dgm:presLayoutVars>
          <dgm:dir/>
          <dgm:animLvl val="lvl"/>
          <dgm:resizeHandles val="exact"/>
        </dgm:presLayoutVars>
      </dgm:prSet>
      <dgm:spPr/>
      <dgm:t>
        <a:bodyPr/>
        <a:lstStyle/>
        <a:p>
          <a:endParaRPr lang="en-US"/>
        </a:p>
      </dgm:t>
    </dgm:pt>
    <dgm:pt modelId="{AA14E57E-C96C-40F9-A2C3-6C44B2EEC3B0}" type="pres">
      <dgm:prSet presAssocID="{AA08B85A-9411-493E-AEED-11B63CD91E81}" presName="composite" presStyleCnt="0"/>
      <dgm:spPr/>
      <dgm:t>
        <a:bodyPr/>
        <a:lstStyle/>
        <a:p>
          <a:endParaRPr lang="en-US"/>
        </a:p>
      </dgm:t>
    </dgm:pt>
    <dgm:pt modelId="{B56A09FB-8514-4F3A-A10B-C58BB81B0926}" type="pres">
      <dgm:prSet presAssocID="{AA08B85A-9411-493E-AEED-11B63CD91E81}" presName="parentText" presStyleLbl="alignNode1" presStyleIdx="0" presStyleCnt="5">
        <dgm:presLayoutVars>
          <dgm:chMax val="1"/>
          <dgm:bulletEnabled val="1"/>
        </dgm:presLayoutVars>
      </dgm:prSet>
      <dgm:spPr/>
      <dgm:t>
        <a:bodyPr/>
        <a:lstStyle/>
        <a:p>
          <a:endParaRPr lang="en-US"/>
        </a:p>
      </dgm:t>
    </dgm:pt>
    <dgm:pt modelId="{7CF1B04C-CF93-40FB-A69F-4D94256CBB20}" type="pres">
      <dgm:prSet presAssocID="{AA08B85A-9411-493E-AEED-11B63CD91E81}" presName="descendantText" presStyleLbl="alignAcc1" presStyleIdx="0" presStyleCnt="5">
        <dgm:presLayoutVars>
          <dgm:bulletEnabled val="1"/>
        </dgm:presLayoutVars>
      </dgm:prSet>
      <dgm:spPr/>
      <dgm:t>
        <a:bodyPr/>
        <a:lstStyle/>
        <a:p>
          <a:endParaRPr lang="en-US"/>
        </a:p>
      </dgm:t>
    </dgm:pt>
    <dgm:pt modelId="{F77C6E4F-0918-47E3-9C4A-21E087F5FD7D}" type="pres">
      <dgm:prSet presAssocID="{17306F1D-1340-4DC0-8A18-793F7A0247CB}" presName="sp" presStyleCnt="0"/>
      <dgm:spPr/>
      <dgm:t>
        <a:bodyPr/>
        <a:lstStyle/>
        <a:p>
          <a:endParaRPr lang="en-US"/>
        </a:p>
      </dgm:t>
    </dgm:pt>
    <dgm:pt modelId="{69BB9F5E-BE33-47B6-9EB6-51555AB9A155}" type="pres">
      <dgm:prSet presAssocID="{D2B771E2-9EE2-4808-9A69-5D37F782006E}" presName="composite" presStyleCnt="0"/>
      <dgm:spPr/>
      <dgm:t>
        <a:bodyPr/>
        <a:lstStyle/>
        <a:p>
          <a:endParaRPr lang="en-US"/>
        </a:p>
      </dgm:t>
    </dgm:pt>
    <dgm:pt modelId="{F6DB9123-0145-4AE9-8F73-0831876BDC5F}" type="pres">
      <dgm:prSet presAssocID="{D2B771E2-9EE2-4808-9A69-5D37F782006E}" presName="parentText" presStyleLbl="alignNode1" presStyleIdx="1" presStyleCnt="5">
        <dgm:presLayoutVars>
          <dgm:chMax val="1"/>
          <dgm:bulletEnabled val="1"/>
        </dgm:presLayoutVars>
      </dgm:prSet>
      <dgm:spPr/>
      <dgm:t>
        <a:bodyPr/>
        <a:lstStyle/>
        <a:p>
          <a:endParaRPr lang="en-US"/>
        </a:p>
      </dgm:t>
    </dgm:pt>
    <dgm:pt modelId="{6DB357A4-F8A4-48B8-AA88-08FA983FA9FF}" type="pres">
      <dgm:prSet presAssocID="{D2B771E2-9EE2-4808-9A69-5D37F782006E}" presName="descendantText" presStyleLbl="alignAcc1" presStyleIdx="1" presStyleCnt="5">
        <dgm:presLayoutVars>
          <dgm:bulletEnabled val="1"/>
        </dgm:presLayoutVars>
      </dgm:prSet>
      <dgm:spPr/>
      <dgm:t>
        <a:bodyPr/>
        <a:lstStyle/>
        <a:p>
          <a:endParaRPr lang="en-US"/>
        </a:p>
      </dgm:t>
    </dgm:pt>
    <dgm:pt modelId="{BCDAB1E1-50C5-4070-8214-4CA8690B3FFE}" type="pres">
      <dgm:prSet presAssocID="{78CB9B23-BD5D-46DE-9964-4D0B162874D5}" presName="sp" presStyleCnt="0"/>
      <dgm:spPr/>
      <dgm:t>
        <a:bodyPr/>
        <a:lstStyle/>
        <a:p>
          <a:endParaRPr lang="en-US"/>
        </a:p>
      </dgm:t>
    </dgm:pt>
    <dgm:pt modelId="{4EB7E764-CEF5-4BB6-B0D6-5F5FBC7B12DE}" type="pres">
      <dgm:prSet presAssocID="{C0DE6A24-79AB-4401-B686-EBC37633FF03}" presName="composite" presStyleCnt="0"/>
      <dgm:spPr/>
      <dgm:t>
        <a:bodyPr/>
        <a:lstStyle/>
        <a:p>
          <a:endParaRPr lang="en-US"/>
        </a:p>
      </dgm:t>
    </dgm:pt>
    <dgm:pt modelId="{E6B0B281-03D2-433B-A7E6-BFA0848FD1CC}" type="pres">
      <dgm:prSet presAssocID="{C0DE6A24-79AB-4401-B686-EBC37633FF03}" presName="parentText" presStyleLbl="alignNode1" presStyleIdx="2" presStyleCnt="5">
        <dgm:presLayoutVars>
          <dgm:chMax val="1"/>
          <dgm:bulletEnabled val="1"/>
        </dgm:presLayoutVars>
      </dgm:prSet>
      <dgm:spPr/>
      <dgm:t>
        <a:bodyPr/>
        <a:lstStyle/>
        <a:p>
          <a:endParaRPr lang="en-US"/>
        </a:p>
      </dgm:t>
    </dgm:pt>
    <dgm:pt modelId="{158FEB6F-4789-40EC-B36B-276E380E4FC6}" type="pres">
      <dgm:prSet presAssocID="{C0DE6A24-79AB-4401-B686-EBC37633FF03}" presName="descendantText" presStyleLbl="alignAcc1" presStyleIdx="2" presStyleCnt="5">
        <dgm:presLayoutVars>
          <dgm:bulletEnabled val="1"/>
        </dgm:presLayoutVars>
      </dgm:prSet>
      <dgm:spPr/>
      <dgm:t>
        <a:bodyPr/>
        <a:lstStyle/>
        <a:p>
          <a:endParaRPr lang="en-US"/>
        </a:p>
      </dgm:t>
    </dgm:pt>
    <dgm:pt modelId="{DD388288-0456-42FE-AEBD-61535380A5AF}" type="pres">
      <dgm:prSet presAssocID="{4C803EE0-E024-45DA-86A6-652ED34FD9CE}" presName="sp" presStyleCnt="0"/>
      <dgm:spPr/>
      <dgm:t>
        <a:bodyPr/>
        <a:lstStyle/>
        <a:p>
          <a:endParaRPr lang="en-US"/>
        </a:p>
      </dgm:t>
    </dgm:pt>
    <dgm:pt modelId="{55A4D2AA-7D78-4331-887B-24906C35C9BE}" type="pres">
      <dgm:prSet presAssocID="{9FFB8AC0-BDCF-47F5-ABD3-43837533A410}" presName="composite" presStyleCnt="0"/>
      <dgm:spPr/>
      <dgm:t>
        <a:bodyPr/>
        <a:lstStyle/>
        <a:p>
          <a:endParaRPr lang="en-US"/>
        </a:p>
      </dgm:t>
    </dgm:pt>
    <dgm:pt modelId="{83E3CAE4-D691-4705-B1B6-A5450633DF6A}" type="pres">
      <dgm:prSet presAssocID="{9FFB8AC0-BDCF-47F5-ABD3-43837533A410}" presName="parentText" presStyleLbl="alignNode1" presStyleIdx="3" presStyleCnt="5">
        <dgm:presLayoutVars>
          <dgm:chMax val="1"/>
          <dgm:bulletEnabled val="1"/>
        </dgm:presLayoutVars>
      </dgm:prSet>
      <dgm:spPr/>
      <dgm:t>
        <a:bodyPr/>
        <a:lstStyle/>
        <a:p>
          <a:endParaRPr lang="en-US"/>
        </a:p>
      </dgm:t>
    </dgm:pt>
    <dgm:pt modelId="{6027BDC9-44BA-4A17-9C9C-4B6A64CDABA1}" type="pres">
      <dgm:prSet presAssocID="{9FFB8AC0-BDCF-47F5-ABD3-43837533A410}" presName="descendantText" presStyleLbl="alignAcc1" presStyleIdx="3" presStyleCnt="5" custScaleY="126213">
        <dgm:presLayoutVars>
          <dgm:bulletEnabled val="1"/>
        </dgm:presLayoutVars>
      </dgm:prSet>
      <dgm:spPr/>
      <dgm:t>
        <a:bodyPr/>
        <a:lstStyle/>
        <a:p>
          <a:endParaRPr lang="en-US"/>
        </a:p>
      </dgm:t>
    </dgm:pt>
    <dgm:pt modelId="{C9CA26FE-D4CB-47C0-AB0D-74F8FD2BD75D}" type="pres">
      <dgm:prSet presAssocID="{26A204C8-C7A7-4031-8522-44E935252D1E}" presName="sp" presStyleCnt="0"/>
      <dgm:spPr/>
      <dgm:t>
        <a:bodyPr/>
        <a:lstStyle/>
        <a:p>
          <a:endParaRPr lang="en-US"/>
        </a:p>
      </dgm:t>
    </dgm:pt>
    <dgm:pt modelId="{901CB2B9-68A1-421D-8D4F-D91E66DBAAE1}" type="pres">
      <dgm:prSet presAssocID="{59B403BD-3C40-49E4-B8AA-415D019D0861}" presName="composite" presStyleCnt="0"/>
      <dgm:spPr/>
      <dgm:t>
        <a:bodyPr/>
        <a:lstStyle/>
        <a:p>
          <a:endParaRPr lang="en-US"/>
        </a:p>
      </dgm:t>
    </dgm:pt>
    <dgm:pt modelId="{7C213221-9D76-4021-ABCA-4701BF3BECAB}" type="pres">
      <dgm:prSet presAssocID="{59B403BD-3C40-49E4-B8AA-415D019D0861}" presName="parentText" presStyleLbl="alignNode1" presStyleIdx="4" presStyleCnt="5">
        <dgm:presLayoutVars>
          <dgm:chMax val="1"/>
          <dgm:bulletEnabled val="1"/>
        </dgm:presLayoutVars>
      </dgm:prSet>
      <dgm:spPr/>
      <dgm:t>
        <a:bodyPr/>
        <a:lstStyle/>
        <a:p>
          <a:endParaRPr lang="en-US"/>
        </a:p>
      </dgm:t>
    </dgm:pt>
    <dgm:pt modelId="{23CA83B2-0935-466E-B87F-7274BB4846DB}" type="pres">
      <dgm:prSet presAssocID="{59B403BD-3C40-49E4-B8AA-415D019D0861}" presName="descendantText" presStyleLbl="alignAcc1" presStyleIdx="4" presStyleCnt="5">
        <dgm:presLayoutVars>
          <dgm:bulletEnabled val="1"/>
        </dgm:presLayoutVars>
      </dgm:prSet>
      <dgm:spPr/>
      <dgm:t>
        <a:bodyPr/>
        <a:lstStyle/>
        <a:p>
          <a:endParaRPr lang="en-US"/>
        </a:p>
      </dgm:t>
    </dgm:pt>
  </dgm:ptLst>
  <dgm:cxnLst>
    <dgm:cxn modelId="{036AB431-7F59-4E7A-B84C-C6D510FD2B23}" srcId="{AA08B85A-9411-493E-AEED-11B63CD91E81}" destId="{DB44769F-7975-454E-866E-5ACC08E652B5}" srcOrd="0" destOrd="0" parTransId="{95AEC9F4-9BB9-4F72-8FD3-258A79D5DFB3}" sibTransId="{6293B532-4305-4ABF-8E58-CD17C91B354E}"/>
    <dgm:cxn modelId="{A569D323-610F-4628-895D-CEC0FD752C41}" srcId="{B1229610-8293-4F05-A73F-0440B51FA318}" destId="{D2B771E2-9EE2-4808-9A69-5D37F782006E}" srcOrd="1" destOrd="0" parTransId="{AAFCAD2E-748E-49E6-8E63-1E536CD1B8AE}" sibTransId="{78CB9B23-BD5D-46DE-9964-4D0B162874D5}"/>
    <dgm:cxn modelId="{BA81620B-F7C1-47AC-89A8-601472690695}" type="presOf" srcId="{9FFB8AC0-BDCF-47F5-ABD3-43837533A410}" destId="{83E3CAE4-D691-4705-B1B6-A5450633DF6A}" srcOrd="0" destOrd="0" presId="urn:microsoft.com/office/officeart/2005/8/layout/chevron2"/>
    <dgm:cxn modelId="{E8C4947E-12BD-45A6-B046-6AD2D6FFC504}" srcId="{D2B771E2-9EE2-4808-9A69-5D37F782006E}" destId="{C8B01C73-A5F1-411E-BC77-85B45C45F86F}" srcOrd="0" destOrd="0" parTransId="{674529F7-1F8C-4F8C-931C-C1D9CF47B624}" sibTransId="{4C783831-918E-400E-A282-07785F4D77EE}"/>
    <dgm:cxn modelId="{CA2E2358-340E-4F2B-B3CB-BEF791F21319}" srcId="{B1229610-8293-4F05-A73F-0440B51FA318}" destId="{AA08B85A-9411-493E-AEED-11B63CD91E81}" srcOrd="0" destOrd="0" parTransId="{FFDCEB74-4F2F-4168-AE2A-A52AFCD3E100}" sibTransId="{17306F1D-1340-4DC0-8A18-793F7A0247CB}"/>
    <dgm:cxn modelId="{7CF893D6-3B3C-4417-9B27-28E24FE7EF7D}" type="presOf" srcId="{C8B01C73-A5F1-411E-BC77-85B45C45F86F}" destId="{6DB357A4-F8A4-48B8-AA88-08FA983FA9FF}" srcOrd="0" destOrd="0" presId="urn:microsoft.com/office/officeart/2005/8/layout/chevron2"/>
    <dgm:cxn modelId="{8ED73079-F5C4-4501-9A09-D7890D4FE76F}" type="presOf" srcId="{B1229610-8293-4F05-A73F-0440B51FA318}" destId="{C0C75D06-A717-4B16-BEF5-2F0B72ED96CB}" srcOrd="0" destOrd="0" presId="urn:microsoft.com/office/officeart/2005/8/layout/chevron2"/>
    <dgm:cxn modelId="{A44A8B62-EA44-4D9D-95FF-EC2EA94A7693}" type="presOf" srcId="{59B403BD-3C40-49E4-B8AA-415D019D0861}" destId="{7C213221-9D76-4021-ABCA-4701BF3BECAB}" srcOrd="0" destOrd="0" presId="urn:microsoft.com/office/officeart/2005/8/layout/chevron2"/>
    <dgm:cxn modelId="{E205393D-3953-479C-B522-8BE357AB16D5}" srcId="{9FFB8AC0-BDCF-47F5-ABD3-43837533A410}" destId="{BC250D28-A6BB-4B86-829D-4CA8EF78C8BA}" srcOrd="0" destOrd="0" parTransId="{B2338FE2-16EF-4FA7-8445-DEBDE4272F64}" sibTransId="{2A1D1802-E3BC-4FE7-AB82-080A76A5B022}"/>
    <dgm:cxn modelId="{8AE8833D-5CCE-4C9A-849F-9AB45AE61D1F}" type="presOf" srcId="{D2B771E2-9EE2-4808-9A69-5D37F782006E}" destId="{F6DB9123-0145-4AE9-8F73-0831876BDC5F}" srcOrd="0" destOrd="0" presId="urn:microsoft.com/office/officeart/2005/8/layout/chevron2"/>
    <dgm:cxn modelId="{D8CEE4FD-91C2-415A-A4D3-0C7083D196FB}" type="presOf" srcId="{AA08B85A-9411-493E-AEED-11B63CD91E81}" destId="{B56A09FB-8514-4F3A-A10B-C58BB81B0926}" srcOrd="0" destOrd="0" presId="urn:microsoft.com/office/officeart/2005/8/layout/chevron2"/>
    <dgm:cxn modelId="{1E3302E0-61B8-4BBE-A492-8AFFD07EDAE8}" srcId="{59B403BD-3C40-49E4-B8AA-415D019D0861}" destId="{5373ECB1-C842-4C07-9763-7A9902C9A842}" srcOrd="0" destOrd="0" parTransId="{52AA0B9B-520F-459B-81C8-7CB9D7F17C29}" sibTransId="{67748316-AD17-4614-8769-64A58E712DF5}"/>
    <dgm:cxn modelId="{09322F44-B3D1-4D33-934C-87D8835AB64C}" type="presOf" srcId="{5373ECB1-C842-4C07-9763-7A9902C9A842}" destId="{23CA83B2-0935-466E-B87F-7274BB4846DB}" srcOrd="0" destOrd="0" presId="urn:microsoft.com/office/officeart/2005/8/layout/chevron2"/>
    <dgm:cxn modelId="{53FB9210-4894-4A1A-BB84-E3E923AD6BC9}" srcId="{B1229610-8293-4F05-A73F-0440B51FA318}" destId="{9FFB8AC0-BDCF-47F5-ABD3-43837533A410}" srcOrd="3" destOrd="0" parTransId="{5C70A382-6E37-4BFF-867A-8E5D3AE0B7DE}" sibTransId="{26A204C8-C7A7-4031-8522-44E935252D1E}"/>
    <dgm:cxn modelId="{19FC0986-9B1C-4FDC-964D-909C1DC566E0}" type="presOf" srcId="{C0DE6A24-79AB-4401-B686-EBC37633FF03}" destId="{E6B0B281-03D2-433B-A7E6-BFA0848FD1CC}" srcOrd="0" destOrd="0" presId="urn:microsoft.com/office/officeart/2005/8/layout/chevron2"/>
    <dgm:cxn modelId="{4D94486A-D1DE-4535-8638-CF626431A9E6}" type="presOf" srcId="{DB44769F-7975-454E-866E-5ACC08E652B5}" destId="{7CF1B04C-CF93-40FB-A69F-4D94256CBB20}" srcOrd="0" destOrd="0" presId="urn:microsoft.com/office/officeart/2005/8/layout/chevron2"/>
    <dgm:cxn modelId="{119E9FCA-8B2F-48B7-A2D9-9C0D4F652659}" srcId="{B1229610-8293-4F05-A73F-0440B51FA318}" destId="{59B403BD-3C40-49E4-B8AA-415D019D0861}" srcOrd="4" destOrd="0" parTransId="{7C713F59-ACEA-4143-91BD-DAE9D2A3D288}" sibTransId="{DF78CDFA-0759-4677-9434-188E1CF21918}"/>
    <dgm:cxn modelId="{710A76BF-E8F0-413B-BA3E-94627755AB3A}" type="presOf" srcId="{BC250D28-A6BB-4B86-829D-4CA8EF78C8BA}" destId="{6027BDC9-44BA-4A17-9C9C-4B6A64CDABA1}" srcOrd="0" destOrd="0" presId="urn:microsoft.com/office/officeart/2005/8/layout/chevron2"/>
    <dgm:cxn modelId="{6449559E-DF4B-4DEC-8029-69FFB09B6CF9}" srcId="{B1229610-8293-4F05-A73F-0440B51FA318}" destId="{C0DE6A24-79AB-4401-B686-EBC37633FF03}" srcOrd="2" destOrd="0" parTransId="{51F7062D-030C-4171-BDEE-091836D5C298}" sibTransId="{4C803EE0-E024-45DA-86A6-652ED34FD9CE}"/>
    <dgm:cxn modelId="{2E48E137-CC46-4436-9F8B-8494A2D0620F}" srcId="{C0DE6A24-79AB-4401-B686-EBC37633FF03}" destId="{4087F52E-25D3-48CD-B215-F3B7A4125117}" srcOrd="0" destOrd="0" parTransId="{253AA835-C1B8-49C5-8660-653A19B329A9}" sibTransId="{8C25BC4E-9690-461C-AFF5-460019102DE4}"/>
    <dgm:cxn modelId="{17EA996F-E0BF-4DEF-B664-5E0E5EAB23A2}" type="presOf" srcId="{4087F52E-25D3-48CD-B215-F3B7A4125117}" destId="{158FEB6F-4789-40EC-B36B-276E380E4FC6}" srcOrd="0" destOrd="0" presId="urn:microsoft.com/office/officeart/2005/8/layout/chevron2"/>
    <dgm:cxn modelId="{81B2AEDD-9C73-4CD1-B6DD-A4E6E3DA93B8}" type="presParOf" srcId="{C0C75D06-A717-4B16-BEF5-2F0B72ED96CB}" destId="{AA14E57E-C96C-40F9-A2C3-6C44B2EEC3B0}" srcOrd="0" destOrd="0" presId="urn:microsoft.com/office/officeart/2005/8/layout/chevron2"/>
    <dgm:cxn modelId="{7B5D3AD0-5AF3-4203-9844-54855F2362BD}" type="presParOf" srcId="{AA14E57E-C96C-40F9-A2C3-6C44B2EEC3B0}" destId="{B56A09FB-8514-4F3A-A10B-C58BB81B0926}" srcOrd="0" destOrd="0" presId="urn:microsoft.com/office/officeart/2005/8/layout/chevron2"/>
    <dgm:cxn modelId="{69062BC7-BE0A-4DD8-80FD-E0EBDC493EE5}" type="presParOf" srcId="{AA14E57E-C96C-40F9-A2C3-6C44B2EEC3B0}" destId="{7CF1B04C-CF93-40FB-A69F-4D94256CBB20}" srcOrd="1" destOrd="0" presId="urn:microsoft.com/office/officeart/2005/8/layout/chevron2"/>
    <dgm:cxn modelId="{5B151665-A384-4404-B526-70A0C87E8F1D}" type="presParOf" srcId="{C0C75D06-A717-4B16-BEF5-2F0B72ED96CB}" destId="{F77C6E4F-0918-47E3-9C4A-21E087F5FD7D}" srcOrd="1" destOrd="0" presId="urn:microsoft.com/office/officeart/2005/8/layout/chevron2"/>
    <dgm:cxn modelId="{08D3B86D-625D-42E2-A07A-893A18793B15}" type="presParOf" srcId="{C0C75D06-A717-4B16-BEF5-2F0B72ED96CB}" destId="{69BB9F5E-BE33-47B6-9EB6-51555AB9A155}" srcOrd="2" destOrd="0" presId="urn:microsoft.com/office/officeart/2005/8/layout/chevron2"/>
    <dgm:cxn modelId="{CDF2F36B-3837-432D-A601-5A33F289520D}" type="presParOf" srcId="{69BB9F5E-BE33-47B6-9EB6-51555AB9A155}" destId="{F6DB9123-0145-4AE9-8F73-0831876BDC5F}" srcOrd="0" destOrd="0" presId="urn:microsoft.com/office/officeart/2005/8/layout/chevron2"/>
    <dgm:cxn modelId="{AE2F7B00-177A-4310-A8D5-FB32B68B4D99}" type="presParOf" srcId="{69BB9F5E-BE33-47B6-9EB6-51555AB9A155}" destId="{6DB357A4-F8A4-48B8-AA88-08FA983FA9FF}" srcOrd="1" destOrd="0" presId="urn:microsoft.com/office/officeart/2005/8/layout/chevron2"/>
    <dgm:cxn modelId="{685350ED-39C3-4DC1-8A3E-6E4D70BD323E}" type="presParOf" srcId="{C0C75D06-A717-4B16-BEF5-2F0B72ED96CB}" destId="{BCDAB1E1-50C5-4070-8214-4CA8690B3FFE}" srcOrd="3" destOrd="0" presId="urn:microsoft.com/office/officeart/2005/8/layout/chevron2"/>
    <dgm:cxn modelId="{4447FC87-3EA3-4425-9329-502F4478369C}" type="presParOf" srcId="{C0C75D06-A717-4B16-BEF5-2F0B72ED96CB}" destId="{4EB7E764-CEF5-4BB6-B0D6-5F5FBC7B12DE}" srcOrd="4" destOrd="0" presId="urn:microsoft.com/office/officeart/2005/8/layout/chevron2"/>
    <dgm:cxn modelId="{81F8ED76-FA13-4EE2-9607-4D03C4E50F20}" type="presParOf" srcId="{4EB7E764-CEF5-4BB6-B0D6-5F5FBC7B12DE}" destId="{E6B0B281-03D2-433B-A7E6-BFA0848FD1CC}" srcOrd="0" destOrd="0" presId="urn:microsoft.com/office/officeart/2005/8/layout/chevron2"/>
    <dgm:cxn modelId="{13ABE007-FF9C-44DA-A02D-2D37A6815494}" type="presParOf" srcId="{4EB7E764-CEF5-4BB6-B0D6-5F5FBC7B12DE}" destId="{158FEB6F-4789-40EC-B36B-276E380E4FC6}" srcOrd="1" destOrd="0" presId="urn:microsoft.com/office/officeart/2005/8/layout/chevron2"/>
    <dgm:cxn modelId="{70D35159-92E7-4EFB-8373-6B2EC2B3180D}" type="presParOf" srcId="{C0C75D06-A717-4B16-BEF5-2F0B72ED96CB}" destId="{DD388288-0456-42FE-AEBD-61535380A5AF}" srcOrd="5" destOrd="0" presId="urn:microsoft.com/office/officeart/2005/8/layout/chevron2"/>
    <dgm:cxn modelId="{DCB40EB4-59AE-45B2-83D6-FA79ED318F90}" type="presParOf" srcId="{C0C75D06-A717-4B16-BEF5-2F0B72ED96CB}" destId="{55A4D2AA-7D78-4331-887B-24906C35C9BE}" srcOrd="6" destOrd="0" presId="urn:microsoft.com/office/officeart/2005/8/layout/chevron2"/>
    <dgm:cxn modelId="{35FEF368-6C73-471E-956F-827D44F91D98}" type="presParOf" srcId="{55A4D2AA-7D78-4331-887B-24906C35C9BE}" destId="{83E3CAE4-D691-4705-B1B6-A5450633DF6A}" srcOrd="0" destOrd="0" presId="urn:microsoft.com/office/officeart/2005/8/layout/chevron2"/>
    <dgm:cxn modelId="{2429C8A7-0DB6-4327-A442-C5DA25B1A5FF}" type="presParOf" srcId="{55A4D2AA-7D78-4331-887B-24906C35C9BE}" destId="{6027BDC9-44BA-4A17-9C9C-4B6A64CDABA1}" srcOrd="1" destOrd="0" presId="urn:microsoft.com/office/officeart/2005/8/layout/chevron2"/>
    <dgm:cxn modelId="{CF419CE2-E976-456D-A692-59D6A974E56D}" type="presParOf" srcId="{C0C75D06-A717-4B16-BEF5-2F0B72ED96CB}" destId="{C9CA26FE-D4CB-47C0-AB0D-74F8FD2BD75D}" srcOrd="7" destOrd="0" presId="urn:microsoft.com/office/officeart/2005/8/layout/chevron2"/>
    <dgm:cxn modelId="{5BA60801-1D2B-477A-BC15-74C0B288B81B}" type="presParOf" srcId="{C0C75D06-A717-4B16-BEF5-2F0B72ED96CB}" destId="{901CB2B9-68A1-421D-8D4F-D91E66DBAAE1}" srcOrd="8" destOrd="0" presId="urn:microsoft.com/office/officeart/2005/8/layout/chevron2"/>
    <dgm:cxn modelId="{7993250C-D554-4768-ADBA-D097DD7EDBC4}" type="presParOf" srcId="{901CB2B9-68A1-421D-8D4F-D91E66DBAAE1}" destId="{7C213221-9D76-4021-ABCA-4701BF3BECAB}" srcOrd="0" destOrd="0" presId="urn:microsoft.com/office/officeart/2005/8/layout/chevron2"/>
    <dgm:cxn modelId="{B7BE6F97-149D-464B-9E78-DDDB756E9563}" type="presParOf" srcId="{901CB2B9-68A1-421D-8D4F-D91E66DBAAE1}" destId="{23CA83B2-0935-466E-B87F-7274BB4846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E9E6A7-3266-4109-9A13-BF0B7F105C6F}" type="doc">
      <dgm:prSet loTypeId="urn:microsoft.com/office/officeart/2005/8/layout/hList7#1" loCatId="list" qsTypeId="urn:microsoft.com/office/officeart/2005/8/quickstyle/simple1" qsCatId="simple" csTypeId="urn:microsoft.com/office/officeart/2005/8/colors/accent6_1" csCatId="accent6" phldr="1"/>
      <dgm:spPr/>
      <dgm:t>
        <a:bodyPr/>
        <a:lstStyle/>
        <a:p>
          <a:endParaRPr lang="en-US"/>
        </a:p>
      </dgm:t>
    </dgm:pt>
    <dgm:pt modelId="{E93CFB1A-1F02-4E67-A164-32E92F18F3EE}">
      <dgm:prSet phldrT="[Text]" custT="1"/>
      <dgm:spPr>
        <a:ln>
          <a:solidFill>
            <a:schemeClr val="accent2">
              <a:lumMod val="60000"/>
              <a:lumOff val="40000"/>
            </a:schemeClr>
          </a:solidFill>
        </a:ln>
      </dgm:spPr>
      <dgm:t>
        <a:bodyPr/>
        <a:lstStyle/>
        <a:p>
          <a:pPr algn="ctr">
            <a:lnSpc>
              <a:spcPct val="90000"/>
            </a:lnSpc>
            <a:spcAft>
              <a:spcPct val="35000"/>
            </a:spcAft>
          </a:pPr>
          <a:r>
            <a:rPr kumimoji="0" lang="en-US" sz="2400" b="1" i="0" u="none" strike="noStrike" cap="none" normalizeH="0" baseline="0" dirty="0" smtClean="0">
              <a:ln/>
              <a:effectLst/>
              <a:latin typeface="Cambria" panose="02040503050406030204" pitchFamily="18" charset="0"/>
            </a:rPr>
            <a:t>Illinois Student </a:t>
          </a:r>
          <a:br>
            <a:rPr kumimoji="0" lang="en-US" sz="2400" b="1" i="0" u="none" strike="noStrike" cap="none" normalizeH="0" baseline="0" dirty="0" smtClean="0">
              <a:ln/>
              <a:effectLst/>
              <a:latin typeface="Cambria" panose="02040503050406030204" pitchFamily="18" charset="0"/>
            </a:rPr>
          </a:br>
          <a:r>
            <a:rPr kumimoji="0" lang="en-US" sz="2400" b="1" i="0" u="none" strike="noStrike" cap="none" normalizeH="0" baseline="0" dirty="0" smtClean="0">
              <a:ln/>
              <a:effectLst/>
              <a:latin typeface="Cambria" panose="02040503050406030204" pitchFamily="18" charset="0"/>
            </a:rPr>
            <a:t>Assistance Commission</a:t>
          </a:r>
        </a:p>
        <a:p>
          <a:pPr algn="ctr">
            <a:lnSpc>
              <a:spcPct val="100000"/>
            </a:lnSpc>
            <a:spcAft>
              <a:spcPts val="600"/>
            </a:spcAft>
          </a:pPr>
          <a:r>
            <a:rPr kumimoji="0" lang="en-US" sz="2400" b="1" i="0" u="none" strike="noStrike" cap="none" normalizeH="0" baseline="0" dirty="0" smtClean="0">
              <a:ln/>
              <a:effectLst/>
              <a:latin typeface="Cambria" panose="02040503050406030204" pitchFamily="18" charset="0"/>
            </a:rPr>
            <a:t>(ISAC)</a:t>
          </a:r>
        </a:p>
      </dgm:t>
    </dgm:pt>
    <dgm:pt modelId="{3BD6BF26-9AE0-494A-9F40-0EBA2F9E8A24}" type="parTrans" cxnId="{76361B4F-81EA-4D79-875F-FDF26D6F5605}">
      <dgm:prSet/>
      <dgm:spPr/>
      <dgm:t>
        <a:bodyPr/>
        <a:lstStyle/>
        <a:p>
          <a:endParaRPr lang="en-US"/>
        </a:p>
      </dgm:t>
    </dgm:pt>
    <dgm:pt modelId="{6284DEED-6EA8-4D87-ACA8-5699AADDCC5A}" type="sibTrans" cxnId="{76361B4F-81EA-4D79-875F-FDF26D6F5605}">
      <dgm:prSet/>
      <dgm:spPr/>
      <dgm:t>
        <a:bodyPr/>
        <a:lstStyle/>
        <a:p>
          <a:endParaRPr lang="en-US"/>
        </a:p>
      </dgm:t>
    </dgm:pt>
    <dgm:pt modelId="{DE31B432-D819-45FC-B075-AFDADB0E759C}">
      <dgm:prSet phldrT="[Text]" custT="1"/>
      <dgm:spPr>
        <a:ln>
          <a:solidFill>
            <a:schemeClr val="accent1">
              <a:lumMod val="60000"/>
              <a:lumOff val="40000"/>
            </a:schemeClr>
          </a:solidFill>
        </a:ln>
      </dgm:spPr>
      <dgm:t>
        <a:bodyPr/>
        <a:lstStyle/>
        <a:p>
          <a:pPr algn="ctr">
            <a:lnSpc>
              <a:spcPct val="90000"/>
            </a:lnSpc>
            <a:spcAft>
              <a:spcPct val="35000"/>
            </a:spcAft>
          </a:pPr>
          <a:r>
            <a:rPr kumimoji="0" lang="en-US" sz="2400" b="1" i="0" u="none" strike="noStrike" cap="none" normalizeH="0" baseline="0" dirty="0" smtClean="0">
              <a:ln/>
              <a:effectLst/>
              <a:latin typeface="Cambria" panose="02040503050406030204" pitchFamily="18" charset="0"/>
            </a:rPr>
            <a:t>U.S. Department of Education </a:t>
          </a:r>
        </a:p>
        <a:p>
          <a:pPr algn="ctr">
            <a:lnSpc>
              <a:spcPct val="100000"/>
            </a:lnSpc>
            <a:spcAft>
              <a:spcPts val="600"/>
            </a:spcAft>
          </a:pPr>
          <a:r>
            <a:rPr kumimoji="0" lang="en-US" sz="2400" b="1" i="0" u="none" strike="noStrike" cap="none" normalizeH="0" baseline="0" dirty="0" smtClean="0">
              <a:ln/>
              <a:effectLst/>
              <a:latin typeface="Cambria" panose="02040503050406030204" pitchFamily="18" charset="0"/>
            </a:rPr>
            <a:t>(ED)</a:t>
          </a:r>
        </a:p>
      </dgm:t>
    </dgm:pt>
    <dgm:pt modelId="{C4083B51-BF98-41CA-94F0-3840F7A23BFB}" type="parTrans" cxnId="{A9EBB71A-526B-423B-B187-7159690A9BA8}">
      <dgm:prSet/>
      <dgm:spPr/>
      <dgm:t>
        <a:bodyPr/>
        <a:lstStyle/>
        <a:p>
          <a:endParaRPr lang="en-US"/>
        </a:p>
      </dgm:t>
    </dgm:pt>
    <dgm:pt modelId="{7C143028-982A-4B4C-947C-06F2021F9C61}" type="sibTrans" cxnId="{A9EBB71A-526B-423B-B187-7159690A9BA8}">
      <dgm:prSet/>
      <dgm:spPr/>
      <dgm:t>
        <a:bodyPr/>
        <a:lstStyle/>
        <a:p>
          <a:endParaRPr lang="en-US"/>
        </a:p>
      </dgm:t>
    </dgm:pt>
    <dgm:pt modelId="{8B65D49A-F486-4670-8D38-EC415A5C2CB8}">
      <dgm:prSet phldrT="[Text]" custT="1"/>
      <dgm:spPr>
        <a:ln>
          <a:solidFill>
            <a:schemeClr val="accent2">
              <a:lumMod val="60000"/>
              <a:lumOff val="40000"/>
            </a:schemeClr>
          </a:solidFill>
        </a:ln>
      </dgm:spPr>
      <dgm:t>
        <a:bodyPr/>
        <a:lstStyle/>
        <a:p>
          <a:pPr algn="l" rtl="0">
            <a:lnSpc>
              <a:spcPct val="100000"/>
            </a:lnSpc>
            <a:spcAft>
              <a:spcPts val="600"/>
            </a:spcAft>
          </a:pPr>
          <a:r>
            <a:rPr kumimoji="0" lang="en-US" sz="1800" b="1" i="0" u="none" strike="noStrike" cap="none" normalizeH="0" baseline="0" dirty="0" smtClean="0">
              <a:ln/>
              <a:effectLst/>
              <a:latin typeface="+mn-lt"/>
            </a:rPr>
            <a:t>www.ISAC.org</a:t>
          </a:r>
          <a:endParaRPr kumimoji="0" lang="en-US" sz="1600" b="1" i="0" u="none" strike="noStrike" cap="none" normalizeH="0" baseline="0" dirty="0" smtClean="0">
            <a:ln/>
            <a:solidFill>
              <a:schemeClr val="tx1"/>
            </a:solidFill>
            <a:effectLst/>
            <a:latin typeface="+mn-lt"/>
          </a:endParaRPr>
        </a:p>
      </dgm:t>
    </dgm:pt>
    <dgm:pt modelId="{EDDE982B-213D-4FC5-B40E-3BE76C9BD9FE}" type="parTrans" cxnId="{553BC707-756E-4135-B797-D769A70BC86C}">
      <dgm:prSet/>
      <dgm:spPr/>
      <dgm:t>
        <a:bodyPr/>
        <a:lstStyle/>
        <a:p>
          <a:endParaRPr lang="en-US"/>
        </a:p>
      </dgm:t>
    </dgm:pt>
    <dgm:pt modelId="{356C7DC6-9B91-4454-ADB0-B0BAE03FBDD2}" type="sibTrans" cxnId="{553BC707-756E-4135-B797-D769A70BC86C}">
      <dgm:prSet/>
      <dgm:spPr/>
      <dgm:t>
        <a:bodyPr/>
        <a:lstStyle/>
        <a:p>
          <a:endParaRPr lang="en-US"/>
        </a:p>
      </dgm:t>
    </dgm:pt>
    <dgm:pt modelId="{F9F236BF-AC6B-46E7-9466-AC6B36CA6DAF}">
      <dgm:prSet phldrT="[Text]" custT="1"/>
      <dgm:spPr>
        <a:ln>
          <a:solidFill>
            <a:schemeClr val="accent1">
              <a:lumMod val="60000"/>
              <a:lumOff val="40000"/>
            </a:schemeClr>
          </a:solidFill>
        </a:ln>
      </dgm:spPr>
      <dgm:t>
        <a:bodyPr/>
        <a:lstStyle/>
        <a:p>
          <a:pPr algn="l" rtl="0">
            <a:lnSpc>
              <a:spcPct val="100000"/>
            </a:lnSpc>
            <a:spcAft>
              <a:spcPts val="600"/>
            </a:spcAft>
          </a:pPr>
          <a:r>
            <a:rPr kumimoji="0" lang="en-US" sz="1800" b="1" i="0" u="none" strike="noStrike" cap="none" normalizeH="0" baseline="0" dirty="0" smtClean="0">
              <a:ln/>
              <a:effectLst/>
              <a:latin typeface="+mn-lt"/>
            </a:rPr>
            <a:t>www.StudentAid.gov</a:t>
          </a:r>
          <a:endParaRPr lang="en-US" sz="1800" b="1" dirty="0">
            <a:solidFill>
              <a:schemeClr val="tx1"/>
            </a:solidFill>
            <a:latin typeface="+mn-lt"/>
          </a:endParaRPr>
        </a:p>
      </dgm:t>
    </dgm:pt>
    <dgm:pt modelId="{BDDF54F0-65CE-40BE-9EDC-C41F6ECC5B03}" type="parTrans" cxnId="{70CE3A2C-DD80-4438-AA19-A634B0993CE7}">
      <dgm:prSet/>
      <dgm:spPr/>
      <dgm:t>
        <a:bodyPr/>
        <a:lstStyle/>
        <a:p>
          <a:endParaRPr lang="en-US"/>
        </a:p>
      </dgm:t>
    </dgm:pt>
    <dgm:pt modelId="{60E594CD-7D64-4600-9CC7-1E958C505425}" type="sibTrans" cxnId="{70CE3A2C-DD80-4438-AA19-A634B0993CE7}">
      <dgm:prSet/>
      <dgm:spPr/>
      <dgm:t>
        <a:bodyPr/>
        <a:lstStyle/>
        <a:p>
          <a:endParaRPr lang="en-US"/>
        </a:p>
      </dgm:t>
    </dgm:pt>
    <dgm:pt modelId="{89061454-BE7B-4F6D-AA2F-511158703685}">
      <dgm:prSet phldrT="[Text]" custT="1"/>
      <dgm:spPr>
        <a:ln>
          <a:solidFill>
            <a:schemeClr val="accent1">
              <a:lumMod val="60000"/>
              <a:lumOff val="40000"/>
            </a:schemeClr>
          </a:solidFill>
        </a:ln>
      </dgm:spPr>
      <dgm:t>
        <a:bodyPr/>
        <a:lstStyle/>
        <a:p>
          <a:pPr algn="l" rtl="0">
            <a:lnSpc>
              <a:spcPct val="100000"/>
            </a:lnSpc>
            <a:spcAft>
              <a:spcPts val="600"/>
            </a:spcAft>
          </a:pPr>
          <a:r>
            <a:rPr kumimoji="0" lang="en-US" sz="1700" b="0" i="0" u="none" strike="noStrike" cap="none" normalizeH="0" baseline="0" dirty="0" smtClean="0">
              <a:ln/>
              <a:effectLst/>
              <a:latin typeface="+mn-lt"/>
              <a:cs typeface="Arial" panose="020B0604020202020204" pitchFamily="34" charset="0"/>
            </a:rPr>
            <a:t>The federal agency that provides college funding in the form of grant, scholarship, work study, and educational loan programs.</a:t>
          </a:r>
          <a:endParaRPr lang="en-US" sz="1700" b="1" dirty="0">
            <a:latin typeface="+mn-lt"/>
            <a:cs typeface="Arial" panose="020B0604020202020204" pitchFamily="34" charset="0"/>
          </a:endParaRPr>
        </a:p>
      </dgm:t>
    </dgm:pt>
    <dgm:pt modelId="{B1F2084B-C3A1-4AD2-955C-3789C2D125BF}" type="parTrans" cxnId="{A4D469D7-EED9-4E76-979F-A54DBC48D8A9}">
      <dgm:prSet/>
      <dgm:spPr/>
      <dgm:t>
        <a:bodyPr/>
        <a:lstStyle/>
        <a:p>
          <a:endParaRPr lang="en-US"/>
        </a:p>
      </dgm:t>
    </dgm:pt>
    <dgm:pt modelId="{CE649A6C-55DA-4B22-B341-F427C5334E93}" type="sibTrans" cxnId="{A4D469D7-EED9-4E76-979F-A54DBC48D8A9}">
      <dgm:prSet/>
      <dgm:spPr/>
      <dgm:t>
        <a:bodyPr/>
        <a:lstStyle/>
        <a:p>
          <a:endParaRPr lang="en-US"/>
        </a:p>
      </dgm:t>
    </dgm:pt>
    <dgm:pt modelId="{3EA2126A-0DC0-48C8-B3DD-2092786AE651}">
      <dgm:prSet phldrT="[Text]" custT="1"/>
      <dgm:spPr>
        <a:ln>
          <a:solidFill>
            <a:schemeClr val="accent2">
              <a:lumMod val="60000"/>
              <a:lumOff val="40000"/>
            </a:schemeClr>
          </a:solidFill>
        </a:ln>
      </dgm:spPr>
      <dgm:t>
        <a:bodyPr/>
        <a:lstStyle/>
        <a:p>
          <a:pPr algn="l" rtl="0">
            <a:lnSpc>
              <a:spcPct val="100000"/>
            </a:lnSpc>
            <a:spcAft>
              <a:spcPts val="600"/>
            </a:spcAft>
          </a:pPr>
          <a:r>
            <a:rPr lang="en-US" sz="1700" b="0" dirty="0" smtClean="0">
              <a:ln/>
              <a:latin typeface="+mn-lt"/>
              <a:cs typeface="Arial" panose="020B0604020202020204" pitchFamily="34" charset="0"/>
            </a:rPr>
            <a:t>The college access and financial aid agency in the state of Illinois that administers scholarship, grant, prepaid tuition, and student loan repayment/forgiveness programs.</a:t>
          </a:r>
          <a:endParaRPr kumimoji="0" lang="en-US" sz="1700" b="1" i="0" u="none" strike="noStrike" cap="none" normalizeH="0" baseline="0" dirty="0" smtClean="0">
            <a:ln/>
            <a:solidFill>
              <a:schemeClr val="tx1"/>
            </a:solidFill>
            <a:effectLst/>
            <a:latin typeface="+mn-lt"/>
            <a:cs typeface="Arial" panose="020B0604020202020204" pitchFamily="34" charset="0"/>
          </a:endParaRPr>
        </a:p>
      </dgm:t>
    </dgm:pt>
    <dgm:pt modelId="{0CB7888D-72EF-4FCB-A3F7-BF0B60D0C848}" type="sibTrans" cxnId="{CF6421BE-8DE2-41AB-8A52-91C217ADF744}">
      <dgm:prSet/>
      <dgm:spPr/>
      <dgm:t>
        <a:bodyPr/>
        <a:lstStyle/>
        <a:p>
          <a:endParaRPr lang="en-US"/>
        </a:p>
      </dgm:t>
    </dgm:pt>
    <dgm:pt modelId="{309F6812-463E-4AE8-9FA9-F08F5EE5567D}" type="parTrans" cxnId="{CF6421BE-8DE2-41AB-8A52-91C217ADF744}">
      <dgm:prSet/>
      <dgm:spPr/>
      <dgm:t>
        <a:bodyPr/>
        <a:lstStyle/>
        <a:p>
          <a:endParaRPr lang="en-US"/>
        </a:p>
      </dgm:t>
    </dgm:pt>
    <dgm:pt modelId="{2983F198-C0E4-410B-B70F-49D949E54EED}" type="pres">
      <dgm:prSet presAssocID="{82E9E6A7-3266-4109-9A13-BF0B7F105C6F}" presName="Name0" presStyleCnt="0">
        <dgm:presLayoutVars>
          <dgm:dir/>
          <dgm:resizeHandles val="exact"/>
        </dgm:presLayoutVars>
      </dgm:prSet>
      <dgm:spPr/>
      <dgm:t>
        <a:bodyPr/>
        <a:lstStyle/>
        <a:p>
          <a:endParaRPr lang="en-US"/>
        </a:p>
      </dgm:t>
    </dgm:pt>
    <dgm:pt modelId="{E9B790D3-2052-4D18-B547-B64DB45F9589}" type="pres">
      <dgm:prSet presAssocID="{82E9E6A7-3266-4109-9A13-BF0B7F105C6F}" presName="fgShape" presStyleLbl="fgShp" presStyleIdx="0" presStyleCnt="1" custFlipHor="1" custScaleX="805" custLinFactNeighborX="0" custLinFactNeighborY="33333"/>
      <dgm:spPr>
        <a:noFill/>
        <a:ln>
          <a:noFill/>
        </a:ln>
      </dgm:spPr>
      <dgm:t>
        <a:bodyPr/>
        <a:lstStyle/>
        <a:p>
          <a:endParaRPr lang="en-US"/>
        </a:p>
      </dgm:t>
    </dgm:pt>
    <dgm:pt modelId="{A91BD1DB-CFD0-4164-A0BD-6EB80C3F279C}" type="pres">
      <dgm:prSet presAssocID="{82E9E6A7-3266-4109-9A13-BF0B7F105C6F}" presName="linComp" presStyleCnt="0"/>
      <dgm:spPr/>
      <dgm:t>
        <a:bodyPr/>
        <a:lstStyle/>
        <a:p>
          <a:endParaRPr lang="en-US"/>
        </a:p>
      </dgm:t>
    </dgm:pt>
    <dgm:pt modelId="{B83644EA-3AA3-424B-8D86-110368E9FEB3}" type="pres">
      <dgm:prSet presAssocID="{E93CFB1A-1F02-4E67-A164-32E92F18F3EE}" presName="compNode" presStyleCnt="0"/>
      <dgm:spPr/>
      <dgm:t>
        <a:bodyPr/>
        <a:lstStyle/>
        <a:p>
          <a:endParaRPr lang="en-US"/>
        </a:p>
      </dgm:t>
    </dgm:pt>
    <dgm:pt modelId="{328C6D1C-624B-41DC-85DD-E4A404316905}" type="pres">
      <dgm:prSet presAssocID="{E93CFB1A-1F02-4E67-A164-32E92F18F3EE}" presName="bkgdShape" presStyleLbl="node1" presStyleIdx="0" presStyleCnt="2"/>
      <dgm:spPr/>
      <dgm:t>
        <a:bodyPr/>
        <a:lstStyle/>
        <a:p>
          <a:endParaRPr lang="en-US"/>
        </a:p>
      </dgm:t>
    </dgm:pt>
    <dgm:pt modelId="{BF531D59-8FD1-4421-9CE8-121069B16399}" type="pres">
      <dgm:prSet presAssocID="{E93CFB1A-1F02-4E67-A164-32E92F18F3EE}" presName="nodeTx" presStyleLbl="node1" presStyleIdx="0" presStyleCnt="2">
        <dgm:presLayoutVars>
          <dgm:bulletEnabled val="1"/>
        </dgm:presLayoutVars>
      </dgm:prSet>
      <dgm:spPr/>
      <dgm:t>
        <a:bodyPr/>
        <a:lstStyle/>
        <a:p>
          <a:endParaRPr lang="en-US"/>
        </a:p>
      </dgm:t>
    </dgm:pt>
    <dgm:pt modelId="{AFF48DBF-AB62-4FB3-AFD7-1585C9FAD01C}" type="pres">
      <dgm:prSet presAssocID="{E93CFB1A-1F02-4E67-A164-32E92F18F3EE}" presName="invisiNode" presStyleLbl="node1" presStyleIdx="0" presStyleCnt="2"/>
      <dgm:spPr/>
      <dgm:t>
        <a:bodyPr/>
        <a:lstStyle/>
        <a:p>
          <a:endParaRPr lang="en-US"/>
        </a:p>
      </dgm:t>
    </dgm:pt>
    <dgm:pt modelId="{B0557DA6-E8D5-47BA-870E-9B1E2252859F}" type="pres">
      <dgm:prSet presAssocID="{E93CFB1A-1F02-4E67-A164-32E92F18F3EE}" presName="imagNode" presStyleLbl="fgImgPlace1" presStyleIdx="0" presStyleCnt="2" custScaleY="71026"/>
      <dgm:spPr>
        <a:prstGeom prst="roundRect">
          <a:avLst/>
        </a:prstGeom>
        <a:blipFill rotWithShape="0">
          <a:blip xmlns:r="http://schemas.openxmlformats.org/officeDocument/2006/relationships" r:embed="rId1"/>
          <a:stretch>
            <a:fillRect/>
          </a:stretch>
        </a:blipFill>
        <a:ln>
          <a:noFill/>
        </a:ln>
      </dgm:spPr>
      <dgm:t>
        <a:bodyPr/>
        <a:lstStyle/>
        <a:p>
          <a:endParaRPr lang="en-US"/>
        </a:p>
      </dgm:t>
    </dgm:pt>
    <dgm:pt modelId="{98A33E90-581D-4F02-8D8E-77E24CD7A770}" type="pres">
      <dgm:prSet presAssocID="{6284DEED-6EA8-4D87-ACA8-5699AADDCC5A}" presName="sibTrans" presStyleLbl="sibTrans2D1" presStyleIdx="0" presStyleCnt="0"/>
      <dgm:spPr/>
      <dgm:t>
        <a:bodyPr/>
        <a:lstStyle/>
        <a:p>
          <a:endParaRPr lang="en-US"/>
        </a:p>
      </dgm:t>
    </dgm:pt>
    <dgm:pt modelId="{F2416F97-5DD9-4D6B-9D80-81CF862E70AF}" type="pres">
      <dgm:prSet presAssocID="{DE31B432-D819-45FC-B075-AFDADB0E759C}" presName="compNode" presStyleCnt="0"/>
      <dgm:spPr/>
      <dgm:t>
        <a:bodyPr/>
        <a:lstStyle/>
        <a:p>
          <a:endParaRPr lang="en-US"/>
        </a:p>
      </dgm:t>
    </dgm:pt>
    <dgm:pt modelId="{4489DC5D-CBB6-4764-8CBA-DD9142254820}" type="pres">
      <dgm:prSet presAssocID="{DE31B432-D819-45FC-B075-AFDADB0E759C}" presName="bkgdShape" presStyleLbl="node1" presStyleIdx="1" presStyleCnt="2"/>
      <dgm:spPr/>
      <dgm:t>
        <a:bodyPr/>
        <a:lstStyle/>
        <a:p>
          <a:endParaRPr lang="en-US"/>
        </a:p>
      </dgm:t>
    </dgm:pt>
    <dgm:pt modelId="{E3B7F672-7C2B-4222-B219-9AB4964FE8CF}" type="pres">
      <dgm:prSet presAssocID="{DE31B432-D819-45FC-B075-AFDADB0E759C}" presName="nodeTx" presStyleLbl="node1" presStyleIdx="1" presStyleCnt="2">
        <dgm:presLayoutVars>
          <dgm:bulletEnabled val="1"/>
        </dgm:presLayoutVars>
      </dgm:prSet>
      <dgm:spPr/>
      <dgm:t>
        <a:bodyPr/>
        <a:lstStyle/>
        <a:p>
          <a:endParaRPr lang="en-US"/>
        </a:p>
      </dgm:t>
    </dgm:pt>
    <dgm:pt modelId="{20B4C90D-6ECC-460E-A87C-CE623696ED4D}" type="pres">
      <dgm:prSet presAssocID="{DE31B432-D819-45FC-B075-AFDADB0E759C}" presName="invisiNode" presStyleLbl="node1" presStyleIdx="1" presStyleCnt="2"/>
      <dgm:spPr/>
      <dgm:t>
        <a:bodyPr/>
        <a:lstStyle/>
        <a:p>
          <a:endParaRPr lang="en-US"/>
        </a:p>
      </dgm:t>
    </dgm:pt>
    <dgm:pt modelId="{2BF48752-7A06-4712-98B2-BB5F0D9A3D56}" type="pres">
      <dgm:prSet presAssocID="{DE31B432-D819-45FC-B075-AFDADB0E759C}"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dgm:spPr>
      <dgm:t>
        <a:bodyPr/>
        <a:lstStyle/>
        <a:p>
          <a:endParaRPr lang="en-US"/>
        </a:p>
      </dgm:t>
    </dgm:pt>
  </dgm:ptLst>
  <dgm:cxnLst>
    <dgm:cxn modelId="{6D8DED34-D1ED-4A1C-AD45-175E73A105A4}" type="presOf" srcId="{3EA2126A-0DC0-48C8-B3DD-2092786AE651}" destId="{BF531D59-8FD1-4421-9CE8-121069B16399}" srcOrd="1" destOrd="2" presId="urn:microsoft.com/office/officeart/2005/8/layout/hList7#1"/>
    <dgm:cxn modelId="{9EFFF42E-39CA-4629-8DC4-5B36961B143B}" type="presOf" srcId="{8B65D49A-F486-4670-8D38-EC415A5C2CB8}" destId="{BF531D59-8FD1-4421-9CE8-121069B16399}" srcOrd="1" destOrd="1" presId="urn:microsoft.com/office/officeart/2005/8/layout/hList7#1"/>
    <dgm:cxn modelId="{5593420C-7D77-4271-8009-2F74DEFA5CCD}" type="presOf" srcId="{6284DEED-6EA8-4D87-ACA8-5699AADDCC5A}" destId="{98A33E90-581D-4F02-8D8E-77E24CD7A770}" srcOrd="0" destOrd="0" presId="urn:microsoft.com/office/officeart/2005/8/layout/hList7#1"/>
    <dgm:cxn modelId="{38914739-1515-48D0-98F1-5EC9F10B164E}" type="presOf" srcId="{82E9E6A7-3266-4109-9A13-BF0B7F105C6F}" destId="{2983F198-C0E4-410B-B70F-49D949E54EED}" srcOrd="0" destOrd="0" presId="urn:microsoft.com/office/officeart/2005/8/layout/hList7#1"/>
    <dgm:cxn modelId="{9ED0935B-55D6-44BF-B4D3-BF653FB75F33}" type="presOf" srcId="{DE31B432-D819-45FC-B075-AFDADB0E759C}" destId="{4489DC5D-CBB6-4764-8CBA-DD9142254820}" srcOrd="0" destOrd="0" presId="urn:microsoft.com/office/officeart/2005/8/layout/hList7#1"/>
    <dgm:cxn modelId="{A4D469D7-EED9-4E76-979F-A54DBC48D8A9}" srcId="{DE31B432-D819-45FC-B075-AFDADB0E759C}" destId="{89061454-BE7B-4F6D-AA2F-511158703685}" srcOrd="1" destOrd="0" parTransId="{B1F2084B-C3A1-4AD2-955C-3789C2D125BF}" sibTransId="{CE649A6C-55DA-4B22-B341-F427C5334E93}"/>
    <dgm:cxn modelId="{B57B215B-C21B-4D2E-8971-5B6BCFE4068E}" type="presOf" srcId="{E93CFB1A-1F02-4E67-A164-32E92F18F3EE}" destId="{328C6D1C-624B-41DC-85DD-E4A404316905}" srcOrd="0" destOrd="0" presId="urn:microsoft.com/office/officeart/2005/8/layout/hList7#1"/>
    <dgm:cxn modelId="{FBA8F6FD-D118-4E76-9C10-3C64B8B25DB7}" type="presOf" srcId="{89061454-BE7B-4F6D-AA2F-511158703685}" destId="{E3B7F672-7C2B-4222-B219-9AB4964FE8CF}" srcOrd="1" destOrd="2" presId="urn:microsoft.com/office/officeart/2005/8/layout/hList7#1"/>
    <dgm:cxn modelId="{7447B172-DAB8-43DF-8D55-38299DEE0EFF}" type="presOf" srcId="{F9F236BF-AC6B-46E7-9466-AC6B36CA6DAF}" destId="{E3B7F672-7C2B-4222-B219-9AB4964FE8CF}" srcOrd="1" destOrd="1" presId="urn:microsoft.com/office/officeart/2005/8/layout/hList7#1"/>
    <dgm:cxn modelId="{D35501D0-B4EE-4D9C-832E-6C192C5F61AD}" type="presOf" srcId="{E93CFB1A-1F02-4E67-A164-32E92F18F3EE}" destId="{BF531D59-8FD1-4421-9CE8-121069B16399}" srcOrd="1" destOrd="0" presId="urn:microsoft.com/office/officeart/2005/8/layout/hList7#1"/>
    <dgm:cxn modelId="{01ABBF1C-2EEB-4918-9C66-8F16567E555D}" type="presOf" srcId="{3EA2126A-0DC0-48C8-B3DD-2092786AE651}" destId="{328C6D1C-624B-41DC-85DD-E4A404316905}" srcOrd="0" destOrd="2" presId="urn:microsoft.com/office/officeart/2005/8/layout/hList7#1"/>
    <dgm:cxn modelId="{A9EBB71A-526B-423B-B187-7159690A9BA8}" srcId="{82E9E6A7-3266-4109-9A13-BF0B7F105C6F}" destId="{DE31B432-D819-45FC-B075-AFDADB0E759C}" srcOrd="1" destOrd="0" parTransId="{C4083B51-BF98-41CA-94F0-3840F7A23BFB}" sibTransId="{7C143028-982A-4B4C-947C-06F2021F9C61}"/>
    <dgm:cxn modelId="{553BC707-756E-4135-B797-D769A70BC86C}" srcId="{E93CFB1A-1F02-4E67-A164-32E92F18F3EE}" destId="{8B65D49A-F486-4670-8D38-EC415A5C2CB8}" srcOrd="0" destOrd="0" parTransId="{EDDE982B-213D-4FC5-B40E-3BE76C9BD9FE}" sibTransId="{356C7DC6-9B91-4454-ADB0-B0BAE03FBDD2}"/>
    <dgm:cxn modelId="{76361B4F-81EA-4D79-875F-FDF26D6F5605}" srcId="{82E9E6A7-3266-4109-9A13-BF0B7F105C6F}" destId="{E93CFB1A-1F02-4E67-A164-32E92F18F3EE}" srcOrd="0" destOrd="0" parTransId="{3BD6BF26-9AE0-494A-9F40-0EBA2F9E8A24}" sibTransId="{6284DEED-6EA8-4D87-ACA8-5699AADDCC5A}"/>
    <dgm:cxn modelId="{70CE3A2C-DD80-4438-AA19-A634B0993CE7}" srcId="{DE31B432-D819-45FC-B075-AFDADB0E759C}" destId="{F9F236BF-AC6B-46E7-9466-AC6B36CA6DAF}" srcOrd="0" destOrd="0" parTransId="{BDDF54F0-65CE-40BE-9EDC-C41F6ECC5B03}" sibTransId="{60E594CD-7D64-4600-9CC7-1E958C505425}"/>
    <dgm:cxn modelId="{126D43AC-BB3D-4770-BFDF-70C9B84E0371}" type="presOf" srcId="{DE31B432-D819-45FC-B075-AFDADB0E759C}" destId="{E3B7F672-7C2B-4222-B219-9AB4964FE8CF}" srcOrd="1" destOrd="0" presId="urn:microsoft.com/office/officeart/2005/8/layout/hList7#1"/>
    <dgm:cxn modelId="{CF6421BE-8DE2-41AB-8A52-91C217ADF744}" srcId="{E93CFB1A-1F02-4E67-A164-32E92F18F3EE}" destId="{3EA2126A-0DC0-48C8-B3DD-2092786AE651}" srcOrd="1" destOrd="0" parTransId="{309F6812-463E-4AE8-9FA9-F08F5EE5567D}" sibTransId="{0CB7888D-72EF-4FCB-A3F7-BF0B60D0C848}"/>
    <dgm:cxn modelId="{C35B9B76-A819-4BB4-9F8D-ADEFA7BA7E7D}" type="presOf" srcId="{89061454-BE7B-4F6D-AA2F-511158703685}" destId="{4489DC5D-CBB6-4764-8CBA-DD9142254820}" srcOrd="0" destOrd="2" presId="urn:microsoft.com/office/officeart/2005/8/layout/hList7#1"/>
    <dgm:cxn modelId="{689CCCDB-D118-4F76-839F-59164CB58C78}" type="presOf" srcId="{F9F236BF-AC6B-46E7-9466-AC6B36CA6DAF}" destId="{4489DC5D-CBB6-4764-8CBA-DD9142254820}" srcOrd="0" destOrd="1" presId="urn:microsoft.com/office/officeart/2005/8/layout/hList7#1"/>
    <dgm:cxn modelId="{BD665CCC-EC27-42E1-8DEC-A1C57764959C}" type="presOf" srcId="{8B65D49A-F486-4670-8D38-EC415A5C2CB8}" destId="{328C6D1C-624B-41DC-85DD-E4A404316905}" srcOrd="0" destOrd="1" presId="urn:microsoft.com/office/officeart/2005/8/layout/hList7#1"/>
    <dgm:cxn modelId="{44D4C708-CAA8-4455-8F3E-4D2AC8D7EF6A}" type="presParOf" srcId="{2983F198-C0E4-410B-B70F-49D949E54EED}" destId="{E9B790D3-2052-4D18-B547-B64DB45F9589}" srcOrd="0" destOrd="0" presId="urn:microsoft.com/office/officeart/2005/8/layout/hList7#1"/>
    <dgm:cxn modelId="{8BABD863-29A5-46A8-9918-C45462FE30BA}" type="presParOf" srcId="{2983F198-C0E4-410B-B70F-49D949E54EED}" destId="{A91BD1DB-CFD0-4164-A0BD-6EB80C3F279C}" srcOrd="1" destOrd="0" presId="urn:microsoft.com/office/officeart/2005/8/layout/hList7#1"/>
    <dgm:cxn modelId="{10577C46-88DE-4E2D-BC7C-3C4422D50C71}" type="presParOf" srcId="{A91BD1DB-CFD0-4164-A0BD-6EB80C3F279C}" destId="{B83644EA-3AA3-424B-8D86-110368E9FEB3}" srcOrd="0" destOrd="0" presId="urn:microsoft.com/office/officeart/2005/8/layout/hList7#1"/>
    <dgm:cxn modelId="{94254DFF-CF4C-463A-BFA0-A1C9F01916A7}" type="presParOf" srcId="{B83644EA-3AA3-424B-8D86-110368E9FEB3}" destId="{328C6D1C-624B-41DC-85DD-E4A404316905}" srcOrd="0" destOrd="0" presId="urn:microsoft.com/office/officeart/2005/8/layout/hList7#1"/>
    <dgm:cxn modelId="{73573322-AA7F-4C06-B370-86B62C946AD3}" type="presParOf" srcId="{B83644EA-3AA3-424B-8D86-110368E9FEB3}" destId="{BF531D59-8FD1-4421-9CE8-121069B16399}" srcOrd="1" destOrd="0" presId="urn:microsoft.com/office/officeart/2005/8/layout/hList7#1"/>
    <dgm:cxn modelId="{AAB2BCCB-2856-42AD-B9F6-ACD00C16C440}" type="presParOf" srcId="{B83644EA-3AA3-424B-8D86-110368E9FEB3}" destId="{AFF48DBF-AB62-4FB3-AFD7-1585C9FAD01C}" srcOrd="2" destOrd="0" presId="urn:microsoft.com/office/officeart/2005/8/layout/hList7#1"/>
    <dgm:cxn modelId="{1EE7712C-DDF5-4C58-8A1E-EAABF26BC5CE}" type="presParOf" srcId="{B83644EA-3AA3-424B-8D86-110368E9FEB3}" destId="{B0557DA6-E8D5-47BA-870E-9B1E2252859F}" srcOrd="3" destOrd="0" presId="urn:microsoft.com/office/officeart/2005/8/layout/hList7#1"/>
    <dgm:cxn modelId="{694296E3-B672-4BD3-AE36-B3BD903E192E}" type="presParOf" srcId="{A91BD1DB-CFD0-4164-A0BD-6EB80C3F279C}" destId="{98A33E90-581D-4F02-8D8E-77E24CD7A770}" srcOrd="1" destOrd="0" presId="urn:microsoft.com/office/officeart/2005/8/layout/hList7#1"/>
    <dgm:cxn modelId="{C950D3E8-D75A-4EBF-856E-8500A07E7A90}" type="presParOf" srcId="{A91BD1DB-CFD0-4164-A0BD-6EB80C3F279C}" destId="{F2416F97-5DD9-4D6B-9D80-81CF862E70AF}" srcOrd="2" destOrd="0" presId="urn:microsoft.com/office/officeart/2005/8/layout/hList7#1"/>
    <dgm:cxn modelId="{DB5A8073-62D0-4824-8738-7E04AAAAA047}" type="presParOf" srcId="{F2416F97-5DD9-4D6B-9D80-81CF862E70AF}" destId="{4489DC5D-CBB6-4764-8CBA-DD9142254820}" srcOrd="0" destOrd="0" presId="urn:microsoft.com/office/officeart/2005/8/layout/hList7#1"/>
    <dgm:cxn modelId="{C3583EAE-770B-4849-8D81-159543ED9128}" type="presParOf" srcId="{F2416F97-5DD9-4D6B-9D80-81CF862E70AF}" destId="{E3B7F672-7C2B-4222-B219-9AB4964FE8CF}" srcOrd="1" destOrd="0" presId="urn:microsoft.com/office/officeart/2005/8/layout/hList7#1"/>
    <dgm:cxn modelId="{0795562C-6191-4105-839F-0DDD5F411FC8}" type="presParOf" srcId="{F2416F97-5DD9-4D6B-9D80-81CF862E70AF}" destId="{20B4C90D-6ECC-460E-A87C-CE623696ED4D}" srcOrd="2" destOrd="0" presId="urn:microsoft.com/office/officeart/2005/8/layout/hList7#1"/>
    <dgm:cxn modelId="{8A73B3E1-9509-46A8-80BC-3DA074005DFF}" type="presParOf" srcId="{F2416F97-5DD9-4D6B-9D80-81CF862E70AF}" destId="{2BF48752-7A06-4712-98B2-BB5F0D9A3D56}"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BC2F91-46FF-4CAC-91B2-6840E778EFA7}"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3C0B117F-3B04-47A9-B480-B9CB9BEAB16E}">
      <dgm:prSet phldrT="[Text]"/>
      <dgm:spPr/>
      <dgm:t>
        <a:bodyPr/>
        <a:lstStyle/>
        <a:p>
          <a:r>
            <a:rPr lang="en-US" dirty="0" smtClean="0"/>
            <a:t>Up to $4,720*</a:t>
          </a:r>
          <a:endParaRPr lang="en-US" dirty="0"/>
        </a:p>
      </dgm:t>
    </dgm:pt>
    <dgm:pt modelId="{8BA233DE-F20B-468A-A1B5-1B4E8C0B7059}" type="parTrans" cxnId="{1C4EE7AE-E8C7-40B7-AD34-E8D87E6CB784}">
      <dgm:prSet/>
      <dgm:spPr/>
      <dgm:t>
        <a:bodyPr/>
        <a:lstStyle/>
        <a:p>
          <a:endParaRPr lang="en-US" dirty="0"/>
        </a:p>
      </dgm:t>
    </dgm:pt>
    <dgm:pt modelId="{60B1313F-2A86-4FF8-A875-6BE1E231209E}" type="sibTrans" cxnId="{1C4EE7AE-E8C7-40B7-AD34-E8D87E6CB784}">
      <dgm:prSet/>
      <dgm:spPr/>
      <dgm:t>
        <a:bodyPr/>
        <a:lstStyle/>
        <a:p>
          <a:endParaRPr lang="en-US"/>
        </a:p>
      </dgm:t>
    </dgm:pt>
    <dgm:pt modelId="{97B5EF01-79F2-4788-9C77-9792802CBE7F}">
      <dgm:prSet phldrT="[Text]" custT="1"/>
      <dgm:spPr/>
      <dgm:t>
        <a:bodyPr/>
        <a:lstStyle/>
        <a:p>
          <a:pPr marL="171450" indent="0">
            <a:tabLst/>
          </a:pPr>
          <a:endParaRPr lang="en-US" sz="2400" b="0" dirty="0"/>
        </a:p>
      </dgm:t>
    </dgm:pt>
    <dgm:pt modelId="{2380749B-06EE-4DC3-966E-DECE4EC0CC33}" type="parTrans" cxnId="{ECD97A8B-B167-4F28-A246-1E31E4A54B1E}">
      <dgm:prSet/>
      <dgm:spPr/>
      <dgm:t>
        <a:bodyPr/>
        <a:lstStyle/>
        <a:p>
          <a:endParaRPr lang="en-US"/>
        </a:p>
      </dgm:t>
    </dgm:pt>
    <dgm:pt modelId="{469A7F48-7895-4752-8142-550F5ED890D3}" type="sibTrans" cxnId="{ECD97A8B-B167-4F28-A246-1E31E4A54B1E}">
      <dgm:prSet/>
      <dgm:spPr/>
      <dgm:t>
        <a:bodyPr/>
        <a:lstStyle/>
        <a:p>
          <a:endParaRPr lang="en-US"/>
        </a:p>
      </dgm:t>
    </dgm:pt>
    <dgm:pt modelId="{9FFE09D2-8F11-4089-9372-F44FF6BE91E1}">
      <dgm:prSet phldrT="[Text]" custT="1"/>
      <dgm:spPr/>
      <dgm:t>
        <a:bodyPr/>
        <a:lstStyle/>
        <a:p>
          <a:endParaRPr lang="en-US" sz="2400" dirty="0"/>
        </a:p>
      </dgm:t>
    </dgm:pt>
    <dgm:pt modelId="{BD9BE595-7F57-4A32-8468-8AF448E81532}" type="parTrans" cxnId="{F5521213-29E7-4793-89EE-5417C954ECE1}">
      <dgm:prSet/>
      <dgm:spPr/>
      <dgm:t>
        <a:bodyPr/>
        <a:lstStyle/>
        <a:p>
          <a:endParaRPr lang="en-US"/>
        </a:p>
      </dgm:t>
    </dgm:pt>
    <dgm:pt modelId="{D3565293-B76B-4AAD-A6AC-DCC1899D801B}" type="sibTrans" cxnId="{F5521213-29E7-4793-89EE-5417C954ECE1}">
      <dgm:prSet/>
      <dgm:spPr/>
      <dgm:t>
        <a:bodyPr/>
        <a:lstStyle/>
        <a:p>
          <a:endParaRPr lang="en-US"/>
        </a:p>
      </dgm:t>
    </dgm:pt>
    <dgm:pt modelId="{2A775470-CA59-43BC-BD62-D43FA5C076D9}">
      <dgm:prSet phldrT="[Text]"/>
      <dgm:spPr/>
      <dgm:t>
        <a:bodyPr/>
        <a:lstStyle/>
        <a:p>
          <a:r>
            <a:rPr lang="en-US" smtClean="0"/>
            <a:t>Up to $4,000</a:t>
          </a:r>
          <a:endParaRPr lang="en-US" dirty="0"/>
        </a:p>
      </dgm:t>
    </dgm:pt>
    <dgm:pt modelId="{05398AC0-6002-4E00-9364-D8644CB7409B}" type="parTrans" cxnId="{BE88952F-1A39-4BF8-BDCD-D8332D4D78B0}">
      <dgm:prSet/>
      <dgm:spPr/>
      <dgm:t>
        <a:bodyPr/>
        <a:lstStyle/>
        <a:p>
          <a:endParaRPr lang="en-US" dirty="0"/>
        </a:p>
      </dgm:t>
    </dgm:pt>
    <dgm:pt modelId="{53CBCC47-F6CA-475B-9F82-BEC3DF75A93A}" type="sibTrans" cxnId="{BE88952F-1A39-4BF8-BDCD-D8332D4D78B0}">
      <dgm:prSet/>
      <dgm:spPr/>
      <dgm:t>
        <a:bodyPr/>
        <a:lstStyle/>
        <a:p>
          <a:endParaRPr lang="en-US"/>
        </a:p>
      </dgm:t>
    </dgm:pt>
    <dgm:pt modelId="{39E26A8D-6438-4BB1-B88A-B3BE4C567DE8}">
      <dgm:prSet phldrT="[Text]" custT="1"/>
      <dgm:spPr/>
      <dgm:t>
        <a:bodyPr/>
        <a:lstStyle/>
        <a:p>
          <a:endParaRPr lang="en-US" sz="2400" dirty="0"/>
        </a:p>
      </dgm:t>
    </dgm:pt>
    <dgm:pt modelId="{61760C68-BD60-4A78-900D-8BF333DAFB54}" type="parTrans" cxnId="{17E741C6-1019-47C5-9B90-317CC6A980AF}">
      <dgm:prSet/>
      <dgm:spPr/>
      <dgm:t>
        <a:bodyPr/>
        <a:lstStyle/>
        <a:p>
          <a:endParaRPr lang="en-US"/>
        </a:p>
      </dgm:t>
    </dgm:pt>
    <dgm:pt modelId="{BF9B42EE-D25D-47FB-A2DC-25198C8AF5B5}" type="sibTrans" cxnId="{17E741C6-1019-47C5-9B90-317CC6A980AF}">
      <dgm:prSet/>
      <dgm:spPr/>
      <dgm:t>
        <a:bodyPr/>
        <a:lstStyle/>
        <a:p>
          <a:endParaRPr lang="en-US"/>
        </a:p>
      </dgm:t>
    </dgm:pt>
    <dgm:pt modelId="{DC6C99DC-44B9-4D38-88B4-B481F8FBFC8C}">
      <dgm:prSet phldrT="[Text]"/>
      <dgm:spPr/>
      <dgm:t>
        <a:bodyPr/>
        <a:lstStyle/>
        <a:p>
          <a:r>
            <a:rPr lang="en-US" dirty="0" smtClean="0"/>
            <a:t>Up to $5,775</a:t>
          </a:r>
          <a:endParaRPr lang="en-US" dirty="0"/>
        </a:p>
      </dgm:t>
    </dgm:pt>
    <dgm:pt modelId="{4EE82568-1A9E-4A4E-B116-D7644919F540}" type="sibTrans" cxnId="{897C27E9-E3B1-43A3-AAD4-F2FE05EB5275}">
      <dgm:prSet/>
      <dgm:spPr/>
      <dgm:t>
        <a:bodyPr/>
        <a:lstStyle/>
        <a:p>
          <a:endParaRPr lang="en-US"/>
        </a:p>
      </dgm:t>
    </dgm:pt>
    <dgm:pt modelId="{B1CD8263-1243-429D-B4CB-7C51194A08CF}" type="parTrans" cxnId="{897C27E9-E3B1-43A3-AAD4-F2FE05EB5275}">
      <dgm:prSet/>
      <dgm:spPr/>
      <dgm:t>
        <a:bodyPr/>
        <a:lstStyle/>
        <a:p>
          <a:endParaRPr lang="en-US" dirty="0"/>
        </a:p>
      </dgm:t>
    </dgm:pt>
    <dgm:pt modelId="{40C658D0-38C3-406E-A48C-4EE47953ABC7}" type="pres">
      <dgm:prSet presAssocID="{33BC2F91-46FF-4CAC-91B2-6840E778EFA7}" presName="composite" presStyleCnt="0">
        <dgm:presLayoutVars>
          <dgm:chMax val="5"/>
          <dgm:dir/>
          <dgm:animLvl val="ctr"/>
          <dgm:resizeHandles val="exact"/>
        </dgm:presLayoutVars>
      </dgm:prSet>
      <dgm:spPr/>
      <dgm:t>
        <a:bodyPr/>
        <a:lstStyle/>
        <a:p>
          <a:endParaRPr lang="en-US"/>
        </a:p>
      </dgm:t>
    </dgm:pt>
    <dgm:pt modelId="{FBFA20ED-CC2B-4054-8372-66FA322C4C48}" type="pres">
      <dgm:prSet presAssocID="{33BC2F91-46FF-4CAC-91B2-6840E778EFA7}" presName="cycle" presStyleCnt="0"/>
      <dgm:spPr/>
      <dgm:t>
        <a:bodyPr/>
        <a:lstStyle/>
        <a:p>
          <a:endParaRPr lang="en-US"/>
        </a:p>
      </dgm:t>
    </dgm:pt>
    <dgm:pt modelId="{3312BB7E-DD8A-4B88-A89F-0C0A61AFA46F}" type="pres">
      <dgm:prSet presAssocID="{33BC2F91-46FF-4CAC-91B2-6840E778EFA7}" presName="centerShape" presStyleCnt="0"/>
      <dgm:spPr/>
      <dgm:t>
        <a:bodyPr/>
        <a:lstStyle/>
        <a:p>
          <a:endParaRPr lang="en-US"/>
        </a:p>
      </dgm:t>
    </dgm:pt>
    <dgm:pt modelId="{CD7757F8-1A14-44A3-ABAA-451C92B72C2E}" type="pres">
      <dgm:prSet presAssocID="{33BC2F91-46FF-4CAC-91B2-6840E778EFA7}" presName="connSite" presStyleLbl="node1" presStyleIdx="0" presStyleCnt="4"/>
      <dgm:spPr/>
      <dgm:t>
        <a:bodyPr/>
        <a:lstStyle/>
        <a:p>
          <a:endParaRPr lang="en-US"/>
        </a:p>
      </dgm:t>
    </dgm:pt>
    <dgm:pt modelId="{40EDAFAD-E932-4899-A987-E5D9413F913F}" type="pres">
      <dgm:prSet presAssocID="{33BC2F91-46FF-4CAC-91B2-6840E778EFA7}" presName="visible" presStyleLbl="node1" presStyleIdx="0" presStyleCnt="4" custScaleX="136595" custScaleY="134236" custLinFactNeighborX="-22702" custLinFactNeighborY="2053"/>
      <dgm:spPr>
        <a:prstGeom prst="roundRect">
          <a:avLst/>
        </a:prstGeom>
        <a:blipFill rotWithShape="0">
          <a:blip xmlns:r="http://schemas.openxmlformats.org/officeDocument/2006/relationships" r:embed="rId1"/>
          <a:stretch>
            <a:fillRect/>
          </a:stretch>
        </a:blipFill>
      </dgm:spPr>
      <dgm:t>
        <a:bodyPr/>
        <a:lstStyle/>
        <a:p>
          <a:endParaRPr lang="en-US"/>
        </a:p>
      </dgm:t>
    </dgm:pt>
    <dgm:pt modelId="{A7ECD9AB-30B6-4A90-91EE-B8ADC5011155}" type="pres">
      <dgm:prSet presAssocID="{8BA233DE-F20B-468A-A1B5-1B4E8C0B7059}" presName="Name25" presStyleLbl="parChTrans1D1" presStyleIdx="0" presStyleCnt="3"/>
      <dgm:spPr/>
      <dgm:t>
        <a:bodyPr/>
        <a:lstStyle/>
        <a:p>
          <a:endParaRPr lang="en-US"/>
        </a:p>
      </dgm:t>
    </dgm:pt>
    <dgm:pt modelId="{A45E33F8-E038-430A-961D-C76053DBB29F}" type="pres">
      <dgm:prSet presAssocID="{3C0B117F-3B04-47A9-B480-B9CB9BEAB16E}" presName="node" presStyleCnt="0"/>
      <dgm:spPr/>
      <dgm:t>
        <a:bodyPr/>
        <a:lstStyle/>
        <a:p>
          <a:endParaRPr lang="en-US"/>
        </a:p>
      </dgm:t>
    </dgm:pt>
    <dgm:pt modelId="{AE6EAA8D-1C4E-4517-A0FA-D0B6E1C4878F}" type="pres">
      <dgm:prSet presAssocID="{3C0B117F-3B04-47A9-B480-B9CB9BEAB16E}" presName="parentNode" presStyleLbl="node1" presStyleIdx="1" presStyleCnt="4">
        <dgm:presLayoutVars>
          <dgm:chMax val="1"/>
          <dgm:bulletEnabled val="1"/>
        </dgm:presLayoutVars>
      </dgm:prSet>
      <dgm:spPr/>
      <dgm:t>
        <a:bodyPr/>
        <a:lstStyle/>
        <a:p>
          <a:endParaRPr lang="en-US"/>
        </a:p>
      </dgm:t>
    </dgm:pt>
    <dgm:pt modelId="{41428023-56D9-4FB4-9A36-AE25FAAD965C}" type="pres">
      <dgm:prSet presAssocID="{3C0B117F-3B04-47A9-B480-B9CB9BEAB16E}" presName="childNode" presStyleLbl="revTx" presStyleIdx="0" presStyleCnt="3">
        <dgm:presLayoutVars>
          <dgm:bulletEnabled val="1"/>
        </dgm:presLayoutVars>
      </dgm:prSet>
      <dgm:spPr/>
      <dgm:t>
        <a:bodyPr/>
        <a:lstStyle/>
        <a:p>
          <a:endParaRPr lang="en-US"/>
        </a:p>
      </dgm:t>
    </dgm:pt>
    <dgm:pt modelId="{8A3BA4C1-078E-4283-B34D-8F564160159E}" type="pres">
      <dgm:prSet presAssocID="{B1CD8263-1243-429D-B4CB-7C51194A08CF}" presName="Name25" presStyleLbl="parChTrans1D1" presStyleIdx="1" presStyleCnt="3"/>
      <dgm:spPr/>
      <dgm:t>
        <a:bodyPr/>
        <a:lstStyle/>
        <a:p>
          <a:endParaRPr lang="en-US"/>
        </a:p>
      </dgm:t>
    </dgm:pt>
    <dgm:pt modelId="{4D640E48-4B88-4BC7-9610-42AE6364D561}" type="pres">
      <dgm:prSet presAssocID="{DC6C99DC-44B9-4D38-88B4-B481F8FBFC8C}" presName="node" presStyleCnt="0"/>
      <dgm:spPr/>
      <dgm:t>
        <a:bodyPr/>
        <a:lstStyle/>
        <a:p>
          <a:endParaRPr lang="en-US"/>
        </a:p>
      </dgm:t>
    </dgm:pt>
    <dgm:pt modelId="{6A28F813-12EF-446C-B62C-CBC43EE0F016}" type="pres">
      <dgm:prSet presAssocID="{DC6C99DC-44B9-4D38-88B4-B481F8FBFC8C}" presName="parentNode" presStyleLbl="node1" presStyleIdx="2" presStyleCnt="4">
        <dgm:presLayoutVars>
          <dgm:chMax val="1"/>
          <dgm:bulletEnabled val="1"/>
        </dgm:presLayoutVars>
      </dgm:prSet>
      <dgm:spPr/>
      <dgm:t>
        <a:bodyPr/>
        <a:lstStyle/>
        <a:p>
          <a:endParaRPr lang="en-US"/>
        </a:p>
      </dgm:t>
    </dgm:pt>
    <dgm:pt modelId="{E0C08098-5DFE-44F2-849F-6F295569B00E}" type="pres">
      <dgm:prSet presAssocID="{DC6C99DC-44B9-4D38-88B4-B481F8FBFC8C}" presName="childNode" presStyleLbl="revTx" presStyleIdx="1" presStyleCnt="3">
        <dgm:presLayoutVars>
          <dgm:bulletEnabled val="1"/>
        </dgm:presLayoutVars>
      </dgm:prSet>
      <dgm:spPr/>
      <dgm:t>
        <a:bodyPr/>
        <a:lstStyle/>
        <a:p>
          <a:endParaRPr lang="en-US"/>
        </a:p>
      </dgm:t>
    </dgm:pt>
    <dgm:pt modelId="{BC7B816E-BB6E-4DE9-B268-FE10C5CB4CAD}" type="pres">
      <dgm:prSet presAssocID="{05398AC0-6002-4E00-9364-D8644CB7409B}" presName="Name25" presStyleLbl="parChTrans1D1" presStyleIdx="2" presStyleCnt="3"/>
      <dgm:spPr/>
      <dgm:t>
        <a:bodyPr/>
        <a:lstStyle/>
        <a:p>
          <a:endParaRPr lang="en-US"/>
        </a:p>
      </dgm:t>
    </dgm:pt>
    <dgm:pt modelId="{32B500C4-29D3-4029-AE66-6A5C511AB6B9}" type="pres">
      <dgm:prSet presAssocID="{2A775470-CA59-43BC-BD62-D43FA5C076D9}" presName="node" presStyleCnt="0"/>
      <dgm:spPr/>
      <dgm:t>
        <a:bodyPr/>
        <a:lstStyle/>
        <a:p>
          <a:endParaRPr lang="en-US"/>
        </a:p>
      </dgm:t>
    </dgm:pt>
    <dgm:pt modelId="{5FFCA327-0CE3-4435-A245-E03F4346701D}" type="pres">
      <dgm:prSet presAssocID="{2A775470-CA59-43BC-BD62-D43FA5C076D9}" presName="parentNode" presStyleLbl="node1" presStyleIdx="3" presStyleCnt="4">
        <dgm:presLayoutVars>
          <dgm:chMax val="1"/>
          <dgm:bulletEnabled val="1"/>
        </dgm:presLayoutVars>
      </dgm:prSet>
      <dgm:spPr/>
      <dgm:t>
        <a:bodyPr/>
        <a:lstStyle/>
        <a:p>
          <a:endParaRPr lang="en-US"/>
        </a:p>
      </dgm:t>
    </dgm:pt>
    <dgm:pt modelId="{133FE49A-B2B1-4448-89AF-5E33726962F5}" type="pres">
      <dgm:prSet presAssocID="{2A775470-CA59-43BC-BD62-D43FA5C076D9}" presName="childNode" presStyleLbl="revTx" presStyleIdx="2" presStyleCnt="3">
        <dgm:presLayoutVars>
          <dgm:bulletEnabled val="1"/>
        </dgm:presLayoutVars>
      </dgm:prSet>
      <dgm:spPr/>
      <dgm:t>
        <a:bodyPr/>
        <a:lstStyle/>
        <a:p>
          <a:endParaRPr lang="en-US"/>
        </a:p>
      </dgm:t>
    </dgm:pt>
  </dgm:ptLst>
  <dgm:cxnLst>
    <dgm:cxn modelId="{C7C18207-C840-4C5F-A298-479F19E82B33}" type="presOf" srcId="{39E26A8D-6438-4BB1-B88A-B3BE4C567DE8}" destId="{133FE49A-B2B1-4448-89AF-5E33726962F5}" srcOrd="0" destOrd="0" presId="urn:microsoft.com/office/officeart/2005/8/layout/radial2"/>
    <dgm:cxn modelId="{9F36CD5D-17E8-4674-AEE0-F3955C0F4861}" type="presOf" srcId="{B1CD8263-1243-429D-B4CB-7C51194A08CF}" destId="{8A3BA4C1-078E-4283-B34D-8F564160159E}" srcOrd="0" destOrd="0" presId="urn:microsoft.com/office/officeart/2005/8/layout/radial2"/>
    <dgm:cxn modelId="{61E95876-AF7C-416F-BDDF-1C2848AA22FB}" type="presOf" srcId="{DC6C99DC-44B9-4D38-88B4-B481F8FBFC8C}" destId="{6A28F813-12EF-446C-B62C-CBC43EE0F016}" srcOrd="0" destOrd="0" presId="urn:microsoft.com/office/officeart/2005/8/layout/radial2"/>
    <dgm:cxn modelId="{1C4EE7AE-E8C7-40B7-AD34-E8D87E6CB784}" srcId="{33BC2F91-46FF-4CAC-91B2-6840E778EFA7}" destId="{3C0B117F-3B04-47A9-B480-B9CB9BEAB16E}" srcOrd="0" destOrd="0" parTransId="{8BA233DE-F20B-468A-A1B5-1B4E8C0B7059}" sibTransId="{60B1313F-2A86-4FF8-A875-6BE1E231209E}"/>
    <dgm:cxn modelId="{BE88952F-1A39-4BF8-BDCD-D8332D4D78B0}" srcId="{33BC2F91-46FF-4CAC-91B2-6840E778EFA7}" destId="{2A775470-CA59-43BC-BD62-D43FA5C076D9}" srcOrd="2" destOrd="0" parTransId="{05398AC0-6002-4E00-9364-D8644CB7409B}" sibTransId="{53CBCC47-F6CA-475B-9F82-BEC3DF75A93A}"/>
    <dgm:cxn modelId="{6FC204B7-F87F-4271-9E8C-BF10B51188A2}" type="presOf" srcId="{05398AC0-6002-4E00-9364-D8644CB7409B}" destId="{BC7B816E-BB6E-4DE9-B268-FE10C5CB4CAD}" srcOrd="0" destOrd="0" presId="urn:microsoft.com/office/officeart/2005/8/layout/radial2"/>
    <dgm:cxn modelId="{F5521213-29E7-4793-89EE-5417C954ECE1}" srcId="{DC6C99DC-44B9-4D38-88B4-B481F8FBFC8C}" destId="{9FFE09D2-8F11-4089-9372-F44FF6BE91E1}" srcOrd="0" destOrd="0" parTransId="{BD9BE595-7F57-4A32-8468-8AF448E81532}" sibTransId="{D3565293-B76B-4AAD-A6AC-DCC1899D801B}"/>
    <dgm:cxn modelId="{897C27E9-E3B1-43A3-AAD4-F2FE05EB5275}" srcId="{33BC2F91-46FF-4CAC-91B2-6840E778EFA7}" destId="{DC6C99DC-44B9-4D38-88B4-B481F8FBFC8C}" srcOrd="1" destOrd="0" parTransId="{B1CD8263-1243-429D-B4CB-7C51194A08CF}" sibTransId="{4EE82568-1A9E-4A4E-B116-D7644919F540}"/>
    <dgm:cxn modelId="{B7FC5F1E-B796-43CB-B771-4726F38B470E}" type="presOf" srcId="{33BC2F91-46FF-4CAC-91B2-6840E778EFA7}" destId="{40C658D0-38C3-406E-A48C-4EE47953ABC7}" srcOrd="0" destOrd="0" presId="urn:microsoft.com/office/officeart/2005/8/layout/radial2"/>
    <dgm:cxn modelId="{2D975FBF-4BAE-4CF5-A3D3-FFFCA904A5BB}" type="presOf" srcId="{8BA233DE-F20B-468A-A1B5-1B4E8C0B7059}" destId="{A7ECD9AB-30B6-4A90-91EE-B8ADC5011155}" srcOrd="0" destOrd="0" presId="urn:microsoft.com/office/officeart/2005/8/layout/radial2"/>
    <dgm:cxn modelId="{11A5DAF4-3D50-41AA-A1B1-113A88698154}" type="presOf" srcId="{3C0B117F-3B04-47A9-B480-B9CB9BEAB16E}" destId="{AE6EAA8D-1C4E-4517-A0FA-D0B6E1C4878F}" srcOrd="0" destOrd="0" presId="urn:microsoft.com/office/officeart/2005/8/layout/radial2"/>
    <dgm:cxn modelId="{17E741C6-1019-47C5-9B90-317CC6A980AF}" srcId="{2A775470-CA59-43BC-BD62-D43FA5C076D9}" destId="{39E26A8D-6438-4BB1-B88A-B3BE4C567DE8}" srcOrd="0" destOrd="0" parTransId="{61760C68-BD60-4A78-900D-8BF333DAFB54}" sibTransId="{BF9B42EE-D25D-47FB-A2DC-25198C8AF5B5}"/>
    <dgm:cxn modelId="{09EBCCDD-4607-4B66-ABDF-3C59594D1C3F}" type="presOf" srcId="{97B5EF01-79F2-4788-9C77-9792802CBE7F}" destId="{41428023-56D9-4FB4-9A36-AE25FAAD965C}" srcOrd="0" destOrd="0" presId="urn:microsoft.com/office/officeart/2005/8/layout/radial2"/>
    <dgm:cxn modelId="{ECD97A8B-B167-4F28-A246-1E31E4A54B1E}" srcId="{3C0B117F-3B04-47A9-B480-B9CB9BEAB16E}" destId="{97B5EF01-79F2-4788-9C77-9792802CBE7F}" srcOrd="0" destOrd="0" parTransId="{2380749B-06EE-4DC3-966E-DECE4EC0CC33}" sibTransId="{469A7F48-7895-4752-8142-550F5ED890D3}"/>
    <dgm:cxn modelId="{0E0B690F-0A51-4E65-AC23-F02B2BEDC5D6}" type="presOf" srcId="{2A775470-CA59-43BC-BD62-D43FA5C076D9}" destId="{5FFCA327-0CE3-4435-A245-E03F4346701D}" srcOrd="0" destOrd="0" presId="urn:microsoft.com/office/officeart/2005/8/layout/radial2"/>
    <dgm:cxn modelId="{D5147200-4ED8-47FB-B18C-F58D56FF7010}" type="presOf" srcId="{9FFE09D2-8F11-4089-9372-F44FF6BE91E1}" destId="{E0C08098-5DFE-44F2-849F-6F295569B00E}" srcOrd="0" destOrd="0" presId="urn:microsoft.com/office/officeart/2005/8/layout/radial2"/>
    <dgm:cxn modelId="{B6977193-8184-4787-96F1-EDBECE11C5D2}" type="presParOf" srcId="{40C658D0-38C3-406E-A48C-4EE47953ABC7}" destId="{FBFA20ED-CC2B-4054-8372-66FA322C4C48}" srcOrd="0" destOrd="0" presId="urn:microsoft.com/office/officeart/2005/8/layout/radial2"/>
    <dgm:cxn modelId="{EFF97497-1FF7-4BAD-961C-384962070820}" type="presParOf" srcId="{FBFA20ED-CC2B-4054-8372-66FA322C4C48}" destId="{3312BB7E-DD8A-4B88-A89F-0C0A61AFA46F}" srcOrd="0" destOrd="0" presId="urn:microsoft.com/office/officeart/2005/8/layout/radial2"/>
    <dgm:cxn modelId="{317D30C6-87CA-482A-964C-CA6BD759FE8B}" type="presParOf" srcId="{3312BB7E-DD8A-4B88-A89F-0C0A61AFA46F}" destId="{CD7757F8-1A14-44A3-ABAA-451C92B72C2E}" srcOrd="0" destOrd="0" presId="urn:microsoft.com/office/officeart/2005/8/layout/radial2"/>
    <dgm:cxn modelId="{16851CE7-6664-41D3-89D7-DCCF407FE9B2}" type="presParOf" srcId="{3312BB7E-DD8A-4B88-A89F-0C0A61AFA46F}" destId="{40EDAFAD-E932-4899-A987-E5D9413F913F}" srcOrd="1" destOrd="0" presId="urn:microsoft.com/office/officeart/2005/8/layout/radial2"/>
    <dgm:cxn modelId="{F89615F8-DE28-489F-B92C-822EF290C961}" type="presParOf" srcId="{FBFA20ED-CC2B-4054-8372-66FA322C4C48}" destId="{A7ECD9AB-30B6-4A90-91EE-B8ADC5011155}" srcOrd="1" destOrd="0" presId="urn:microsoft.com/office/officeart/2005/8/layout/radial2"/>
    <dgm:cxn modelId="{01874D0D-BD9B-4D57-816E-4324BEA7C7E0}" type="presParOf" srcId="{FBFA20ED-CC2B-4054-8372-66FA322C4C48}" destId="{A45E33F8-E038-430A-961D-C76053DBB29F}" srcOrd="2" destOrd="0" presId="urn:microsoft.com/office/officeart/2005/8/layout/radial2"/>
    <dgm:cxn modelId="{8E2D7AF6-DC36-4D62-B03D-6CF2E7731E53}" type="presParOf" srcId="{A45E33F8-E038-430A-961D-C76053DBB29F}" destId="{AE6EAA8D-1C4E-4517-A0FA-D0B6E1C4878F}" srcOrd="0" destOrd="0" presId="urn:microsoft.com/office/officeart/2005/8/layout/radial2"/>
    <dgm:cxn modelId="{15E8BD6D-7E40-4B4F-B03F-08D16524405C}" type="presParOf" srcId="{A45E33F8-E038-430A-961D-C76053DBB29F}" destId="{41428023-56D9-4FB4-9A36-AE25FAAD965C}" srcOrd="1" destOrd="0" presId="urn:microsoft.com/office/officeart/2005/8/layout/radial2"/>
    <dgm:cxn modelId="{DB7FC663-488B-4FFF-9AD3-1545CE416CE8}" type="presParOf" srcId="{FBFA20ED-CC2B-4054-8372-66FA322C4C48}" destId="{8A3BA4C1-078E-4283-B34D-8F564160159E}" srcOrd="3" destOrd="0" presId="urn:microsoft.com/office/officeart/2005/8/layout/radial2"/>
    <dgm:cxn modelId="{C1816B01-21C1-4D61-926F-DCDE81E7F033}" type="presParOf" srcId="{FBFA20ED-CC2B-4054-8372-66FA322C4C48}" destId="{4D640E48-4B88-4BC7-9610-42AE6364D561}" srcOrd="4" destOrd="0" presId="urn:microsoft.com/office/officeart/2005/8/layout/radial2"/>
    <dgm:cxn modelId="{36BD39A8-D9FC-4AB1-9199-3269D26DAC35}" type="presParOf" srcId="{4D640E48-4B88-4BC7-9610-42AE6364D561}" destId="{6A28F813-12EF-446C-B62C-CBC43EE0F016}" srcOrd="0" destOrd="0" presId="urn:microsoft.com/office/officeart/2005/8/layout/radial2"/>
    <dgm:cxn modelId="{B6D5DC54-1185-4470-BA2C-32FEA329EE49}" type="presParOf" srcId="{4D640E48-4B88-4BC7-9610-42AE6364D561}" destId="{E0C08098-5DFE-44F2-849F-6F295569B00E}" srcOrd="1" destOrd="0" presId="urn:microsoft.com/office/officeart/2005/8/layout/radial2"/>
    <dgm:cxn modelId="{581D3627-991E-423C-8CFA-42C653DF2E64}" type="presParOf" srcId="{FBFA20ED-CC2B-4054-8372-66FA322C4C48}" destId="{BC7B816E-BB6E-4DE9-B268-FE10C5CB4CAD}" srcOrd="5" destOrd="0" presId="urn:microsoft.com/office/officeart/2005/8/layout/radial2"/>
    <dgm:cxn modelId="{F54D8F87-53A5-44C5-9C4A-EAD1A6137872}" type="presParOf" srcId="{FBFA20ED-CC2B-4054-8372-66FA322C4C48}" destId="{32B500C4-29D3-4029-AE66-6A5C511AB6B9}" srcOrd="6" destOrd="0" presId="urn:microsoft.com/office/officeart/2005/8/layout/radial2"/>
    <dgm:cxn modelId="{334816CC-5580-4734-B48B-6C1F302E5197}" type="presParOf" srcId="{32B500C4-29D3-4029-AE66-6A5C511AB6B9}" destId="{5FFCA327-0CE3-4435-A245-E03F4346701D}" srcOrd="0" destOrd="0" presId="urn:microsoft.com/office/officeart/2005/8/layout/radial2"/>
    <dgm:cxn modelId="{A6855C83-6361-4BB6-B6FF-03C3587E081B}" type="presParOf" srcId="{32B500C4-29D3-4029-AE66-6A5C511AB6B9}" destId="{133FE49A-B2B1-4448-89AF-5E33726962F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625DD9-FA46-463E-9359-EEC520518178}" type="doc">
      <dgm:prSet loTypeId="urn:microsoft.com/office/officeart/2005/8/layout/pList2#2" loCatId="list" qsTypeId="urn:microsoft.com/office/officeart/2005/8/quickstyle/simple1" qsCatId="simple" csTypeId="urn:microsoft.com/office/officeart/2005/8/colors/colorful5" csCatId="colorful" phldr="1"/>
      <dgm:spPr/>
    </dgm:pt>
    <dgm:pt modelId="{09AF4CD0-74BA-4DFD-9D19-31B7B39E7271}">
      <dgm:prSet phldrT="[Text]" custT="1"/>
      <dgm:spPr/>
      <dgm:t>
        <a:bodyPr/>
        <a:lstStyle/>
        <a:p>
          <a:r>
            <a:rPr lang="en-US" sz="2000" b="1" i="1" dirty="0" smtClean="0">
              <a:solidFill>
                <a:schemeClr val="tx1"/>
              </a:solidFill>
            </a:rPr>
            <a:t>Free Application for Federal Student Aid </a:t>
          </a:r>
          <a:r>
            <a:rPr lang="en-US" sz="2400" b="1" dirty="0" smtClean="0">
              <a:solidFill>
                <a:schemeClr val="tx1"/>
              </a:solidFill>
            </a:rPr>
            <a:t>(FAFSA)</a:t>
          </a:r>
          <a:endParaRPr lang="en-US" sz="2400" b="1" dirty="0">
            <a:solidFill>
              <a:schemeClr val="tx1"/>
            </a:solidFill>
          </a:endParaRPr>
        </a:p>
      </dgm:t>
    </dgm:pt>
    <dgm:pt modelId="{47228ED5-75CD-4CBB-B1A3-31367A84370F}" type="parTrans" cxnId="{1DA4C808-6A5C-4DB0-A512-65A6443327DB}">
      <dgm:prSet/>
      <dgm:spPr/>
      <dgm:t>
        <a:bodyPr/>
        <a:lstStyle/>
        <a:p>
          <a:endParaRPr lang="en-US">
            <a:solidFill>
              <a:schemeClr val="tx1"/>
            </a:solidFill>
          </a:endParaRPr>
        </a:p>
      </dgm:t>
    </dgm:pt>
    <dgm:pt modelId="{5B037D39-991F-486B-A6D8-D1DB06D211BB}" type="sibTrans" cxnId="{1DA4C808-6A5C-4DB0-A512-65A6443327DB}">
      <dgm:prSet/>
      <dgm:spPr/>
      <dgm:t>
        <a:bodyPr/>
        <a:lstStyle/>
        <a:p>
          <a:endParaRPr lang="en-US" dirty="0">
            <a:solidFill>
              <a:schemeClr val="tx1"/>
            </a:solidFill>
          </a:endParaRPr>
        </a:p>
      </dgm:t>
    </dgm:pt>
    <dgm:pt modelId="{94E8B9BB-3337-4F17-B01B-37600737597A}">
      <dgm:prSet phldrT="[Text]" custT="1"/>
      <dgm:spPr/>
      <dgm:t>
        <a:bodyPr/>
        <a:lstStyle/>
        <a:p>
          <a:r>
            <a:rPr lang="en-US" sz="2400" b="1" dirty="0" smtClean="0">
              <a:solidFill>
                <a:schemeClr val="tx1"/>
              </a:solidFill>
            </a:rPr>
            <a:t>Institutional Forms </a:t>
          </a:r>
          <a:br>
            <a:rPr lang="en-US" sz="2400" b="1" dirty="0" smtClean="0">
              <a:solidFill>
                <a:schemeClr val="tx1"/>
              </a:solidFill>
            </a:rPr>
          </a:br>
          <a:r>
            <a:rPr lang="en-US" sz="1800" b="0" dirty="0" smtClean="0">
              <a:solidFill>
                <a:schemeClr val="tx1"/>
              </a:solidFill>
            </a:rPr>
            <a:t>(e.g., scholarship applications) </a:t>
          </a:r>
          <a:endParaRPr lang="en-US" sz="1800" b="0" dirty="0">
            <a:solidFill>
              <a:schemeClr val="tx1"/>
            </a:solidFill>
          </a:endParaRPr>
        </a:p>
      </dgm:t>
    </dgm:pt>
    <dgm:pt modelId="{C2D95273-25FF-4E34-9348-71EBEF22AA1E}" type="parTrans" cxnId="{8248AA42-8476-44C0-BEBB-42BCFA1B2011}">
      <dgm:prSet/>
      <dgm:spPr/>
      <dgm:t>
        <a:bodyPr/>
        <a:lstStyle/>
        <a:p>
          <a:endParaRPr lang="en-US">
            <a:solidFill>
              <a:schemeClr val="tx1"/>
            </a:solidFill>
          </a:endParaRPr>
        </a:p>
      </dgm:t>
    </dgm:pt>
    <dgm:pt modelId="{6F1F2E73-FC6B-4F56-B948-CF8FC121531D}" type="sibTrans" cxnId="{8248AA42-8476-44C0-BEBB-42BCFA1B2011}">
      <dgm:prSet/>
      <dgm:spPr/>
      <dgm:t>
        <a:bodyPr/>
        <a:lstStyle/>
        <a:p>
          <a:endParaRPr lang="en-US" dirty="0">
            <a:solidFill>
              <a:schemeClr val="tx1"/>
            </a:solidFill>
          </a:endParaRPr>
        </a:p>
      </dgm:t>
    </dgm:pt>
    <dgm:pt modelId="{37FC831A-7171-4182-B46C-5DB9B70C7B04}">
      <dgm:prSet phldrT="[Text]" custT="1"/>
      <dgm:spPr/>
      <dgm:t>
        <a:bodyPr/>
        <a:lstStyle/>
        <a:p>
          <a:r>
            <a:rPr lang="en-US" sz="2400" b="1" dirty="0" smtClean="0">
              <a:solidFill>
                <a:schemeClr val="tx1"/>
              </a:solidFill>
            </a:rPr>
            <a:t>Other                     </a:t>
          </a:r>
          <a:br>
            <a:rPr lang="en-US" sz="2400" b="1" dirty="0" smtClean="0">
              <a:solidFill>
                <a:schemeClr val="tx1"/>
              </a:solidFill>
            </a:rPr>
          </a:br>
          <a:r>
            <a:rPr lang="en-US" sz="2000" b="0" dirty="0" smtClean="0">
              <a:solidFill>
                <a:schemeClr val="tx1"/>
              </a:solidFill>
            </a:rPr>
            <a:t>(e.g., CSS Profile)</a:t>
          </a:r>
          <a:endParaRPr lang="en-US" sz="2000" b="0" dirty="0">
            <a:solidFill>
              <a:schemeClr val="tx1"/>
            </a:solidFill>
          </a:endParaRPr>
        </a:p>
      </dgm:t>
    </dgm:pt>
    <dgm:pt modelId="{9FFD4FF3-CE36-49FE-AA7A-F71FA71452DE}" type="parTrans" cxnId="{33595874-78A4-4E41-9D3D-ADD97389B7AB}">
      <dgm:prSet/>
      <dgm:spPr/>
      <dgm:t>
        <a:bodyPr/>
        <a:lstStyle/>
        <a:p>
          <a:endParaRPr lang="en-US">
            <a:solidFill>
              <a:schemeClr val="tx1"/>
            </a:solidFill>
          </a:endParaRPr>
        </a:p>
      </dgm:t>
    </dgm:pt>
    <dgm:pt modelId="{6F3969A1-05CA-404D-9E55-B18FFAE39F9E}" type="sibTrans" cxnId="{33595874-78A4-4E41-9D3D-ADD97389B7AB}">
      <dgm:prSet/>
      <dgm:spPr/>
      <dgm:t>
        <a:bodyPr/>
        <a:lstStyle/>
        <a:p>
          <a:endParaRPr lang="en-US" dirty="0">
            <a:solidFill>
              <a:schemeClr val="tx1"/>
            </a:solidFill>
          </a:endParaRPr>
        </a:p>
      </dgm:t>
    </dgm:pt>
    <dgm:pt modelId="{B3CB1B76-E8CE-4365-B900-7FC44267223F}" type="pres">
      <dgm:prSet presAssocID="{E5625DD9-FA46-463E-9359-EEC520518178}" presName="Name0" presStyleCnt="0">
        <dgm:presLayoutVars>
          <dgm:dir/>
          <dgm:resizeHandles val="exact"/>
        </dgm:presLayoutVars>
      </dgm:prSet>
      <dgm:spPr/>
    </dgm:pt>
    <dgm:pt modelId="{CFA48481-558D-402B-B6C7-102C9861F75C}" type="pres">
      <dgm:prSet presAssocID="{E5625DD9-FA46-463E-9359-EEC520518178}" presName="bkgdShp" presStyleLbl="alignAccFollowNode1" presStyleIdx="0" presStyleCnt="1"/>
      <dgm:spPr/>
    </dgm:pt>
    <dgm:pt modelId="{90B768AB-8820-4FE9-BA71-D09EEF37AF65}" type="pres">
      <dgm:prSet presAssocID="{E5625DD9-FA46-463E-9359-EEC520518178}" presName="linComp" presStyleCnt="0"/>
      <dgm:spPr/>
    </dgm:pt>
    <dgm:pt modelId="{0C840EA7-0AF4-4330-8F25-F9B2103E0F96}" type="pres">
      <dgm:prSet presAssocID="{09AF4CD0-74BA-4DFD-9D19-31B7B39E7271}" presName="compNode" presStyleCnt="0"/>
      <dgm:spPr/>
    </dgm:pt>
    <dgm:pt modelId="{FDB467A4-74C7-4F9B-B59B-1B22625F684D}" type="pres">
      <dgm:prSet presAssocID="{09AF4CD0-74BA-4DFD-9D19-31B7B39E7271}" presName="node" presStyleLbl="node1" presStyleIdx="0" presStyleCnt="3">
        <dgm:presLayoutVars>
          <dgm:bulletEnabled val="1"/>
        </dgm:presLayoutVars>
      </dgm:prSet>
      <dgm:spPr/>
      <dgm:t>
        <a:bodyPr/>
        <a:lstStyle/>
        <a:p>
          <a:endParaRPr lang="en-US"/>
        </a:p>
      </dgm:t>
    </dgm:pt>
    <dgm:pt modelId="{C8320F03-94A7-45DC-8F20-E101C560FCEF}" type="pres">
      <dgm:prSet presAssocID="{09AF4CD0-74BA-4DFD-9D19-31B7B39E7271}" presName="invisiNode" presStyleLbl="node1" presStyleIdx="0" presStyleCnt="3"/>
      <dgm:spPr/>
    </dgm:pt>
    <dgm:pt modelId="{026A09FA-4340-40D3-B042-29AE0D65DF2D}" type="pres">
      <dgm:prSet presAssocID="{09AF4CD0-74BA-4DFD-9D19-31B7B39E7271}" presName="imagNode" presStyleLbl="fgImgPlace1" presStyleIdx="0" presStyleCnt="3"/>
      <dgm:spPr>
        <a:blipFill rotWithShape="0">
          <a:blip xmlns:r="http://schemas.openxmlformats.org/officeDocument/2006/relationships" r:embed="rId1"/>
          <a:stretch>
            <a:fillRect/>
          </a:stretch>
        </a:blipFill>
      </dgm:spPr>
    </dgm:pt>
    <dgm:pt modelId="{54483665-1E4D-452E-991F-8884128BC507}" type="pres">
      <dgm:prSet presAssocID="{5B037D39-991F-486B-A6D8-D1DB06D211BB}" presName="sibTrans" presStyleLbl="sibTrans2D1" presStyleIdx="0" presStyleCnt="0"/>
      <dgm:spPr/>
      <dgm:t>
        <a:bodyPr/>
        <a:lstStyle/>
        <a:p>
          <a:endParaRPr lang="en-US"/>
        </a:p>
      </dgm:t>
    </dgm:pt>
    <dgm:pt modelId="{FA54574D-728B-4B30-BE23-F5E97F81219C}" type="pres">
      <dgm:prSet presAssocID="{94E8B9BB-3337-4F17-B01B-37600737597A}" presName="compNode" presStyleCnt="0"/>
      <dgm:spPr/>
    </dgm:pt>
    <dgm:pt modelId="{FB53A619-2198-43E7-8585-1AF08B9E954E}" type="pres">
      <dgm:prSet presAssocID="{94E8B9BB-3337-4F17-B01B-37600737597A}" presName="node" presStyleLbl="node1" presStyleIdx="1" presStyleCnt="3">
        <dgm:presLayoutVars>
          <dgm:bulletEnabled val="1"/>
        </dgm:presLayoutVars>
      </dgm:prSet>
      <dgm:spPr/>
      <dgm:t>
        <a:bodyPr/>
        <a:lstStyle/>
        <a:p>
          <a:endParaRPr lang="en-US"/>
        </a:p>
      </dgm:t>
    </dgm:pt>
    <dgm:pt modelId="{11BA39E5-8A1F-4BD0-9BCF-2935D3F2C3F2}" type="pres">
      <dgm:prSet presAssocID="{94E8B9BB-3337-4F17-B01B-37600737597A}" presName="invisiNode" presStyleLbl="node1" presStyleIdx="1" presStyleCnt="3"/>
      <dgm:spPr/>
    </dgm:pt>
    <dgm:pt modelId="{082EA4AE-6019-4C7B-82B3-69D7DB88A066}" type="pres">
      <dgm:prSet presAssocID="{94E8B9BB-3337-4F17-B01B-37600737597A}" presName="imagNode" presStyleLbl="fgImgPlace1" presStyleIdx="1" presStyleCnt="3"/>
      <dgm:spPr>
        <a:blipFill rotWithShape="0">
          <a:blip xmlns:r="http://schemas.openxmlformats.org/officeDocument/2006/relationships" r:embed="rId2"/>
          <a:stretch>
            <a:fillRect/>
          </a:stretch>
        </a:blipFill>
      </dgm:spPr>
    </dgm:pt>
    <dgm:pt modelId="{A435460E-C1E4-4AF4-AC5C-C10337B9851E}" type="pres">
      <dgm:prSet presAssocID="{6F1F2E73-FC6B-4F56-B948-CF8FC121531D}" presName="sibTrans" presStyleLbl="sibTrans2D1" presStyleIdx="0" presStyleCnt="0"/>
      <dgm:spPr/>
      <dgm:t>
        <a:bodyPr/>
        <a:lstStyle/>
        <a:p>
          <a:endParaRPr lang="en-US"/>
        </a:p>
      </dgm:t>
    </dgm:pt>
    <dgm:pt modelId="{06FB533C-4480-4D05-91C8-CC9D7E833BBC}" type="pres">
      <dgm:prSet presAssocID="{37FC831A-7171-4182-B46C-5DB9B70C7B04}" presName="compNode" presStyleCnt="0"/>
      <dgm:spPr/>
    </dgm:pt>
    <dgm:pt modelId="{1D9CB338-5E58-47E7-B7E2-E6773CCE1617}" type="pres">
      <dgm:prSet presAssocID="{37FC831A-7171-4182-B46C-5DB9B70C7B04}" presName="node" presStyleLbl="node1" presStyleIdx="2" presStyleCnt="3">
        <dgm:presLayoutVars>
          <dgm:bulletEnabled val="1"/>
        </dgm:presLayoutVars>
      </dgm:prSet>
      <dgm:spPr/>
      <dgm:t>
        <a:bodyPr/>
        <a:lstStyle/>
        <a:p>
          <a:endParaRPr lang="en-US"/>
        </a:p>
      </dgm:t>
    </dgm:pt>
    <dgm:pt modelId="{8E1AFF5F-7DAD-4B64-B6A3-E0C7E8830398}" type="pres">
      <dgm:prSet presAssocID="{37FC831A-7171-4182-B46C-5DB9B70C7B04}" presName="invisiNode" presStyleLbl="node1" presStyleIdx="2" presStyleCnt="3"/>
      <dgm:spPr/>
    </dgm:pt>
    <dgm:pt modelId="{C40023DF-E1CC-4C05-AB96-5D83115E0C75}" type="pres">
      <dgm:prSet presAssocID="{37FC831A-7171-4182-B46C-5DB9B70C7B04}" presName="imagNode" presStyleLbl="fgImgPlace1" presStyleIdx="2" presStyleCnt="3"/>
      <dgm:spPr>
        <a:blipFill rotWithShape="0">
          <a:blip xmlns:r="http://schemas.openxmlformats.org/officeDocument/2006/relationships" r:embed="rId3"/>
          <a:stretch>
            <a:fillRect/>
          </a:stretch>
        </a:blipFill>
      </dgm:spPr>
    </dgm:pt>
  </dgm:ptLst>
  <dgm:cxnLst>
    <dgm:cxn modelId="{CC3E9DA0-D572-4023-AE3A-C543F1726D64}" type="presOf" srcId="{6F1F2E73-FC6B-4F56-B948-CF8FC121531D}" destId="{A435460E-C1E4-4AF4-AC5C-C10337B9851E}" srcOrd="0" destOrd="0" presId="urn:microsoft.com/office/officeart/2005/8/layout/pList2#2"/>
    <dgm:cxn modelId="{8248AA42-8476-44C0-BEBB-42BCFA1B2011}" srcId="{E5625DD9-FA46-463E-9359-EEC520518178}" destId="{94E8B9BB-3337-4F17-B01B-37600737597A}" srcOrd="1" destOrd="0" parTransId="{C2D95273-25FF-4E34-9348-71EBEF22AA1E}" sibTransId="{6F1F2E73-FC6B-4F56-B948-CF8FC121531D}"/>
    <dgm:cxn modelId="{B6D86B5D-DF3A-4B76-99B9-5A1742DDA3D3}" type="presOf" srcId="{09AF4CD0-74BA-4DFD-9D19-31B7B39E7271}" destId="{FDB467A4-74C7-4F9B-B59B-1B22625F684D}" srcOrd="0" destOrd="0" presId="urn:microsoft.com/office/officeart/2005/8/layout/pList2#2"/>
    <dgm:cxn modelId="{38965B6C-068E-4472-B202-AD577A9CFB93}" type="presOf" srcId="{5B037D39-991F-486B-A6D8-D1DB06D211BB}" destId="{54483665-1E4D-452E-991F-8884128BC507}" srcOrd="0" destOrd="0" presId="urn:microsoft.com/office/officeart/2005/8/layout/pList2#2"/>
    <dgm:cxn modelId="{84A70D0E-2FD1-4DCD-BC1E-B74A9CE87AEB}" type="presOf" srcId="{94E8B9BB-3337-4F17-B01B-37600737597A}" destId="{FB53A619-2198-43E7-8585-1AF08B9E954E}" srcOrd="0" destOrd="0" presId="urn:microsoft.com/office/officeart/2005/8/layout/pList2#2"/>
    <dgm:cxn modelId="{4F7503D4-5547-4AFE-B394-1CF65CB39FAD}" type="presOf" srcId="{37FC831A-7171-4182-B46C-5DB9B70C7B04}" destId="{1D9CB338-5E58-47E7-B7E2-E6773CCE1617}" srcOrd="0" destOrd="0" presId="urn:microsoft.com/office/officeart/2005/8/layout/pList2#2"/>
    <dgm:cxn modelId="{BB91C630-D871-4582-9D43-D9378D0740C4}" type="presOf" srcId="{E5625DD9-FA46-463E-9359-EEC520518178}" destId="{B3CB1B76-E8CE-4365-B900-7FC44267223F}" srcOrd="0" destOrd="0" presId="urn:microsoft.com/office/officeart/2005/8/layout/pList2#2"/>
    <dgm:cxn modelId="{33595874-78A4-4E41-9D3D-ADD97389B7AB}" srcId="{E5625DD9-FA46-463E-9359-EEC520518178}" destId="{37FC831A-7171-4182-B46C-5DB9B70C7B04}" srcOrd="2" destOrd="0" parTransId="{9FFD4FF3-CE36-49FE-AA7A-F71FA71452DE}" sibTransId="{6F3969A1-05CA-404D-9E55-B18FFAE39F9E}"/>
    <dgm:cxn modelId="{1DA4C808-6A5C-4DB0-A512-65A6443327DB}" srcId="{E5625DD9-FA46-463E-9359-EEC520518178}" destId="{09AF4CD0-74BA-4DFD-9D19-31B7B39E7271}" srcOrd="0" destOrd="0" parTransId="{47228ED5-75CD-4CBB-B1A3-31367A84370F}" sibTransId="{5B037D39-991F-486B-A6D8-D1DB06D211BB}"/>
    <dgm:cxn modelId="{AEBDE23E-E9D4-456F-BEC1-9096D12B3382}" type="presParOf" srcId="{B3CB1B76-E8CE-4365-B900-7FC44267223F}" destId="{CFA48481-558D-402B-B6C7-102C9861F75C}" srcOrd="0" destOrd="0" presId="urn:microsoft.com/office/officeart/2005/8/layout/pList2#2"/>
    <dgm:cxn modelId="{A2BED730-7801-455A-BA44-3FC6DD9140A6}" type="presParOf" srcId="{B3CB1B76-E8CE-4365-B900-7FC44267223F}" destId="{90B768AB-8820-4FE9-BA71-D09EEF37AF65}" srcOrd="1" destOrd="0" presId="urn:microsoft.com/office/officeart/2005/8/layout/pList2#2"/>
    <dgm:cxn modelId="{0264D520-1F3A-4161-A4DE-F28CC9F01EC7}" type="presParOf" srcId="{90B768AB-8820-4FE9-BA71-D09EEF37AF65}" destId="{0C840EA7-0AF4-4330-8F25-F9B2103E0F96}" srcOrd="0" destOrd="0" presId="urn:microsoft.com/office/officeart/2005/8/layout/pList2#2"/>
    <dgm:cxn modelId="{2D88ADAF-3C6B-4E34-8D1F-7F93E3BE59BC}" type="presParOf" srcId="{0C840EA7-0AF4-4330-8F25-F9B2103E0F96}" destId="{FDB467A4-74C7-4F9B-B59B-1B22625F684D}" srcOrd="0" destOrd="0" presId="urn:microsoft.com/office/officeart/2005/8/layout/pList2#2"/>
    <dgm:cxn modelId="{AB57DAFD-DFEC-4534-BFAB-EB3381E29366}" type="presParOf" srcId="{0C840EA7-0AF4-4330-8F25-F9B2103E0F96}" destId="{C8320F03-94A7-45DC-8F20-E101C560FCEF}" srcOrd="1" destOrd="0" presId="urn:microsoft.com/office/officeart/2005/8/layout/pList2#2"/>
    <dgm:cxn modelId="{D1DE624A-1AED-4CF7-8EB5-61E10AAF35F8}" type="presParOf" srcId="{0C840EA7-0AF4-4330-8F25-F9B2103E0F96}" destId="{026A09FA-4340-40D3-B042-29AE0D65DF2D}" srcOrd="2" destOrd="0" presId="urn:microsoft.com/office/officeart/2005/8/layout/pList2#2"/>
    <dgm:cxn modelId="{4E1FAA98-9C26-4744-8159-24392E313ED5}" type="presParOf" srcId="{90B768AB-8820-4FE9-BA71-D09EEF37AF65}" destId="{54483665-1E4D-452E-991F-8884128BC507}" srcOrd="1" destOrd="0" presId="urn:microsoft.com/office/officeart/2005/8/layout/pList2#2"/>
    <dgm:cxn modelId="{3F72A8F6-9B87-4BD6-8D44-A55D082E2F18}" type="presParOf" srcId="{90B768AB-8820-4FE9-BA71-D09EEF37AF65}" destId="{FA54574D-728B-4B30-BE23-F5E97F81219C}" srcOrd="2" destOrd="0" presId="urn:microsoft.com/office/officeart/2005/8/layout/pList2#2"/>
    <dgm:cxn modelId="{36D8B2AD-0BCD-48A0-A402-BC8EFA126387}" type="presParOf" srcId="{FA54574D-728B-4B30-BE23-F5E97F81219C}" destId="{FB53A619-2198-43E7-8585-1AF08B9E954E}" srcOrd="0" destOrd="0" presId="urn:microsoft.com/office/officeart/2005/8/layout/pList2#2"/>
    <dgm:cxn modelId="{60BCE69E-4EE7-46DC-812C-F50FA6DA3A51}" type="presParOf" srcId="{FA54574D-728B-4B30-BE23-F5E97F81219C}" destId="{11BA39E5-8A1F-4BD0-9BCF-2935D3F2C3F2}" srcOrd="1" destOrd="0" presId="urn:microsoft.com/office/officeart/2005/8/layout/pList2#2"/>
    <dgm:cxn modelId="{77309E38-619F-491E-A6D4-F39157694B44}" type="presParOf" srcId="{FA54574D-728B-4B30-BE23-F5E97F81219C}" destId="{082EA4AE-6019-4C7B-82B3-69D7DB88A066}" srcOrd="2" destOrd="0" presId="urn:microsoft.com/office/officeart/2005/8/layout/pList2#2"/>
    <dgm:cxn modelId="{62873834-5934-4AD7-B336-8223A79D596F}" type="presParOf" srcId="{90B768AB-8820-4FE9-BA71-D09EEF37AF65}" destId="{A435460E-C1E4-4AF4-AC5C-C10337B9851E}" srcOrd="3" destOrd="0" presId="urn:microsoft.com/office/officeart/2005/8/layout/pList2#2"/>
    <dgm:cxn modelId="{BE045DA9-9AE0-4E50-9799-FF03A7FBA68E}" type="presParOf" srcId="{90B768AB-8820-4FE9-BA71-D09EEF37AF65}" destId="{06FB533C-4480-4D05-91C8-CC9D7E833BBC}" srcOrd="4" destOrd="0" presId="urn:microsoft.com/office/officeart/2005/8/layout/pList2#2"/>
    <dgm:cxn modelId="{38C864F2-F927-4EA5-B436-8933D373B6B7}" type="presParOf" srcId="{06FB533C-4480-4D05-91C8-CC9D7E833BBC}" destId="{1D9CB338-5E58-47E7-B7E2-E6773CCE1617}" srcOrd="0" destOrd="0" presId="urn:microsoft.com/office/officeart/2005/8/layout/pList2#2"/>
    <dgm:cxn modelId="{7F8C2BBD-E064-4C9F-A516-9EEB5D7F8C45}" type="presParOf" srcId="{06FB533C-4480-4D05-91C8-CC9D7E833BBC}" destId="{8E1AFF5F-7DAD-4B64-B6A3-E0C7E8830398}" srcOrd="1" destOrd="0" presId="urn:microsoft.com/office/officeart/2005/8/layout/pList2#2"/>
    <dgm:cxn modelId="{324603AE-A597-4142-9AD8-29EFDF9F7324}" type="presParOf" srcId="{06FB533C-4480-4D05-91C8-CC9D7E833BBC}" destId="{C40023DF-E1CC-4C05-AB96-5D83115E0C75}"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A42EC7-796D-45EA-B5B1-85C3F671921C}"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E466F563-8CCA-404A-A6D6-68D50AF32635}">
      <dgm:prSet phldrT="[Text]" custT="1"/>
      <dgm:spPr/>
      <dgm:t>
        <a:bodyPr/>
        <a:lstStyle/>
        <a:p>
          <a:pPr algn="ctr"/>
          <a:r>
            <a:rPr lang="en-US" sz="1800" b="1" dirty="0" smtClean="0"/>
            <a:t>have a high school diploma or its equivalent</a:t>
          </a:r>
          <a:endParaRPr lang="en-US" sz="1800" b="1" dirty="0"/>
        </a:p>
      </dgm:t>
    </dgm:pt>
    <dgm:pt modelId="{3077A402-D6DF-4934-9683-DEE08E6DFDA3}" type="parTrans" cxnId="{CADB3597-5084-4BE7-BDB5-B37EB02006F3}">
      <dgm:prSet/>
      <dgm:spPr/>
      <dgm:t>
        <a:bodyPr/>
        <a:lstStyle/>
        <a:p>
          <a:pPr algn="ctr"/>
          <a:endParaRPr lang="en-US" sz="1800"/>
        </a:p>
      </dgm:t>
    </dgm:pt>
    <dgm:pt modelId="{B8C6F5A4-5E86-4949-A6D5-AF8E46A5F7F7}" type="sibTrans" cxnId="{CADB3597-5084-4BE7-BDB5-B37EB02006F3}">
      <dgm:prSet/>
      <dgm:spPr/>
      <dgm:t>
        <a:bodyPr/>
        <a:lstStyle/>
        <a:p>
          <a:pPr algn="ctr"/>
          <a:endParaRPr lang="en-US" sz="1800"/>
        </a:p>
      </dgm:t>
    </dgm:pt>
    <dgm:pt modelId="{60C8934A-E920-475E-B98B-4A5332048AE3}">
      <dgm:prSet custT="1"/>
      <dgm:spPr/>
      <dgm:t>
        <a:bodyPr/>
        <a:lstStyle/>
        <a:p>
          <a:pPr algn="ctr"/>
          <a:r>
            <a:rPr lang="en-US" sz="1800" b="1" dirty="0" smtClean="0"/>
            <a:t>enroll as a regular student in an eligible degree or certificate program</a:t>
          </a:r>
        </a:p>
      </dgm:t>
    </dgm:pt>
    <dgm:pt modelId="{D4F8A441-52F7-472A-96BA-1C7E6F994FBD}" type="parTrans" cxnId="{3C122AF7-7FF4-44E4-9CC9-EE5515653687}">
      <dgm:prSet/>
      <dgm:spPr/>
      <dgm:t>
        <a:bodyPr/>
        <a:lstStyle/>
        <a:p>
          <a:pPr algn="ctr"/>
          <a:endParaRPr lang="en-US" sz="1800"/>
        </a:p>
      </dgm:t>
    </dgm:pt>
    <dgm:pt modelId="{406D149C-5988-456E-A03B-8650ED365862}" type="sibTrans" cxnId="{3C122AF7-7FF4-44E4-9CC9-EE5515653687}">
      <dgm:prSet/>
      <dgm:spPr/>
      <dgm:t>
        <a:bodyPr/>
        <a:lstStyle/>
        <a:p>
          <a:pPr algn="ctr"/>
          <a:endParaRPr lang="en-US" sz="1800"/>
        </a:p>
      </dgm:t>
    </dgm:pt>
    <dgm:pt modelId="{C6158B8F-C6CA-4B0F-9251-A0B41BD8870A}">
      <dgm:prSet custT="1"/>
      <dgm:spPr/>
      <dgm:t>
        <a:bodyPr/>
        <a:lstStyle/>
        <a:p>
          <a:pPr algn="ctr"/>
          <a:r>
            <a:rPr lang="en-US" sz="1800" b="1" dirty="0" smtClean="0"/>
            <a:t>have a valid Social Security Number</a:t>
          </a:r>
        </a:p>
      </dgm:t>
    </dgm:pt>
    <dgm:pt modelId="{3EFD34D0-F897-4C0B-BA42-CFE1577D1E29}" type="parTrans" cxnId="{1028F643-7BCA-45F3-91CB-C2E3540CA7D1}">
      <dgm:prSet/>
      <dgm:spPr/>
      <dgm:t>
        <a:bodyPr/>
        <a:lstStyle/>
        <a:p>
          <a:pPr algn="ctr"/>
          <a:endParaRPr lang="en-US" sz="1800"/>
        </a:p>
      </dgm:t>
    </dgm:pt>
    <dgm:pt modelId="{906CB9E6-8438-4262-9F1E-5A9262575A77}" type="sibTrans" cxnId="{1028F643-7BCA-45F3-91CB-C2E3540CA7D1}">
      <dgm:prSet/>
      <dgm:spPr/>
      <dgm:t>
        <a:bodyPr/>
        <a:lstStyle/>
        <a:p>
          <a:pPr algn="ctr"/>
          <a:endParaRPr lang="en-US" sz="1800"/>
        </a:p>
      </dgm:t>
    </dgm:pt>
    <dgm:pt modelId="{9A9ED5E6-F123-4967-B428-7AEFC24A9477}">
      <dgm:prSet custT="1"/>
      <dgm:spPr/>
      <dgm:t>
        <a:bodyPr/>
        <a:lstStyle/>
        <a:p>
          <a:pPr algn="ctr"/>
          <a:r>
            <a:rPr lang="en-US" sz="1800" b="1" dirty="0" smtClean="0"/>
            <a:t>make satisfactory academic progress </a:t>
          </a:r>
        </a:p>
      </dgm:t>
    </dgm:pt>
    <dgm:pt modelId="{EF6853B3-7C08-49A5-A8BB-B4681740BE5B}" type="parTrans" cxnId="{1A3D56C3-64D1-47CC-B09A-17D82B01AF9F}">
      <dgm:prSet/>
      <dgm:spPr/>
      <dgm:t>
        <a:bodyPr/>
        <a:lstStyle/>
        <a:p>
          <a:pPr algn="ctr"/>
          <a:endParaRPr lang="en-US" sz="1800"/>
        </a:p>
      </dgm:t>
    </dgm:pt>
    <dgm:pt modelId="{E4057FFE-A982-4AE4-9512-5A5E1CAAC634}" type="sibTrans" cxnId="{1A3D56C3-64D1-47CC-B09A-17D82B01AF9F}">
      <dgm:prSet/>
      <dgm:spPr/>
      <dgm:t>
        <a:bodyPr/>
        <a:lstStyle/>
        <a:p>
          <a:pPr algn="ctr"/>
          <a:endParaRPr lang="en-US" sz="1800"/>
        </a:p>
      </dgm:t>
    </dgm:pt>
    <dgm:pt modelId="{24CFB82B-6814-4736-A05B-CD4A860BDDC0}">
      <dgm:prSet custT="1"/>
      <dgm:spPr/>
      <dgm:t>
        <a:bodyPr/>
        <a:lstStyle/>
        <a:p>
          <a:pPr algn="ctr"/>
          <a:r>
            <a:rPr lang="en-US" sz="1800" b="1" dirty="0" smtClean="0"/>
            <a:t>register for Selective Service, if male 18-25 years old</a:t>
          </a:r>
        </a:p>
      </dgm:t>
    </dgm:pt>
    <dgm:pt modelId="{8A53C235-3C5E-4BE6-A54D-A2D431E0D79B}" type="parTrans" cxnId="{9979BDB2-1FD5-4882-945D-A794C4337690}">
      <dgm:prSet/>
      <dgm:spPr/>
      <dgm:t>
        <a:bodyPr/>
        <a:lstStyle/>
        <a:p>
          <a:pPr algn="ctr"/>
          <a:endParaRPr lang="en-US" sz="1800"/>
        </a:p>
      </dgm:t>
    </dgm:pt>
    <dgm:pt modelId="{D9072DC4-C97F-4C3D-A2C4-6D46072BE23F}" type="sibTrans" cxnId="{9979BDB2-1FD5-4882-945D-A794C4337690}">
      <dgm:prSet/>
      <dgm:spPr/>
      <dgm:t>
        <a:bodyPr/>
        <a:lstStyle/>
        <a:p>
          <a:pPr algn="ctr"/>
          <a:endParaRPr lang="en-US" sz="1800"/>
        </a:p>
      </dgm:t>
    </dgm:pt>
    <dgm:pt modelId="{B6651839-4B89-4DBE-BFC9-1A1230B20C54}">
      <dgm:prSet custT="1"/>
      <dgm:spPr/>
      <dgm:t>
        <a:bodyPr/>
        <a:lstStyle/>
        <a:p>
          <a:pPr algn="ctr"/>
          <a:r>
            <a:rPr lang="en-US" sz="1800" b="1" dirty="0" smtClean="0"/>
            <a:t>sign certifying statements on the FAFSA</a:t>
          </a:r>
        </a:p>
      </dgm:t>
    </dgm:pt>
    <dgm:pt modelId="{FF769180-A5CD-43CB-92F7-57ADE2C765EA}" type="parTrans" cxnId="{23A6E96A-17DF-4BFB-8B64-33D8F05A9FCE}">
      <dgm:prSet/>
      <dgm:spPr/>
      <dgm:t>
        <a:bodyPr/>
        <a:lstStyle/>
        <a:p>
          <a:pPr algn="ctr"/>
          <a:endParaRPr lang="en-US" sz="1800"/>
        </a:p>
      </dgm:t>
    </dgm:pt>
    <dgm:pt modelId="{FA09F06F-CCC2-4AD0-8A1F-8197D2333DAF}" type="sibTrans" cxnId="{23A6E96A-17DF-4BFB-8B64-33D8F05A9FCE}">
      <dgm:prSet/>
      <dgm:spPr/>
      <dgm:t>
        <a:bodyPr/>
        <a:lstStyle/>
        <a:p>
          <a:pPr algn="ctr"/>
          <a:endParaRPr lang="en-US" sz="1800"/>
        </a:p>
      </dgm:t>
    </dgm:pt>
    <dgm:pt modelId="{0ADD3581-B6D7-4F46-9D32-4D474F2019C8}">
      <dgm:prSet custT="1"/>
      <dgm:spPr/>
      <dgm:t>
        <a:bodyPr/>
        <a:lstStyle/>
        <a:p>
          <a:r>
            <a:rPr lang="en-US" sz="1800" b="1" dirty="0" smtClean="0"/>
            <a:t>be a U.S. Citizen or eligible noncitizen</a:t>
          </a:r>
        </a:p>
      </dgm:t>
    </dgm:pt>
    <dgm:pt modelId="{9B8995D0-CE89-459B-B01D-E32230423362}" type="parTrans" cxnId="{03846861-6CA9-4CD0-AB66-028A2E58D30A}">
      <dgm:prSet/>
      <dgm:spPr/>
      <dgm:t>
        <a:bodyPr/>
        <a:lstStyle/>
        <a:p>
          <a:endParaRPr lang="en-US" sz="1800"/>
        </a:p>
      </dgm:t>
    </dgm:pt>
    <dgm:pt modelId="{ECFB5972-3F50-42B7-B769-856B41CE46FF}" type="sibTrans" cxnId="{03846861-6CA9-4CD0-AB66-028A2E58D30A}">
      <dgm:prSet/>
      <dgm:spPr/>
      <dgm:t>
        <a:bodyPr/>
        <a:lstStyle/>
        <a:p>
          <a:endParaRPr lang="en-US" sz="1800"/>
        </a:p>
      </dgm:t>
    </dgm:pt>
    <dgm:pt modelId="{2C970EFE-01FF-423B-934F-56532A02BE0F}" type="pres">
      <dgm:prSet presAssocID="{C6A42EC7-796D-45EA-B5B1-85C3F671921C}" presName="Name0" presStyleCnt="0">
        <dgm:presLayoutVars>
          <dgm:dir/>
          <dgm:animLvl val="lvl"/>
          <dgm:resizeHandles val="exact"/>
        </dgm:presLayoutVars>
      </dgm:prSet>
      <dgm:spPr/>
      <dgm:t>
        <a:bodyPr/>
        <a:lstStyle/>
        <a:p>
          <a:endParaRPr lang="en-US"/>
        </a:p>
      </dgm:t>
    </dgm:pt>
    <dgm:pt modelId="{A7859684-4002-47E1-AA70-081C8D3835BC}" type="pres">
      <dgm:prSet presAssocID="{B6651839-4B89-4DBE-BFC9-1A1230B20C54}" presName="boxAndChildren" presStyleCnt="0"/>
      <dgm:spPr/>
      <dgm:t>
        <a:bodyPr/>
        <a:lstStyle/>
        <a:p>
          <a:endParaRPr lang="en-US"/>
        </a:p>
      </dgm:t>
    </dgm:pt>
    <dgm:pt modelId="{9DE71666-4C21-4300-A7E4-A6209A97AC5F}" type="pres">
      <dgm:prSet presAssocID="{B6651839-4B89-4DBE-BFC9-1A1230B20C54}" presName="parentTextBox" presStyleLbl="node1" presStyleIdx="0" presStyleCnt="7"/>
      <dgm:spPr/>
      <dgm:t>
        <a:bodyPr/>
        <a:lstStyle/>
        <a:p>
          <a:endParaRPr lang="en-US"/>
        </a:p>
      </dgm:t>
    </dgm:pt>
    <dgm:pt modelId="{3F262824-A880-4455-AE0A-ECB5A3D1E327}" type="pres">
      <dgm:prSet presAssocID="{D9072DC4-C97F-4C3D-A2C4-6D46072BE23F}" presName="sp" presStyleCnt="0"/>
      <dgm:spPr/>
      <dgm:t>
        <a:bodyPr/>
        <a:lstStyle/>
        <a:p>
          <a:endParaRPr lang="en-US"/>
        </a:p>
      </dgm:t>
    </dgm:pt>
    <dgm:pt modelId="{0AC0D836-CFBD-4A54-BCF5-6118694547D6}" type="pres">
      <dgm:prSet presAssocID="{24CFB82B-6814-4736-A05B-CD4A860BDDC0}" presName="arrowAndChildren" presStyleCnt="0"/>
      <dgm:spPr/>
      <dgm:t>
        <a:bodyPr/>
        <a:lstStyle/>
        <a:p>
          <a:endParaRPr lang="en-US"/>
        </a:p>
      </dgm:t>
    </dgm:pt>
    <dgm:pt modelId="{89B3E786-E8EE-4624-B951-E06AF1BF3CA1}" type="pres">
      <dgm:prSet presAssocID="{24CFB82B-6814-4736-A05B-CD4A860BDDC0}" presName="parentTextArrow" presStyleLbl="node1" presStyleIdx="1" presStyleCnt="7"/>
      <dgm:spPr/>
      <dgm:t>
        <a:bodyPr/>
        <a:lstStyle/>
        <a:p>
          <a:endParaRPr lang="en-US"/>
        </a:p>
      </dgm:t>
    </dgm:pt>
    <dgm:pt modelId="{33A41D95-7930-4588-9F48-82F92BC73151}" type="pres">
      <dgm:prSet presAssocID="{E4057FFE-A982-4AE4-9512-5A5E1CAAC634}" presName="sp" presStyleCnt="0"/>
      <dgm:spPr/>
      <dgm:t>
        <a:bodyPr/>
        <a:lstStyle/>
        <a:p>
          <a:endParaRPr lang="en-US"/>
        </a:p>
      </dgm:t>
    </dgm:pt>
    <dgm:pt modelId="{B22F8470-E74C-4B13-A33C-D4F726270A1B}" type="pres">
      <dgm:prSet presAssocID="{9A9ED5E6-F123-4967-B428-7AEFC24A9477}" presName="arrowAndChildren" presStyleCnt="0"/>
      <dgm:spPr/>
      <dgm:t>
        <a:bodyPr/>
        <a:lstStyle/>
        <a:p>
          <a:endParaRPr lang="en-US"/>
        </a:p>
      </dgm:t>
    </dgm:pt>
    <dgm:pt modelId="{6132724E-6F5A-49A2-84D4-C44FA69E4C60}" type="pres">
      <dgm:prSet presAssocID="{9A9ED5E6-F123-4967-B428-7AEFC24A9477}" presName="parentTextArrow" presStyleLbl="node1" presStyleIdx="2" presStyleCnt="7"/>
      <dgm:spPr/>
      <dgm:t>
        <a:bodyPr/>
        <a:lstStyle/>
        <a:p>
          <a:endParaRPr lang="en-US"/>
        </a:p>
      </dgm:t>
    </dgm:pt>
    <dgm:pt modelId="{D71B37A2-6D47-49EC-9450-A7EE6AE4120D}" type="pres">
      <dgm:prSet presAssocID="{906CB9E6-8438-4262-9F1E-5A9262575A77}" presName="sp" presStyleCnt="0"/>
      <dgm:spPr/>
      <dgm:t>
        <a:bodyPr/>
        <a:lstStyle/>
        <a:p>
          <a:endParaRPr lang="en-US"/>
        </a:p>
      </dgm:t>
    </dgm:pt>
    <dgm:pt modelId="{69FAF967-5BA2-4DE8-ACB1-11148909CADA}" type="pres">
      <dgm:prSet presAssocID="{C6158B8F-C6CA-4B0F-9251-A0B41BD8870A}" presName="arrowAndChildren" presStyleCnt="0"/>
      <dgm:spPr/>
      <dgm:t>
        <a:bodyPr/>
        <a:lstStyle/>
        <a:p>
          <a:endParaRPr lang="en-US"/>
        </a:p>
      </dgm:t>
    </dgm:pt>
    <dgm:pt modelId="{EFD4B1B9-6753-40DB-A7C7-301B4A8833C6}" type="pres">
      <dgm:prSet presAssocID="{C6158B8F-C6CA-4B0F-9251-A0B41BD8870A}" presName="parentTextArrow" presStyleLbl="node1" presStyleIdx="3" presStyleCnt="7"/>
      <dgm:spPr/>
      <dgm:t>
        <a:bodyPr/>
        <a:lstStyle/>
        <a:p>
          <a:endParaRPr lang="en-US"/>
        </a:p>
      </dgm:t>
    </dgm:pt>
    <dgm:pt modelId="{F5854922-3D03-4E22-AA49-B980EFD400B9}" type="pres">
      <dgm:prSet presAssocID="{ECFB5972-3F50-42B7-B769-856B41CE46FF}" presName="sp" presStyleCnt="0"/>
      <dgm:spPr/>
      <dgm:t>
        <a:bodyPr/>
        <a:lstStyle/>
        <a:p>
          <a:endParaRPr lang="en-US"/>
        </a:p>
      </dgm:t>
    </dgm:pt>
    <dgm:pt modelId="{A54957B3-CEC9-4F1C-98FE-35494273B6B2}" type="pres">
      <dgm:prSet presAssocID="{0ADD3581-B6D7-4F46-9D32-4D474F2019C8}" presName="arrowAndChildren" presStyleCnt="0"/>
      <dgm:spPr/>
      <dgm:t>
        <a:bodyPr/>
        <a:lstStyle/>
        <a:p>
          <a:endParaRPr lang="en-US"/>
        </a:p>
      </dgm:t>
    </dgm:pt>
    <dgm:pt modelId="{3DD891CB-A0ED-4A0E-8496-74AE1B824318}" type="pres">
      <dgm:prSet presAssocID="{0ADD3581-B6D7-4F46-9D32-4D474F2019C8}" presName="parentTextArrow" presStyleLbl="node1" presStyleIdx="4" presStyleCnt="7"/>
      <dgm:spPr/>
      <dgm:t>
        <a:bodyPr/>
        <a:lstStyle/>
        <a:p>
          <a:endParaRPr lang="en-US"/>
        </a:p>
      </dgm:t>
    </dgm:pt>
    <dgm:pt modelId="{2B51109B-E2F0-476E-926E-EC89685FED12}" type="pres">
      <dgm:prSet presAssocID="{406D149C-5988-456E-A03B-8650ED365862}" presName="sp" presStyleCnt="0"/>
      <dgm:spPr/>
      <dgm:t>
        <a:bodyPr/>
        <a:lstStyle/>
        <a:p>
          <a:endParaRPr lang="en-US"/>
        </a:p>
      </dgm:t>
    </dgm:pt>
    <dgm:pt modelId="{C1FFE908-F7A2-4B43-8D80-3D5DDF9BA332}" type="pres">
      <dgm:prSet presAssocID="{60C8934A-E920-475E-B98B-4A5332048AE3}" presName="arrowAndChildren" presStyleCnt="0"/>
      <dgm:spPr/>
      <dgm:t>
        <a:bodyPr/>
        <a:lstStyle/>
        <a:p>
          <a:endParaRPr lang="en-US"/>
        </a:p>
      </dgm:t>
    </dgm:pt>
    <dgm:pt modelId="{EF189397-C52D-4D7D-A498-F83A74D86407}" type="pres">
      <dgm:prSet presAssocID="{60C8934A-E920-475E-B98B-4A5332048AE3}" presName="parentTextArrow" presStyleLbl="node1" presStyleIdx="5" presStyleCnt="7"/>
      <dgm:spPr/>
      <dgm:t>
        <a:bodyPr/>
        <a:lstStyle/>
        <a:p>
          <a:endParaRPr lang="en-US"/>
        </a:p>
      </dgm:t>
    </dgm:pt>
    <dgm:pt modelId="{1FF5F88A-420A-4501-B43A-71DFA35308CF}" type="pres">
      <dgm:prSet presAssocID="{B8C6F5A4-5E86-4949-A6D5-AF8E46A5F7F7}" presName="sp" presStyleCnt="0"/>
      <dgm:spPr/>
      <dgm:t>
        <a:bodyPr/>
        <a:lstStyle/>
        <a:p>
          <a:endParaRPr lang="en-US"/>
        </a:p>
      </dgm:t>
    </dgm:pt>
    <dgm:pt modelId="{C18D47D9-5D70-48D4-8BF1-17C0D9AFADBF}" type="pres">
      <dgm:prSet presAssocID="{E466F563-8CCA-404A-A6D6-68D50AF32635}" presName="arrowAndChildren" presStyleCnt="0"/>
      <dgm:spPr/>
      <dgm:t>
        <a:bodyPr/>
        <a:lstStyle/>
        <a:p>
          <a:endParaRPr lang="en-US"/>
        </a:p>
      </dgm:t>
    </dgm:pt>
    <dgm:pt modelId="{BACBB7D1-D7AB-469E-B363-FC518345C2AB}" type="pres">
      <dgm:prSet presAssocID="{E466F563-8CCA-404A-A6D6-68D50AF32635}" presName="parentTextArrow" presStyleLbl="node1" presStyleIdx="6" presStyleCnt="7"/>
      <dgm:spPr/>
      <dgm:t>
        <a:bodyPr/>
        <a:lstStyle/>
        <a:p>
          <a:endParaRPr lang="en-US"/>
        </a:p>
      </dgm:t>
    </dgm:pt>
  </dgm:ptLst>
  <dgm:cxnLst>
    <dgm:cxn modelId="{808D10EE-7112-4E1B-925B-65C994D2CACE}" type="presOf" srcId="{B6651839-4B89-4DBE-BFC9-1A1230B20C54}" destId="{9DE71666-4C21-4300-A7E4-A6209A97AC5F}" srcOrd="0" destOrd="0" presId="urn:microsoft.com/office/officeart/2005/8/layout/process4"/>
    <dgm:cxn modelId="{03846861-6CA9-4CD0-AB66-028A2E58D30A}" srcId="{C6A42EC7-796D-45EA-B5B1-85C3F671921C}" destId="{0ADD3581-B6D7-4F46-9D32-4D474F2019C8}" srcOrd="2" destOrd="0" parTransId="{9B8995D0-CE89-459B-B01D-E32230423362}" sibTransId="{ECFB5972-3F50-42B7-B769-856B41CE46FF}"/>
    <dgm:cxn modelId="{9979BDB2-1FD5-4882-945D-A794C4337690}" srcId="{C6A42EC7-796D-45EA-B5B1-85C3F671921C}" destId="{24CFB82B-6814-4736-A05B-CD4A860BDDC0}" srcOrd="5" destOrd="0" parTransId="{8A53C235-3C5E-4BE6-A54D-A2D431E0D79B}" sibTransId="{D9072DC4-C97F-4C3D-A2C4-6D46072BE23F}"/>
    <dgm:cxn modelId="{FE0B6F9B-57E9-427C-97C1-C1B6EAAA8406}" type="presOf" srcId="{0ADD3581-B6D7-4F46-9D32-4D474F2019C8}" destId="{3DD891CB-A0ED-4A0E-8496-74AE1B824318}" srcOrd="0" destOrd="0" presId="urn:microsoft.com/office/officeart/2005/8/layout/process4"/>
    <dgm:cxn modelId="{0A82EE59-6CEC-49DD-B49B-910D371A5A00}" type="presOf" srcId="{9A9ED5E6-F123-4967-B428-7AEFC24A9477}" destId="{6132724E-6F5A-49A2-84D4-C44FA69E4C60}" srcOrd="0" destOrd="0" presId="urn:microsoft.com/office/officeart/2005/8/layout/process4"/>
    <dgm:cxn modelId="{8CBC574F-730D-4701-A0B8-DC00F7E7F43B}" type="presOf" srcId="{24CFB82B-6814-4736-A05B-CD4A860BDDC0}" destId="{89B3E786-E8EE-4624-B951-E06AF1BF3CA1}" srcOrd="0" destOrd="0" presId="urn:microsoft.com/office/officeart/2005/8/layout/process4"/>
    <dgm:cxn modelId="{3C122AF7-7FF4-44E4-9CC9-EE5515653687}" srcId="{C6A42EC7-796D-45EA-B5B1-85C3F671921C}" destId="{60C8934A-E920-475E-B98B-4A5332048AE3}" srcOrd="1" destOrd="0" parTransId="{D4F8A441-52F7-472A-96BA-1C7E6F994FBD}" sibTransId="{406D149C-5988-456E-A03B-8650ED365862}"/>
    <dgm:cxn modelId="{F6950D7A-6E75-4971-B34C-D64140C239D6}" type="presOf" srcId="{60C8934A-E920-475E-B98B-4A5332048AE3}" destId="{EF189397-C52D-4D7D-A498-F83A74D86407}" srcOrd="0" destOrd="0" presId="urn:microsoft.com/office/officeart/2005/8/layout/process4"/>
    <dgm:cxn modelId="{1A3D56C3-64D1-47CC-B09A-17D82B01AF9F}" srcId="{C6A42EC7-796D-45EA-B5B1-85C3F671921C}" destId="{9A9ED5E6-F123-4967-B428-7AEFC24A9477}" srcOrd="4" destOrd="0" parTransId="{EF6853B3-7C08-49A5-A8BB-B4681740BE5B}" sibTransId="{E4057FFE-A982-4AE4-9512-5A5E1CAAC634}"/>
    <dgm:cxn modelId="{0573B52C-E8DC-4BC6-887D-35BB48A432C2}" type="presOf" srcId="{C6158B8F-C6CA-4B0F-9251-A0B41BD8870A}" destId="{EFD4B1B9-6753-40DB-A7C7-301B4A8833C6}" srcOrd="0" destOrd="0" presId="urn:microsoft.com/office/officeart/2005/8/layout/process4"/>
    <dgm:cxn modelId="{EDCB5E5C-5340-456E-A02E-6DDF90673443}" type="presOf" srcId="{E466F563-8CCA-404A-A6D6-68D50AF32635}" destId="{BACBB7D1-D7AB-469E-B363-FC518345C2AB}" srcOrd="0" destOrd="0" presId="urn:microsoft.com/office/officeart/2005/8/layout/process4"/>
    <dgm:cxn modelId="{23A6E96A-17DF-4BFB-8B64-33D8F05A9FCE}" srcId="{C6A42EC7-796D-45EA-B5B1-85C3F671921C}" destId="{B6651839-4B89-4DBE-BFC9-1A1230B20C54}" srcOrd="6" destOrd="0" parTransId="{FF769180-A5CD-43CB-92F7-57ADE2C765EA}" sibTransId="{FA09F06F-CCC2-4AD0-8A1F-8197D2333DAF}"/>
    <dgm:cxn modelId="{CADB3597-5084-4BE7-BDB5-B37EB02006F3}" srcId="{C6A42EC7-796D-45EA-B5B1-85C3F671921C}" destId="{E466F563-8CCA-404A-A6D6-68D50AF32635}" srcOrd="0" destOrd="0" parTransId="{3077A402-D6DF-4934-9683-DEE08E6DFDA3}" sibTransId="{B8C6F5A4-5E86-4949-A6D5-AF8E46A5F7F7}"/>
    <dgm:cxn modelId="{1028F643-7BCA-45F3-91CB-C2E3540CA7D1}" srcId="{C6A42EC7-796D-45EA-B5B1-85C3F671921C}" destId="{C6158B8F-C6CA-4B0F-9251-A0B41BD8870A}" srcOrd="3" destOrd="0" parTransId="{3EFD34D0-F897-4C0B-BA42-CFE1577D1E29}" sibTransId="{906CB9E6-8438-4262-9F1E-5A9262575A77}"/>
    <dgm:cxn modelId="{2EE2FE38-AACF-4897-B1A0-ABE0472A65DF}" type="presOf" srcId="{C6A42EC7-796D-45EA-B5B1-85C3F671921C}" destId="{2C970EFE-01FF-423B-934F-56532A02BE0F}" srcOrd="0" destOrd="0" presId="urn:microsoft.com/office/officeart/2005/8/layout/process4"/>
    <dgm:cxn modelId="{D2D6B212-238B-4F66-A620-C94658FD1F42}" type="presParOf" srcId="{2C970EFE-01FF-423B-934F-56532A02BE0F}" destId="{A7859684-4002-47E1-AA70-081C8D3835BC}" srcOrd="0" destOrd="0" presId="urn:microsoft.com/office/officeart/2005/8/layout/process4"/>
    <dgm:cxn modelId="{8B9235CA-3573-4DD5-B57C-0E66C69EB5E0}" type="presParOf" srcId="{A7859684-4002-47E1-AA70-081C8D3835BC}" destId="{9DE71666-4C21-4300-A7E4-A6209A97AC5F}" srcOrd="0" destOrd="0" presId="urn:microsoft.com/office/officeart/2005/8/layout/process4"/>
    <dgm:cxn modelId="{EA70909C-10A2-4AEB-BFCE-F624EE9F85E3}" type="presParOf" srcId="{2C970EFE-01FF-423B-934F-56532A02BE0F}" destId="{3F262824-A880-4455-AE0A-ECB5A3D1E327}" srcOrd="1" destOrd="0" presId="urn:microsoft.com/office/officeart/2005/8/layout/process4"/>
    <dgm:cxn modelId="{8B1FD552-CC1F-4EC3-A470-F4E56332A9CF}" type="presParOf" srcId="{2C970EFE-01FF-423B-934F-56532A02BE0F}" destId="{0AC0D836-CFBD-4A54-BCF5-6118694547D6}" srcOrd="2" destOrd="0" presId="urn:microsoft.com/office/officeart/2005/8/layout/process4"/>
    <dgm:cxn modelId="{0268EA73-26D4-4801-A2FA-D98BD8DC7FED}" type="presParOf" srcId="{0AC0D836-CFBD-4A54-BCF5-6118694547D6}" destId="{89B3E786-E8EE-4624-B951-E06AF1BF3CA1}" srcOrd="0" destOrd="0" presId="urn:microsoft.com/office/officeart/2005/8/layout/process4"/>
    <dgm:cxn modelId="{8B205523-9FCD-463E-B52F-47F5C945FAED}" type="presParOf" srcId="{2C970EFE-01FF-423B-934F-56532A02BE0F}" destId="{33A41D95-7930-4588-9F48-82F92BC73151}" srcOrd="3" destOrd="0" presId="urn:microsoft.com/office/officeart/2005/8/layout/process4"/>
    <dgm:cxn modelId="{3E243C35-12C2-4A2B-B16B-B9B832B60D9F}" type="presParOf" srcId="{2C970EFE-01FF-423B-934F-56532A02BE0F}" destId="{B22F8470-E74C-4B13-A33C-D4F726270A1B}" srcOrd="4" destOrd="0" presId="urn:microsoft.com/office/officeart/2005/8/layout/process4"/>
    <dgm:cxn modelId="{D16856A5-CD27-4E5B-A7FF-28910AD77191}" type="presParOf" srcId="{B22F8470-E74C-4B13-A33C-D4F726270A1B}" destId="{6132724E-6F5A-49A2-84D4-C44FA69E4C60}" srcOrd="0" destOrd="0" presId="urn:microsoft.com/office/officeart/2005/8/layout/process4"/>
    <dgm:cxn modelId="{91A9A2D8-36CE-4774-8B33-7FC90C1AB983}" type="presParOf" srcId="{2C970EFE-01FF-423B-934F-56532A02BE0F}" destId="{D71B37A2-6D47-49EC-9450-A7EE6AE4120D}" srcOrd="5" destOrd="0" presId="urn:microsoft.com/office/officeart/2005/8/layout/process4"/>
    <dgm:cxn modelId="{D0B6FBE3-875E-4F73-87F4-6CD88AD17812}" type="presParOf" srcId="{2C970EFE-01FF-423B-934F-56532A02BE0F}" destId="{69FAF967-5BA2-4DE8-ACB1-11148909CADA}" srcOrd="6" destOrd="0" presId="urn:microsoft.com/office/officeart/2005/8/layout/process4"/>
    <dgm:cxn modelId="{9CF5C77D-B6D6-489C-8429-FF9CCE168351}" type="presParOf" srcId="{69FAF967-5BA2-4DE8-ACB1-11148909CADA}" destId="{EFD4B1B9-6753-40DB-A7C7-301B4A8833C6}" srcOrd="0" destOrd="0" presId="urn:microsoft.com/office/officeart/2005/8/layout/process4"/>
    <dgm:cxn modelId="{A32D284B-F07C-47E4-89A5-73D43104253A}" type="presParOf" srcId="{2C970EFE-01FF-423B-934F-56532A02BE0F}" destId="{F5854922-3D03-4E22-AA49-B980EFD400B9}" srcOrd="7" destOrd="0" presId="urn:microsoft.com/office/officeart/2005/8/layout/process4"/>
    <dgm:cxn modelId="{49A75989-9867-4A52-B2C3-B047A496E9AA}" type="presParOf" srcId="{2C970EFE-01FF-423B-934F-56532A02BE0F}" destId="{A54957B3-CEC9-4F1C-98FE-35494273B6B2}" srcOrd="8" destOrd="0" presId="urn:microsoft.com/office/officeart/2005/8/layout/process4"/>
    <dgm:cxn modelId="{6CF20D75-1232-47C9-9971-3071785300EC}" type="presParOf" srcId="{A54957B3-CEC9-4F1C-98FE-35494273B6B2}" destId="{3DD891CB-A0ED-4A0E-8496-74AE1B824318}" srcOrd="0" destOrd="0" presId="urn:microsoft.com/office/officeart/2005/8/layout/process4"/>
    <dgm:cxn modelId="{2116F310-B3E8-4F42-9637-5E86443913D9}" type="presParOf" srcId="{2C970EFE-01FF-423B-934F-56532A02BE0F}" destId="{2B51109B-E2F0-476E-926E-EC89685FED12}" srcOrd="9" destOrd="0" presId="urn:microsoft.com/office/officeart/2005/8/layout/process4"/>
    <dgm:cxn modelId="{75FFCA49-24CA-4C80-99F1-940B2279BC24}" type="presParOf" srcId="{2C970EFE-01FF-423B-934F-56532A02BE0F}" destId="{C1FFE908-F7A2-4B43-8D80-3D5DDF9BA332}" srcOrd="10" destOrd="0" presId="urn:microsoft.com/office/officeart/2005/8/layout/process4"/>
    <dgm:cxn modelId="{32C373DE-9045-428F-B67E-354A56636F71}" type="presParOf" srcId="{C1FFE908-F7A2-4B43-8D80-3D5DDF9BA332}" destId="{EF189397-C52D-4D7D-A498-F83A74D86407}" srcOrd="0" destOrd="0" presId="urn:microsoft.com/office/officeart/2005/8/layout/process4"/>
    <dgm:cxn modelId="{10FF12C0-0C8B-4182-A4F9-90F6529C6CFB}" type="presParOf" srcId="{2C970EFE-01FF-423B-934F-56532A02BE0F}" destId="{1FF5F88A-420A-4501-B43A-71DFA35308CF}" srcOrd="11" destOrd="0" presId="urn:microsoft.com/office/officeart/2005/8/layout/process4"/>
    <dgm:cxn modelId="{7AF76371-9F8D-4D69-B082-7DEB71587AF4}" type="presParOf" srcId="{2C970EFE-01FF-423B-934F-56532A02BE0F}" destId="{C18D47D9-5D70-48D4-8BF1-17C0D9AFADBF}" srcOrd="12" destOrd="0" presId="urn:microsoft.com/office/officeart/2005/8/layout/process4"/>
    <dgm:cxn modelId="{0C287679-730E-460F-80AC-18719C3B542F}" type="presParOf" srcId="{C18D47D9-5D70-48D4-8BF1-17C0D9AFADBF}" destId="{BACBB7D1-D7AB-469E-B363-FC518345C2A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69F585-CF91-41C9-A236-05850C56CC2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89D19AF-A1CF-4CAB-8B51-96EB2C907F1A}">
      <dgm:prSet phldrT="[Text]" custT="1"/>
      <dgm:spPr/>
      <dgm:t>
        <a:bodyPr/>
        <a:lstStyle/>
        <a:p>
          <a:r>
            <a:rPr lang="en-US" sz="1800" b="1" dirty="0" smtClean="0">
              <a:solidFill>
                <a:schemeClr val="tx1"/>
              </a:solidFill>
            </a:rPr>
            <a:t>FAFSA</a:t>
          </a:r>
          <a:endParaRPr lang="en-US" sz="1600" b="1" dirty="0">
            <a:solidFill>
              <a:schemeClr val="tx1"/>
            </a:solidFill>
          </a:endParaRPr>
        </a:p>
      </dgm:t>
    </dgm:pt>
    <dgm:pt modelId="{751481C8-A286-4957-887A-C72644F7F4DB}" type="parTrans" cxnId="{2E4097B1-97E4-455C-B478-B1E15DEE135C}">
      <dgm:prSet/>
      <dgm:spPr/>
      <dgm:t>
        <a:bodyPr/>
        <a:lstStyle/>
        <a:p>
          <a:endParaRPr lang="en-US">
            <a:solidFill>
              <a:schemeClr val="tx1"/>
            </a:solidFill>
          </a:endParaRPr>
        </a:p>
      </dgm:t>
    </dgm:pt>
    <dgm:pt modelId="{E3E7009B-558F-4014-9042-64AA6D63BBB1}" type="sibTrans" cxnId="{2E4097B1-97E4-455C-B478-B1E15DEE135C}">
      <dgm:prSet/>
      <dgm:spPr/>
      <dgm:t>
        <a:bodyPr/>
        <a:lstStyle/>
        <a:p>
          <a:endParaRPr lang="en-US">
            <a:solidFill>
              <a:schemeClr val="tx1"/>
            </a:solidFill>
          </a:endParaRPr>
        </a:p>
      </dgm:t>
    </dgm:pt>
    <dgm:pt modelId="{EB51AFED-35A1-466C-A5AC-B44FC52BDEA9}">
      <dgm:prSet phldrT="[Text]" custT="1"/>
      <dgm:spPr/>
      <dgm:t>
        <a:bodyPr/>
        <a:lstStyle/>
        <a:p>
          <a:r>
            <a:rPr lang="en-US" sz="1400" b="1" dirty="0" smtClean="0">
              <a:solidFill>
                <a:schemeClr val="tx1"/>
              </a:solidFill>
            </a:rPr>
            <a:t>Dates vary by college </a:t>
          </a:r>
          <a:br>
            <a:rPr lang="en-US" sz="1400" b="1" dirty="0" smtClean="0">
              <a:solidFill>
                <a:schemeClr val="tx1"/>
              </a:solidFill>
            </a:rPr>
          </a:br>
          <a:r>
            <a:rPr lang="en-US" sz="1200" dirty="0" smtClean="0">
              <a:solidFill>
                <a:schemeClr val="tx1"/>
              </a:solidFill>
            </a:rPr>
            <a:t>(check with each college)</a:t>
          </a:r>
          <a:endParaRPr lang="en-US" sz="1200" dirty="0">
            <a:solidFill>
              <a:schemeClr val="tx1"/>
            </a:solidFill>
          </a:endParaRPr>
        </a:p>
      </dgm:t>
    </dgm:pt>
    <dgm:pt modelId="{D4996557-E552-4804-9CBA-9AA70CD95232}" type="parTrans" cxnId="{C722C7EF-A400-4232-B4B7-316FFB32B031}">
      <dgm:prSet/>
      <dgm:spPr/>
      <dgm:t>
        <a:bodyPr/>
        <a:lstStyle/>
        <a:p>
          <a:endParaRPr lang="en-US">
            <a:solidFill>
              <a:schemeClr val="tx1"/>
            </a:solidFill>
          </a:endParaRPr>
        </a:p>
      </dgm:t>
    </dgm:pt>
    <dgm:pt modelId="{D4C24419-0290-44B8-BC00-7A93BE15E722}" type="sibTrans" cxnId="{C722C7EF-A400-4232-B4B7-316FFB32B031}">
      <dgm:prSet/>
      <dgm:spPr/>
      <dgm:t>
        <a:bodyPr/>
        <a:lstStyle/>
        <a:p>
          <a:endParaRPr lang="en-US">
            <a:solidFill>
              <a:schemeClr val="tx1"/>
            </a:solidFill>
          </a:endParaRPr>
        </a:p>
      </dgm:t>
    </dgm:pt>
    <dgm:pt modelId="{E9034B6F-3B72-44E3-999B-623AF3C5A713}">
      <dgm:prSet phldrT="[Text]" custT="1"/>
      <dgm:spPr/>
      <dgm:t>
        <a:bodyPr/>
        <a:lstStyle/>
        <a:p>
          <a:r>
            <a:rPr lang="en-US" sz="1800" b="1" dirty="0" smtClean="0">
              <a:solidFill>
                <a:schemeClr val="tx1"/>
              </a:solidFill>
            </a:rPr>
            <a:t>MAP Grant</a:t>
          </a:r>
          <a:endParaRPr lang="en-US" sz="1800" b="1" dirty="0">
            <a:solidFill>
              <a:schemeClr val="tx1"/>
            </a:solidFill>
          </a:endParaRPr>
        </a:p>
      </dgm:t>
    </dgm:pt>
    <dgm:pt modelId="{027426C3-7D5B-4F1D-AA63-52FA3BA0FB29}" type="parTrans" cxnId="{3F39A835-E20B-4AC7-B19E-8E00B018DB74}">
      <dgm:prSet/>
      <dgm:spPr/>
      <dgm:t>
        <a:bodyPr/>
        <a:lstStyle/>
        <a:p>
          <a:endParaRPr lang="en-US">
            <a:solidFill>
              <a:schemeClr val="tx1"/>
            </a:solidFill>
          </a:endParaRPr>
        </a:p>
      </dgm:t>
    </dgm:pt>
    <dgm:pt modelId="{EC0067FF-B6BD-4326-944B-1C9C984C90AE}" type="sibTrans" cxnId="{3F39A835-E20B-4AC7-B19E-8E00B018DB74}">
      <dgm:prSet/>
      <dgm:spPr/>
      <dgm:t>
        <a:bodyPr/>
        <a:lstStyle/>
        <a:p>
          <a:endParaRPr lang="en-US">
            <a:solidFill>
              <a:schemeClr val="tx1"/>
            </a:solidFill>
          </a:endParaRPr>
        </a:p>
      </dgm:t>
    </dgm:pt>
    <dgm:pt modelId="{982979AD-5863-40EB-A76C-B9E1EEB04ECA}">
      <dgm:prSet phldrT="[Text]" custT="1"/>
      <dgm:spPr/>
      <dgm:t>
        <a:bodyPr/>
        <a:lstStyle/>
        <a:p>
          <a:r>
            <a:rPr lang="en-US" sz="1400" b="1" dirty="0" smtClean="0">
              <a:solidFill>
                <a:schemeClr val="tx1"/>
              </a:solidFill>
            </a:rPr>
            <a:t>As soon as possible after January 1, 2015 </a:t>
          </a:r>
          <a:r>
            <a:rPr lang="en-US" sz="1400" b="0" dirty="0" smtClean="0">
              <a:solidFill>
                <a:schemeClr val="tx1"/>
              </a:solidFill>
            </a:rPr>
            <a:t>(a</a:t>
          </a:r>
          <a:r>
            <a:rPr lang="en-US" sz="1300" b="0" dirty="0" smtClean="0">
              <a:solidFill>
                <a:schemeClr val="tx1"/>
              </a:solidFill>
            </a:rPr>
            <a:t>wards made until funds are depleted.*)</a:t>
          </a:r>
          <a:endParaRPr lang="en-US" sz="1300" b="0" dirty="0">
            <a:solidFill>
              <a:schemeClr val="tx1"/>
            </a:solidFill>
          </a:endParaRPr>
        </a:p>
      </dgm:t>
    </dgm:pt>
    <dgm:pt modelId="{8E22F124-6F8F-45C4-9744-6201A5190942}" type="parTrans" cxnId="{1C23E6F6-EE66-4952-B002-9F8E77C0A3A9}">
      <dgm:prSet/>
      <dgm:spPr/>
      <dgm:t>
        <a:bodyPr/>
        <a:lstStyle/>
        <a:p>
          <a:endParaRPr lang="en-US">
            <a:solidFill>
              <a:schemeClr val="tx1"/>
            </a:solidFill>
          </a:endParaRPr>
        </a:p>
      </dgm:t>
    </dgm:pt>
    <dgm:pt modelId="{B0437E5A-A930-41FC-804C-F17A2B3303E1}" type="sibTrans" cxnId="{1C23E6F6-EE66-4952-B002-9F8E77C0A3A9}">
      <dgm:prSet/>
      <dgm:spPr/>
      <dgm:t>
        <a:bodyPr/>
        <a:lstStyle/>
        <a:p>
          <a:endParaRPr lang="en-US">
            <a:solidFill>
              <a:schemeClr val="tx1"/>
            </a:solidFill>
          </a:endParaRPr>
        </a:p>
      </dgm:t>
    </dgm:pt>
    <dgm:pt modelId="{B9D9CF1F-C425-4BEA-ADD9-2CC0C3E27CE8}">
      <dgm:prSet phldrT="[Text]" custT="1"/>
      <dgm:spPr/>
      <dgm:t>
        <a:bodyPr/>
        <a:lstStyle/>
        <a:p>
          <a:r>
            <a:rPr lang="en-US" sz="1800" b="1" dirty="0" smtClean="0">
              <a:solidFill>
                <a:schemeClr val="tx1"/>
              </a:solidFill>
            </a:rPr>
            <a:t>Federal Pell  Grant</a:t>
          </a:r>
          <a:endParaRPr lang="en-US" sz="1800" b="1" dirty="0">
            <a:solidFill>
              <a:schemeClr val="tx1"/>
            </a:solidFill>
          </a:endParaRPr>
        </a:p>
      </dgm:t>
    </dgm:pt>
    <dgm:pt modelId="{E46CF116-40C7-4B92-A992-4577389DC4C9}" type="parTrans" cxnId="{41BA7234-F7DA-415E-B9D8-A99632111ED7}">
      <dgm:prSet/>
      <dgm:spPr/>
      <dgm:t>
        <a:bodyPr/>
        <a:lstStyle/>
        <a:p>
          <a:endParaRPr lang="en-US">
            <a:solidFill>
              <a:schemeClr val="tx1"/>
            </a:solidFill>
          </a:endParaRPr>
        </a:p>
      </dgm:t>
    </dgm:pt>
    <dgm:pt modelId="{A788D2FD-222B-4026-9B32-33928B15B2DB}" type="sibTrans" cxnId="{41BA7234-F7DA-415E-B9D8-A99632111ED7}">
      <dgm:prSet/>
      <dgm:spPr/>
      <dgm:t>
        <a:bodyPr/>
        <a:lstStyle/>
        <a:p>
          <a:endParaRPr lang="en-US">
            <a:solidFill>
              <a:schemeClr val="tx1"/>
            </a:solidFill>
          </a:endParaRPr>
        </a:p>
      </dgm:t>
    </dgm:pt>
    <dgm:pt modelId="{135E3A43-26B8-4D50-A4B6-ABA757A8E90D}">
      <dgm:prSet phldrT="[Text]" custT="1"/>
      <dgm:spPr/>
      <dgm:t>
        <a:bodyPr/>
        <a:lstStyle/>
        <a:p>
          <a:r>
            <a:rPr lang="en-US" sz="1400" b="1" dirty="0" smtClean="0">
              <a:solidFill>
                <a:schemeClr val="tx1"/>
              </a:solidFill>
            </a:rPr>
            <a:t>June 30, 2016 </a:t>
          </a:r>
          <a:br>
            <a:rPr lang="en-US" sz="1400" b="1" dirty="0" smtClean="0">
              <a:solidFill>
                <a:schemeClr val="tx1"/>
              </a:solidFill>
            </a:rPr>
          </a:br>
          <a:r>
            <a:rPr lang="en-US" sz="1200" b="0" dirty="0" smtClean="0">
              <a:solidFill>
                <a:schemeClr val="tx1"/>
              </a:solidFill>
            </a:rPr>
            <a:t>(at the end of the academic year)</a:t>
          </a:r>
          <a:endParaRPr lang="en-US" sz="1200" b="0" dirty="0">
            <a:solidFill>
              <a:schemeClr val="tx1"/>
            </a:solidFill>
          </a:endParaRPr>
        </a:p>
      </dgm:t>
    </dgm:pt>
    <dgm:pt modelId="{8272C757-F504-4963-83CB-CCCB3C8B2715}" type="parTrans" cxnId="{CBF34114-C719-47AB-B936-713272431461}">
      <dgm:prSet/>
      <dgm:spPr/>
      <dgm:t>
        <a:bodyPr/>
        <a:lstStyle/>
        <a:p>
          <a:endParaRPr lang="en-US">
            <a:solidFill>
              <a:schemeClr val="tx1"/>
            </a:solidFill>
          </a:endParaRPr>
        </a:p>
      </dgm:t>
    </dgm:pt>
    <dgm:pt modelId="{6F00F5CF-B8FD-4C5B-8954-5B756DB3DB6C}" type="sibTrans" cxnId="{CBF34114-C719-47AB-B936-713272431461}">
      <dgm:prSet/>
      <dgm:spPr/>
      <dgm:t>
        <a:bodyPr/>
        <a:lstStyle/>
        <a:p>
          <a:endParaRPr lang="en-US">
            <a:solidFill>
              <a:schemeClr val="tx1"/>
            </a:solidFill>
          </a:endParaRPr>
        </a:p>
      </dgm:t>
    </dgm:pt>
    <dgm:pt modelId="{DD6DF5E6-C441-42A4-8303-15D004371AD1}">
      <dgm:prSet phldrT="[Text]" custT="1"/>
      <dgm:spPr/>
      <dgm:t>
        <a:bodyPr/>
        <a:lstStyle/>
        <a:p>
          <a:r>
            <a:rPr lang="en-US" sz="1400" b="1" dirty="0" smtClean="0">
              <a:solidFill>
                <a:schemeClr val="tx1"/>
              </a:solidFill>
            </a:rPr>
            <a:t>January 1, 2015</a:t>
          </a:r>
          <a:br>
            <a:rPr lang="en-US" sz="1400" b="1" dirty="0" smtClean="0">
              <a:solidFill>
                <a:schemeClr val="tx1"/>
              </a:solidFill>
            </a:rPr>
          </a:br>
          <a:r>
            <a:rPr lang="en-US" sz="1300" b="0" dirty="0" smtClean="0">
              <a:solidFill>
                <a:schemeClr val="tx1"/>
              </a:solidFill>
            </a:rPr>
            <a:t>(first date to submit FAFSA)</a:t>
          </a:r>
          <a:endParaRPr lang="en-US" sz="1300" b="0" dirty="0">
            <a:solidFill>
              <a:schemeClr val="tx1"/>
            </a:solidFill>
          </a:endParaRPr>
        </a:p>
      </dgm:t>
    </dgm:pt>
    <dgm:pt modelId="{1477F04B-5BC7-4A6A-9A72-F84B971E92FB}" type="parTrans" cxnId="{0EF08B6C-A6AB-450D-96B9-1512CA80B39E}">
      <dgm:prSet/>
      <dgm:spPr/>
      <dgm:t>
        <a:bodyPr/>
        <a:lstStyle/>
        <a:p>
          <a:endParaRPr lang="en-US">
            <a:solidFill>
              <a:schemeClr val="tx1"/>
            </a:solidFill>
          </a:endParaRPr>
        </a:p>
      </dgm:t>
    </dgm:pt>
    <dgm:pt modelId="{3734E317-8084-41C5-B8EF-856A7E4C5C13}" type="sibTrans" cxnId="{0EF08B6C-A6AB-450D-96B9-1512CA80B39E}">
      <dgm:prSet/>
      <dgm:spPr/>
      <dgm:t>
        <a:bodyPr/>
        <a:lstStyle/>
        <a:p>
          <a:endParaRPr lang="en-US">
            <a:solidFill>
              <a:schemeClr val="tx1"/>
            </a:solidFill>
          </a:endParaRPr>
        </a:p>
      </dgm:t>
    </dgm:pt>
    <dgm:pt modelId="{94427B10-2763-4558-A82B-5236A70BECA3}">
      <dgm:prSet phldrT="[Text]" custT="1"/>
      <dgm:spPr/>
      <dgm:t>
        <a:bodyPr/>
        <a:lstStyle/>
        <a:p>
          <a:r>
            <a:rPr lang="en-US" sz="1800" b="1" dirty="0" smtClean="0">
              <a:solidFill>
                <a:schemeClr val="tx1"/>
              </a:solidFill>
            </a:rPr>
            <a:t>College</a:t>
          </a:r>
          <a:endParaRPr lang="en-US" sz="1800" b="1" dirty="0">
            <a:solidFill>
              <a:schemeClr val="tx1"/>
            </a:solidFill>
          </a:endParaRPr>
        </a:p>
      </dgm:t>
    </dgm:pt>
    <dgm:pt modelId="{B5161D03-F41C-4487-A735-3911B4F6F416}" type="parTrans" cxnId="{25959150-2D9D-436B-B80A-027C32665FBD}">
      <dgm:prSet/>
      <dgm:spPr/>
      <dgm:t>
        <a:bodyPr/>
        <a:lstStyle/>
        <a:p>
          <a:endParaRPr lang="en-US">
            <a:solidFill>
              <a:schemeClr val="tx1"/>
            </a:solidFill>
          </a:endParaRPr>
        </a:p>
      </dgm:t>
    </dgm:pt>
    <dgm:pt modelId="{4C6F66AF-82D8-4020-A4CA-2778ED14C52F}" type="sibTrans" cxnId="{25959150-2D9D-436B-B80A-027C32665FBD}">
      <dgm:prSet/>
      <dgm:spPr/>
      <dgm:t>
        <a:bodyPr/>
        <a:lstStyle/>
        <a:p>
          <a:endParaRPr lang="en-US">
            <a:solidFill>
              <a:schemeClr val="tx1"/>
            </a:solidFill>
          </a:endParaRPr>
        </a:p>
      </dgm:t>
    </dgm:pt>
    <dgm:pt modelId="{B6CD5F95-E955-4643-8292-5227BC638B9C}" type="pres">
      <dgm:prSet presAssocID="{0369F585-CF91-41C9-A236-05850C56CC20}" presName="Name0" presStyleCnt="0">
        <dgm:presLayoutVars>
          <dgm:dir/>
          <dgm:animLvl val="lvl"/>
          <dgm:resizeHandles val="exact"/>
        </dgm:presLayoutVars>
      </dgm:prSet>
      <dgm:spPr/>
      <dgm:t>
        <a:bodyPr/>
        <a:lstStyle/>
        <a:p>
          <a:endParaRPr lang="en-US"/>
        </a:p>
      </dgm:t>
    </dgm:pt>
    <dgm:pt modelId="{30528541-D40C-4C36-86CE-55A1348E158D}" type="pres">
      <dgm:prSet presAssocID="{489D19AF-A1CF-4CAB-8B51-96EB2C907F1A}" presName="linNode" presStyleCnt="0"/>
      <dgm:spPr/>
      <dgm:t>
        <a:bodyPr/>
        <a:lstStyle/>
        <a:p>
          <a:endParaRPr lang="en-US"/>
        </a:p>
      </dgm:t>
    </dgm:pt>
    <dgm:pt modelId="{7147D1A1-9FB2-4448-83FE-3756C6C1A4A9}" type="pres">
      <dgm:prSet presAssocID="{489D19AF-A1CF-4CAB-8B51-96EB2C907F1A}" presName="parentText" presStyleLbl="node1" presStyleIdx="0" presStyleCnt="4" custScaleX="80119">
        <dgm:presLayoutVars>
          <dgm:chMax val="1"/>
          <dgm:bulletEnabled val="1"/>
        </dgm:presLayoutVars>
      </dgm:prSet>
      <dgm:spPr/>
      <dgm:t>
        <a:bodyPr/>
        <a:lstStyle/>
        <a:p>
          <a:endParaRPr lang="en-US"/>
        </a:p>
      </dgm:t>
    </dgm:pt>
    <dgm:pt modelId="{6D6F7576-08D0-4BAD-9172-C447E44F9242}" type="pres">
      <dgm:prSet presAssocID="{489D19AF-A1CF-4CAB-8B51-96EB2C907F1A}" presName="descendantText" presStyleLbl="alignAccFollowNode1" presStyleIdx="0" presStyleCnt="4" custScaleX="118848">
        <dgm:presLayoutVars>
          <dgm:bulletEnabled val="1"/>
        </dgm:presLayoutVars>
      </dgm:prSet>
      <dgm:spPr/>
      <dgm:t>
        <a:bodyPr/>
        <a:lstStyle/>
        <a:p>
          <a:endParaRPr lang="en-US"/>
        </a:p>
      </dgm:t>
    </dgm:pt>
    <dgm:pt modelId="{F3116BD0-5D0F-4534-8409-0A55CCCDDD0C}" type="pres">
      <dgm:prSet presAssocID="{E3E7009B-558F-4014-9042-64AA6D63BBB1}" presName="sp" presStyleCnt="0"/>
      <dgm:spPr/>
      <dgm:t>
        <a:bodyPr/>
        <a:lstStyle/>
        <a:p>
          <a:endParaRPr lang="en-US"/>
        </a:p>
      </dgm:t>
    </dgm:pt>
    <dgm:pt modelId="{A0338383-D0E3-4E14-BD67-C1653E9A15AA}" type="pres">
      <dgm:prSet presAssocID="{94427B10-2763-4558-A82B-5236A70BECA3}" presName="linNode" presStyleCnt="0"/>
      <dgm:spPr/>
      <dgm:t>
        <a:bodyPr/>
        <a:lstStyle/>
        <a:p>
          <a:endParaRPr lang="en-US"/>
        </a:p>
      </dgm:t>
    </dgm:pt>
    <dgm:pt modelId="{11CD41D4-F4A1-424C-8CA0-23BCC4CA871F}" type="pres">
      <dgm:prSet presAssocID="{94427B10-2763-4558-A82B-5236A70BECA3}" presName="parentText" presStyleLbl="node1" presStyleIdx="1" presStyleCnt="4" custScaleX="77722">
        <dgm:presLayoutVars>
          <dgm:chMax val="1"/>
          <dgm:bulletEnabled val="1"/>
        </dgm:presLayoutVars>
      </dgm:prSet>
      <dgm:spPr/>
      <dgm:t>
        <a:bodyPr/>
        <a:lstStyle/>
        <a:p>
          <a:endParaRPr lang="en-US"/>
        </a:p>
      </dgm:t>
    </dgm:pt>
    <dgm:pt modelId="{06B7BE32-8F87-40F2-AFC2-5AB4EAB58C7A}" type="pres">
      <dgm:prSet presAssocID="{94427B10-2763-4558-A82B-5236A70BECA3}" presName="descendantText" presStyleLbl="alignAccFollowNode1" presStyleIdx="1" presStyleCnt="4" custScaleX="119166">
        <dgm:presLayoutVars>
          <dgm:bulletEnabled val="1"/>
        </dgm:presLayoutVars>
      </dgm:prSet>
      <dgm:spPr/>
      <dgm:t>
        <a:bodyPr/>
        <a:lstStyle/>
        <a:p>
          <a:endParaRPr lang="en-US"/>
        </a:p>
      </dgm:t>
    </dgm:pt>
    <dgm:pt modelId="{5018B60B-2902-46EE-B6EA-FF566911AE1F}" type="pres">
      <dgm:prSet presAssocID="{4C6F66AF-82D8-4020-A4CA-2778ED14C52F}" presName="sp" presStyleCnt="0"/>
      <dgm:spPr/>
      <dgm:t>
        <a:bodyPr/>
        <a:lstStyle/>
        <a:p>
          <a:endParaRPr lang="en-US"/>
        </a:p>
      </dgm:t>
    </dgm:pt>
    <dgm:pt modelId="{ECDBD66A-6A4A-442D-8D6C-D0956AA84DAE}" type="pres">
      <dgm:prSet presAssocID="{E9034B6F-3B72-44E3-999B-623AF3C5A713}" presName="linNode" presStyleCnt="0"/>
      <dgm:spPr/>
      <dgm:t>
        <a:bodyPr/>
        <a:lstStyle/>
        <a:p>
          <a:endParaRPr lang="en-US"/>
        </a:p>
      </dgm:t>
    </dgm:pt>
    <dgm:pt modelId="{4D58670C-0F68-4BA3-A04B-34B90CAC9CCF}" type="pres">
      <dgm:prSet presAssocID="{E9034B6F-3B72-44E3-999B-623AF3C5A713}" presName="parentText" presStyleLbl="node1" presStyleIdx="2" presStyleCnt="4" custScaleX="76513">
        <dgm:presLayoutVars>
          <dgm:chMax val="1"/>
          <dgm:bulletEnabled val="1"/>
        </dgm:presLayoutVars>
      </dgm:prSet>
      <dgm:spPr/>
      <dgm:t>
        <a:bodyPr/>
        <a:lstStyle/>
        <a:p>
          <a:endParaRPr lang="en-US"/>
        </a:p>
      </dgm:t>
    </dgm:pt>
    <dgm:pt modelId="{457AAB98-59E5-4EB6-855C-7C72B4A6C6BF}" type="pres">
      <dgm:prSet presAssocID="{E9034B6F-3B72-44E3-999B-623AF3C5A713}" presName="descendantText" presStyleLbl="alignAccFollowNode1" presStyleIdx="2" presStyleCnt="4" custScaleX="118884" custLinFactNeighborX="75" custLinFactNeighborY="-4807">
        <dgm:presLayoutVars>
          <dgm:bulletEnabled val="1"/>
        </dgm:presLayoutVars>
      </dgm:prSet>
      <dgm:spPr/>
      <dgm:t>
        <a:bodyPr/>
        <a:lstStyle/>
        <a:p>
          <a:endParaRPr lang="en-US"/>
        </a:p>
      </dgm:t>
    </dgm:pt>
    <dgm:pt modelId="{5B485A2B-9246-4331-8E7F-D62E7B73ED45}" type="pres">
      <dgm:prSet presAssocID="{EC0067FF-B6BD-4326-944B-1C9C984C90AE}" presName="sp" presStyleCnt="0"/>
      <dgm:spPr/>
      <dgm:t>
        <a:bodyPr/>
        <a:lstStyle/>
        <a:p>
          <a:endParaRPr lang="en-US"/>
        </a:p>
      </dgm:t>
    </dgm:pt>
    <dgm:pt modelId="{3F0F3E56-8328-4D6C-BE75-FE337C1C0B4C}" type="pres">
      <dgm:prSet presAssocID="{B9D9CF1F-C425-4BEA-ADD9-2CC0C3E27CE8}" presName="linNode" presStyleCnt="0"/>
      <dgm:spPr/>
      <dgm:t>
        <a:bodyPr/>
        <a:lstStyle/>
        <a:p>
          <a:endParaRPr lang="en-US"/>
        </a:p>
      </dgm:t>
    </dgm:pt>
    <dgm:pt modelId="{7B939CB5-18AE-4A51-95AA-FA0035BEB58F}" type="pres">
      <dgm:prSet presAssocID="{B9D9CF1F-C425-4BEA-ADD9-2CC0C3E27CE8}" presName="parentText" presStyleLbl="node1" presStyleIdx="3" presStyleCnt="4" custScaleX="77940">
        <dgm:presLayoutVars>
          <dgm:chMax val="1"/>
          <dgm:bulletEnabled val="1"/>
        </dgm:presLayoutVars>
      </dgm:prSet>
      <dgm:spPr/>
      <dgm:t>
        <a:bodyPr/>
        <a:lstStyle/>
        <a:p>
          <a:endParaRPr lang="en-US"/>
        </a:p>
      </dgm:t>
    </dgm:pt>
    <dgm:pt modelId="{E4BE1152-1734-485C-B1D6-66AC6918A046}" type="pres">
      <dgm:prSet presAssocID="{B9D9CF1F-C425-4BEA-ADD9-2CC0C3E27CE8}" presName="descendantText" presStyleLbl="alignAccFollowNode1" presStyleIdx="3" presStyleCnt="4" custScaleX="119408">
        <dgm:presLayoutVars>
          <dgm:bulletEnabled val="1"/>
        </dgm:presLayoutVars>
      </dgm:prSet>
      <dgm:spPr/>
      <dgm:t>
        <a:bodyPr/>
        <a:lstStyle/>
        <a:p>
          <a:endParaRPr lang="en-US"/>
        </a:p>
      </dgm:t>
    </dgm:pt>
  </dgm:ptLst>
  <dgm:cxnLst>
    <dgm:cxn modelId="{3F39A835-E20B-4AC7-B19E-8E00B018DB74}" srcId="{0369F585-CF91-41C9-A236-05850C56CC20}" destId="{E9034B6F-3B72-44E3-999B-623AF3C5A713}" srcOrd="2" destOrd="0" parTransId="{027426C3-7D5B-4F1D-AA63-52FA3BA0FB29}" sibTransId="{EC0067FF-B6BD-4326-944B-1C9C984C90AE}"/>
    <dgm:cxn modelId="{1C23E6F6-EE66-4952-B002-9F8E77C0A3A9}" srcId="{E9034B6F-3B72-44E3-999B-623AF3C5A713}" destId="{982979AD-5863-40EB-A76C-B9E1EEB04ECA}" srcOrd="0" destOrd="0" parTransId="{8E22F124-6F8F-45C4-9744-6201A5190942}" sibTransId="{B0437E5A-A930-41FC-804C-F17A2B3303E1}"/>
    <dgm:cxn modelId="{25959150-2D9D-436B-B80A-027C32665FBD}" srcId="{0369F585-CF91-41C9-A236-05850C56CC20}" destId="{94427B10-2763-4558-A82B-5236A70BECA3}" srcOrd="1" destOrd="0" parTransId="{B5161D03-F41C-4487-A735-3911B4F6F416}" sibTransId="{4C6F66AF-82D8-4020-A4CA-2778ED14C52F}"/>
    <dgm:cxn modelId="{2DEF8410-F7F5-4E5E-A16D-1E576B76FBDA}" type="presOf" srcId="{135E3A43-26B8-4D50-A4B6-ABA757A8E90D}" destId="{E4BE1152-1734-485C-B1D6-66AC6918A046}" srcOrd="0" destOrd="0" presId="urn:microsoft.com/office/officeart/2005/8/layout/vList5"/>
    <dgm:cxn modelId="{41BA7234-F7DA-415E-B9D8-A99632111ED7}" srcId="{0369F585-CF91-41C9-A236-05850C56CC20}" destId="{B9D9CF1F-C425-4BEA-ADD9-2CC0C3E27CE8}" srcOrd="3" destOrd="0" parTransId="{E46CF116-40C7-4B92-A992-4577389DC4C9}" sibTransId="{A788D2FD-222B-4026-9B32-33928B15B2DB}"/>
    <dgm:cxn modelId="{2B840835-D1FD-43E4-BE8B-9FA94F748894}" type="presOf" srcId="{489D19AF-A1CF-4CAB-8B51-96EB2C907F1A}" destId="{7147D1A1-9FB2-4448-83FE-3756C6C1A4A9}" srcOrd="0" destOrd="0" presId="urn:microsoft.com/office/officeart/2005/8/layout/vList5"/>
    <dgm:cxn modelId="{CBF34114-C719-47AB-B936-713272431461}" srcId="{B9D9CF1F-C425-4BEA-ADD9-2CC0C3E27CE8}" destId="{135E3A43-26B8-4D50-A4B6-ABA757A8E90D}" srcOrd="0" destOrd="0" parTransId="{8272C757-F504-4963-83CB-CCCB3C8B2715}" sibTransId="{6F00F5CF-B8FD-4C5B-8954-5B756DB3DB6C}"/>
    <dgm:cxn modelId="{24769C8F-852F-4B25-8B19-B4C3458AA7F3}" type="presOf" srcId="{B9D9CF1F-C425-4BEA-ADD9-2CC0C3E27CE8}" destId="{7B939CB5-18AE-4A51-95AA-FA0035BEB58F}" srcOrd="0" destOrd="0" presId="urn:microsoft.com/office/officeart/2005/8/layout/vList5"/>
    <dgm:cxn modelId="{70696EF2-9489-4E67-8BA8-FFD1BC30301A}" type="presOf" srcId="{982979AD-5863-40EB-A76C-B9E1EEB04ECA}" destId="{457AAB98-59E5-4EB6-855C-7C72B4A6C6BF}" srcOrd="0" destOrd="0" presId="urn:microsoft.com/office/officeart/2005/8/layout/vList5"/>
    <dgm:cxn modelId="{C722C7EF-A400-4232-B4B7-316FFB32B031}" srcId="{94427B10-2763-4558-A82B-5236A70BECA3}" destId="{EB51AFED-35A1-466C-A5AC-B44FC52BDEA9}" srcOrd="0" destOrd="0" parTransId="{D4996557-E552-4804-9CBA-9AA70CD95232}" sibTransId="{D4C24419-0290-44B8-BC00-7A93BE15E722}"/>
    <dgm:cxn modelId="{2E4097B1-97E4-455C-B478-B1E15DEE135C}" srcId="{0369F585-CF91-41C9-A236-05850C56CC20}" destId="{489D19AF-A1CF-4CAB-8B51-96EB2C907F1A}" srcOrd="0" destOrd="0" parTransId="{751481C8-A286-4957-887A-C72644F7F4DB}" sibTransId="{E3E7009B-558F-4014-9042-64AA6D63BBB1}"/>
    <dgm:cxn modelId="{4523E579-2567-4DC0-BFE2-6AFD9C1ED974}" type="presOf" srcId="{0369F585-CF91-41C9-A236-05850C56CC20}" destId="{B6CD5F95-E955-4643-8292-5227BC638B9C}" srcOrd="0" destOrd="0" presId="urn:microsoft.com/office/officeart/2005/8/layout/vList5"/>
    <dgm:cxn modelId="{A5239FC3-3572-48BC-B0C4-3CE59F55DBBF}" type="presOf" srcId="{94427B10-2763-4558-A82B-5236A70BECA3}" destId="{11CD41D4-F4A1-424C-8CA0-23BCC4CA871F}" srcOrd="0" destOrd="0" presId="urn:microsoft.com/office/officeart/2005/8/layout/vList5"/>
    <dgm:cxn modelId="{19BCD7A9-B6B7-478D-B35B-E1E8119255F4}" type="presOf" srcId="{DD6DF5E6-C441-42A4-8303-15D004371AD1}" destId="{6D6F7576-08D0-4BAD-9172-C447E44F9242}" srcOrd="0" destOrd="0" presId="urn:microsoft.com/office/officeart/2005/8/layout/vList5"/>
    <dgm:cxn modelId="{0EF08B6C-A6AB-450D-96B9-1512CA80B39E}" srcId="{489D19AF-A1CF-4CAB-8B51-96EB2C907F1A}" destId="{DD6DF5E6-C441-42A4-8303-15D004371AD1}" srcOrd="0" destOrd="0" parTransId="{1477F04B-5BC7-4A6A-9A72-F84B971E92FB}" sibTransId="{3734E317-8084-41C5-B8EF-856A7E4C5C13}"/>
    <dgm:cxn modelId="{2F859FF0-F300-4FEF-96F2-D8CC04D1A25C}" type="presOf" srcId="{EB51AFED-35A1-466C-A5AC-B44FC52BDEA9}" destId="{06B7BE32-8F87-40F2-AFC2-5AB4EAB58C7A}" srcOrd="0" destOrd="0" presId="urn:microsoft.com/office/officeart/2005/8/layout/vList5"/>
    <dgm:cxn modelId="{867FA622-20FD-4444-A0E9-8F234C134774}" type="presOf" srcId="{E9034B6F-3B72-44E3-999B-623AF3C5A713}" destId="{4D58670C-0F68-4BA3-A04B-34B90CAC9CCF}" srcOrd="0" destOrd="0" presId="urn:microsoft.com/office/officeart/2005/8/layout/vList5"/>
    <dgm:cxn modelId="{4B3C9B32-38C3-4734-8407-C63755173270}" type="presParOf" srcId="{B6CD5F95-E955-4643-8292-5227BC638B9C}" destId="{30528541-D40C-4C36-86CE-55A1348E158D}" srcOrd="0" destOrd="0" presId="urn:microsoft.com/office/officeart/2005/8/layout/vList5"/>
    <dgm:cxn modelId="{6DD3BF13-B58E-4091-92A0-B98DFD91FE3A}" type="presParOf" srcId="{30528541-D40C-4C36-86CE-55A1348E158D}" destId="{7147D1A1-9FB2-4448-83FE-3756C6C1A4A9}" srcOrd="0" destOrd="0" presId="urn:microsoft.com/office/officeart/2005/8/layout/vList5"/>
    <dgm:cxn modelId="{2CD1FDF8-5F43-428A-930C-4DE9EA2F8429}" type="presParOf" srcId="{30528541-D40C-4C36-86CE-55A1348E158D}" destId="{6D6F7576-08D0-4BAD-9172-C447E44F9242}" srcOrd="1" destOrd="0" presId="urn:microsoft.com/office/officeart/2005/8/layout/vList5"/>
    <dgm:cxn modelId="{4CE299CB-019B-4AE4-B119-6626F016E168}" type="presParOf" srcId="{B6CD5F95-E955-4643-8292-5227BC638B9C}" destId="{F3116BD0-5D0F-4534-8409-0A55CCCDDD0C}" srcOrd="1" destOrd="0" presId="urn:microsoft.com/office/officeart/2005/8/layout/vList5"/>
    <dgm:cxn modelId="{D73D5D1E-2D74-4A08-B48A-D814D14028CB}" type="presParOf" srcId="{B6CD5F95-E955-4643-8292-5227BC638B9C}" destId="{A0338383-D0E3-4E14-BD67-C1653E9A15AA}" srcOrd="2" destOrd="0" presId="urn:microsoft.com/office/officeart/2005/8/layout/vList5"/>
    <dgm:cxn modelId="{A6EB5136-8C0B-4920-AFBE-A8DF71B1E584}" type="presParOf" srcId="{A0338383-D0E3-4E14-BD67-C1653E9A15AA}" destId="{11CD41D4-F4A1-424C-8CA0-23BCC4CA871F}" srcOrd="0" destOrd="0" presId="urn:microsoft.com/office/officeart/2005/8/layout/vList5"/>
    <dgm:cxn modelId="{DA9BB69F-AFD7-4391-9858-80E2F7F0EF21}" type="presParOf" srcId="{A0338383-D0E3-4E14-BD67-C1653E9A15AA}" destId="{06B7BE32-8F87-40F2-AFC2-5AB4EAB58C7A}" srcOrd="1" destOrd="0" presId="urn:microsoft.com/office/officeart/2005/8/layout/vList5"/>
    <dgm:cxn modelId="{78529EA0-5493-4880-90D0-B2517CDD7805}" type="presParOf" srcId="{B6CD5F95-E955-4643-8292-5227BC638B9C}" destId="{5018B60B-2902-46EE-B6EA-FF566911AE1F}" srcOrd="3" destOrd="0" presId="urn:microsoft.com/office/officeart/2005/8/layout/vList5"/>
    <dgm:cxn modelId="{579438B8-1F04-43EF-9042-67DD5DD6EEBF}" type="presParOf" srcId="{B6CD5F95-E955-4643-8292-5227BC638B9C}" destId="{ECDBD66A-6A4A-442D-8D6C-D0956AA84DAE}" srcOrd="4" destOrd="0" presId="urn:microsoft.com/office/officeart/2005/8/layout/vList5"/>
    <dgm:cxn modelId="{DE0DC02F-D5EA-4665-9503-718603C5907D}" type="presParOf" srcId="{ECDBD66A-6A4A-442D-8D6C-D0956AA84DAE}" destId="{4D58670C-0F68-4BA3-A04B-34B90CAC9CCF}" srcOrd="0" destOrd="0" presId="urn:microsoft.com/office/officeart/2005/8/layout/vList5"/>
    <dgm:cxn modelId="{8D441F71-CDA4-440A-890B-66E7EA95723C}" type="presParOf" srcId="{ECDBD66A-6A4A-442D-8D6C-D0956AA84DAE}" destId="{457AAB98-59E5-4EB6-855C-7C72B4A6C6BF}" srcOrd="1" destOrd="0" presId="urn:microsoft.com/office/officeart/2005/8/layout/vList5"/>
    <dgm:cxn modelId="{8118E8B0-11C1-4CB8-9705-C03E912F9142}" type="presParOf" srcId="{B6CD5F95-E955-4643-8292-5227BC638B9C}" destId="{5B485A2B-9246-4331-8E7F-D62E7B73ED45}" srcOrd="5" destOrd="0" presId="urn:microsoft.com/office/officeart/2005/8/layout/vList5"/>
    <dgm:cxn modelId="{1DE405EA-2048-4316-8162-23B4924D5236}" type="presParOf" srcId="{B6CD5F95-E955-4643-8292-5227BC638B9C}" destId="{3F0F3E56-8328-4D6C-BE75-FE337C1C0B4C}" srcOrd="6" destOrd="0" presId="urn:microsoft.com/office/officeart/2005/8/layout/vList5"/>
    <dgm:cxn modelId="{7CAF9662-1934-441E-8DDF-2041DE0D2F2A}" type="presParOf" srcId="{3F0F3E56-8328-4D6C-BE75-FE337C1C0B4C}" destId="{7B939CB5-18AE-4A51-95AA-FA0035BEB58F}" srcOrd="0" destOrd="0" presId="urn:microsoft.com/office/officeart/2005/8/layout/vList5"/>
    <dgm:cxn modelId="{F47D9F9B-A8B5-4C26-8E0A-DC00364BED65}" type="presParOf" srcId="{3F0F3E56-8328-4D6C-BE75-FE337C1C0B4C}" destId="{E4BE1152-1734-485C-B1D6-66AC6918A0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69F585-CF91-41C9-A236-05850C56CC2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89D19AF-A1CF-4CAB-8B51-96EB2C907F1A}">
      <dgm:prSet phldrT="[Text]" custT="1"/>
      <dgm:spPr/>
      <dgm:t>
        <a:bodyPr/>
        <a:lstStyle/>
        <a:p>
          <a:r>
            <a:rPr lang="en-US" sz="1800" b="1" dirty="0" smtClean="0">
              <a:solidFill>
                <a:schemeClr val="tx1"/>
              </a:solidFill>
            </a:rPr>
            <a:t>FAFSA</a:t>
          </a:r>
          <a:endParaRPr lang="en-US" sz="1600" b="1" dirty="0">
            <a:solidFill>
              <a:schemeClr val="tx1"/>
            </a:solidFill>
          </a:endParaRPr>
        </a:p>
      </dgm:t>
    </dgm:pt>
    <dgm:pt modelId="{751481C8-A286-4957-887A-C72644F7F4DB}" type="parTrans" cxnId="{2E4097B1-97E4-455C-B478-B1E15DEE135C}">
      <dgm:prSet/>
      <dgm:spPr/>
      <dgm:t>
        <a:bodyPr/>
        <a:lstStyle/>
        <a:p>
          <a:endParaRPr lang="en-US">
            <a:solidFill>
              <a:schemeClr val="tx1"/>
            </a:solidFill>
          </a:endParaRPr>
        </a:p>
      </dgm:t>
    </dgm:pt>
    <dgm:pt modelId="{E3E7009B-558F-4014-9042-64AA6D63BBB1}" type="sibTrans" cxnId="{2E4097B1-97E4-455C-B478-B1E15DEE135C}">
      <dgm:prSet/>
      <dgm:spPr/>
      <dgm:t>
        <a:bodyPr/>
        <a:lstStyle/>
        <a:p>
          <a:endParaRPr lang="en-US">
            <a:solidFill>
              <a:schemeClr val="tx1"/>
            </a:solidFill>
          </a:endParaRPr>
        </a:p>
      </dgm:t>
    </dgm:pt>
    <dgm:pt modelId="{EB51AFED-35A1-466C-A5AC-B44FC52BDEA9}">
      <dgm:prSet phldrT="[Text]" custT="1"/>
      <dgm:spPr/>
      <dgm:t>
        <a:bodyPr/>
        <a:lstStyle/>
        <a:p>
          <a:r>
            <a:rPr lang="en-US" sz="1400" b="1" dirty="0" smtClean="0">
              <a:solidFill>
                <a:schemeClr val="tx1"/>
              </a:solidFill>
            </a:rPr>
            <a:t>Dates vary by college </a:t>
          </a:r>
          <a:br>
            <a:rPr lang="en-US" sz="1400" b="1" dirty="0" smtClean="0">
              <a:solidFill>
                <a:schemeClr val="tx1"/>
              </a:solidFill>
            </a:rPr>
          </a:br>
          <a:r>
            <a:rPr lang="en-US" sz="1200" dirty="0" smtClean="0">
              <a:solidFill>
                <a:schemeClr val="tx1"/>
              </a:solidFill>
            </a:rPr>
            <a:t>(check with each college)</a:t>
          </a:r>
          <a:endParaRPr lang="en-US" sz="1200" dirty="0">
            <a:solidFill>
              <a:schemeClr val="tx1"/>
            </a:solidFill>
          </a:endParaRPr>
        </a:p>
      </dgm:t>
    </dgm:pt>
    <dgm:pt modelId="{D4996557-E552-4804-9CBA-9AA70CD95232}" type="parTrans" cxnId="{C722C7EF-A400-4232-B4B7-316FFB32B031}">
      <dgm:prSet/>
      <dgm:spPr/>
      <dgm:t>
        <a:bodyPr/>
        <a:lstStyle/>
        <a:p>
          <a:endParaRPr lang="en-US">
            <a:solidFill>
              <a:schemeClr val="tx1"/>
            </a:solidFill>
          </a:endParaRPr>
        </a:p>
      </dgm:t>
    </dgm:pt>
    <dgm:pt modelId="{D4C24419-0290-44B8-BC00-7A93BE15E722}" type="sibTrans" cxnId="{C722C7EF-A400-4232-B4B7-316FFB32B031}">
      <dgm:prSet/>
      <dgm:spPr/>
      <dgm:t>
        <a:bodyPr/>
        <a:lstStyle/>
        <a:p>
          <a:endParaRPr lang="en-US">
            <a:solidFill>
              <a:schemeClr val="tx1"/>
            </a:solidFill>
          </a:endParaRPr>
        </a:p>
      </dgm:t>
    </dgm:pt>
    <dgm:pt modelId="{E9034B6F-3B72-44E3-999B-623AF3C5A713}">
      <dgm:prSet phldrT="[Text]" custT="1"/>
      <dgm:spPr/>
      <dgm:t>
        <a:bodyPr/>
        <a:lstStyle/>
        <a:p>
          <a:r>
            <a:rPr lang="en-US" sz="1800" b="1" dirty="0" smtClean="0">
              <a:solidFill>
                <a:schemeClr val="tx1"/>
              </a:solidFill>
            </a:rPr>
            <a:t>MAP Grant</a:t>
          </a:r>
          <a:endParaRPr lang="en-US" sz="1800" b="1" dirty="0">
            <a:solidFill>
              <a:schemeClr val="tx1"/>
            </a:solidFill>
          </a:endParaRPr>
        </a:p>
      </dgm:t>
    </dgm:pt>
    <dgm:pt modelId="{027426C3-7D5B-4F1D-AA63-52FA3BA0FB29}" type="parTrans" cxnId="{3F39A835-E20B-4AC7-B19E-8E00B018DB74}">
      <dgm:prSet/>
      <dgm:spPr/>
      <dgm:t>
        <a:bodyPr/>
        <a:lstStyle/>
        <a:p>
          <a:endParaRPr lang="en-US">
            <a:solidFill>
              <a:schemeClr val="tx1"/>
            </a:solidFill>
          </a:endParaRPr>
        </a:p>
      </dgm:t>
    </dgm:pt>
    <dgm:pt modelId="{EC0067FF-B6BD-4326-944B-1C9C984C90AE}" type="sibTrans" cxnId="{3F39A835-E20B-4AC7-B19E-8E00B018DB74}">
      <dgm:prSet/>
      <dgm:spPr/>
      <dgm:t>
        <a:bodyPr/>
        <a:lstStyle/>
        <a:p>
          <a:endParaRPr lang="en-US">
            <a:solidFill>
              <a:schemeClr val="tx1"/>
            </a:solidFill>
          </a:endParaRPr>
        </a:p>
      </dgm:t>
    </dgm:pt>
    <dgm:pt modelId="{982979AD-5863-40EB-A76C-B9E1EEB04ECA}">
      <dgm:prSet phldrT="[Text]" custT="1"/>
      <dgm:spPr/>
      <dgm:t>
        <a:bodyPr/>
        <a:lstStyle/>
        <a:p>
          <a:r>
            <a:rPr lang="en-US" sz="1400" b="1" dirty="0" smtClean="0">
              <a:solidFill>
                <a:schemeClr val="tx1"/>
              </a:solidFill>
            </a:rPr>
            <a:t>As soon as possible after January 1, 2016 </a:t>
          </a:r>
          <a:r>
            <a:rPr lang="en-US" sz="1400" b="0" dirty="0" smtClean="0">
              <a:solidFill>
                <a:schemeClr val="tx1"/>
              </a:solidFill>
            </a:rPr>
            <a:t>(a</a:t>
          </a:r>
          <a:r>
            <a:rPr lang="en-US" sz="1300" b="0" dirty="0" smtClean="0">
              <a:solidFill>
                <a:schemeClr val="tx1"/>
              </a:solidFill>
            </a:rPr>
            <a:t>wards made until funds are depleted.*)</a:t>
          </a:r>
          <a:endParaRPr lang="en-US" sz="1300" b="0" dirty="0">
            <a:solidFill>
              <a:schemeClr val="tx1"/>
            </a:solidFill>
          </a:endParaRPr>
        </a:p>
      </dgm:t>
    </dgm:pt>
    <dgm:pt modelId="{8E22F124-6F8F-45C4-9744-6201A5190942}" type="parTrans" cxnId="{1C23E6F6-EE66-4952-B002-9F8E77C0A3A9}">
      <dgm:prSet/>
      <dgm:spPr/>
      <dgm:t>
        <a:bodyPr/>
        <a:lstStyle/>
        <a:p>
          <a:endParaRPr lang="en-US">
            <a:solidFill>
              <a:schemeClr val="tx1"/>
            </a:solidFill>
          </a:endParaRPr>
        </a:p>
      </dgm:t>
    </dgm:pt>
    <dgm:pt modelId="{B0437E5A-A930-41FC-804C-F17A2B3303E1}" type="sibTrans" cxnId="{1C23E6F6-EE66-4952-B002-9F8E77C0A3A9}">
      <dgm:prSet/>
      <dgm:spPr/>
      <dgm:t>
        <a:bodyPr/>
        <a:lstStyle/>
        <a:p>
          <a:endParaRPr lang="en-US">
            <a:solidFill>
              <a:schemeClr val="tx1"/>
            </a:solidFill>
          </a:endParaRPr>
        </a:p>
      </dgm:t>
    </dgm:pt>
    <dgm:pt modelId="{B9D9CF1F-C425-4BEA-ADD9-2CC0C3E27CE8}">
      <dgm:prSet phldrT="[Text]" custT="1"/>
      <dgm:spPr/>
      <dgm:t>
        <a:bodyPr/>
        <a:lstStyle/>
        <a:p>
          <a:r>
            <a:rPr lang="en-US" sz="1800" b="1" dirty="0" smtClean="0">
              <a:solidFill>
                <a:schemeClr val="tx1"/>
              </a:solidFill>
            </a:rPr>
            <a:t>Federal Pell  Grant</a:t>
          </a:r>
          <a:endParaRPr lang="en-US" sz="1800" b="1" dirty="0">
            <a:solidFill>
              <a:schemeClr val="tx1"/>
            </a:solidFill>
          </a:endParaRPr>
        </a:p>
      </dgm:t>
    </dgm:pt>
    <dgm:pt modelId="{E46CF116-40C7-4B92-A992-4577389DC4C9}" type="parTrans" cxnId="{41BA7234-F7DA-415E-B9D8-A99632111ED7}">
      <dgm:prSet/>
      <dgm:spPr/>
      <dgm:t>
        <a:bodyPr/>
        <a:lstStyle/>
        <a:p>
          <a:endParaRPr lang="en-US">
            <a:solidFill>
              <a:schemeClr val="tx1"/>
            </a:solidFill>
          </a:endParaRPr>
        </a:p>
      </dgm:t>
    </dgm:pt>
    <dgm:pt modelId="{A788D2FD-222B-4026-9B32-33928B15B2DB}" type="sibTrans" cxnId="{41BA7234-F7DA-415E-B9D8-A99632111ED7}">
      <dgm:prSet/>
      <dgm:spPr/>
      <dgm:t>
        <a:bodyPr/>
        <a:lstStyle/>
        <a:p>
          <a:endParaRPr lang="en-US">
            <a:solidFill>
              <a:schemeClr val="tx1"/>
            </a:solidFill>
          </a:endParaRPr>
        </a:p>
      </dgm:t>
    </dgm:pt>
    <dgm:pt modelId="{135E3A43-26B8-4D50-A4B6-ABA757A8E90D}">
      <dgm:prSet phldrT="[Text]" custT="1"/>
      <dgm:spPr/>
      <dgm:t>
        <a:bodyPr/>
        <a:lstStyle/>
        <a:p>
          <a:r>
            <a:rPr lang="en-US" sz="1400" b="1" dirty="0" smtClean="0">
              <a:solidFill>
                <a:schemeClr val="tx1"/>
              </a:solidFill>
            </a:rPr>
            <a:t>June 30, 2017 </a:t>
          </a:r>
          <a:br>
            <a:rPr lang="en-US" sz="1400" b="1" dirty="0" smtClean="0">
              <a:solidFill>
                <a:schemeClr val="tx1"/>
              </a:solidFill>
            </a:rPr>
          </a:br>
          <a:r>
            <a:rPr lang="en-US" sz="1200" b="0" dirty="0" smtClean="0">
              <a:solidFill>
                <a:schemeClr val="tx1"/>
              </a:solidFill>
            </a:rPr>
            <a:t>(at the end of the academic year)</a:t>
          </a:r>
          <a:endParaRPr lang="en-US" sz="1200" b="0" dirty="0">
            <a:solidFill>
              <a:schemeClr val="tx1"/>
            </a:solidFill>
          </a:endParaRPr>
        </a:p>
      </dgm:t>
    </dgm:pt>
    <dgm:pt modelId="{8272C757-F504-4963-83CB-CCCB3C8B2715}" type="parTrans" cxnId="{CBF34114-C719-47AB-B936-713272431461}">
      <dgm:prSet/>
      <dgm:spPr/>
      <dgm:t>
        <a:bodyPr/>
        <a:lstStyle/>
        <a:p>
          <a:endParaRPr lang="en-US">
            <a:solidFill>
              <a:schemeClr val="tx1"/>
            </a:solidFill>
          </a:endParaRPr>
        </a:p>
      </dgm:t>
    </dgm:pt>
    <dgm:pt modelId="{6F00F5CF-B8FD-4C5B-8954-5B756DB3DB6C}" type="sibTrans" cxnId="{CBF34114-C719-47AB-B936-713272431461}">
      <dgm:prSet/>
      <dgm:spPr/>
      <dgm:t>
        <a:bodyPr/>
        <a:lstStyle/>
        <a:p>
          <a:endParaRPr lang="en-US">
            <a:solidFill>
              <a:schemeClr val="tx1"/>
            </a:solidFill>
          </a:endParaRPr>
        </a:p>
      </dgm:t>
    </dgm:pt>
    <dgm:pt modelId="{DD6DF5E6-C441-42A4-8303-15D004371AD1}">
      <dgm:prSet phldrT="[Text]" custT="1"/>
      <dgm:spPr/>
      <dgm:t>
        <a:bodyPr/>
        <a:lstStyle/>
        <a:p>
          <a:r>
            <a:rPr lang="en-US" sz="1400" b="1" dirty="0" smtClean="0">
              <a:solidFill>
                <a:schemeClr val="tx1"/>
              </a:solidFill>
            </a:rPr>
            <a:t>January 1, 2016</a:t>
          </a:r>
          <a:br>
            <a:rPr lang="en-US" sz="1400" b="1" dirty="0" smtClean="0">
              <a:solidFill>
                <a:schemeClr val="tx1"/>
              </a:solidFill>
            </a:rPr>
          </a:br>
          <a:r>
            <a:rPr lang="en-US" sz="1300" b="0" dirty="0" smtClean="0">
              <a:solidFill>
                <a:schemeClr val="tx1"/>
              </a:solidFill>
            </a:rPr>
            <a:t>(first date to submit FAFSA)</a:t>
          </a:r>
          <a:endParaRPr lang="en-US" sz="1300" b="0" dirty="0">
            <a:solidFill>
              <a:schemeClr val="tx1"/>
            </a:solidFill>
          </a:endParaRPr>
        </a:p>
      </dgm:t>
    </dgm:pt>
    <dgm:pt modelId="{1477F04B-5BC7-4A6A-9A72-F84B971E92FB}" type="parTrans" cxnId="{0EF08B6C-A6AB-450D-96B9-1512CA80B39E}">
      <dgm:prSet/>
      <dgm:spPr/>
      <dgm:t>
        <a:bodyPr/>
        <a:lstStyle/>
        <a:p>
          <a:endParaRPr lang="en-US">
            <a:solidFill>
              <a:schemeClr val="tx1"/>
            </a:solidFill>
          </a:endParaRPr>
        </a:p>
      </dgm:t>
    </dgm:pt>
    <dgm:pt modelId="{3734E317-8084-41C5-B8EF-856A7E4C5C13}" type="sibTrans" cxnId="{0EF08B6C-A6AB-450D-96B9-1512CA80B39E}">
      <dgm:prSet/>
      <dgm:spPr/>
      <dgm:t>
        <a:bodyPr/>
        <a:lstStyle/>
        <a:p>
          <a:endParaRPr lang="en-US">
            <a:solidFill>
              <a:schemeClr val="tx1"/>
            </a:solidFill>
          </a:endParaRPr>
        </a:p>
      </dgm:t>
    </dgm:pt>
    <dgm:pt modelId="{94427B10-2763-4558-A82B-5236A70BECA3}">
      <dgm:prSet phldrT="[Text]" custT="1"/>
      <dgm:spPr/>
      <dgm:t>
        <a:bodyPr/>
        <a:lstStyle/>
        <a:p>
          <a:r>
            <a:rPr lang="en-US" sz="1800" b="1" dirty="0" smtClean="0">
              <a:solidFill>
                <a:schemeClr val="tx1"/>
              </a:solidFill>
            </a:rPr>
            <a:t>College</a:t>
          </a:r>
          <a:endParaRPr lang="en-US" sz="1800" b="1" dirty="0">
            <a:solidFill>
              <a:schemeClr val="tx1"/>
            </a:solidFill>
          </a:endParaRPr>
        </a:p>
      </dgm:t>
    </dgm:pt>
    <dgm:pt modelId="{B5161D03-F41C-4487-A735-3911B4F6F416}" type="parTrans" cxnId="{25959150-2D9D-436B-B80A-027C32665FBD}">
      <dgm:prSet/>
      <dgm:spPr/>
      <dgm:t>
        <a:bodyPr/>
        <a:lstStyle/>
        <a:p>
          <a:endParaRPr lang="en-US">
            <a:solidFill>
              <a:schemeClr val="tx1"/>
            </a:solidFill>
          </a:endParaRPr>
        </a:p>
      </dgm:t>
    </dgm:pt>
    <dgm:pt modelId="{4C6F66AF-82D8-4020-A4CA-2778ED14C52F}" type="sibTrans" cxnId="{25959150-2D9D-436B-B80A-027C32665FBD}">
      <dgm:prSet/>
      <dgm:spPr/>
      <dgm:t>
        <a:bodyPr/>
        <a:lstStyle/>
        <a:p>
          <a:endParaRPr lang="en-US">
            <a:solidFill>
              <a:schemeClr val="tx1"/>
            </a:solidFill>
          </a:endParaRPr>
        </a:p>
      </dgm:t>
    </dgm:pt>
    <dgm:pt modelId="{B6CD5F95-E955-4643-8292-5227BC638B9C}" type="pres">
      <dgm:prSet presAssocID="{0369F585-CF91-41C9-A236-05850C56CC20}" presName="Name0" presStyleCnt="0">
        <dgm:presLayoutVars>
          <dgm:dir/>
          <dgm:animLvl val="lvl"/>
          <dgm:resizeHandles val="exact"/>
        </dgm:presLayoutVars>
      </dgm:prSet>
      <dgm:spPr/>
      <dgm:t>
        <a:bodyPr/>
        <a:lstStyle/>
        <a:p>
          <a:endParaRPr lang="en-US"/>
        </a:p>
      </dgm:t>
    </dgm:pt>
    <dgm:pt modelId="{30528541-D40C-4C36-86CE-55A1348E158D}" type="pres">
      <dgm:prSet presAssocID="{489D19AF-A1CF-4CAB-8B51-96EB2C907F1A}" presName="linNode" presStyleCnt="0"/>
      <dgm:spPr/>
      <dgm:t>
        <a:bodyPr/>
        <a:lstStyle/>
        <a:p>
          <a:endParaRPr lang="en-US"/>
        </a:p>
      </dgm:t>
    </dgm:pt>
    <dgm:pt modelId="{7147D1A1-9FB2-4448-83FE-3756C6C1A4A9}" type="pres">
      <dgm:prSet presAssocID="{489D19AF-A1CF-4CAB-8B51-96EB2C907F1A}" presName="parentText" presStyleLbl="node1" presStyleIdx="0" presStyleCnt="4" custScaleX="80119">
        <dgm:presLayoutVars>
          <dgm:chMax val="1"/>
          <dgm:bulletEnabled val="1"/>
        </dgm:presLayoutVars>
      </dgm:prSet>
      <dgm:spPr/>
      <dgm:t>
        <a:bodyPr/>
        <a:lstStyle/>
        <a:p>
          <a:endParaRPr lang="en-US"/>
        </a:p>
      </dgm:t>
    </dgm:pt>
    <dgm:pt modelId="{6D6F7576-08D0-4BAD-9172-C447E44F9242}" type="pres">
      <dgm:prSet presAssocID="{489D19AF-A1CF-4CAB-8B51-96EB2C907F1A}" presName="descendantText" presStyleLbl="alignAccFollowNode1" presStyleIdx="0" presStyleCnt="4" custScaleX="118848">
        <dgm:presLayoutVars>
          <dgm:bulletEnabled val="1"/>
        </dgm:presLayoutVars>
      </dgm:prSet>
      <dgm:spPr/>
      <dgm:t>
        <a:bodyPr/>
        <a:lstStyle/>
        <a:p>
          <a:endParaRPr lang="en-US"/>
        </a:p>
      </dgm:t>
    </dgm:pt>
    <dgm:pt modelId="{F3116BD0-5D0F-4534-8409-0A55CCCDDD0C}" type="pres">
      <dgm:prSet presAssocID="{E3E7009B-558F-4014-9042-64AA6D63BBB1}" presName="sp" presStyleCnt="0"/>
      <dgm:spPr/>
      <dgm:t>
        <a:bodyPr/>
        <a:lstStyle/>
        <a:p>
          <a:endParaRPr lang="en-US"/>
        </a:p>
      </dgm:t>
    </dgm:pt>
    <dgm:pt modelId="{A0338383-D0E3-4E14-BD67-C1653E9A15AA}" type="pres">
      <dgm:prSet presAssocID="{94427B10-2763-4558-A82B-5236A70BECA3}" presName="linNode" presStyleCnt="0"/>
      <dgm:spPr/>
      <dgm:t>
        <a:bodyPr/>
        <a:lstStyle/>
        <a:p>
          <a:endParaRPr lang="en-US"/>
        </a:p>
      </dgm:t>
    </dgm:pt>
    <dgm:pt modelId="{11CD41D4-F4A1-424C-8CA0-23BCC4CA871F}" type="pres">
      <dgm:prSet presAssocID="{94427B10-2763-4558-A82B-5236A70BECA3}" presName="parentText" presStyleLbl="node1" presStyleIdx="1" presStyleCnt="4" custScaleX="77722">
        <dgm:presLayoutVars>
          <dgm:chMax val="1"/>
          <dgm:bulletEnabled val="1"/>
        </dgm:presLayoutVars>
      </dgm:prSet>
      <dgm:spPr/>
      <dgm:t>
        <a:bodyPr/>
        <a:lstStyle/>
        <a:p>
          <a:endParaRPr lang="en-US"/>
        </a:p>
      </dgm:t>
    </dgm:pt>
    <dgm:pt modelId="{06B7BE32-8F87-40F2-AFC2-5AB4EAB58C7A}" type="pres">
      <dgm:prSet presAssocID="{94427B10-2763-4558-A82B-5236A70BECA3}" presName="descendantText" presStyleLbl="alignAccFollowNode1" presStyleIdx="1" presStyleCnt="4" custScaleX="119166">
        <dgm:presLayoutVars>
          <dgm:bulletEnabled val="1"/>
        </dgm:presLayoutVars>
      </dgm:prSet>
      <dgm:spPr/>
      <dgm:t>
        <a:bodyPr/>
        <a:lstStyle/>
        <a:p>
          <a:endParaRPr lang="en-US"/>
        </a:p>
      </dgm:t>
    </dgm:pt>
    <dgm:pt modelId="{5018B60B-2902-46EE-B6EA-FF566911AE1F}" type="pres">
      <dgm:prSet presAssocID="{4C6F66AF-82D8-4020-A4CA-2778ED14C52F}" presName="sp" presStyleCnt="0"/>
      <dgm:spPr/>
      <dgm:t>
        <a:bodyPr/>
        <a:lstStyle/>
        <a:p>
          <a:endParaRPr lang="en-US"/>
        </a:p>
      </dgm:t>
    </dgm:pt>
    <dgm:pt modelId="{ECDBD66A-6A4A-442D-8D6C-D0956AA84DAE}" type="pres">
      <dgm:prSet presAssocID="{E9034B6F-3B72-44E3-999B-623AF3C5A713}" presName="linNode" presStyleCnt="0"/>
      <dgm:spPr/>
      <dgm:t>
        <a:bodyPr/>
        <a:lstStyle/>
        <a:p>
          <a:endParaRPr lang="en-US"/>
        </a:p>
      </dgm:t>
    </dgm:pt>
    <dgm:pt modelId="{4D58670C-0F68-4BA3-A04B-34B90CAC9CCF}" type="pres">
      <dgm:prSet presAssocID="{E9034B6F-3B72-44E3-999B-623AF3C5A713}" presName="parentText" presStyleLbl="node1" presStyleIdx="2" presStyleCnt="4" custScaleX="76513">
        <dgm:presLayoutVars>
          <dgm:chMax val="1"/>
          <dgm:bulletEnabled val="1"/>
        </dgm:presLayoutVars>
      </dgm:prSet>
      <dgm:spPr/>
      <dgm:t>
        <a:bodyPr/>
        <a:lstStyle/>
        <a:p>
          <a:endParaRPr lang="en-US"/>
        </a:p>
      </dgm:t>
    </dgm:pt>
    <dgm:pt modelId="{457AAB98-59E5-4EB6-855C-7C72B4A6C6BF}" type="pres">
      <dgm:prSet presAssocID="{E9034B6F-3B72-44E3-999B-623AF3C5A713}" presName="descendantText" presStyleLbl="alignAccFollowNode1" presStyleIdx="2" presStyleCnt="4" custScaleX="118884" custLinFactNeighborX="75" custLinFactNeighborY="-4807">
        <dgm:presLayoutVars>
          <dgm:bulletEnabled val="1"/>
        </dgm:presLayoutVars>
      </dgm:prSet>
      <dgm:spPr/>
      <dgm:t>
        <a:bodyPr/>
        <a:lstStyle/>
        <a:p>
          <a:endParaRPr lang="en-US"/>
        </a:p>
      </dgm:t>
    </dgm:pt>
    <dgm:pt modelId="{5B485A2B-9246-4331-8E7F-D62E7B73ED45}" type="pres">
      <dgm:prSet presAssocID="{EC0067FF-B6BD-4326-944B-1C9C984C90AE}" presName="sp" presStyleCnt="0"/>
      <dgm:spPr/>
      <dgm:t>
        <a:bodyPr/>
        <a:lstStyle/>
        <a:p>
          <a:endParaRPr lang="en-US"/>
        </a:p>
      </dgm:t>
    </dgm:pt>
    <dgm:pt modelId="{3F0F3E56-8328-4D6C-BE75-FE337C1C0B4C}" type="pres">
      <dgm:prSet presAssocID="{B9D9CF1F-C425-4BEA-ADD9-2CC0C3E27CE8}" presName="linNode" presStyleCnt="0"/>
      <dgm:spPr/>
      <dgm:t>
        <a:bodyPr/>
        <a:lstStyle/>
        <a:p>
          <a:endParaRPr lang="en-US"/>
        </a:p>
      </dgm:t>
    </dgm:pt>
    <dgm:pt modelId="{7B939CB5-18AE-4A51-95AA-FA0035BEB58F}" type="pres">
      <dgm:prSet presAssocID="{B9D9CF1F-C425-4BEA-ADD9-2CC0C3E27CE8}" presName="parentText" presStyleLbl="node1" presStyleIdx="3" presStyleCnt="4" custScaleX="77940">
        <dgm:presLayoutVars>
          <dgm:chMax val="1"/>
          <dgm:bulletEnabled val="1"/>
        </dgm:presLayoutVars>
      </dgm:prSet>
      <dgm:spPr/>
      <dgm:t>
        <a:bodyPr/>
        <a:lstStyle/>
        <a:p>
          <a:endParaRPr lang="en-US"/>
        </a:p>
      </dgm:t>
    </dgm:pt>
    <dgm:pt modelId="{E4BE1152-1734-485C-B1D6-66AC6918A046}" type="pres">
      <dgm:prSet presAssocID="{B9D9CF1F-C425-4BEA-ADD9-2CC0C3E27CE8}" presName="descendantText" presStyleLbl="alignAccFollowNode1" presStyleIdx="3" presStyleCnt="4" custScaleX="119408">
        <dgm:presLayoutVars>
          <dgm:bulletEnabled val="1"/>
        </dgm:presLayoutVars>
      </dgm:prSet>
      <dgm:spPr/>
      <dgm:t>
        <a:bodyPr/>
        <a:lstStyle/>
        <a:p>
          <a:endParaRPr lang="en-US"/>
        </a:p>
      </dgm:t>
    </dgm:pt>
  </dgm:ptLst>
  <dgm:cxnLst>
    <dgm:cxn modelId="{3F39A835-E20B-4AC7-B19E-8E00B018DB74}" srcId="{0369F585-CF91-41C9-A236-05850C56CC20}" destId="{E9034B6F-3B72-44E3-999B-623AF3C5A713}" srcOrd="2" destOrd="0" parTransId="{027426C3-7D5B-4F1D-AA63-52FA3BA0FB29}" sibTransId="{EC0067FF-B6BD-4326-944B-1C9C984C90AE}"/>
    <dgm:cxn modelId="{B7861E1A-B9ED-4AC4-BBF8-47EE8D50856B}" type="presOf" srcId="{135E3A43-26B8-4D50-A4B6-ABA757A8E90D}" destId="{E4BE1152-1734-485C-B1D6-66AC6918A046}" srcOrd="0" destOrd="0" presId="urn:microsoft.com/office/officeart/2005/8/layout/vList5"/>
    <dgm:cxn modelId="{994EDFB3-B732-460C-945F-7DBB49C92D1A}" type="presOf" srcId="{E9034B6F-3B72-44E3-999B-623AF3C5A713}" destId="{4D58670C-0F68-4BA3-A04B-34B90CAC9CCF}" srcOrd="0" destOrd="0" presId="urn:microsoft.com/office/officeart/2005/8/layout/vList5"/>
    <dgm:cxn modelId="{DE8CBD32-AFF0-4510-902D-0CC99476E0CA}" type="presOf" srcId="{0369F585-CF91-41C9-A236-05850C56CC20}" destId="{B6CD5F95-E955-4643-8292-5227BC638B9C}" srcOrd="0" destOrd="0" presId="urn:microsoft.com/office/officeart/2005/8/layout/vList5"/>
    <dgm:cxn modelId="{59C28A7F-6F70-43D4-99B5-295307F1CAB3}" type="presOf" srcId="{B9D9CF1F-C425-4BEA-ADD9-2CC0C3E27CE8}" destId="{7B939CB5-18AE-4A51-95AA-FA0035BEB58F}" srcOrd="0" destOrd="0" presId="urn:microsoft.com/office/officeart/2005/8/layout/vList5"/>
    <dgm:cxn modelId="{E785608E-90D8-4F2F-BABB-3BF5B03D4E6F}" type="presOf" srcId="{982979AD-5863-40EB-A76C-B9E1EEB04ECA}" destId="{457AAB98-59E5-4EB6-855C-7C72B4A6C6BF}" srcOrd="0" destOrd="0" presId="urn:microsoft.com/office/officeart/2005/8/layout/vList5"/>
    <dgm:cxn modelId="{80895C3D-AE18-4A3C-8C8C-DB27BCBA9C96}" type="presOf" srcId="{489D19AF-A1CF-4CAB-8B51-96EB2C907F1A}" destId="{7147D1A1-9FB2-4448-83FE-3756C6C1A4A9}" srcOrd="0" destOrd="0" presId="urn:microsoft.com/office/officeart/2005/8/layout/vList5"/>
    <dgm:cxn modelId="{DD4BA2D6-63D2-43C7-9B03-8913218652D1}" type="presOf" srcId="{DD6DF5E6-C441-42A4-8303-15D004371AD1}" destId="{6D6F7576-08D0-4BAD-9172-C447E44F9242}" srcOrd="0" destOrd="0" presId="urn:microsoft.com/office/officeart/2005/8/layout/vList5"/>
    <dgm:cxn modelId="{C722C7EF-A400-4232-B4B7-316FFB32B031}" srcId="{94427B10-2763-4558-A82B-5236A70BECA3}" destId="{EB51AFED-35A1-466C-A5AC-B44FC52BDEA9}" srcOrd="0" destOrd="0" parTransId="{D4996557-E552-4804-9CBA-9AA70CD95232}" sibTransId="{D4C24419-0290-44B8-BC00-7A93BE15E722}"/>
    <dgm:cxn modelId="{CBF34114-C719-47AB-B936-713272431461}" srcId="{B9D9CF1F-C425-4BEA-ADD9-2CC0C3E27CE8}" destId="{135E3A43-26B8-4D50-A4B6-ABA757A8E90D}" srcOrd="0" destOrd="0" parTransId="{8272C757-F504-4963-83CB-CCCB3C8B2715}" sibTransId="{6F00F5CF-B8FD-4C5B-8954-5B756DB3DB6C}"/>
    <dgm:cxn modelId="{0EF08B6C-A6AB-450D-96B9-1512CA80B39E}" srcId="{489D19AF-A1CF-4CAB-8B51-96EB2C907F1A}" destId="{DD6DF5E6-C441-42A4-8303-15D004371AD1}" srcOrd="0" destOrd="0" parTransId="{1477F04B-5BC7-4A6A-9A72-F84B971E92FB}" sibTransId="{3734E317-8084-41C5-B8EF-856A7E4C5C13}"/>
    <dgm:cxn modelId="{25959150-2D9D-436B-B80A-027C32665FBD}" srcId="{0369F585-CF91-41C9-A236-05850C56CC20}" destId="{94427B10-2763-4558-A82B-5236A70BECA3}" srcOrd="1" destOrd="0" parTransId="{B5161D03-F41C-4487-A735-3911B4F6F416}" sibTransId="{4C6F66AF-82D8-4020-A4CA-2778ED14C52F}"/>
    <dgm:cxn modelId="{DFFC2824-4190-4DD7-BFC4-6CF521F92CBB}" type="presOf" srcId="{94427B10-2763-4558-A82B-5236A70BECA3}" destId="{11CD41D4-F4A1-424C-8CA0-23BCC4CA871F}" srcOrd="0" destOrd="0" presId="urn:microsoft.com/office/officeart/2005/8/layout/vList5"/>
    <dgm:cxn modelId="{2E4097B1-97E4-455C-B478-B1E15DEE135C}" srcId="{0369F585-CF91-41C9-A236-05850C56CC20}" destId="{489D19AF-A1CF-4CAB-8B51-96EB2C907F1A}" srcOrd="0" destOrd="0" parTransId="{751481C8-A286-4957-887A-C72644F7F4DB}" sibTransId="{E3E7009B-558F-4014-9042-64AA6D63BBB1}"/>
    <dgm:cxn modelId="{33811C65-ADD7-4F0F-9DAE-AAF3F9736CFA}" type="presOf" srcId="{EB51AFED-35A1-466C-A5AC-B44FC52BDEA9}" destId="{06B7BE32-8F87-40F2-AFC2-5AB4EAB58C7A}" srcOrd="0" destOrd="0" presId="urn:microsoft.com/office/officeart/2005/8/layout/vList5"/>
    <dgm:cxn modelId="{41BA7234-F7DA-415E-B9D8-A99632111ED7}" srcId="{0369F585-CF91-41C9-A236-05850C56CC20}" destId="{B9D9CF1F-C425-4BEA-ADD9-2CC0C3E27CE8}" srcOrd="3" destOrd="0" parTransId="{E46CF116-40C7-4B92-A992-4577389DC4C9}" sibTransId="{A788D2FD-222B-4026-9B32-33928B15B2DB}"/>
    <dgm:cxn modelId="{1C23E6F6-EE66-4952-B002-9F8E77C0A3A9}" srcId="{E9034B6F-3B72-44E3-999B-623AF3C5A713}" destId="{982979AD-5863-40EB-A76C-B9E1EEB04ECA}" srcOrd="0" destOrd="0" parTransId="{8E22F124-6F8F-45C4-9744-6201A5190942}" sibTransId="{B0437E5A-A930-41FC-804C-F17A2B3303E1}"/>
    <dgm:cxn modelId="{6B293C18-BF8E-4786-83FD-0D6ACF40DE1A}" type="presParOf" srcId="{B6CD5F95-E955-4643-8292-5227BC638B9C}" destId="{30528541-D40C-4C36-86CE-55A1348E158D}" srcOrd="0" destOrd="0" presId="urn:microsoft.com/office/officeart/2005/8/layout/vList5"/>
    <dgm:cxn modelId="{7415932C-2182-44C3-B1C2-ECE4FFD38474}" type="presParOf" srcId="{30528541-D40C-4C36-86CE-55A1348E158D}" destId="{7147D1A1-9FB2-4448-83FE-3756C6C1A4A9}" srcOrd="0" destOrd="0" presId="urn:microsoft.com/office/officeart/2005/8/layout/vList5"/>
    <dgm:cxn modelId="{25A00C6D-D893-4ACA-9627-0BA03CAA4FE4}" type="presParOf" srcId="{30528541-D40C-4C36-86CE-55A1348E158D}" destId="{6D6F7576-08D0-4BAD-9172-C447E44F9242}" srcOrd="1" destOrd="0" presId="urn:microsoft.com/office/officeart/2005/8/layout/vList5"/>
    <dgm:cxn modelId="{BCB77066-B5EB-4392-8F43-149C9ECE173F}" type="presParOf" srcId="{B6CD5F95-E955-4643-8292-5227BC638B9C}" destId="{F3116BD0-5D0F-4534-8409-0A55CCCDDD0C}" srcOrd="1" destOrd="0" presId="urn:microsoft.com/office/officeart/2005/8/layout/vList5"/>
    <dgm:cxn modelId="{E81071B8-1219-4E96-86D5-684FBC423A54}" type="presParOf" srcId="{B6CD5F95-E955-4643-8292-5227BC638B9C}" destId="{A0338383-D0E3-4E14-BD67-C1653E9A15AA}" srcOrd="2" destOrd="0" presId="urn:microsoft.com/office/officeart/2005/8/layout/vList5"/>
    <dgm:cxn modelId="{B525FA23-82E7-4DA0-A6C8-5359A7CB5E33}" type="presParOf" srcId="{A0338383-D0E3-4E14-BD67-C1653E9A15AA}" destId="{11CD41D4-F4A1-424C-8CA0-23BCC4CA871F}" srcOrd="0" destOrd="0" presId="urn:microsoft.com/office/officeart/2005/8/layout/vList5"/>
    <dgm:cxn modelId="{49A67D0B-9A19-45E1-9A87-426EB38444DD}" type="presParOf" srcId="{A0338383-D0E3-4E14-BD67-C1653E9A15AA}" destId="{06B7BE32-8F87-40F2-AFC2-5AB4EAB58C7A}" srcOrd="1" destOrd="0" presId="urn:microsoft.com/office/officeart/2005/8/layout/vList5"/>
    <dgm:cxn modelId="{0D00FF66-7AD7-48E9-B24C-70FCEBF26D10}" type="presParOf" srcId="{B6CD5F95-E955-4643-8292-5227BC638B9C}" destId="{5018B60B-2902-46EE-B6EA-FF566911AE1F}" srcOrd="3" destOrd="0" presId="urn:microsoft.com/office/officeart/2005/8/layout/vList5"/>
    <dgm:cxn modelId="{77824417-90E7-4278-9A97-1D4EE769B636}" type="presParOf" srcId="{B6CD5F95-E955-4643-8292-5227BC638B9C}" destId="{ECDBD66A-6A4A-442D-8D6C-D0956AA84DAE}" srcOrd="4" destOrd="0" presId="urn:microsoft.com/office/officeart/2005/8/layout/vList5"/>
    <dgm:cxn modelId="{6B66EBDD-BDED-4703-91FB-69E332B6AFEA}" type="presParOf" srcId="{ECDBD66A-6A4A-442D-8D6C-D0956AA84DAE}" destId="{4D58670C-0F68-4BA3-A04B-34B90CAC9CCF}" srcOrd="0" destOrd="0" presId="urn:microsoft.com/office/officeart/2005/8/layout/vList5"/>
    <dgm:cxn modelId="{3EE4CA8C-9925-4960-9BE3-9D5235D3607C}" type="presParOf" srcId="{ECDBD66A-6A4A-442D-8D6C-D0956AA84DAE}" destId="{457AAB98-59E5-4EB6-855C-7C72B4A6C6BF}" srcOrd="1" destOrd="0" presId="urn:microsoft.com/office/officeart/2005/8/layout/vList5"/>
    <dgm:cxn modelId="{28F36DDE-4BE3-422E-BEC2-10FD49F32507}" type="presParOf" srcId="{B6CD5F95-E955-4643-8292-5227BC638B9C}" destId="{5B485A2B-9246-4331-8E7F-D62E7B73ED45}" srcOrd="5" destOrd="0" presId="urn:microsoft.com/office/officeart/2005/8/layout/vList5"/>
    <dgm:cxn modelId="{23B0BA83-C9C4-4697-9E80-C4DB541E92C5}" type="presParOf" srcId="{B6CD5F95-E955-4643-8292-5227BC638B9C}" destId="{3F0F3E56-8328-4D6C-BE75-FE337C1C0B4C}" srcOrd="6" destOrd="0" presId="urn:microsoft.com/office/officeart/2005/8/layout/vList5"/>
    <dgm:cxn modelId="{70AC7E81-566B-4534-B67A-CAB0EF75A752}" type="presParOf" srcId="{3F0F3E56-8328-4D6C-BE75-FE337C1C0B4C}" destId="{7B939CB5-18AE-4A51-95AA-FA0035BEB58F}" srcOrd="0" destOrd="0" presId="urn:microsoft.com/office/officeart/2005/8/layout/vList5"/>
    <dgm:cxn modelId="{10D4050E-6149-4D98-A330-11453E1FC8B8}" type="presParOf" srcId="{3F0F3E56-8328-4D6C-BE75-FE337C1C0B4C}" destId="{E4BE1152-1734-485C-B1D6-66AC6918A04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6D93-150E-4E39-8FB3-9C8E4E7DCADB}">
      <dsp:nvSpPr>
        <dsp:cNvPr id="0" name=""/>
        <dsp:cNvSpPr/>
      </dsp:nvSpPr>
      <dsp:spPr>
        <a:xfrm>
          <a:off x="3563" y="918013"/>
          <a:ext cx="1558037" cy="97864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College Costs and Fin. Aid Overview</a:t>
          </a:r>
        </a:p>
      </dsp:txBody>
      <dsp:txXfrm>
        <a:off x="32226" y="946676"/>
        <a:ext cx="1500711" cy="921316"/>
      </dsp:txXfrm>
    </dsp:sp>
    <dsp:sp modelId="{781DAC23-C62F-4CDC-A4AC-1AF2FEAD836F}">
      <dsp:nvSpPr>
        <dsp:cNvPr id="0" name=""/>
        <dsp:cNvSpPr/>
      </dsp:nvSpPr>
      <dsp:spPr>
        <a:xfrm>
          <a:off x="1717404" y="1214138"/>
          <a:ext cx="330303" cy="38639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a:off x="1717404" y="1291417"/>
        <a:ext cx="231212" cy="231835"/>
      </dsp:txXfrm>
    </dsp:sp>
    <dsp:sp modelId="{43D86D01-E4B2-48FF-BB8B-A62397FB9914}">
      <dsp:nvSpPr>
        <dsp:cNvPr id="0" name=""/>
        <dsp:cNvSpPr/>
      </dsp:nvSpPr>
      <dsp:spPr>
        <a:xfrm>
          <a:off x="2184815" y="918013"/>
          <a:ext cx="1558037" cy="978642"/>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Terms and Concepts</a:t>
          </a:r>
        </a:p>
      </dsp:txBody>
      <dsp:txXfrm>
        <a:off x="2213478" y="946676"/>
        <a:ext cx="1500711" cy="921316"/>
      </dsp:txXfrm>
    </dsp:sp>
    <dsp:sp modelId="{99438F13-D009-4600-A351-58464C2E26C4}">
      <dsp:nvSpPr>
        <dsp:cNvPr id="0" name=""/>
        <dsp:cNvSpPr/>
      </dsp:nvSpPr>
      <dsp:spPr>
        <a:xfrm>
          <a:off x="3898656" y="1214138"/>
          <a:ext cx="330303" cy="386393"/>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a:off x="3898656" y="1291417"/>
        <a:ext cx="231212" cy="231835"/>
      </dsp:txXfrm>
    </dsp:sp>
    <dsp:sp modelId="{4F368248-417F-4F65-9716-1E3897BA3EA3}">
      <dsp:nvSpPr>
        <dsp:cNvPr id="0" name=""/>
        <dsp:cNvSpPr/>
      </dsp:nvSpPr>
      <dsp:spPr>
        <a:xfrm>
          <a:off x="4366067" y="918013"/>
          <a:ext cx="1558037" cy="978642"/>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The Financial Aid Process</a:t>
          </a:r>
        </a:p>
      </dsp:txBody>
      <dsp:txXfrm>
        <a:off x="4394730" y="946676"/>
        <a:ext cx="1500711" cy="921316"/>
      </dsp:txXfrm>
    </dsp:sp>
    <dsp:sp modelId="{99D7C2FF-6DAE-4789-8F60-3579FBDD4665}">
      <dsp:nvSpPr>
        <dsp:cNvPr id="0" name=""/>
        <dsp:cNvSpPr/>
      </dsp:nvSpPr>
      <dsp:spPr>
        <a:xfrm>
          <a:off x="6079908" y="1214138"/>
          <a:ext cx="330303" cy="386393"/>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a:off x="6079908" y="1291417"/>
        <a:ext cx="231212" cy="231835"/>
      </dsp:txXfrm>
    </dsp:sp>
    <dsp:sp modelId="{4EFEE7F7-AFF2-4F1E-9F26-A2F575F9F6BA}">
      <dsp:nvSpPr>
        <dsp:cNvPr id="0" name=""/>
        <dsp:cNvSpPr/>
      </dsp:nvSpPr>
      <dsp:spPr>
        <a:xfrm>
          <a:off x="6547319" y="918013"/>
          <a:ext cx="1558037" cy="97864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Resources</a:t>
          </a:r>
        </a:p>
      </dsp:txBody>
      <dsp:txXfrm>
        <a:off x="6575982" y="946676"/>
        <a:ext cx="1500711" cy="9213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E92A6-A7A5-45A8-A9F6-3EF7A8CCF93E}">
      <dsp:nvSpPr>
        <dsp:cNvPr id="0" name=""/>
        <dsp:cNvSpPr/>
      </dsp:nvSpPr>
      <dsp:spPr>
        <a:xfrm>
          <a:off x="0" y="0"/>
          <a:ext cx="6291568" cy="7301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Financial Aid Programs</a:t>
          </a:r>
          <a:endParaRPr lang="en-US" sz="2400" kern="1200" dirty="0"/>
        </a:p>
      </dsp:txBody>
      <dsp:txXfrm>
        <a:off x="21386" y="21386"/>
        <a:ext cx="5441954" cy="687401"/>
      </dsp:txXfrm>
    </dsp:sp>
    <dsp:sp modelId="{53C63A1B-726A-491C-9CF3-9A03FD0A95B0}">
      <dsp:nvSpPr>
        <dsp:cNvPr id="0" name=""/>
        <dsp:cNvSpPr/>
      </dsp:nvSpPr>
      <dsp:spPr>
        <a:xfrm>
          <a:off x="526918" y="862932"/>
          <a:ext cx="6291568" cy="7301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529 Savings &amp; Prepaid Tuition Programs</a:t>
          </a:r>
        </a:p>
      </dsp:txBody>
      <dsp:txXfrm>
        <a:off x="548304" y="884318"/>
        <a:ext cx="5247264" cy="687401"/>
      </dsp:txXfrm>
    </dsp:sp>
    <dsp:sp modelId="{FC909193-0AFC-44AF-A3A9-11510AE5A1FE}">
      <dsp:nvSpPr>
        <dsp:cNvPr id="0" name=""/>
        <dsp:cNvSpPr/>
      </dsp:nvSpPr>
      <dsp:spPr>
        <a:xfrm>
          <a:off x="1045973" y="1725864"/>
          <a:ext cx="6291568" cy="7301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Employer Tuition Benefits</a:t>
          </a:r>
        </a:p>
      </dsp:txBody>
      <dsp:txXfrm>
        <a:off x="1067359" y="1747250"/>
        <a:ext cx="5255128" cy="687401"/>
      </dsp:txXfrm>
    </dsp:sp>
    <dsp:sp modelId="{D54515DB-835A-4511-B009-9957F72D174D}">
      <dsp:nvSpPr>
        <dsp:cNvPr id="0" name=""/>
        <dsp:cNvSpPr/>
      </dsp:nvSpPr>
      <dsp:spPr>
        <a:xfrm>
          <a:off x="1572892" y="2588796"/>
          <a:ext cx="6291568" cy="7301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Tuition Payment Plans</a:t>
          </a:r>
        </a:p>
      </dsp:txBody>
      <dsp:txXfrm>
        <a:off x="1594278" y="2610182"/>
        <a:ext cx="5247264" cy="687401"/>
      </dsp:txXfrm>
    </dsp:sp>
    <dsp:sp modelId="{9DE7DCF3-4C13-489C-844F-BFCB1FD537E3}">
      <dsp:nvSpPr>
        <dsp:cNvPr id="0" name=""/>
        <dsp:cNvSpPr/>
      </dsp:nvSpPr>
      <dsp:spPr>
        <a:xfrm>
          <a:off x="5816955" y="559246"/>
          <a:ext cx="474612" cy="47461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923743" y="559246"/>
        <a:ext cx="261036" cy="357146"/>
      </dsp:txXfrm>
    </dsp:sp>
    <dsp:sp modelId="{44426AAC-63E0-498A-BB56-9FFC07B135C7}">
      <dsp:nvSpPr>
        <dsp:cNvPr id="0" name=""/>
        <dsp:cNvSpPr/>
      </dsp:nvSpPr>
      <dsp:spPr>
        <a:xfrm>
          <a:off x="6343874" y="1422178"/>
          <a:ext cx="474612" cy="47461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6450662" y="1422178"/>
        <a:ext cx="261036" cy="357146"/>
      </dsp:txXfrm>
    </dsp:sp>
    <dsp:sp modelId="{83624495-568D-4801-9303-DECDFFD2C1E3}">
      <dsp:nvSpPr>
        <dsp:cNvPr id="0" name=""/>
        <dsp:cNvSpPr/>
      </dsp:nvSpPr>
      <dsp:spPr>
        <a:xfrm>
          <a:off x="6862928" y="2285110"/>
          <a:ext cx="474612" cy="474612"/>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6969716" y="2285110"/>
        <a:ext cx="261036" cy="3571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884414" y="8946776"/>
            <a:ext cx="2972098" cy="470309"/>
          </a:xfrm>
          <a:prstGeom prst="rect">
            <a:avLst/>
          </a:prstGeom>
        </p:spPr>
        <p:txBody>
          <a:bodyPr vert="horz" lIns="87974" tIns="43987" rIns="87974" bIns="43987" rtlCol="0" anchor="b"/>
          <a:lstStyle>
            <a:lvl1pPr algn="r">
              <a:defRPr sz="1200"/>
            </a:lvl1pPr>
          </a:lstStyle>
          <a:p>
            <a:fld id="{3D6C1754-2595-4677-9F65-24C85F465FBC}" type="slidenum">
              <a:rPr lang="en-US" smtClean="0"/>
              <a:t>‹#›</a:t>
            </a:fld>
            <a:endParaRPr lang="en-US"/>
          </a:p>
        </p:txBody>
      </p:sp>
    </p:spTree>
    <p:extLst>
      <p:ext uri="{BB962C8B-B14F-4D97-AF65-F5344CB8AC3E}">
        <p14:creationId xmlns:p14="http://schemas.microsoft.com/office/powerpoint/2010/main" val="1932102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2971851" cy="471488"/>
          </a:xfrm>
          <a:prstGeom prst="rect">
            <a:avLst/>
          </a:prstGeom>
        </p:spPr>
        <p:txBody>
          <a:bodyPr vert="horz" lIns="94178" tIns="47088" rIns="94178" bIns="47088" rtlCol="0"/>
          <a:lstStyle>
            <a:lvl1pPr algn="l" fontAlgn="auto">
              <a:spcBef>
                <a:spcPts val="0"/>
              </a:spcBef>
              <a:spcAft>
                <a:spcPts val="0"/>
              </a:spcAft>
              <a:defRPr sz="1200">
                <a:latin typeface="+mn-lt"/>
              </a:defRPr>
            </a:lvl1pPr>
          </a:lstStyle>
          <a:p>
            <a:pPr>
              <a:defRPr/>
            </a:pPr>
            <a:r>
              <a:rPr lang="es-MX"/>
              <a:t>Module #: Title</a:t>
            </a:r>
          </a:p>
        </p:txBody>
      </p:sp>
      <p:sp>
        <p:nvSpPr>
          <p:cNvPr id="3" name="Date Placeholder 2"/>
          <p:cNvSpPr>
            <a:spLocks noGrp="1"/>
          </p:cNvSpPr>
          <p:nvPr>
            <p:ph type="dt" idx="1"/>
          </p:nvPr>
        </p:nvSpPr>
        <p:spPr>
          <a:xfrm>
            <a:off x="3884623" y="1"/>
            <a:ext cx="2971850" cy="471488"/>
          </a:xfrm>
          <a:prstGeom prst="rect">
            <a:avLst/>
          </a:prstGeom>
        </p:spPr>
        <p:txBody>
          <a:bodyPr vert="horz" lIns="94178" tIns="47088" rIns="94178" bIns="47088" rtlCol="0"/>
          <a:lstStyle>
            <a:lvl1pPr algn="r" fontAlgn="auto">
              <a:spcBef>
                <a:spcPts val="0"/>
              </a:spcBef>
              <a:spcAft>
                <a:spcPts val="0"/>
              </a:spcAft>
              <a:defRPr sz="1200">
                <a:latin typeface="+mn-lt"/>
              </a:defRPr>
            </a:lvl1pPr>
          </a:lstStyle>
          <a:p>
            <a:pPr>
              <a:defRPr/>
            </a:pPr>
            <a:fld id="{4315AFDC-40C2-4E83-ABD3-AA0C22C922B1}" type="datetimeFigureOut">
              <a:rPr lang="en-US"/>
              <a:pPr>
                <a:defRPr/>
              </a:pPr>
              <a:t>7/21/2015</a:t>
            </a:fld>
            <a:endParaRPr lang="es-MX" dirty="0"/>
          </a:p>
        </p:txBody>
      </p:sp>
      <p:sp>
        <p:nvSpPr>
          <p:cNvPr id="4" name="Slide Image Placeholder 3"/>
          <p:cNvSpPr>
            <a:spLocks noGrp="1" noRot="1" noChangeAspect="1"/>
          </p:cNvSpPr>
          <p:nvPr>
            <p:ph type="sldImg" idx="2"/>
          </p:nvPr>
        </p:nvSpPr>
        <p:spPr>
          <a:xfrm>
            <a:off x="1076325" y="708025"/>
            <a:ext cx="4705350" cy="3530600"/>
          </a:xfrm>
          <a:prstGeom prst="rect">
            <a:avLst/>
          </a:prstGeom>
          <a:noFill/>
          <a:ln w="12700">
            <a:solidFill>
              <a:prstClr val="black"/>
            </a:solidFill>
          </a:ln>
        </p:spPr>
        <p:txBody>
          <a:bodyPr vert="horz" lIns="94178" tIns="47088" rIns="94178" bIns="47088" rtlCol="0" anchor="ctr"/>
          <a:lstStyle/>
          <a:p>
            <a:pPr lvl="0"/>
            <a:endParaRPr lang="es-MX" noProof="0" dirty="0" smtClean="0"/>
          </a:p>
        </p:txBody>
      </p:sp>
      <p:sp>
        <p:nvSpPr>
          <p:cNvPr id="5" name="Notes Placeholder 4"/>
          <p:cNvSpPr>
            <a:spLocks noGrp="1"/>
          </p:cNvSpPr>
          <p:nvPr>
            <p:ph type="body" sz="quarter" idx="3"/>
          </p:nvPr>
        </p:nvSpPr>
        <p:spPr>
          <a:xfrm>
            <a:off x="686870" y="4475163"/>
            <a:ext cx="5484263" cy="4235450"/>
          </a:xfrm>
          <a:prstGeom prst="rect">
            <a:avLst/>
          </a:prstGeom>
        </p:spPr>
        <p:txBody>
          <a:bodyPr vert="horz" lIns="94178" tIns="47088" rIns="94178" bIns="470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smtClean="0"/>
          </a:p>
        </p:txBody>
      </p:sp>
      <p:sp>
        <p:nvSpPr>
          <p:cNvPr id="6" name="Footer Placeholder 5"/>
          <p:cNvSpPr>
            <a:spLocks noGrp="1"/>
          </p:cNvSpPr>
          <p:nvPr>
            <p:ph type="ftr" sz="quarter" idx="4"/>
          </p:nvPr>
        </p:nvSpPr>
        <p:spPr>
          <a:xfrm>
            <a:off x="5" y="8945565"/>
            <a:ext cx="2971851" cy="471487"/>
          </a:xfrm>
          <a:prstGeom prst="rect">
            <a:avLst/>
          </a:prstGeom>
        </p:spPr>
        <p:txBody>
          <a:bodyPr vert="horz" lIns="94178" tIns="47088" rIns="94178" bIns="47088" rtlCol="0" anchor="b"/>
          <a:lstStyle>
            <a:lvl1pPr algn="l" fontAlgn="auto">
              <a:spcBef>
                <a:spcPts val="0"/>
              </a:spcBef>
              <a:spcAft>
                <a:spcPts val="0"/>
              </a:spcAft>
              <a:defRPr sz="1200">
                <a:latin typeface="+mn-lt"/>
              </a:defRPr>
            </a:lvl1pPr>
          </a:lstStyle>
          <a:p>
            <a:pPr>
              <a:defRPr/>
            </a:pPr>
            <a:endParaRPr lang="es-MX"/>
          </a:p>
        </p:txBody>
      </p:sp>
      <p:sp>
        <p:nvSpPr>
          <p:cNvPr id="7" name="Slide Number Placeholder 6"/>
          <p:cNvSpPr>
            <a:spLocks noGrp="1"/>
          </p:cNvSpPr>
          <p:nvPr>
            <p:ph type="sldNum" sz="quarter" idx="5"/>
          </p:nvPr>
        </p:nvSpPr>
        <p:spPr>
          <a:xfrm>
            <a:off x="3884623" y="8945565"/>
            <a:ext cx="2971850" cy="471487"/>
          </a:xfrm>
          <a:prstGeom prst="rect">
            <a:avLst/>
          </a:prstGeom>
        </p:spPr>
        <p:txBody>
          <a:bodyPr vert="horz" lIns="94178" tIns="47088" rIns="94178" bIns="47088" rtlCol="0" anchor="b"/>
          <a:lstStyle>
            <a:lvl1pPr algn="r" fontAlgn="auto">
              <a:spcBef>
                <a:spcPts val="0"/>
              </a:spcBef>
              <a:spcAft>
                <a:spcPts val="0"/>
              </a:spcAft>
              <a:defRPr sz="1200">
                <a:latin typeface="+mn-lt"/>
              </a:defRPr>
            </a:lvl1pPr>
          </a:lstStyle>
          <a:p>
            <a:pPr>
              <a:defRPr/>
            </a:pPr>
            <a:fld id="{841E72A5-B0B8-464E-ACF0-1FEE702BDE00}" type="slidenum">
              <a:rPr lang="es-MX"/>
              <a:pPr>
                <a:defRPr/>
              </a:pPr>
              <a:t>‹#›</a:t>
            </a:fld>
            <a:endParaRPr lang="es-MX" dirty="0"/>
          </a:p>
        </p:txBody>
      </p:sp>
    </p:spTree>
    <p:extLst>
      <p:ext uri="{BB962C8B-B14F-4D97-AF65-F5344CB8AC3E}">
        <p14:creationId xmlns:p14="http://schemas.microsoft.com/office/powerpoint/2010/main" val="10472183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 name="Slide Number Placeholder 4"/>
          <p:cNvSpPr>
            <a:spLocks noGrp="1"/>
          </p:cNvSpPr>
          <p:nvPr>
            <p:ph type="sldNum" sz="quarter" idx="5"/>
          </p:nvPr>
        </p:nvSpPr>
        <p:spPr/>
        <p:txBody>
          <a:bodyPr/>
          <a:lstStyle/>
          <a:p>
            <a:pPr>
              <a:defRPr/>
            </a:pPr>
            <a:fld id="{61AE1E0C-67CE-4FC4-B60D-83E24AEB19F7}" type="slidenum">
              <a:rPr lang="es-MX" smtClean="0"/>
              <a:pPr>
                <a:defRPr/>
              </a:pPr>
              <a:t>1</a:t>
            </a:fld>
            <a:endParaRPr lang="es-MX" dirty="0"/>
          </a:p>
        </p:txBody>
      </p:sp>
      <p:sp>
        <p:nvSpPr>
          <p:cNvPr id="6" name="Footer Placeholder 5"/>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78736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defTabSz="942891">
              <a:defRPr/>
            </a:pPr>
            <a:fld id="{B54ED7C3-3458-4267-9080-B1FD18F6BFEB}" type="slidenum">
              <a:rPr lang="en-US" smtClean="0"/>
              <a:pPr defTabSz="942891">
                <a:defRPr/>
              </a:pPr>
              <a:t>10</a:t>
            </a:fld>
            <a:endParaRPr lang="en-US" dirty="0" smtClean="0"/>
          </a:p>
        </p:txBody>
      </p:sp>
      <p:sp>
        <p:nvSpPr>
          <p:cNvPr id="82947"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55300" name="Rectangle 3"/>
          <p:cNvSpPr>
            <a:spLocks noGrp="1" noChangeArrowheads="1"/>
          </p:cNvSpPr>
          <p:nvPr>
            <p:ph type="body" idx="1"/>
          </p:nvPr>
        </p:nvSpPr>
        <p:spPr>
          <a:xfrm>
            <a:off x="914300" y="4471991"/>
            <a:ext cx="5029403" cy="4240212"/>
          </a:xfrm>
          <a:ln/>
        </p:spPr>
        <p:txBody>
          <a:bodyPr/>
          <a:lstStyle/>
          <a:p>
            <a:pPr>
              <a:defRPr/>
            </a:pPr>
            <a:r>
              <a:rPr lang="en-US" dirty="0" smtClean="0"/>
              <a:t>When deciding where to go to college, money shouldn’t be the first thing you think about. Yes, college is expensive. But there are ways to pay for it if you plan ahead.  </a:t>
            </a:r>
          </a:p>
          <a:p>
            <a:pPr>
              <a:defRPr/>
            </a:pPr>
            <a:r>
              <a:rPr lang="en-US" dirty="0" smtClean="0"/>
              <a:t> </a:t>
            </a:r>
          </a:p>
          <a:p>
            <a:pPr marL="228571" indent="-228571">
              <a:spcAft>
                <a:spcPts val="600"/>
              </a:spcAft>
              <a:buFont typeface="Arial" pitchFamily="34" charset="0"/>
              <a:buChar char="•"/>
              <a:defRPr/>
            </a:pPr>
            <a:r>
              <a:rPr lang="en-US" b="1" dirty="0" smtClean="0"/>
              <a:t>Financial Aid Programs - </a:t>
            </a:r>
            <a:r>
              <a:rPr lang="en-US" dirty="0" smtClean="0"/>
              <a:t>Financial aid for college refers to specific borrowed, given or earned money that can be found through a variety of sources, including state, federal, institutional, and private financial aid sources.  Improve your chances of receiving financial aid by researching your options, planning carefully, and applying early.  </a:t>
            </a:r>
          </a:p>
          <a:p>
            <a:pPr marL="228571" indent="-228571">
              <a:spcAft>
                <a:spcPts val="600"/>
              </a:spcAft>
              <a:buFont typeface="Arial" pitchFamily="34" charset="0"/>
              <a:buChar char="•"/>
              <a:defRPr/>
            </a:pPr>
            <a:r>
              <a:rPr lang="en-US" b="1" dirty="0" smtClean="0"/>
              <a:t>529 Savings &amp; Prepaid Tuition Programs - </a:t>
            </a:r>
            <a:r>
              <a:rPr lang="en-US" dirty="0" smtClean="0"/>
              <a:t>529s are state-sponsored college funding programs designed to help families save for future college costs.  Here in Illinois we have Bright Start®, a college savings plan and College Illinois!</a:t>
            </a:r>
            <a:r>
              <a:rPr lang="en-US" baseline="30000" dirty="0" smtClean="0"/>
              <a:t>sm</a:t>
            </a:r>
            <a:r>
              <a:rPr lang="en-US" dirty="0" smtClean="0"/>
              <a:t>, a prepaid tuition plan. </a:t>
            </a:r>
          </a:p>
          <a:p>
            <a:pPr marL="228571" indent="-228571">
              <a:spcAft>
                <a:spcPts val="600"/>
              </a:spcAft>
              <a:buFont typeface="Arial" pitchFamily="34" charset="0"/>
              <a:buChar char="•"/>
              <a:defRPr/>
            </a:pPr>
            <a:r>
              <a:rPr lang="en-US" b="1" dirty="0" smtClean="0"/>
              <a:t>Employer Tuition Reimbursement Plans - </a:t>
            </a:r>
            <a:r>
              <a:rPr lang="en-US" dirty="0" smtClean="0"/>
              <a:t>If you work while you’re in college, your employer may offer an employer tuition reimbursement plan. These types of plans allow your employer to pay for part or all of your tuition.  Such plans are available at certain companies, and each company’s policies are different.  Contact potential employers to learn about their unique plans.</a:t>
            </a:r>
          </a:p>
          <a:p>
            <a:pPr marL="228571" indent="-228571">
              <a:spcAft>
                <a:spcPts val="600"/>
              </a:spcAft>
              <a:buFont typeface="Arial" pitchFamily="34" charset="0"/>
              <a:buChar char="•"/>
              <a:defRPr/>
            </a:pPr>
            <a:r>
              <a:rPr lang="en-US" b="1" dirty="0" smtClean="0"/>
              <a:t>Tuition Benefits - </a:t>
            </a:r>
            <a:r>
              <a:rPr lang="en-US" dirty="0" smtClean="0"/>
              <a:t>Some employers offer free part-time tuition as a benefit to their employees.  This type of benefit can sometimes be transferred or extended to a dependent. </a:t>
            </a:r>
          </a:p>
          <a:p>
            <a:pPr marL="228571" indent="-228571">
              <a:spcAft>
                <a:spcPts val="600"/>
              </a:spcAft>
              <a:buFont typeface="Arial" pitchFamily="34" charset="0"/>
              <a:buChar char="•"/>
              <a:defRPr/>
            </a:pPr>
            <a:r>
              <a:rPr lang="en-US" b="1" dirty="0" smtClean="0"/>
              <a:t>Tuition Payment Plans - </a:t>
            </a:r>
            <a:r>
              <a:rPr lang="en-US" dirty="0" smtClean="0"/>
              <a:t>Tuition payment plans provide you with the option to budget your tuition. Plans vary at each college. Some allow you to pay multiple installments over several months. Others require that you pay one lump sum per semester. A possible advantage to most tuition payment plans is that you might not incur the interest and finance charges that come with loans and borrowed money.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17490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11</a:t>
            </a:fld>
            <a:endParaRPr lang="es-MX" dirty="0"/>
          </a:p>
        </p:txBody>
      </p:sp>
    </p:spTree>
    <p:extLst>
      <p:ext uri="{BB962C8B-B14F-4D97-AF65-F5344CB8AC3E}">
        <p14:creationId xmlns:p14="http://schemas.microsoft.com/office/powerpoint/2010/main" val="173660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defTabSz="942891">
              <a:defRPr/>
            </a:pPr>
            <a:fld id="{77B309DA-8EC4-446C-8965-97CB32C5D3C4}" type="slidenum">
              <a:rPr lang="en-US" smtClean="0"/>
              <a:pPr defTabSz="942891">
                <a:defRPr/>
              </a:pPr>
              <a:t>12</a:t>
            </a:fld>
            <a:endParaRPr lang="en-US" dirty="0" smtClean="0"/>
          </a:p>
        </p:txBody>
      </p:sp>
      <p:sp>
        <p:nvSpPr>
          <p:cNvPr id="83971"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57348" name="Rectangle 3"/>
          <p:cNvSpPr>
            <a:spLocks noGrp="1" noChangeArrowheads="1"/>
          </p:cNvSpPr>
          <p:nvPr>
            <p:ph type="body" idx="1"/>
          </p:nvPr>
        </p:nvSpPr>
        <p:spPr>
          <a:xfrm>
            <a:off x="914300" y="4471991"/>
            <a:ext cx="5029403" cy="4240212"/>
          </a:xfrm>
          <a:ln/>
        </p:spPr>
        <p:txBody>
          <a:bodyPr/>
          <a:lstStyle/>
          <a:p>
            <a:pPr>
              <a:defRPr/>
            </a:pPr>
            <a:r>
              <a:rPr lang="en-US" dirty="0" smtClean="0"/>
              <a:t>There are two basic types of financial aid: gift-aid and self-help.</a:t>
            </a:r>
          </a:p>
          <a:p>
            <a:pPr>
              <a:defRPr/>
            </a:pPr>
            <a:r>
              <a:rPr lang="en-US" dirty="0" smtClean="0"/>
              <a:t> </a:t>
            </a:r>
          </a:p>
          <a:p>
            <a:pPr>
              <a:defRPr/>
            </a:pPr>
            <a:r>
              <a:rPr lang="en-US" b="1" dirty="0" smtClean="0"/>
              <a:t>Gift Aid</a:t>
            </a:r>
            <a:r>
              <a:rPr lang="en-US" dirty="0" smtClean="0"/>
              <a:t> is usually awarded in the form of grants and scholarships.  It is assistance that generally does not have to be repaid.</a:t>
            </a:r>
          </a:p>
          <a:p>
            <a:pPr marL="228571" indent="-228571">
              <a:buFont typeface="Arial" pitchFamily="34" charset="0"/>
              <a:buChar char="•"/>
              <a:defRPr/>
            </a:pPr>
            <a:r>
              <a:rPr lang="en-US" b="1" dirty="0" smtClean="0"/>
              <a:t>Grants</a:t>
            </a:r>
            <a:r>
              <a:rPr lang="en-US" dirty="0" smtClean="0"/>
              <a:t> are usually awarded on the basis of a family’s </a:t>
            </a:r>
            <a:r>
              <a:rPr lang="en-US" i="1" dirty="0" smtClean="0"/>
              <a:t>financial need </a:t>
            </a:r>
            <a:r>
              <a:rPr lang="en-US" dirty="0" smtClean="0"/>
              <a:t>or limited ability to meet the costs of college. </a:t>
            </a:r>
          </a:p>
          <a:p>
            <a:pPr marL="228571" indent="-228571">
              <a:buFont typeface="Arial" pitchFamily="34" charset="0"/>
              <a:buChar char="•"/>
              <a:defRPr/>
            </a:pPr>
            <a:r>
              <a:rPr lang="en-US" b="1" dirty="0" smtClean="0"/>
              <a:t>Scholarships</a:t>
            </a:r>
            <a:r>
              <a:rPr lang="en-US" dirty="0" smtClean="0"/>
              <a:t> may be awarded to reward merit such as academic achievement, athletic ability, artistic talent, background, or other attributes you may possess.</a:t>
            </a:r>
          </a:p>
          <a:p>
            <a:pPr marL="228571" indent="-228571">
              <a:buFont typeface="Arial" pitchFamily="34" charset="0"/>
              <a:buChar char="•"/>
              <a:defRPr/>
            </a:pPr>
            <a:endParaRPr lang="en-US" dirty="0" smtClean="0"/>
          </a:p>
          <a:p>
            <a:pPr>
              <a:defRPr/>
            </a:pPr>
            <a:r>
              <a:rPr lang="en-US" b="1" dirty="0" smtClean="0"/>
              <a:t>Self-Help Aid</a:t>
            </a:r>
            <a:r>
              <a:rPr lang="en-US" dirty="0" smtClean="0"/>
              <a:t> requires you to take more responsibility and includes work opportunities and loans.  </a:t>
            </a:r>
          </a:p>
          <a:p>
            <a:pPr marL="228571" indent="-228571">
              <a:buFont typeface="Arial" pitchFamily="34" charset="0"/>
              <a:buChar char="•"/>
              <a:defRPr/>
            </a:pPr>
            <a:r>
              <a:rPr lang="en-US" b="1" dirty="0" smtClean="0"/>
              <a:t>Work-study</a:t>
            </a:r>
            <a:r>
              <a:rPr lang="en-US" dirty="0" smtClean="0"/>
              <a:t> allows you an opportunity to earn money while you’re in college.  The money you earn is usually paid directly to you and it is up to you to manage this money wisely.   </a:t>
            </a:r>
          </a:p>
          <a:p>
            <a:pPr marL="228571" indent="-228571">
              <a:buFont typeface="Arial" pitchFamily="34" charset="0"/>
              <a:buChar char="•"/>
              <a:defRPr/>
            </a:pPr>
            <a:r>
              <a:rPr lang="en-US" b="1" dirty="0" smtClean="0"/>
              <a:t>Student loans</a:t>
            </a:r>
            <a:r>
              <a:rPr lang="en-US" dirty="0" smtClean="0"/>
              <a:t> are financial aid that must be repaid and should always be considered as a last resort in paying for college.</a:t>
            </a:r>
            <a:endParaRPr lang="en-US" dirty="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53489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13</a:t>
            </a:fld>
            <a:endParaRPr lang="es-MX" dirty="0"/>
          </a:p>
        </p:txBody>
      </p:sp>
    </p:spTree>
    <p:extLst>
      <p:ext uri="{BB962C8B-B14F-4D97-AF65-F5344CB8AC3E}">
        <p14:creationId xmlns:p14="http://schemas.microsoft.com/office/powerpoint/2010/main" val="326043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14</a:t>
            </a:fld>
            <a:endParaRPr lang="es-MX" dirty="0"/>
          </a:p>
        </p:txBody>
      </p:sp>
    </p:spTree>
    <p:extLst>
      <p:ext uri="{BB962C8B-B14F-4D97-AF65-F5344CB8AC3E}">
        <p14:creationId xmlns:p14="http://schemas.microsoft.com/office/powerpoint/2010/main" val="3757967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There are a few</a:t>
            </a:r>
            <a:r>
              <a:rPr lang="en-US" baseline="0" dirty="0" smtClean="0"/>
              <a:t> key principals that guide financial aid policies, particularly federal and state financial aid.</a:t>
            </a:r>
          </a:p>
          <a:p>
            <a:endParaRPr lang="en-US" baseline="0" dirty="0" smtClean="0"/>
          </a:p>
          <a:p>
            <a:r>
              <a:rPr lang="en-US" baseline="0" dirty="0" smtClean="0"/>
              <a:t>First, financial aid is to help a student and their parents pay for college, but the students and parents have the </a:t>
            </a:r>
            <a:r>
              <a:rPr lang="en-US" i="1" baseline="0" dirty="0" smtClean="0"/>
              <a:t>primary responsibility</a:t>
            </a:r>
            <a:r>
              <a:rPr lang="en-US" i="0" baseline="0" dirty="0" smtClean="0"/>
              <a:t> to paying for college. </a:t>
            </a:r>
          </a:p>
          <a:p>
            <a:endParaRPr lang="en-US" i="0" baseline="0" dirty="0" smtClean="0"/>
          </a:p>
          <a:p>
            <a:r>
              <a:rPr lang="en-US" i="0" baseline="0" dirty="0" smtClean="0"/>
              <a:t>Second, financial aid is designed to fill the gap in ability to pay, and is not intended to finance a student’s entire education, unless we are talking about merit scholarships offered by the colleges and universities themselves.</a:t>
            </a:r>
          </a:p>
          <a:p>
            <a:endParaRPr lang="en-US" i="0" baseline="0" dirty="0" smtClean="0"/>
          </a:p>
          <a:p>
            <a:r>
              <a:rPr lang="en-US" i="0" baseline="0" dirty="0" smtClean="0"/>
              <a:t>Third, eligibility is based on multiple factors. For need-based federal and state aid, these factors include dependency status, age of the oldest parent, number in the household, and the cost of attendance at the college the student attends, to name a few of the major factors.</a:t>
            </a:r>
          </a:p>
          <a:p>
            <a:endParaRPr lang="en-US" i="0" baseline="0" dirty="0" smtClean="0"/>
          </a:p>
          <a:p>
            <a:r>
              <a:rPr lang="en-US" i="0" baseline="0" dirty="0" smtClean="0"/>
              <a:t>Fourth, school must comply with federal and state laws and regulations. An example of this is the Satisfactory Academic Progress requirement; students not making SAP should not be provided federal or state aid. </a:t>
            </a:r>
          </a:p>
          <a:p>
            <a:endParaRPr lang="en-US" i="0" baseline="0" dirty="0" smtClean="0"/>
          </a:p>
          <a:p>
            <a:r>
              <a:rPr lang="en-US" i="0" baseline="0" dirty="0" smtClean="0"/>
              <a:t>Fifth and finally, the college or university is responsible for properly administering financial aid programs. The financial aid office staff might be paid by the college, but they are stewards of taxpayer money. </a:t>
            </a:r>
            <a:endParaRPr lang="en-US" dirty="0"/>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15</a:t>
            </a:fld>
            <a:endParaRPr lang="es-MX" dirty="0"/>
          </a:p>
        </p:txBody>
      </p:sp>
      <p:sp>
        <p:nvSpPr>
          <p:cNvPr id="8" name="Footer Placeholder 7"/>
          <p:cNvSpPr>
            <a:spLocks noGrp="1"/>
          </p:cNvSpPr>
          <p:nvPr>
            <p:ph type="ftr" sz="quarter" idx="12"/>
          </p:nvPr>
        </p:nvSpPr>
        <p:spPr/>
        <p:txBody>
          <a:bodyPr/>
          <a:lstStyle/>
          <a:p>
            <a:pPr>
              <a:defRPr/>
            </a:pPr>
            <a:endParaRPr lang="es-MX"/>
          </a:p>
        </p:txBody>
      </p:sp>
    </p:spTree>
    <p:extLst>
      <p:ext uri="{BB962C8B-B14F-4D97-AF65-F5344CB8AC3E}">
        <p14:creationId xmlns:p14="http://schemas.microsoft.com/office/powerpoint/2010/main" val="248514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defTabSz="942891">
              <a:defRPr/>
            </a:pPr>
            <a:fld id="{666554ED-0AB6-418E-A3AC-2B512B2889A3}" type="slidenum">
              <a:rPr lang="en-US" smtClean="0"/>
              <a:pPr defTabSz="942891">
                <a:defRPr/>
              </a:pPr>
              <a:t>16</a:t>
            </a:fld>
            <a:endParaRPr lang="en-US" dirty="0"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OK, I</a:t>
            </a:r>
            <a:r>
              <a:rPr lang="en-US" baseline="0" dirty="0" smtClean="0"/>
              <a:t> just mentioned the EFC, or Expected Family Contribution. What is the EFC?</a:t>
            </a:r>
          </a:p>
          <a:p>
            <a:endParaRPr lang="en-US" baseline="0" dirty="0" smtClean="0"/>
          </a:p>
          <a:p>
            <a:r>
              <a:rPr lang="en-US" dirty="0" smtClean="0"/>
              <a:t>To determine your financial need, the U.S. Department of Education uses a formula established by Congress called Federal Methodology.  This need analysis formula uses information from the FAFSA to determine the amount that the</a:t>
            </a:r>
            <a:r>
              <a:rPr lang="en-US" baseline="0" dirty="0" smtClean="0"/>
              <a:t> student and their family combined i</a:t>
            </a:r>
            <a:r>
              <a:rPr lang="en-US" dirty="0" smtClean="0"/>
              <a:t>s expected to contribute towards the student’s college education, which is called the </a:t>
            </a:r>
            <a:r>
              <a:rPr lang="en-US" b="1" dirty="0" smtClean="0"/>
              <a:t>Expected Family Contribution </a:t>
            </a:r>
            <a:r>
              <a:rPr lang="en-US" dirty="0" smtClean="0"/>
              <a:t>(EFC).  Because it is based on family information, a</a:t>
            </a:r>
            <a:r>
              <a:rPr lang="en-US" baseline="0" dirty="0" smtClean="0"/>
              <a:t> student’s EFC</a:t>
            </a:r>
            <a:r>
              <a:rPr lang="en-US" dirty="0" smtClean="0"/>
              <a:t> will remain the same regardless of the college they attend.</a:t>
            </a:r>
          </a:p>
          <a:p>
            <a:r>
              <a:rPr lang="en-US" dirty="0" smtClean="0"/>
              <a:t>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46369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defTabSz="942891">
              <a:defRPr/>
            </a:pPr>
            <a:fld id="{7A3F3FD4-EAD8-4226-B9D2-CBC19657AF6B}" type="slidenum">
              <a:rPr lang="en-US" smtClean="0"/>
              <a:pPr defTabSz="942891">
                <a:defRPr/>
              </a:pPr>
              <a:t>17</a:t>
            </a:fld>
            <a:endParaRPr lang="en-US" dirty="0" smtClean="0"/>
          </a:p>
        </p:txBody>
      </p:sp>
      <p:sp>
        <p:nvSpPr>
          <p:cNvPr id="105475"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75780" name="Rectangle 3"/>
          <p:cNvSpPr>
            <a:spLocks noGrp="1" noChangeArrowheads="1"/>
          </p:cNvSpPr>
          <p:nvPr>
            <p:ph type="body" idx="1"/>
          </p:nvPr>
        </p:nvSpPr>
        <p:spPr>
          <a:xfrm>
            <a:off x="914300" y="4471991"/>
            <a:ext cx="5029403" cy="4240212"/>
          </a:xfrm>
          <a:ln/>
        </p:spPr>
        <p:txBody>
          <a:bodyPr/>
          <a:lstStyle/>
          <a:p>
            <a:pPr algn="ctr">
              <a:defRPr/>
            </a:pPr>
            <a:r>
              <a:rPr lang="en-US" b="1" dirty="0" smtClean="0"/>
              <a:t>COA – EFC =  Financial Need</a:t>
            </a:r>
            <a:endParaRPr lang="en-US" dirty="0" smtClean="0"/>
          </a:p>
          <a:p>
            <a:pPr>
              <a:defRPr/>
            </a:pPr>
            <a:r>
              <a:rPr lang="en-US" dirty="0" smtClean="0"/>
              <a:t>At each college, the financial aid office will calculate financial need by subtracting the EFC from the COA.  The EFC will be the same at each college, but the COA will differ from college to college. Keep this in mind:</a:t>
            </a:r>
          </a:p>
          <a:p>
            <a:pPr marL="228571" indent="-228571">
              <a:buFont typeface="Arial" pitchFamily="34" charset="0"/>
              <a:buChar char="•"/>
              <a:defRPr/>
            </a:pPr>
            <a:r>
              <a:rPr lang="en-US" dirty="0" smtClean="0"/>
              <a:t>COA (varies)</a:t>
            </a:r>
          </a:p>
          <a:p>
            <a:pPr marL="228571" indent="-228571">
              <a:buFont typeface="Arial" pitchFamily="34" charset="0"/>
              <a:buChar char="•"/>
              <a:defRPr/>
            </a:pPr>
            <a:r>
              <a:rPr lang="en-US" dirty="0" smtClean="0"/>
              <a:t>EFC (remains constant)</a:t>
            </a:r>
          </a:p>
          <a:p>
            <a:pPr marL="228571" indent="-228571">
              <a:buFont typeface="Arial" pitchFamily="34" charset="0"/>
              <a:buChar char="•"/>
              <a:defRPr/>
            </a:pPr>
            <a:r>
              <a:rPr lang="en-US" dirty="0" smtClean="0"/>
              <a:t>Financial Need (varies by school)  </a:t>
            </a:r>
          </a:p>
          <a:p>
            <a:pPr>
              <a:defRPr/>
            </a:pPr>
            <a:r>
              <a:rPr lang="en-US" dirty="0" smtClean="0"/>
              <a:t>In many cases, the college may not be able to meet 100% of a</a:t>
            </a:r>
            <a:r>
              <a:rPr lang="en-US" baseline="0" dirty="0" smtClean="0"/>
              <a:t> student’s</a:t>
            </a:r>
            <a:r>
              <a:rPr lang="en-US" dirty="0" smtClean="0"/>
              <a:t> financial need. The difference between the cost of attendance and the amount of financial aid offered by the college is referred to as the </a:t>
            </a:r>
            <a:r>
              <a:rPr lang="en-US" i="1" dirty="0" smtClean="0"/>
              <a:t>gap</a:t>
            </a:r>
            <a:r>
              <a:rPr lang="en-US" dirty="0" smtClean="0"/>
              <a:t>, which the student and family will be responsible for paying out-of-pocket.</a:t>
            </a:r>
          </a:p>
          <a:p>
            <a:pPr>
              <a:defRPr/>
            </a:pPr>
            <a:r>
              <a:rPr lang="en-US" dirty="0" smtClean="0"/>
              <a:t> </a:t>
            </a:r>
          </a:p>
          <a:p>
            <a:pPr algn="ctr">
              <a:defRPr/>
            </a:pPr>
            <a:r>
              <a:rPr lang="en-US" b="1" dirty="0" smtClean="0"/>
              <a:t>Financial Need – Financial Aid Award </a:t>
            </a:r>
            <a:r>
              <a:rPr lang="en-US" b="1" baseline="0" dirty="0" smtClean="0"/>
              <a:t> + EFC</a:t>
            </a:r>
            <a:r>
              <a:rPr lang="en-US" b="1" dirty="0" smtClean="0"/>
              <a:t>= Out</a:t>
            </a:r>
            <a:r>
              <a:rPr lang="en-US" b="1" baseline="0" dirty="0" smtClean="0"/>
              <a:t> of Pocket Cost</a:t>
            </a: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218767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defTabSz="942891">
              <a:defRPr/>
            </a:pPr>
            <a:fld id="{7A3F3FD4-EAD8-4226-B9D2-CBC19657AF6B}" type="slidenum">
              <a:rPr lang="en-US" smtClean="0"/>
              <a:pPr defTabSz="942891">
                <a:defRPr/>
              </a:pPr>
              <a:t>18</a:t>
            </a:fld>
            <a:endParaRPr lang="en-US" dirty="0" smtClean="0"/>
          </a:p>
        </p:txBody>
      </p:sp>
      <p:sp>
        <p:nvSpPr>
          <p:cNvPr id="105475"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75780" name="Rectangle 3"/>
          <p:cNvSpPr>
            <a:spLocks noGrp="1" noChangeArrowheads="1"/>
          </p:cNvSpPr>
          <p:nvPr>
            <p:ph type="body" idx="1"/>
          </p:nvPr>
        </p:nvSpPr>
        <p:spPr>
          <a:xfrm>
            <a:off x="914300" y="4471991"/>
            <a:ext cx="5029403" cy="4240212"/>
          </a:xfrm>
          <a:ln/>
        </p:spPr>
        <p:txBody>
          <a:bodyPr/>
          <a:lstStyle/>
          <a:p>
            <a:pPr algn="ctr">
              <a:defRPr/>
            </a:pPr>
            <a:r>
              <a:rPr lang="en-US" b="1" dirty="0" smtClean="0"/>
              <a:t>COA – EFC =  Financial Need</a:t>
            </a:r>
            <a:endParaRPr lang="en-US" dirty="0" smtClean="0"/>
          </a:p>
          <a:p>
            <a:pPr>
              <a:defRPr/>
            </a:pPr>
            <a:r>
              <a:rPr lang="en-US" dirty="0" smtClean="0"/>
              <a:t>At each college, the financial aid office will calculate financial need by subtracting the EFC from the COA.  The EFC will be the same at each college, but the COA will differ from college to college. Keep this in mind:</a:t>
            </a:r>
          </a:p>
          <a:p>
            <a:pPr marL="228571" indent="-228571">
              <a:buFont typeface="Arial" pitchFamily="34" charset="0"/>
              <a:buChar char="•"/>
              <a:defRPr/>
            </a:pPr>
            <a:r>
              <a:rPr lang="en-US" dirty="0" smtClean="0"/>
              <a:t>COA (varies)</a:t>
            </a:r>
          </a:p>
          <a:p>
            <a:pPr marL="228571" indent="-228571">
              <a:buFont typeface="Arial" pitchFamily="34" charset="0"/>
              <a:buChar char="•"/>
              <a:defRPr/>
            </a:pPr>
            <a:r>
              <a:rPr lang="en-US" dirty="0" smtClean="0"/>
              <a:t>EFC (remains constant)</a:t>
            </a:r>
          </a:p>
          <a:p>
            <a:pPr marL="228571" indent="-228571">
              <a:buFont typeface="Arial" pitchFamily="34" charset="0"/>
              <a:buChar char="•"/>
              <a:defRPr/>
            </a:pPr>
            <a:r>
              <a:rPr lang="en-US" dirty="0" smtClean="0"/>
              <a:t>Financial Need (varies by school)  </a:t>
            </a:r>
          </a:p>
          <a:p>
            <a:pPr>
              <a:defRPr/>
            </a:pPr>
            <a:r>
              <a:rPr lang="en-US" dirty="0" smtClean="0"/>
              <a:t>In many cases, the college may not be able to meet 100% of a</a:t>
            </a:r>
            <a:r>
              <a:rPr lang="en-US" baseline="0" dirty="0" smtClean="0"/>
              <a:t> student’s</a:t>
            </a:r>
            <a:r>
              <a:rPr lang="en-US" dirty="0" smtClean="0"/>
              <a:t> financial need. The difference between the cost of attendance and the amount of financial aid offered by the college is referred to as the </a:t>
            </a:r>
            <a:r>
              <a:rPr lang="en-US" i="1" dirty="0" smtClean="0"/>
              <a:t>gap</a:t>
            </a:r>
            <a:r>
              <a:rPr lang="en-US" dirty="0" smtClean="0"/>
              <a:t>, which the student and family will be responsible for paying out-of-pocket.</a:t>
            </a:r>
          </a:p>
          <a:p>
            <a:pPr>
              <a:defRPr/>
            </a:pPr>
            <a:r>
              <a:rPr lang="en-US" dirty="0" smtClean="0"/>
              <a:t> </a:t>
            </a:r>
          </a:p>
          <a:p>
            <a:pPr algn="ctr">
              <a:defRPr/>
            </a:pPr>
            <a:r>
              <a:rPr lang="en-US" b="1" dirty="0" smtClean="0"/>
              <a:t>Financial Need – Financial Aid Award </a:t>
            </a:r>
            <a:r>
              <a:rPr lang="en-US" b="1" baseline="0" dirty="0" smtClean="0"/>
              <a:t> + EFC</a:t>
            </a:r>
            <a:r>
              <a:rPr lang="en-US" b="1" dirty="0" smtClean="0"/>
              <a:t>= Out</a:t>
            </a:r>
            <a:r>
              <a:rPr lang="en-US" b="1" baseline="0" dirty="0" smtClean="0"/>
              <a:t> of Pocket Cost</a:t>
            </a: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55028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defTabSz="942891">
              <a:defRPr/>
            </a:pPr>
            <a:fld id="{7A3F3FD4-EAD8-4226-B9D2-CBC19657AF6B}" type="slidenum">
              <a:rPr lang="en-US" smtClean="0"/>
              <a:pPr defTabSz="942891">
                <a:defRPr/>
              </a:pPr>
              <a:t>19</a:t>
            </a:fld>
            <a:endParaRPr lang="en-US" dirty="0" smtClean="0"/>
          </a:p>
        </p:txBody>
      </p:sp>
      <p:sp>
        <p:nvSpPr>
          <p:cNvPr id="105475"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75780" name="Rectangle 3"/>
          <p:cNvSpPr>
            <a:spLocks noGrp="1" noChangeArrowheads="1"/>
          </p:cNvSpPr>
          <p:nvPr>
            <p:ph type="body" idx="1"/>
          </p:nvPr>
        </p:nvSpPr>
        <p:spPr>
          <a:xfrm>
            <a:off x="914300" y="4471991"/>
            <a:ext cx="5029403" cy="4240212"/>
          </a:xfrm>
          <a:ln/>
        </p:spPr>
        <p:txBody>
          <a:bodyPr/>
          <a:lstStyle/>
          <a:p>
            <a:pPr algn="ctr">
              <a:defRPr/>
            </a:pPr>
            <a:r>
              <a:rPr lang="en-US" b="1" dirty="0" smtClean="0"/>
              <a:t>COA – EFC =  Financial Need</a:t>
            </a:r>
            <a:endParaRPr lang="en-US" dirty="0" smtClean="0"/>
          </a:p>
          <a:p>
            <a:pPr>
              <a:defRPr/>
            </a:pPr>
            <a:r>
              <a:rPr lang="en-US" dirty="0" smtClean="0"/>
              <a:t>At each college, the financial aid office will calculate financial need by subtracting the EFC from the COA.  The EFC will be the same at each college, but the COA will differ from college to college. Keep this in mind:</a:t>
            </a:r>
          </a:p>
          <a:p>
            <a:pPr marL="228571" indent="-228571">
              <a:buFont typeface="Arial" pitchFamily="34" charset="0"/>
              <a:buChar char="•"/>
              <a:defRPr/>
            </a:pPr>
            <a:r>
              <a:rPr lang="en-US" dirty="0" smtClean="0"/>
              <a:t>COA (varies)</a:t>
            </a:r>
          </a:p>
          <a:p>
            <a:pPr marL="228571" indent="-228571">
              <a:buFont typeface="Arial" pitchFamily="34" charset="0"/>
              <a:buChar char="•"/>
              <a:defRPr/>
            </a:pPr>
            <a:r>
              <a:rPr lang="en-US" dirty="0" smtClean="0"/>
              <a:t>EFC (remains constant)</a:t>
            </a:r>
          </a:p>
          <a:p>
            <a:pPr marL="228571" indent="-228571">
              <a:buFont typeface="Arial" pitchFamily="34" charset="0"/>
              <a:buChar char="•"/>
              <a:defRPr/>
            </a:pPr>
            <a:r>
              <a:rPr lang="en-US" dirty="0" smtClean="0"/>
              <a:t>Financial Need (varies by school)  </a:t>
            </a:r>
          </a:p>
          <a:p>
            <a:pPr>
              <a:defRPr/>
            </a:pPr>
            <a:r>
              <a:rPr lang="en-US" dirty="0" smtClean="0"/>
              <a:t>In many cases, the college may not be able to meet 100% of a</a:t>
            </a:r>
            <a:r>
              <a:rPr lang="en-US" baseline="0" dirty="0" smtClean="0"/>
              <a:t> student’s</a:t>
            </a:r>
            <a:r>
              <a:rPr lang="en-US" dirty="0" smtClean="0"/>
              <a:t> financial need. The difference between the cost of attendance and the amount of financial aid offered by the college is referred to as the </a:t>
            </a:r>
            <a:r>
              <a:rPr lang="en-US" i="1" dirty="0" smtClean="0"/>
              <a:t>gap</a:t>
            </a:r>
            <a:r>
              <a:rPr lang="en-US" dirty="0" smtClean="0"/>
              <a:t>, which the student and family will be responsible for paying out-of-pocket.</a:t>
            </a:r>
          </a:p>
          <a:p>
            <a:pPr>
              <a:defRPr/>
            </a:pPr>
            <a:r>
              <a:rPr lang="en-US" dirty="0" smtClean="0"/>
              <a:t> </a:t>
            </a:r>
          </a:p>
          <a:p>
            <a:pPr algn="ctr">
              <a:defRPr/>
            </a:pPr>
            <a:r>
              <a:rPr lang="en-US" b="1" dirty="0" smtClean="0"/>
              <a:t>Financial Need – Financial Aid Award </a:t>
            </a:r>
            <a:r>
              <a:rPr lang="en-US" b="1" baseline="0" dirty="0" smtClean="0"/>
              <a:t> + EFC</a:t>
            </a:r>
            <a:r>
              <a:rPr lang="en-US" b="1" dirty="0" smtClean="0"/>
              <a:t>= Out</a:t>
            </a:r>
            <a:r>
              <a:rPr lang="en-US" b="1" baseline="0" dirty="0" smtClean="0"/>
              <a:t> of Pocket Cost</a:t>
            </a: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182618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Goals:</a:t>
            </a:r>
            <a:r>
              <a:rPr lang="en-US" baseline="0" dirty="0" smtClean="0"/>
              <a:t> </a:t>
            </a:r>
          </a:p>
          <a:p>
            <a:endParaRPr lang="en-US" baseline="0" dirty="0" smtClean="0"/>
          </a:p>
          <a:p>
            <a:r>
              <a:rPr lang="en-US" baseline="0" dirty="0" smtClean="0"/>
              <a:t>Learn financial aid terms and concepts.</a:t>
            </a:r>
          </a:p>
          <a:p>
            <a:endParaRPr lang="en-US" baseline="0" dirty="0" smtClean="0"/>
          </a:p>
          <a:p>
            <a:r>
              <a:rPr lang="en-US" baseline="0" dirty="0" smtClean="0"/>
              <a:t>Gain high level understanding of financial aid process and eligibility.</a:t>
            </a:r>
            <a:endParaRPr lang="en-US" dirty="0" smtClean="0"/>
          </a:p>
          <a:p>
            <a:endParaRPr lang="en-US" dirty="0" smtClean="0"/>
          </a:p>
          <a:p>
            <a:r>
              <a:rPr lang="en-US" dirty="0" smtClean="0"/>
              <a:t>Sample</a:t>
            </a:r>
          </a:p>
          <a:p>
            <a:r>
              <a:rPr lang="en-US" dirty="0" smtClean="0"/>
              <a:t>Thank</a:t>
            </a:r>
            <a:r>
              <a:rPr lang="en-US" baseline="0" dirty="0" smtClean="0"/>
              <a:t> you for attending ISAC’s Financial Aid Certification. At the end of this presentation you should know the basics of how financial aid works, feel more familiar with the terminology in financial aid, and have a firm understanding of major state and federal aid programs and how money is disbursed to students. </a:t>
            </a:r>
            <a:endParaRPr lang="en-US" dirty="0" smtClean="0"/>
          </a:p>
        </p:txBody>
      </p:sp>
      <p:sp>
        <p:nvSpPr>
          <p:cNvPr id="5" name="Slide Number Placeholder 4"/>
          <p:cNvSpPr>
            <a:spLocks noGrp="1"/>
          </p:cNvSpPr>
          <p:nvPr>
            <p:ph type="sldNum" sz="quarter" idx="5"/>
          </p:nvPr>
        </p:nvSpPr>
        <p:spPr/>
        <p:txBody>
          <a:bodyPr/>
          <a:lstStyle/>
          <a:p>
            <a:pPr>
              <a:defRPr/>
            </a:pPr>
            <a:fld id="{8DC60D2E-2200-43C7-9486-6335B068D39C}" type="slidenum">
              <a:rPr lang="es-MX" smtClean="0"/>
              <a:pPr>
                <a:defRPr/>
              </a:pPr>
              <a:t>2</a:t>
            </a:fld>
            <a:endParaRPr lang="es-MX" dirty="0"/>
          </a:p>
        </p:txBody>
      </p:sp>
      <p:sp>
        <p:nvSpPr>
          <p:cNvPr id="6" name="Footer Placeholder 5"/>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626425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5076"/>
            <a:fld id="{BACE1630-F657-4B2B-AC21-1464F8636F1C}" type="slidenum">
              <a:rPr lang="en-US" smtClean="0"/>
              <a:pPr defTabSz="925076"/>
              <a:t>20</a:t>
            </a:fld>
            <a:endParaRPr lang="en-US" dirty="0" smtClean="0"/>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xfrm>
            <a:off x="952500" y="4419897"/>
            <a:ext cx="5029200" cy="4238387"/>
          </a:xfrm>
          <a:noFill/>
          <a:ln/>
        </p:spPr>
        <p:txBody>
          <a:bodyPr/>
          <a:lstStyle/>
          <a:p>
            <a:r>
              <a:rPr lang="en-US" dirty="0" smtClean="0"/>
              <a:t>The U.S. Department of Education is the nation’s largest source of student aid.  </a:t>
            </a:r>
          </a:p>
          <a:p>
            <a:endParaRPr lang="en-US" dirty="0" smtClean="0"/>
          </a:p>
          <a:p>
            <a:r>
              <a:rPr lang="en-US" dirty="0" smtClean="0"/>
              <a:t>The </a:t>
            </a:r>
            <a:r>
              <a:rPr lang="en-US" b="1" dirty="0" smtClean="0"/>
              <a:t>Pell Grant</a:t>
            </a:r>
            <a:r>
              <a:rPr lang="en-US" dirty="0" smtClean="0"/>
              <a:t> is available to undergraduate students and is the largest grant program administered on a federal level.  It may be used for any educational expense, such as tuition and fees, room and board, and living expenses. Award amounts are dependent on funding approved by the Federal government and are calculated by the college.</a:t>
            </a:r>
          </a:p>
          <a:p>
            <a:endParaRPr lang="en-US" dirty="0" smtClean="0"/>
          </a:p>
          <a:p>
            <a:r>
              <a:rPr lang="en-US" dirty="0" smtClean="0"/>
              <a:t>The </a:t>
            </a:r>
            <a:r>
              <a:rPr lang="en-US" b="1" dirty="0" smtClean="0"/>
              <a:t>Iraq and Afghanistan Service Grant</a:t>
            </a:r>
            <a:r>
              <a:rPr lang="en-US" dirty="0" smtClean="0"/>
              <a:t> is available to t students whose parent or guardian was a member of the U.S. Armed Forces and died as a result of service performed in Iraq or Afghanistan after September 11, 2001. </a:t>
            </a:r>
          </a:p>
          <a:p>
            <a:endParaRPr lang="en-US" dirty="0" smtClean="0"/>
          </a:p>
          <a:p>
            <a:r>
              <a:rPr lang="en-US" b="1" dirty="0" smtClean="0"/>
              <a:t>Teacher Education Assistance for College and Higher Education (TEACH) </a:t>
            </a:r>
            <a:r>
              <a:rPr lang="en-US" dirty="0" smtClean="0"/>
              <a:t>grants reward undergraduates, post baccalaureate, and graduate level students who are or will be taking course work necessary to become elementary or secondary teacher; recipients must sign an Agreement to Serve saying they will teach full-time in designated teacher shortage areas for 4 years (within 8 years of completing an academic program). </a:t>
            </a:r>
          </a:p>
          <a:p>
            <a:endParaRPr lang="en-US" dirty="0" smtClean="0"/>
          </a:p>
          <a:p>
            <a:pPr defTabSz="928299">
              <a:defRPr/>
            </a:pPr>
            <a:r>
              <a:rPr lang="en-US" b="1" dirty="0"/>
              <a:t>Campus-Based Programs</a:t>
            </a:r>
            <a:r>
              <a:rPr lang="en-US" dirty="0"/>
              <a:t> are administered directly by the financial aid office at each participating school. Not all schools participate in all three programs, so check with a school's financial aid office to find out which programs they participate in.  How much aid a student can receive from each of these programs depends on financial need, on the amount of other aid received, and on the availability of funds at a particular college.  Unlike the Federal Pell Grant Program, which provides funds to every eligible student, the campus-based programs provide a certain amount of funds for each participating school to administer each year. When the money for a program is gone, no more awards can be made from that program for that year. Each school sets its own deadlines for campus-based funds. </a:t>
            </a:r>
          </a:p>
          <a:p>
            <a:endParaRPr lang="en-US" dirty="0" smtClean="0"/>
          </a:p>
          <a:p>
            <a:r>
              <a:rPr lang="en-US" dirty="0" smtClean="0"/>
              <a:t>The </a:t>
            </a:r>
            <a:r>
              <a:rPr lang="en-US" b="1" dirty="0" smtClean="0"/>
              <a:t>FSEOG </a:t>
            </a:r>
            <a:r>
              <a:rPr lang="en-US" dirty="0" smtClean="0"/>
              <a:t>gives priority to exceptionally needy students (in lowest EFC order) and Federal Pell Grant recipients.  It is available to undergraduate students.  The award amount is calculated on the basis of the student's </a:t>
            </a:r>
            <a:r>
              <a:rPr lang="en-US" i="1" dirty="0" smtClean="0"/>
              <a:t>need</a:t>
            </a:r>
            <a:r>
              <a:rPr lang="en-US" dirty="0" smtClean="0"/>
              <a:t> and availability of funds at the college.  The college determines eligibility and students are notified via the financial aid award letter.</a:t>
            </a:r>
          </a:p>
          <a:p>
            <a:endParaRPr lang="en-US" b="1" dirty="0" smtClean="0"/>
          </a:p>
          <a:p>
            <a:r>
              <a:rPr lang="en-US" dirty="0" smtClean="0"/>
              <a:t>To apply for state and federal financial aid programs, the FAFSA must be completed.</a:t>
            </a:r>
          </a:p>
        </p:txBody>
      </p:sp>
    </p:spTree>
    <p:extLst>
      <p:ext uri="{BB962C8B-B14F-4D97-AF65-F5344CB8AC3E}">
        <p14:creationId xmlns:p14="http://schemas.microsoft.com/office/powerpoint/2010/main" val="2140213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5076"/>
            <a:fld id="{BACE1630-F657-4B2B-AC21-1464F8636F1C}" type="slidenum">
              <a:rPr lang="en-US" smtClean="0"/>
              <a:pPr defTabSz="925076"/>
              <a:t>21</a:t>
            </a:fld>
            <a:endParaRPr lang="en-US" dirty="0" smtClean="0"/>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xfrm>
            <a:off x="952500" y="4419897"/>
            <a:ext cx="5029200" cy="4238387"/>
          </a:xfrm>
          <a:noFill/>
          <a:ln/>
        </p:spPr>
        <p:txBody>
          <a:bodyPr/>
          <a:lstStyle/>
          <a:p>
            <a:r>
              <a:rPr lang="en-US" dirty="0" smtClean="0"/>
              <a:t>The U.S. Department of Education is the nation’s largest source of student aid.  </a:t>
            </a:r>
          </a:p>
          <a:p>
            <a:endParaRPr lang="en-US" dirty="0" smtClean="0"/>
          </a:p>
          <a:p>
            <a:r>
              <a:rPr lang="en-US" dirty="0" smtClean="0"/>
              <a:t>The </a:t>
            </a:r>
            <a:r>
              <a:rPr lang="en-US" b="1" dirty="0" smtClean="0"/>
              <a:t>Pell Grant</a:t>
            </a:r>
            <a:r>
              <a:rPr lang="en-US" dirty="0" smtClean="0"/>
              <a:t> is available to undergraduate students and is the largest grant program administered on a federal level.  It may be used for any educational expense, such as tuition and fees, room and board, and living expenses. Award amounts are dependent on funding approved by the Federal government and are calculated by the college.</a:t>
            </a:r>
          </a:p>
          <a:p>
            <a:endParaRPr lang="en-US" dirty="0" smtClean="0"/>
          </a:p>
          <a:p>
            <a:r>
              <a:rPr lang="en-US" dirty="0" smtClean="0"/>
              <a:t>The </a:t>
            </a:r>
            <a:r>
              <a:rPr lang="en-US" b="1" dirty="0" smtClean="0"/>
              <a:t>Iraq and Afghanistan Service Grant</a:t>
            </a:r>
            <a:r>
              <a:rPr lang="en-US" dirty="0" smtClean="0"/>
              <a:t> is available to t students whose parent or guardian was a member of the U.S. Armed Forces and died as a result of service performed in Iraq or Afghanistan after September 11, 2001. </a:t>
            </a:r>
          </a:p>
          <a:p>
            <a:endParaRPr lang="en-US" dirty="0" smtClean="0"/>
          </a:p>
          <a:p>
            <a:r>
              <a:rPr lang="en-US" b="1" dirty="0" smtClean="0"/>
              <a:t>Teacher Education Assistance for College and Higher Education (TEACH) </a:t>
            </a:r>
            <a:r>
              <a:rPr lang="en-US" dirty="0" smtClean="0"/>
              <a:t>grants reward undergraduates, post baccalaureate, and graduate level students who are or will be taking course work necessary to become elementary or secondary teacher; recipients must sign an Agreement to Serve saying they will teach full-time in designated teacher shortage areas for 4 years (within 8 years of completing an academic program). </a:t>
            </a:r>
          </a:p>
          <a:p>
            <a:endParaRPr lang="en-US" dirty="0" smtClean="0"/>
          </a:p>
          <a:p>
            <a:pPr defTabSz="928299">
              <a:defRPr/>
            </a:pPr>
            <a:r>
              <a:rPr lang="en-US" b="1" dirty="0"/>
              <a:t>Campus-Based Programs</a:t>
            </a:r>
            <a:r>
              <a:rPr lang="en-US" dirty="0"/>
              <a:t> are administered directly by the financial aid office at each participating school. Not all schools participate in all three programs, so check with a school's financial aid office to find out which programs they participate in.  How much aid a student can receive from each of these programs depends on financial need, on the amount of other aid received, and on the availability of funds at a particular college.  Unlike the Federal Pell Grant Program, which provides funds to every eligible student, the campus-based programs provide a certain amount of funds for each participating school to administer each year. When the money for a program is gone, no more awards can be made from that program for that year. Each school sets its own deadlines for campus-based funds. </a:t>
            </a:r>
          </a:p>
          <a:p>
            <a:endParaRPr lang="en-US" dirty="0" smtClean="0"/>
          </a:p>
          <a:p>
            <a:r>
              <a:rPr lang="en-US" dirty="0" smtClean="0"/>
              <a:t>The </a:t>
            </a:r>
            <a:r>
              <a:rPr lang="en-US" b="1" dirty="0" smtClean="0"/>
              <a:t>FSEOG </a:t>
            </a:r>
            <a:r>
              <a:rPr lang="en-US" dirty="0" smtClean="0"/>
              <a:t>gives priority to exceptionally needy students (in lowest EFC order) and Federal Pell Grant recipients.  It is available to undergraduate students.  The award amount is calculated on the basis of the student's </a:t>
            </a:r>
            <a:r>
              <a:rPr lang="en-US" i="1" dirty="0" smtClean="0"/>
              <a:t>need</a:t>
            </a:r>
            <a:r>
              <a:rPr lang="en-US" dirty="0" smtClean="0"/>
              <a:t> and availability of funds at the college.  The college determines eligibility and students are notified via the financial aid award letter.</a:t>
            </a:r>
          </a:p>
          <a:p>
            <a:endParaRPr lang="en-US" b="1" dirty="0" smtClean="0"/>
          </a:p>
          <a:p>
            <a:r>
              <a:rPr lang="en-US" dirty="0" smtClean="0"/>
              <a:t>To apply for state and federal financial aid programs, the FAFSA must be completed.</a:t>
            </a:r>
          </a:p>
        </p:txBody>
      </p:sp>
    </p:spTree>
    <p:extLst>
      <p:ext uri="{BB962C8B-B14F-4D97-AF65-F5344CB8AC3E}">
        <p14:creationId xmlns:p14="http://schemas.microsoft.com/office/powerpoint/2010/main" val="248587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defTabSz="942891">
              <a:defRPr/>
            </a:pPr>
            <a:fld id="{7A3F3FD4-EAD8-4226-B9D2-CBC19657AF6B}" type="slidenum">
              <a:rPr lang="en-US" smtClean="0"/>
              <a:pPr defTabSz="942891">
                <a:defRPr/>
              </a:pPr>
              <a:t>22</a:t>
            </a:fld>
            <a:endParaRPr lang="en-US" dirty="0" smtClean="0"/>
          </a:p>
        </p:txBody>
      </p:sp>
      <p:sp>
        <p:nvSpPr>
          <p:cNvPr id="105475"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75780" name="Rectangle 3"/>
          <p:cNvSpPr>
            <a:spLocks noGrp="1" noChangeArrowheads="1"/>
          </p:cNvSpPr>
          <p:nvPr>
            <p:ph type="body" idx="1"/>
          </p:nvPr>
        </p:nvSpPr>
        <p:spPr>
          <a:xfrm>
            <a:off x="914300" y="4471991"/>
            <a:ext cx="5029403" cy="4240212"/>
          </a:xfrm>
          <a:ln/>
        </p:spPr>
        <p:txBody>
          <a:bodyPr/>
          <a:lstStyle/>
          <a:p>
            <a:pPr algn="ctr">
              <a:defRPr/>
            </a:pPr>
            <a:r>
              <a:rPr lang="en-US" b="1" dirty="0" smtClean="0"/>
              <a:t>COA – EFC =  Financial Need</a:t>
            </a:r>
            <a:endParaRPr lang="en-US" dirty="0" smtClean="0"/>
          </a:p>
          <a:p>
            <a:pPr>
              <a:defRPr/>
            </a:pPr>
            <a:r>
              <a:rPr lang="en-US" dirty="0" smtClean="0"/>
              <a:t>At each college, the financial aid office will calculate financial need by subtracting the EFC from the COA.  The EFC will be the same at each college, but the COA will differ from college to college. Keep this in mind:</a:t>
            </a:r>
          </a:p>
          <a:p>
            <a:pPr marL="228571" indent="-228571">
              <a:buFont typeface="Arial" pitchFamily="34" charset="0"/>
              <a:buChar char="•"/>
              <a:defRPr/>
            </a:pPr>
            <a:r>
              <a:rPr lang="en-US" dirty="0" smtClean="0"/>
              <a:t>COA (varies)</a:t>
            </a:r>
          </a:p>
          <a:p>
            <a:pPr marL="228571" indent="-228571">
              <a:buFont typeface="Arial" pitchFamily="34" charset="0"/>
              <a:buChar char="•"/>
              <a:defRPr/>
            </a:pPr>
            <a:r>
              <a:rPr lang="en-US" dirty="0" smtClean="0"/>
              <a:t>EFC (remains constant)</a:t>
            </a:r>
          </a:p>
          <a:p>
            <a:pPr marL="228571" indent="-228571">
              <a:buFont typeface="Arial" pitchFamily="34" charset="0"/>
              <a:buChar char="•"/>
              <a:defRPr/>
            </a:pPr>
            <a:r>
              <a:rPr lang="en-US" dirty="0" smtClean="0"/>
              <a:t>Financial Need (varies by school)  </a:t>
            </a:r>
          </a:p>
          <a:p>
            <a:pPr>
              <a:defRPr/>
            </a:pPr>
            <a:r>
              <a:rPr lang="en-US" dirty="0" smtClean="0"/>
              <a:t>In many cases, the college may not be able to meet 100% of a</a:t>
            </a:r>
            <a:r>
              <a:rPr lang="en-US" baseline="0" dirty="0" smtClean="0"/>
              <a:t> student’s</a:t>
            </a:r>
            <a:r>
              <a:rPr lang="en-US" dirty="0" smtClean="0"/>
              <a:t> financial need. The difference between the cost of attendance and the amount of financial aid offered by the college is referred to as the </a:t>
            </a:r>
            <a:r>
              <a:rPr lang="en-US" i="1" dirty="0" smtClean="0"/>
              <a:t>gap</a:t>
            </a:r>
            <a:r>
              <a:rPr lang="en-US" dirty="0" smtClean="0"/>
              <a:t>, which the student and family will be responsible for paying out-of-pocket.</a:t>
            </a:r>
          </a:p>
          <a:p>
            <a:pPr>
              <a:defRPr/>
            </a:pPr>
            <a:r>
              <a:rPr lang="en-US" dirty="0" smtClean="0"/>
              <a:t> </a:t>
            </a:r>
          </a:p>
          <a:p>
            <a:pPr algn="ctr">
              <a:defRPr/>
            </a:pPr>
            <a:r>
              <a:rPr lang="en-US" b="1" dirty="0" smtClean="0"/>
              <a:t>Financial Need – Financial Aid Award </a:t>
            </a:r>
            <a:r>
              <a:rPr lang="en-US" b="1" baseline="0" dirty="0" smtClean="0"/>
              <a:t> + EFC</a:t>
            </a:r>
            <a:r>
              <a:rPr lang="en-US" b="1" dirty="0" smtClean="0"/>
              <a:t>= Out</a:t>
            </a:r>
            <a:r>
              <a:rPr lang="en-US" b="1" baseline="0" dirty="0" smtClean="0"/>
              <a:t> of Pocket Cost</a:t>
            </a: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200366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federal loans have declined</a:t>
            </a:r>
            <a:r>
              <a:rPr lang="en-US" baseline="0" dirty="0" smtClean="0"/>
              <a:t> significantly in the last five years. In 2007-08 nonfederal loans made up 25% of student loan borrowing. </a:t>
            </a:r>
            <a:endParaRPr lang="en-US" dirty="0"/>
          </a:p>
        </p:txBody>
      </p:sp>
      <p:sp>
        <p:nvSpPr>
          <p:cNvPr id="4" name="Footer Placeholder 3"/>
          <p:cNvSpPr>
            <a:spLocks noGrp="1"/>
          </p:cNvSpPr>
          <p:nvPr>
            <p:ph type="ftr" sz="quarter" idx="10"/>
          </p:nvPr>
        </p:nvSpPr>
        <p:spPr/>
        <p:txBody>
          <a:bodyPr/>
          <a:lstStyle/>
          <a:p>
            <a:pPr>
              <a:defRPr/>
            </a:pPr>
            <a:endParaRPr lang="es-MX">
              <a:solidFill>
                <a:prstClr val="black"/>
              </a:solidFill>
            </a:endParaRPr>
          </a:p>
        </p:txBody>
      </p:sp>
    </p:spTree>
    <p:extLst>
      <p:ext uri="{BB962C8B-B14F-4D97-AF65-F5344CB8AC3E}">
        <p14:creationId xmlns:p14="http://schemas.microsoft.com/office/powerpoint/2010/main" val="688832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defTabSz="912732">
              <a:defRPr/>
            </a:pPr>
            <a:fld id="{D5471B3F-1C9A-4A4F-BD3D-B8C2B9B0DE0F}" type="slidenum">
              <a:rPr lang="en-US" smtClean="0"/>
              <a:pPr defTabSz="912732">
                <a:defRPr/>
              </a:pPr>
              <a:t>24</a:t>
            </a:fld>
            <a:endParaRPr lang="en-US" dirty="0"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a:ln/>
        </p:spPr>
        <p:txBody>
          <a:bodyPr/>
          <a:lstStyle/>
          <a:p>
            <a:pPr>
              <a:defRPr/>
            </a:pPr>
            <a:r>
              <a:rPr lang="en-US" dirty="0" smtClean="0"/>
              <a:t>Know the borrowing basics and be sure to research your loan options carefully.</a:t>
            </a:r>
          </a:p>
          <a:p>
            <a:pPr>
              <a:defRPr/>
            </a:pPr>
            <a:r>
              <a:rPr lang="en-US" dirty="0" smtClean="0"/>
              <a:t> </a:t>
            </a:r>
          </a:p>
          <a:p>
            <a:pPr marL="220991" indent="-220991">
              <a:buFont typeface="Arial" pitchFamily="34" charset="0"/>
              <a:buChar char="•"/>
              <a:defRPr/>
            </a:pPr>
            <a:r>
              <a:rPr lang="en-US" b="1" dirty="0" smtClean="0"/>
              <a:t>What is a loan?</a:t>
            </a:r>
          </a:p>
          <a:p>
            <a:pPr marL="220991" indent="-220991">
              <a:defRPr/>
            </a:pPr>
            <a:r>
              <a:rPr lang="en-US" dirty="0" smtClean="0"/>
              <a:t>	A loan is a type of “self-help” aid that lets students borrow money from the government, banks or other lending institutions. However, loans must be paid back with added interest.  Always borrow conservatively, accepting only the amount of money needed.  After all, loans can be a lot of help, but the more money you borrow the more money you will have to pay back </a:t>
            </a:r>
            <a:r>
              <a:rPr lang="en-US" i="1" dirty="0" smtClean="0"/>
              <a:t>with interest</a:t>
            </a:r>
            <a:r>
              <a:rPr lang="en-US" dirty="0" smtClean="0"/>
              <a:t>.  </a:t>
            </a:r>
          </a:p>
          <a:p>
            <a:pPr marL="220991" indent="-220991">
              <a:buFont typeface="Arial" pitchFamily="34" charset="0"/>
              <a:buChar char="•"/>
              <a:defRPr/>
            </a:pPr>
            <a:r>
              <a:rPr lang="en-US" b="1" dirty="0" smtClean="0"/>
              <a:t>How are loans awarded?</a:t>
            </a:r>
          </a:p>
          <a:p>
            <a:pPr marL="220991" indent="-220991">
              <a:defRPr/>
            </a:pPr>
            <a:r>
              <a:rPr lang="en-US" dirty="0" smtClean="0"/>
              <a:t>	Know that loans can be awarded based on financial need (subsidized loans) or not on financial need (unsubsidized loans).  Loan eligibility will be determined after grants, scholarships and Federal Work-Study programs have been considered.  </a:t>
            </a:r>
          </a:p>
          <a:p>
            <a:pPr marL="220991" indent="-220991">
              <a:buFont typeface="Arial" pitchFamily="34" charset="0"/>
              <a:buChar char="•"/>
              <a:defRPr/>
            </a:pPr>
            <a:r>
              <a:rPr lang="en-US" b="1" dirty="0" smtClean="0"/>
              <a:t>Types of loans…</a:t>
            </a:r>
          </a:p>
          <a:p>
            <a:pPr marL="220991" indent="-220991">
              <a:defRPr/>
            </a:pPr>
            <a:r>
              <a:rPr lang="en-US" dirty="0" smtClean="0"/>
              <a:t>	As you start to evaluate loan options, keep in mind that there are student loans, parent loans, alternative loans and consolidation loans.  Know your options as well as your borrower rights and responsibilities.</a:t>
            </a:r>
          </a:p>
          <a:p>
            <a:pPr marL="220991" indent="-220991">
              <a:buFont typeface="Arial" pitchFamily="34" charset="0"/>
              <a:buChar char="•"/>
              <a:defRPr/>
            </a:pPr>
            <a:r>
              <a:rPr lang="en-US" b="1" dirty="0" smtClean="0"/>
              <a:t>Basics you should know…</a:t>
            </a:r>
          </a:p>
          <a:p>
            <a:pPr marL="220991" indent="-220991">
              <a:defRPr/>
            </a:pPr>
            <a:r>
              <a:rPr lang="en-US" dirty="0" smtClean="0"/>
              <a:t>	To ensure proper management of your student debt, know:  (1) the source of the loan; (2) whether it is subsidized or unsubsidized; (3) the interest rate; (3) repayment options; and (4) grace periods.</a:t>
            </a:r>
            <a:endParaRPr lang="en-US" dirty="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123472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defTabSz="912732">
              <a:defRPr/>
            </a:pPr>
            <a:fld id="{D5471B3F-1C9A-4A4F-BD3D-B8C2B9B0DE0F}" type="slidenum">
              <a:rPr lang="en-US" smtClean="0"/>
              <a:pPr defTabSz="912732">
                <a:defRPr/>
              </a:pPr>
              <a:t>25</a:t>
            </a:fld>
            <a:endParaRPr lang="en-US" dirty="0"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a:ln/>
        </p:spPr>
        <p:txBody>
          <a:bodyPr/>
          <a:lstStyle/>
          <a:p>
            <a:pPr>
              <a:defRPr/>
            </a:pPr>
            <a:r>
              <a:rPr lang="en-US" dirty="0" smtClean="0"/>
              <a:t>Know the borrowing basics and be sure to research your loan options carefully.</a:t>
            </a:r>
          </a:p>
          <a:p>
            <a:pPr>
              <a:defRPr/>
            </a:pPr>
            <a:r>
              <a:rPr lang="en-US" dirty="0" smtClean="0"/>
              <a:t> </a:t>
            </a:r>
          </a:p>
          <a:p>
            <a:pPr marL="220991" indent="-220991">
              <a:buFont typeface="Arial" pitchFamily="34" charset="0"/>
              <a:buChar char="•"/>
              <a:defRPr/>
            </a:pPr>
            <a:r>
              <a:rPr lang="en-US" b="1" dirty="0" smtClean="0"/>
              <a:t>What is a loan?</a:t>
            </a:r>
          </a:p>
          <a:p>
            <a:pPr marL="220991" indent="-220991">
              <a:defRPr/>
            </a:pPr>
            <a:r>
              <a:rPr lang="en-US" dirty="0" smtClean="0"/>
              <a:t>	A loan is a type of “self-help” aid that lets students borrow money from the government, banks or other lending institutions. However, loans must be paid back with added interest.  Always borrow conservatively, accepting only the amount of money needed.  After all, loans can be a lot of help, but the more money you borrow the more money you will have to pay back </a:t>
            </a:r>
            <a:r>
              <a:rPr lang="en-US" i="1" dirty="0" smtClean="0"/>
              <a:t>with interest</a:t>
            </a:r>
            <a:r>
              <a:rPr lang="en-US" dirty="0" smtClean="0"/>
              <a:t>.  </a:t>
            </a:r>
          </a:p>
          <a:p>
            <a:pPr marL="220991" indent="-220991">
              <a:buFont typeface="Arial" pitchFamily="34" charset="0"/>
              <a:buChar char="•"/>
              <a:defRPr/>
            </a:pPr>
            <a:r>
              <a:rPr lang="en-US" b="1" dirty="0" smtClean="0"/>
              <a:t>How are loans awarded?</a:t>
            </a:r>
          </a:p>
          <a:p>
            <a:pPr marL="220991" indent="-220991">
              <a:defRPr/>
            </a:pPr>
            <a:r>
              <a:rPr lang="en-US" dirty="0" smtClean="0"/>
              <a:t>	Know that loans can be awarded based on financial need (subsidized loans) or not on financial need (unsubsidized loans).  Loan eligibility will be determined after grants, scholarships and Federal Work-Study programs have been considered.  </a:t>
            </a:r>
          </a:p>
          <a:p>
            <a:pPr marL="220991" indent="-220991">
              <a:buFont typeface="Arial" pitchFamily="34" charset="0"/>
              <a:buChar char="•"/>
              <a:defRPr/>
            </a:pPr>
            <a:r>
              <a:rPr lang="en-US" b="1" dirty="0" smtClean="0"/>
              <a:t>Types of loans…</a:t>
            </a:r>
          </a:p>
          <a:p>
            <a:pPr marL="220991" indent="-220991">
              <a:defRPr/>
            </a:pPr>
            <a:r>
              <a:rPr lang="en-US" dirty="0" smtClean="0"/>
              <a:t>	As you start to evaluate loan options, keep in mind that there are student loans, parent loans, alternative loans and consolidation loans.  Know your options as well as your borrower rights and responsibilities.</a:t>
            </a:r>
          </a:p>
          <a:p>
            <a:pPr marL="220991" indent="-220991">
              <a:buFont typeface="Arial" pitchFamily="34" charset="0"/>
              <a:buChar char="•"/>
              <a:defRPr/>
            </a:pPr>
            <a:r>
              <a:rPr lang="en-US" b="1" dirty="0" smtClean="0"/>
              <a:t>Basics you should know…</a:t>
            </a:r>
          </a:p>
          <a:p>
            <a:pPr marL="220991" indent="-220991">
              <a:defRPr/>
            </a:pPr>
            <a:r>
              <a:rPr lang="en-US" dirty="0" smtClean="0"/>
              <a:t>	To ensure proper management of your student debt, know:  (1) the source of the loan; (2) whether it is subsidized or unsubsidized; (3) the interest rate; (3) repayment options; and (4) grace periods.</a:t>
            </a:r>
            <a:endParaRPr lang="en-US" dirty="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765963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defTabSz="912732">
              <a:defRPr/>
            </a:pPr>
            <a:fld id="{D5471B3F-1C9A-4A4F-BD3D-B8C2B9B0DE0F}" type="slidenum">
              <a:rPr lang="en-US" smtClean="0"/>
              <a:pPr defTabSz="912732">
                <a:defRPr/>
              </a:pPr>
              <a:t>26</a:t>
            </a:fld>
            <a:endParaRPr lang="en-US" dirty="0"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a:ln/>
        </p:spPr>
        <p:txBody>
          <a:bodyPr/>
          <a:lstStyle/>
          <a:p>
            <a:pPr>
              <a:defRPr/>
            </a:pPr>
            <a:r>
              <a:rPr lang="en-US" dirty="0" smtClean="0"/>
              <a:t>Know the borrowing basics and be sure to research your loan options carefully.</a:t>
            </a:r>
          </a:p>
          <a:p>
            <a:pPr>
              <a:defRPr/>
            </a:pPr>
            <a:r>
              <a:rPr lang="en-US" dirty="0" smtClean="0"/>
              <a:t> </a:t>
            </a:r>
          </a:p>
          <a:p>
            <a:pPr marL="220991" indent="-220991">
              <a:buFont typeface="Arial" pitchFamily="34" charset="0"/>
              <a:buChar char="•"/>
              <a:defRPr/>
            </a:pPr>
            <a:r>
              <a:rPr lang="en-US" b="1" dirty="0" smtClean="0"/>
              <a:t>What is a loan?</a:t>
            </a:r>
          </a:p>
          <a:p>
            <a:pPr marL="220991" indent="-220991">
              <a:defRPr/>
            </a:pPr>
            <a:r>
              <a:rPr lang="en-US" dirty="0" smtClean="0"/>
              <a:t>	A loan is a type of “self-help” aid that lets students borrow money from the government, banks or other lending institutions. However, loans must be paid back with added interest.  Always borrow conservatively, accepting only the amount of money needed.  After all, loans can be a lot of help, but the more money you borrow the more money you will have to pay back </a:t>
            </a:r>
            <a:r>
              <a:rPr lang="en-US" i="1" dirty="0" smtClean="0"/>
              <a:t>with interest</a:t>
            </a:r>
            <a:r>
              <a:rPr lang="en-US" dirty="0" smtClean="0"/>
              <a:t>.  </a:t>
            </a:r>
          </a:p>
          <a:p>
            <a:pPr marL="220991" indent="-220991">
              <a:buFont typeface="Arial" pitchFamily="34" charset="0"/>
              <a:buChar char="•"/>
              <a:defRPr/>
            </a:pPr>
            <a:r>
              <a:rPr lang="en-US" b="1" dirty="0" smtClean="0"/>
              <a:t>How are loans awarded?</a:t>
            </a:r>
          </a:p>
          <a:p>
            <a:pPr marL="220991" indent="-220991">
              <a:defRPr/>
            </a:pPr>
            <a:r>
              <a:rPr lang="en-US" dirty="0" smtClean="0"/>
              <a:t>	Know that loans can be awarded based on financial need (subsidized loans) or not on financial need (unsubsidized loans).  Loan eligibility will be determined after grants, scholarships and Federal Work-Study programs have been considered.  </a:t>
            </a:r>
          </a:p>
          <a:p>
            <a:pPr marL="220991" indent="-220991">
              <a:buFont typeface="Arial" pitchFamily="34" charset="0"/>
              <a:buChar char="•"/>
              <a:defRPr/>
            </a:pPr>
            <a:r>
              <a:rPr lang="en-US" b="1" dirty="0" smtClean="0"/>
              <a:t>Types of loans…</a:t>
            </a:r>
          </a:p>
          <a:p>
            <a:pPr marL="220991" indent="-220991">
              <a:defRPr/>
            </a:pPr>
            <a:r>
              <a:rPr lang="en-US" dirty="0" smtClean="0"/>
              <a:t>	As you start to evaluate loan options, keep in mind that there are student loans, parent loans, alternative loans and consolidation loans.  Know your options as well as your borrower rights and responsibilities.</a:t>
            </a:r>
          </a:p>
          <a:p>
            <a:pPr marL="220991" indent="-220991">
              <a:buFont typeface="Arial" pitchFamily="34" charset="0"/>
              <a:buChar char="•"/>
              <a:defRPr/>
            </a:pPr>
            <a:r>
              <a:rPr lang="en-US" b="1" dirty="0" smtClean="0"/>
              <a:t>Basics you should know…</a:t>
            </a:r>
          </a:p>
          <a:p>
            <a:pPr marL="220991" indent="-220991">
              <a:defRPr/>
            </a:pPr>
            <a:r>
              <a:rPr lang="en-US" dirty="0" smtClean="0"/>
              <a:t>	To ensure proper management of your student debt, know:  (1) the source of the loan; (2) whether it is subsidized or unsubsidized; (3) the interest rate; (3) repayment options; and (4) grace periods.</a:t>
            </a:r>
            <a:endParaRPr lang="en-US" dirty="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711460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defTabSz="912732">
              <a:defRPr/>
            </a:pPr>
            <a:fld id="{D5471B3F-1C9A-4A4F-BD3D-B8C2B9B0DE0F}" type="slidenum">
              <a:rPr lang="en-US" smtClean="0"/>
              <a:pPr defTabSz="912732">
                <a:defRPr/>
              </a:pPr>
              <a:t>27</a:t>
            </a:fld>
            <a:endParaRPr lang="en-US" dirty="0"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a:ln/>
        </p:spPr>
        <p:txBody>
          <a:bodyPr/>
          <a:lstStyle/>
          <a:p>
            <a:pPr>
              <a:defRPr/>
            </a:pPr>
            <a:r>
              <a:rPr lang="en-US" dirty="0" smtClean="0"/>
              <a:t>Know the borrowing basics and be sure to research your loan options carefully.</a:t>
            </a:r>
          </a:p>
          <a:p>
            <a:pPr>
              <a:defRPr/>
            </a:pPr>
            <a:r>
              <a:rPr lang="en-US" dirty="0" smtClean="0"/>
              <a:t> </a:t>
            </a:r>
          </a:p>
          <a:p>
            <a:pPr marL="220991" indent="-220991">
              <a:buFont typeface="Arial" pitchFamily="34" charset="0"/>
              <a:buChar char="•"/>
              <a:defRPr/>
            </a:pPr>
            <a:r>
              <a:rPr lang="en-US" b="1" dirty="0" smtClean="0"/>
              <a:t>What is a loan?</a:t>
            </a:r>
          </a:p>
          <a:p>
            <a:pPr marL="220991" indent="-220991">
              <a:defRPr/>
            </a:pPr>
            <a:r>
              <a:rPr lang="en-US" dirty="0" smtClean="0"/>
              <a:t>	A loan is a type of “self-help” aid that lets students borrow money from the government, banks or other lending institutions. However, loans must be paid back with added interest.  Always borrow conservatively, accepting only the amount of money needed.  After all, loans can be a lot of help, but the more money you borrow the more money you will have to pay back </a:t>
            </a:r>
            <a:r>
              <a:rPr lang="en-US" i="1" dirty="0" smtClean="0"/>
              <a:t>with interest</a:t>
            </a:r>
            <a:r>
              <a:rPr lang="en-US" dirty="0" smtClean="0"/>
              <a:t>.  </a:t>
            </a:r>
          </a:p>
          <a:p>
            <a:pPr marL="220991" indent="-220991">
              <a:buFont typeface="Arial" pitchFamily="34" charset="0"/>
              <a:buChar char="•"/>
              <a:defRPr/>
            </a:pPr>
            <a:r>
              <a:rPr lang="en-US" b="1" dirty="0" smtClean="0"/>
              <a:t>How are loans awarded?</a:t>
            </a:r>
          </a:p>
          <a:p>
            <a:pPr marL="220991" indent="-220991">
              <a:defRPr/>
            </a:pPr>
            <a:r>
              <a:rPr lang="en-US" dirty="0" smtClean="0"/>
              <a:t>	Know that loans can be awarded based on financial need (subsidized loans) or not on financial need (unsubsidized loans).  Loan eligibility will be determined after grants, scholarships and Federal Work-Study programs have been considered.  </a:t>
            </a:r>
          </a:p>
          <a:p>
            <a:pPr marL="220991" indent="-220991">
              <a:buFont typeface="Arial" pitchFamily="34" charset="0"/>
              <a:buChar char="•"/>
              <a:defRPr/>
            </a:pPr>
            <a:r>
              <a:rPr lang="en-US" b="1" dirty="0" smtClean="0"/>
              <a:t>Types of loans…</a:t>
            </a:r>
          </a:p>
          <a:p>
            <a:pPr marL="220991" indent="-220991">
              <a:defRPr/>
            </a:pPr>
            <a:r>
              <a:rPr lang="en-US" dirty="0" smtClean="0"/>
              <a:t>	As you start to evaluate loan options, keep in mind that there are student loans, parent loans, alternative loans and consolidation loans.  Know your options as well as your borrower rights and responsibilities.</a:t>
            </a:r>
          </a:p>
          <a:p>
            <a:pPr marL="220991" indent="-220991">
              <a:buFont typeface="Arial" pitchFamily="34" charset="0"/>
              <a:buChar char="•"/>
              <a:defRPr/>
            </a:pPr>
            <a:r>
              <a:rPr lang="en-US" b="1" dirty="0" smtClean="0"/>
              <a:t>Basics you should know…</a:t>
            </a:r>
          </a:p>
          <a:p>
            <a:pPr marL="220991" indent="-220991">
              <a:defRPr/>
            </a:pPr>
            <a:r>
              <a:rPr lang="en-US" dirty="0" smtClean="0"/>
              <a:t>	To ensure proper management of your student debt, know:  (1) the source of the loan; (2) whether it is subsidized or unsubsidized; (3) the interest rate; (3) repayment options; and (4) grace periods.</a:t>
            </a:r>
            <a:endParaRPr lang="en-US" dirty="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767708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federal loans have declined</a:t>
            </a:r>
            <a:r>
              <a:rPr lang="en-US" baseline="0" dirty="0" smtClean="0"/>
              <a:t> significantly in the last five years. In 2007-08 nonfederal loans made up 25% of student loan borrowing. </a:t>
            </a:r>
            <a:endParaRPr lang="en-US" dirty="0"/>
          </a:p>
        </p:txBody>
      </p:sp>
      <p:sp>
        <p:nvSpPr>
          <p:cNvPr id="4" name="Footer Placeholder 3"/>
          <p:cNvSpPr>
            <a:spLocks noGrp="1"/>
          </p:cNvSpPr>
          <p:nvPr>
            <p:ph type="ftr" sz="quarter" idx="10"/>
          </p:nvPr>
        </p:nvSpPr>
        <p:spPr/>
        <p:txBody>
          <a:bodyPr/>
          <a:lstStyle/>
          <a:p>
            <a:pPr>
              <a:defRPr/>
            </a:pPr>
            <a:endParaRPr lang="es-MX">
              <a:solidFill>
                <a:prstClr val="black"/>
              </a:solidFill>
            </a:endParaRPr>
          </a:p>
        </p:txBody>
      </p:sp>
    </p:spTree>
    <p:extLst>
      <p:ext uri="{BB962C8B-B14F-4D97-AF65-F5344CB8AC3E}">
        <p14:creationId xmlns:p14="http://schemas.microsoft.com/office/powerpoint/2010/main" val="688832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29</a:t>
            </a:fld>
            <a:endParaRPr lang="es-MX" dirty="0"/>
          </a:p>
        </p:txBody>
      </p:sp>
    </p:spTree>
    <p:extLst>
      <p:ext uri="{BB962C8B-B14F-4D97-AF65-F5344CB8AC3E}">
        <p14:creationId xmlns:p14="http://schemas.microsoft.com/office/powerpoint/2010/main" val="173660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Goals:</a:t>
            </a:r>
            <a:r>
              <a:rPr lang="en-US" baseline="0" dirty="0" smtClean="0"/>
              <a:t> </a:t>
            </a:r>
          </a:p>
          <a:p>
            <a:endParaRPr lang="en-US" baseline="0" dirty="0" smtClean="0"/>
          </a:p>
          <a:p>
            <a:r>
              <a:rPr lang="en-US" baseline="0" dirty="0" smtClean="0"/>
              <a:t>Learn financial aid terms and concepts.</a:t>
            </a:r>
          </a:p>
          <a:p>
            <a:endParaRPr lang="en-US" baseline="0" dirty="0" smtClean="0"/>
          </a:p>
          <a:p>
            <a:r>
              <a:rPr lang="en-US" baseline="0" dirty="0" smtClean="0"/>
              <a:t>Gain high level understanding of financial aid process and eligibility.</a:t>
            </a:r>
            <a:endParaRPr lang="en-US" dirty="0" smtClean="0"/>
          </a:p>
          <a:p>
            <a:endParaRPr lang="en-US" dirty="0" smtClean="0"/>
          </a:p>
          <a:p>
            <a:r>
              <a:rPr lang="en-US" dirty="0" smtClean="0"/>
              <a:t>Sample</a:t>
            </a:r>
          </a:p>
          <a:p>
            <a:r>
              <a:rPr lang="en-US" dirty="0" smtClean="0"/>
              <a:t>Thank</a:t>
            </a:r>
            <a:r>
              <a:rPr lang="en-US" baseline="0" dirty="0" smtClean="0"/>
              <a:t> you for attending ISAC’s Financial Aid Certification. At the end of this presentation you should know the basics of how financial aid works, feel more familiar with the terminology in financial aid, and have a firm understanding of major state and federal aid programs and how money is disbursed to students. </a:t>
            </a:r>
            <a:endParaRPr lang="en-US" dirty="0" smtClean="0"/>
          </a:p>
        </p:txBody>
      </p:sp>
      <p:sp>
        <p:nvSpPr>
          <p:cNvPr id="5" name="Slide Number Placeholder 4"/>
          <p:cNvSpPr>
            <a:spLocks noGrp="1"/>
          </p:cNvSpPr>
          <p:nvPr>
            <p:ph type="sldNum" sz="quarter" idx="5"/>
          </p:nvPr>
        </p:nvSpPr>
        <p:spPr/>
        <p:txBody>
          <a:bodyPr/>
          <a:lstStyle/>
          <a:p>
            <a:pPr>
              <a:defRPr/>
            </a:pPr>
            <a:fld id="{8DC60D2E-2200-43C7-9486-6335B068D39C}" type="slidenum">
              <a:rPr lang="es-MX" smtClean="0"/>
              <a:pPr>
                <a:defRPr/>
              </a:pPr>
              <a:t>3</a:t>
            </a:fld>
            <a:endParaRPr lang="es-MX" dirty="0"/>
          </a:p>
        </p:txBody>
      </p:sp>
      <p:sp>
        <p:nvSpPr>
          <p:cNvPr id="6" name="Footer Placeholder 5"/>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037260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defTabSz="942891">
              <a:defRPr/>
            </a:pPr>
            <a:fld id="{8C61DCF7-63C3-42A9-A313-962E0B68F6D3}" type="slidenum">
              <a:rPr lang="en-US" smtClean="0"/>
              <a:pPr defTabSz="942891">
                <a:defRPr/>
              </a:pPr>
              <a:t>30</a:t>
            </a:fld>
            <a:endParaRPr lang="en-US" dirty="0"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first step in applying for federal and state financial aid programs is to complete the </a:t>
            </a:r>
            <a:r>
              <a:rPr lang="en-US" i="1" dirty="0" smtClean="0"/>
              <a:t>Free Application for Federal Student Aid</a:t>
            </a:r>
            <a:r>
              <a:rPr lang="en-US" dirty="0" smtClean="0"/>
              <a:t> (FAFSA).  This application, which is available to complete online (preferred method) or in paper format, will use income, assets and other factors to determine the amount you and your family are expected to contribute to your college expenses. </a:t>
            </a:r>
          </a:p>
          <a:p>
            <a:endParaRPr lang="en-US" dirty="0" smtClean="0"/>
          </a:p>
          <a:p>
            <a:r>
              <a:rPr lang="en-US" dirty="0" smtClean="0"/>
              <a:t>Your eligibility for financial aid will be determined by your and your family’s financial situation, and by filing your application on time.  In some instances, colleges may use additional forms.  The form used most often in this process (typically private colleges) the CSS/Financial Aid PROFILE, which is administered by the College Scholarship Service (CSS), a division of the College Board organization.  Be sure to communicate with each college to inquire about the steps you need to take to ensure that you submit a </a:t>
            </a:r>
            <a:r>
              <a:rPr lang="en-US" i="1" dirty="0" smtClean="0"/>
              <a:t>complete application</a:t>
            </a:r>
            <a:r>
              <a:rPr lang="en-US" dirty="0" smtClean="0"/>
              <a:t>.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367203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To receive aid funds, a student must be qualified to study at the postsecondary level.</a:t>
            </a:r>
          </a:p>
          <a:p>
            <a:pPr>
              <a:defRPr/>
            </a:pPr>
            <a:endParaRPr lang="en-US" dirty="0" smtClean="0"/>
          </a:p>
          <a:p>
            <a:pPr>
              <a:buFont typeface="Arial" pitchFamily="34" charset="0"/>
              <a:buNone/>
              <a:defRPr/>
            </a:pPr>
            <a:r>
              <a:rPr lang="en-US" i="1" dirty="0" smtClean="0"/>
              <a:t>A student qualifies if the following apply:</a:t>
            </a:r>
          </a:p>
          <a:p>
            <a:pPr marL="457159" indent="-457159">
              <a:buClr>
                <a:srgbClr val="C00000"/>
              </a:buClr>
              <a:buSzPct val="150000"/>
              <a:buFont typeface="Arial" pitchFamily="34" charset="0"/>
              <a:buChar char="•"/>
              <a:defRPr/>
            </a:pPr>
            <a:r>
              <a:rPr lang="en-US" dirty="0" smtClean="0"/>
              <a:t>has a high school diploma;</a:t>
            </a:r>
          </a:p>
          <a:p>
            <a:pPr marL="457159" indent="-457159">
              <a:buClr>
                <a:srgbClr val="C00000"/>
              </a:buClr>
              <a:buSzPct val="150000"/>
              <a:buFont typeface="Arial" pitchFamily="34" charset="0"/>
              <a:buChar char="•"/>
              <a:defRPr/>
            </a:pPr>
            <a:r>
              <a:rPr lang="en-US" dirty="0" smtClean="0"/>
              <a:t>has the recognized equivalent of a high school diploma, such as a general education development or GED certificate;</a:t>
            </a:r>
          </a:p>
          <a:p>
            <a:pPr marL="457159" indent="-457159">
              <a:buClr>
                <a:srgbClr val="C00000"/>
              </a:buClr>
              <a:buSzPct val="150000"/>
              <a:buFont typeface="Arial" pitchFamily="34" charset="0"/>
              <a:buChar char="•"/>
              <a:defRPr/>
            </a:pPr>
            <a:r>
              <a:rPr lang="en-US" dirty="0" smtClean="0"/>
              <a:t>has completed homeschooling at the secondary level;</a:t>
            </a:r>
          </a:p>
          <a:p>
            <a:pPr marL="457159" indent="-457159">
              <a:buClr>
                <a:srgbClr val="C00000"/>
              </a:buClr>
              <a:buSzPct val="150000"/>
              <a:buFont typeface="Arial" pitchFamily="34" charset="0"/>
              <a:buChar char="•"/>
              <a:defRPr/>
            </a:pPr>
            <a:r>
              <a:rPr lang="en-US" dirty="0" smtClean="0"/>
              <a:t>has passed a Department approved ability-to-benefit test; or</a:t>
            </a:r>
          </a:p>
          <a:p>
            <a:pPr marL="457159" indent="-457159">
              <a:buClr>
                <a:srgbClr val="C00000"/>
              </a:buClr>
              <a:buSzPct val="150000"/>
              <a:buFont typeface="Arial" pitchFamily="34" charset="0"/>
              <a:buChar char="•"/>
              <a:defRPr/>
            </a:pPr>
            <a:r>
              <a:rPr lang="en-US" dirty="0" smtClean="0"/>
              <a:t>has satisfactory completed 6 credits of college work that are applicable to a degree or certificate offered by the school.</a:t>
            </a:r>
          </a:p>
          <a:p>
            <a:pPr>
              <a:defRPr/>
            </a:pPr>
            <a:endParaRPr lang="en-US" dirty="0" smtClean="0"/>
          </a:p>
          <a:p>
            <a:pPr>
              <a:defRPr/>
            </a:pPr>
            <a:endParaRPr lang="en-US" dirty="0"/>
          </a:p>
        </p:txBody>
      </p:sp>
      <p:sp>
        <p:nvSpPr>
          <p:cNvPr id="5" name="Slide Number Placeholder 4"/>
          <p:cNvSpPr>
            <a:spLocks noGrp="1"/>
          </p:cNvSpPr>
          <p:nvPr>
            <p:ph type="sldNum" sz="quarter" idx="5"/>
          </p:nvPr>
        </p:nvSpPr>
        <p:spPr/>
        <p:txBody>
          <a:bodyPr/>
          <a:lstStyle/>
          <a:p>
            <a:pPr>
              <a:defRPr/>
            </a:pPr>
            <a:fld id="{42B2E2E5-35DC-486B-A3AE-A3B2E9D01FC1}" type="slidenum">
              <a:rPr lang="es-MX" smtClean="0">
                <a:solidFill>
                  <a:prstClr val="black"/>
                </a:solidFill>
              </a:rPr>
              <a:pPr>
                <a:defRPr/>
              </a:pPr>
              <a:t>31</a:t>
            </a:fld>
            <a:endParaRPr lang="es-MX" dirty="0">
              <a:solidFill>
                <a:prstClr val="black"/>
              </a:solidFill>
            </a:endParaRPr>
          </a:p>
        </p:txBody>
      </p:sp>
      <p:sp>
        <p:nvSpPr>
          <p:cNvPr id="7" name="Footer Placeholder 6"/>
          <p:cNvSpPr>
            <a:spLocks noGrp="1"/>
          </p:cNvSpPr>
          <p:nvPr>
            <p:ph type="ftr" sz="quarter" idx="10"/>
          </p:nvPr>
        </p:nvSpPr>
        <p:spPr/>
        <p:txBody>
          <a:bodyPr/>
          <a:lstStyle/>
          <a:p>
            <a:pPr>
              <a:defRPr/>
            </a:pPr>
            <a:endParaRPr lang="es-MX">
              <a:solidFill>
                <a:prstClr val="black"/>
              </a:solidFill>
            </a:endParaRPr>
          </a:p>
        </p:txBody>
      </p:sp>
    </p:spTree>
    <p:extLst>
      <p:ext uri="{BB962C8B-B14F-4D97-AF65-F5344CB8AC3E}">
        <p14:creationId xmlns:p14="http://schemas.microsoft.com/office/powerpoint/2010/main" val="1639476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To receive aid funds, a student must be qualified to study at the postsecondary level.</a:t>
            </a:r>
          </a:p>
          <a:p>
            <a:pPr>
              <a:defRPr/>
            </a:pPr>
            <a:endParaRPr lang="en-US" dirty="0" smtClean="0"/>
          </a:p>
          <a:p>
            <a:pPr>
              <a:buFont typeface="Arial" pitchFamily="34" charset="0"/>
              <a:buNone/>
              <a:defRPr/>
            </a:pPr>
            <a:r>
              <a:rPr lang="en-US" i="1" dirty="0" smtClean="0"/>
              <a:t>A student qualifies if the following apply:</a:t>
            </a:r>
          </a:p>
          <a:p>
            <a:pPr marL="457159" indent="-457159">
              <a:buClr>
                <a:srgbClr val="C00000"/>
              </a:buClr>
              <a:buSzPct val="150000"/>
              <a:buFont typeface="Arial" pitchFamily="34" charset="0"/>
              <a:buChar char="•"/>
              <a:defRPr/>
            </a:pPr>
            <a:r>
              <a:rPr lang="en-US" dirty="0" smtClean="0"/>
              <a:t>has a high school diploma;</a:t>
            </a:r>
          </a:p>
          <a:p>
            <a:pPr marL="457159" indent="-457159">
              <a:buClr>
                <a:srgbClr val="C00000"/>
              </a:buClr>
              <a:buSzPct val="150000"/>
              <a:buFont typeface="Arial" pitchFamily="34" charset="0"/>
              <a:buChar char="•"/>
              <a:defRPr/>
            </a:pPr>
            <a:r>
              <a:rPr lang="en-US" dirty="0" smtClean="0"/>
              <a:t>has the recognized equivalent of a high school diploma, such as a general education development or GED certificate;</a:t>
            </a:r>
          </a:p>
          <a:p>
            <a:pPr marL="457159" indent="-457159">
              <a:buClr>
                <a:srgbClr val="C00000"/>
              </a:buClr>
              <a:buSzPct val="150000"/>
              <a:buFont typeface="Arial" pitchFamily="34" charset="0"/>
              <a:buChar char="•"/>
              <a:defRPr/>
            </a:pPr>
            <a:r>
              <a:rPr lang="en-US" dirty="0" smtClean="0"/>
              <a:t>has completed homeschooling at the secondary level;</a:t>
            </a:r>
          </a:p>
          <a:p>
            <a:pPr marL="457159" indent="-457159">
              <a:buClr>
                <a:srgbClr val="C00000"/>
              </a:buClr>
              <a:buSzPct val="150000"/>
              <a:buFont typeface="Arial" pitchFamily="34" charset="0"/>
              <a:buChar char="•"/>
              <a:defRPr/>
            </a:pPr>
            <a:r>
              <a:rPr lang="en-US" dirty="0" smtClean="0"/>
              <a:t>has passed a Department approved ability-to-benefit test; or</a:t>
            </a:r>
          </a:p>
          <a:p>
            <a:pPr marL="457159" indent="-457159">
              <a:buClr>
                <a:srgbClr val="C00000"/>
              </a:buClr>
              <a:buSzPct val="150000"/>
              <a:buFont typeface="Arial" pitchFamily="34" charset="0"/>
              <a:buChar char="•"/>
              <a:defRPr/>
            </a:pPr>
            <a:r>
              <a:rPr lang="en-US" dirty="0" smtClean="0"/>
              <a:t>has satisfactory completed 6 credits of college work that are applicable to a degree or certificate offered by the school.</a:t>
            </a:r>
          </a:p>
          <a:p>
            <a:pPr>
              <a:defRPr/>
            </a:pPr>
            <a:endParaRPr lang="en-US" dirty="0" smtClean="0"/>
          </a:p>
          <a:p>
            <a:pPr>
              <a:defRPr/>
            </a:pPr>
            <a:endParaRPr lang="en-US" dirty="0"/>
          </a:p>
        </p:txBody>
      </p:sp>
      <p:sp>
        <p:nvSpPr>
          <p:cNvPr id="5" name="Slide Number Placeholder 4"/>
          <p:cNvSpPr>
            <a:spLocks noGrp="1"/>
          </p:cNvSpPr>
          <p:nvPr>
            <p:ph type="sldNum" sz="quarter" idx="5"/>
          </p:nvPr>
        </p:nvSpPr>
        <p:spPr/>
        <p:txBody>
          <a:bodyPr/>
          <a:lstStyle/>
          <a:p>
            <a:pPr>
              <a:defRPr/>
            </a:pPr>
            <a:fld id="{42B2E2E5-35DC-486B-A3AE-A3B2E9D01FC1}" type="slidenum">
              <a:rPr lang="es-MX" smtClean="0">
                <a:solidFill>
                  <a:prstClr val="black"/>
                </a:solidFill>
              </a:rPr>
              <a:pPr>
                <a:defRPr/>
              </a:pPr>
              <a:t>32</a:t>
            </a:fld>
            <a:endParaRPr lang="es-MX" dirty="0">
              <a:solidFill>
                <a:prstClr val="black"/>
              </a:solidFill>
            </a:endParaRPr>
          </a:p>
        </p:txBody>
      </p:sp>
      <p:sp>
        <p:nvSpPr>
          <p:cNvPr id="7" name="Footer Placeholder 6"/>
          <p:cNvSpPr>
            <a:spLocks noGrp="1"/>
          </p:cNvSpPr>
          <p:nvPr>
            <p:ph type="ftr" sz="quarter" idx="10"/>
          </p:nvPr>
        </p:nvSpPr>
        <p:spPr/>
        <p:txBody>
          <a:bodyPr/>
          <a:lstStyle/>
          <a:p>
            <a:pPr>
              <a:defRPr/>
            </a:pPr>
            <a:endParaRPr lang="es-MX">
              <a:solidFill>
                <a:prstClr val="black"/>
              </a:solidFill>
            </a:endParaRPr>
          </a:p>
        </p:txBody>
      </p:sp>
    </p:spTree>
    <p:extLst>
      <p:ext uri="{BB962C8B-B14F-4D97-AF65-F5344CB8AC3E}">
        <p14:creationId xmlns:p14="http://schemas.microsoft.com/office/powerpoint/2010/main" val="111107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questions you answer on the FAFSA will determine whether you are considered a DEPENDENT or INDEPENDENT student.  This determination will impact the amount and types of aid for which you will qualify.</a:t>
            </a:r>
          </a:p>
          <a:p>
            <a:pPr>
              <a:defRPr/>
            </a:pPr>
            <a:endParaRPr lang="en-US" dirty="0" smtClean="0"/>
          </a:p>
          <a:p>
            <a:pPr marL="220991" indent="-220991">
              <a:buFont typeface="Arial" pitchFamily="34" charset="0"/>
              <a:buChar char="•"/>
              <a:defRPr/>
            </a:pPr>
            <a:r>
              <a:rPr lang="en-US" dirty="0" smtClean="0"/>
              <a:t>For DEPENDENT students, the EFC includes a contribution from the parents’ and student’s income and assets. </a:t>
            </a:r>
          </a:p>
          <a:p>
            <a:pPr marL="220991" indent="-220991">
              <a:buFont typeface="Arial" pitchFamily="34" charset="0"/>
              <a:buChar char="•"/>
              <a:defRPr/>
            </a:pPr>
            <a:r>
              <a:rPr lang="en-US" dirty="0" smtClean="0"/>
              <a:t>For INDEPENDENT students, the EFC is made up of the student’s (and spouse’s, if married) income and assets.</a:t>
            </a:r>
          </a:p>
          <a:p>
            <a:pPr marL="220991" indent="-220991">
              <a:defRPr/>
            </a:pPr>
            <a:endParaRPr lang="en-US" dirty="0" smtClean="0"/>
          </a:p>
          <a:p>
            <a:pPr marL="220991" indent="-220991">
              <a:defRPr/>
            </a:pPr>
            <a:r>
              <a:rPr lang="en-US" dirty="0" smtClean="0"/>
              <a:t>Many people</a:t>
            </a:r>
            <a:r>
              <a:rPr lang="en-US" baseline="0" dirty="0" smtClean="0"/>
              <a:t> think that dependency is a choice the student can make. This is not true, dependency status is determined by completion of the FAFSA and the answer to key dependency questions. </a:t>
            </a:r>
            <a:endParaRPr lang="en-US" dirty="0" smtClean="0"/>
          </a:p>
          <a:p>
            <a:pPr>
              <a:defRPr/>
            </a:pPr>
            <a:endParaRPr lang="en-US" dirty="0"/>
          </a:p>
        </p:txBody>
      </p:sp>
      <p:sp>
        <p:nvSpPr>
          <p:cNvPr id="74756" name="Slide Number Placeholder 3"/>
          <p:cNvSpPr>
            <a:spLocks noGrp="1"/>
          </p:cNvSpPr>
          <p:nvPr>
            <p:ph type="sldNum" sz="quarter" idx="5"/>
          </p:nvPr>
        </p:nvSpPr>
        <p:spPr/>
        <p:txBody>
          <a:bodyPr/>
          <a:lstStyle/>
          <a:p>
            <a:pPr defTabSz="912732">
              <a:defRPr/>
            </a:pPr>
            <a:fld id="{AFD967AA-F5D6-4928-9D6B-F79A71B86769}" type="slidenum">
              <a:rPr lang="en-US" smtClean="0"/>
              <a:pPr defTabSz="912732">
                <a:defRPr/>
              </a:pPr>
              <a:t>33</a:t>
            </a:fld>
            <a:endParaRPr lang="en-US" dirty="0" smtClean="0"/>
          </a:p>
        </p:txBody>
      </p:sp>
      <p:sp>
        <p:nvSpPr>
          <p:cNvPr id="5" name="Footer Placeholder 4"/>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906173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questions you answer on the FAFSA will determine whether you are considered a DEPENDENT or INDEPENDENT student.  This determination will impact the amount and types of aid for which you will qualify.</a:t>
            </a:r>
          </a:p>
          <a:p>
            <a:pPr>
              <a:defRPr/>
            </a:pPr>
            <a:endParaRPr lang="en-US" dirty="0" smtClean="0"/>
          </a:p>
          <a:p>
            <a:pPr marL="220991" indent="-220991">
              <a:buFont typeface="Arial" pitchFamily="34" charset="0"/>
              <a:buChar char="•"/>
              <a:defRPr/>
            </a:pPr>
            <a:r>
              <a:rPr lang="en-US" dirty="0" smtClean="0"/>
              <a:t>For DEPENDENT students, the EFC includes a contribution from the parents’ and student’s income and assets. </a:t>
            </a:r>
          </a:p>
          <a:p>
            <a:pPr marL="220991" indent="-220991">
              <a:buFont typeface="Arial" pitchFamily="34" charset="0"/>
              <a:buChar char="•"/>
              <a:defRPr/>
            </a:pPr>
            <a:r>
              <a:rPr lang="en-US" dirty="0" smtClean="0"/>
              <a:t>For INDEPENDENT students, the EFC is made up of the student’s (and spouse’s, if married) income and assets.</a:t>
            </a:r>
          </a:p>
          <a:p>
            <a:pPr marL="220991" indent="-220991">
              <a:defRPr/>
            </a:pPr>
            <a:endParaRPr lang="en-US" dirty="0" smtClean="0"/>
          </a:p>
          <a:p>
            <a:pPr marL="220991" indent="-220991">
              <a:defRPr/>
            </a:pPr>
            <a:r>
              <a:rPr lang="en-US" dirty="0" smtClean="0"/>
              <a:t>Many people</a:t>
            </a:r>
            <a:r>
              <a:rPr lang="en-US" baseline="0" dirty="0" smtClean="0"/>
              <a:t> think that dependency is a choice the student can make. This is not true, dependency status is determined by completion of the FAFSA and the answer to key dependency questions. </a:t>
            </a:r>
            <a:endParaRPr lang="en-US" dirty="0" smtClean="0"/>
          </a:p>
          <a:p>
            <a:pPr>
              <a:defRPr/>
            </a:pPr>
            <a:endParaRPr lang="en-US" dirty="0"/>
          </a:p>
        </p:txBody>
      </p:sp>
      <p:sp>
        <p:nvSpPr>
          <p:cNvPr id="74756" name="Slide Number Placeholder 3"/>
          <p:cNvSpPr>
            <a:spLocks noGrp="1"/>
          </p:cNvSpPr>
          <p:nvPr>
            <p:ph type="sldNum" sz="quarter" idx="5"/>
          </p:nvPr>
        </p:nvSpPr>
        <p:spPr/>
        <p:txBody>
          <a:bodyPr/>
          <a:lstStyle/>
          <a:p>
            <a:pPr defTabSz="912732">
              <a:defRPr/>
            </a:pPr>
            <a:fld id="{AFD967AA-F5D6-4928-9D6B-F79A71B86769}" type="slidenum">
              <a:rPr lang="en-US" smtClean="0"/>
              <a:pPr defTabSz="912732">
                <a:defRPr/>
              </a:pPr>
              <a:t>34</a:t>
            </a:fld>
            <a:endParaRPr lang="en-US" dirty="0" smtClean="0"/>
          </a:p>
        </p:txBody>
      </p:sp>
      <p:sp>
        <p:nvSpPr>
          <p:cNvPr id="5" name="Footer Placeholder 4"/>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936465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questions you answer on the FAFSA will determine whether you are considered a DEPENDENT or INDEPENDENT student.  This determination will impact the amount and types of aid for which you will qualify.</a:t>
            </a:r>
          </a:p>
          <a:p>
            <a:pPr>
              <a:defRPr/>
            </a:pPr>
            <a:endParaRPr lang="en-US" dirty="0" smtClean="0"/>
          </a:p>
          <a:p>
            <a:pPr marL="220991" indent="-220991">
              <a:buFont typeface="Arial" pitchFamily="34" charset="0"/>
              <a:buChar char="•"/>
              <a:defRPr/>
            </a:pPr>
            <a:r>
              <a:rPr lang="en-US" dirty="0" smtClean="0"/>
              <a:t>For DEPENDENT students, the EFC includes a contribution from the parents’ and student’s income and assets. </a:t>
            </a:r>
          </a:p>
          <a:p>
            <a:pPr marL="220991" indent="-220991">
              <a:buFont typeface="Arial" pitchFamily="34" charset="0"/>
              <a:buChar char="•"/>
              <a:defRPr/>
            </a:pPr>
            <a:r>
              <a:rPr lang="en-US" dirty="0" smtClean="0"/>
              <a:t>For INDEPENDENT students, the EFC is made up of the student’s (and spouse’s, if married) income and assets.</a:t>
            </a:r>
          </a:p>
          <a:p>
            <a:pPr marL="220991" indent="-220991">
              <a:defRPr/>
            </a:pPr>
            <a:endParaRPr lang="en-US" dirty="0" smtClean="0"/>
          </a:p>
          <a:p>
            <a:pPr marL="220991" indent="-220991">
              <a:defRPr/>
            </a:pPr>
            <a:r>
              <a:rPr lang="en-US" dirty="0" smtClean="0"/>
              <a:t>Many people</a:t>
            </a:r>
            <a:r>
              <a:rPr lang="en-US" baseline="0" dirty="0" smtClean="0"/>
              <a:t> think that dependency is a choice the student can make. This is not true, dependency status is determined by completion of the FAFSA and the answer to key dependency questions. </a:t>
            </a:r>
            <a:endParaRPr lang="en-US" dirty="0" smtClean="0"/>
          </a:p>
          <a:p>
            <a:pPr>
              <a:defRPr/>
            </a:pPr>
            <a:endParaRPr lang="en-US" dirty="0"/>
          </a:p>
        </p:txBody>
      </p:sp>
      <p:sp>
        <p:nvSpPr>
          <p:cNvPr id="74756" name="Slide Number Placeholder 3"/>
          <p:cNvSpPr>
            <a:spLocks noGrp="1"/>
          </p:cNvSpPr>
          <p:nvPr>
            <p:ph type="sldNum" sz="quarter" idx="5"/>
          </p:nvPr>
        </p:nvSpPr>
        <p:spPr/>
        <p:txBody>
          <a:bodyPr/>
          <a:lstStyle/>
          <a:p>
            <a:pPr defTabSz="912732">
              <a:defRPr/>
            </a:pPr>
            <a:fld id="{AFD967AA-F5D6-4928-9D6B-F79A71B86769}" type="slidenum">
              <a:rPr lang="en-US" smtClean="0"/>
              <a:pPr defTabSz="912732">
                <a:defRPr/>
              </a:pPr>
              <a:t>35</a:t>
            </a:fld>
            <a:endParaRPr lang="en-US" dirty="0" smtClean="0"/>
          </a:p>
        </p:txBody>
      </p:sp>
      <p:sp>
        <p:nvSpPr>
          <p:cNvPr id="5" name="Footer Placeholder 4"/>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564445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025B012C-4DA3-4B8C-A54A-2C6900453002}" type="slidenum">
              <a:rPr lang="en-US" smtClean="0"/>
              <a:pPr>
                <a:defRPr/>
              </a:pPr>
              <a:t>36</a:t>
            </a:fld>
            <a:endParaRPr lang="en-US" dirty="0" smtClean="0"/>
          </a:p>
        </p:txBody>
      </p:sp>
      <p:sp>
        <p:nvSpPr>
          <p:cNvPr id="102403" name="Rectangle 1026"/>
          <p:cNvSpPr>
            <a:spLocks noGrp="1" noRot="1" noChangeAspect="1" noChangeArrowheads="1" noTextEdit="1"/>
          </p:cNvSpPr>
          <p:nvPr>
            <p:ph type="sldImg"/>
          </p:nvPr>
        </p:nvSpPr>
        <p:spPr bwMode="auto">
          <a:xfrm>
            <a:off x="1076325" y="706438"/>
            <a:ext cx="4706938" cy="3532187"/>
          </a:xfrm>
          <a:noFill/>
          <a:ln>
            <a:solidFill>
              <a:srgbClr val="000000"/>
            </a:solidFill>
            <a:miter lim="800000"/>
            <a:headEnd/>
            <a:tailEnd/>
          </a:ln>
        </p:spPr>
      </p:sp>
      <p:sp>
        <p:nvSpPr>
          <p:cNvPr id="10240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Once students complete their FAFSA, two very important documents are generated, the Student Aid Report and the Institutional Student Information</a:t>
            </a:r>
            <a:r>
              <a:rPr lang="en-US" baseline="0" dirty="0" smtClean="0"/>
              <a:t> Record. These documents provide the student and the colleges and universities with information from the student’s FAFSA, as well as the Expected Family Contribution. Information on the SAR and the ISIR will also let the schools and the student know if there are any problems with data matches to determine eligibility, such as names not matching, or if there were any inconsistencies or errors that need to be resolved.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751976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http://student.collegeboard.org/css-financial-aid-profile</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37</a:t>
            </a:fld>
            <a:endParaRPr lang="es-MX" dirty="0"/>
          </a:p>
        </p:txBody>
      </p:sp>
    </p:spTree>
    <p:extLst>
      <p:ext uri="{BB962C8B-B14F-4D97-AF65-F5344CB8AC3E}">
        <p14:creationId xmlns:p14="http://schemas.microsoft.com/office/powerpoint/2010/main" val="221388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38</a:t>
            </a:fld>
            <a:endParaRPr lang="es-MX" dirty="0"/>
          </a:p>
        </p:txBody>
      </p:sp>
    </p:spTree>
    <p:extLst>
      <p:ext uri="{BB962C8B-B14F-4D97-AF65-F5344CB8AC3E}">
        <p14:creationId xmlns:p14="http://schemas.microsoft.com/office/powerpoint/2010/main" val="3686273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defTabSz="942891">
              <a:defRPr/>
            </a:pPr>
            <a:fld id="{BFC3A1F3-73CC-4D48-A6D7-A346E32B58A5}" type="slidenum">
              <a:rPr lang="en-US" smtClean="0"/>
              <a:pPr defTabSz="942891">
                <a:defRPr/>
              </a:pPr>
              <a:t>39</a:t>
            </a:fld>
            <a:endParaRPr lang="en-US" dirty="0"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Once a</a:t>
            </a:r>
            <a:r>
              <a:rPr lang="en-US" baseline="0" dirty="0" smtClean="0"/>
              <a:t> student has </a:t>
            </a:r>
            <a:r>
              <a:rPr lang="en-US" dirty="0" smtClean="0"/>
              <a:t>completed the financial aid application process, the financial aid administrators at each college that the student had their financial aid information sent too on the FAFSA will "package" all available aid options and send an award letter for consideration.  Because each college has its own packaging policy, the types of financial aid offered will probably vary from college to college.  The financial aid offer may include a combination of financial aid programs from various sources, such as grants, scholarships, work-study and student loans.  </a:t>
            </a:r>
          </a:p>
          <a:p>
            <a:endParaRPr lang="en-US" dirty="0" smtClean="0"/>
          </a:p>
          <a:p>
            <a:r>
              <a:rPr lang="en-US" dirty="0" smtClean="0"/>
              <a:t>When reviewing financial aid award letters, consider the</a:t>
            </a:r>
            <a:r>
              <a:rPr lang="en-US" baseline="0" dirty="0" smtClean="0"/>
              <a:t> amount of gift aid provided, the amount of loans in the package, and the remaining gap which, along with the EFC, constitutes the out of pocket costs that the student and family will need to come up with to finance a college education. </a:t>
            </a: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57037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4</a:t>
            </a:fld>
            <a:endParaRPr lang="es-MX" dirty="0"/>
          </a:p>
        </p:txBody>
      </p:sp>
    </p:spTree>
    <p:extLst>
      <p:ext uri="{BB962C8B-B14F-4D97-AF65-F5344CB8AC3E}">
        <p14:creationId xmlns:p14="http://schemas.microsoft.com/office/powerpoint/2010/main" val="2133473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defTabSz="942891">
              <a:defRPr/>
            </a:pPr>
            <a:fld id="{BFC3A1F3-73CC-4D48-A6D7-A346E32B58A5}" type="slidenum">
              <a:rPr lang="en-US" smtClean="0"/>
              <a:pPr defTabSz="942891">
                <a:defRPr/>
              </a:pPr>
              <a:t>40</a:t>
            </a:fld>
            <a:endParaRPr lang="en-US" dirty="0"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Once a</a:t>
            </a:r>
            <a:r>
              <a:rPr lang="en-US" baseline="0" dirty="0" smtClean="0"/>
              <a:t> student has </a:t>
            </a:r>
            <a:r>
              <a:rPr lang="en-US" dirty="0" smtClean="0"/>
              <a:t>completed the financial aid application process, the financial aid administrators at each college that the student had their financial aid information sent too on the FAFSA will "package" all available aid options and send an award letter for consideration.  Because each college has its own packaging policy, the types of financial aid offered will probably vary from college to college.  The financial aid offer may include a combination of financial aid programs from various sources, such as grants, scholarships, work-study and student loans.  </a:t>
            </a:r>
          </a:p>
          <a:p>
            <a:endParaRPr lang="en-US" dirty="0" smtClean="0"/>
          </a:p>
          <a:p>
            <a:r>
              <a:rPr lang="en-US" dirty="0" smtClean="0"/>
              <a:t>When reviewing financial aid award letters, consider the</a:t>
            </a:r>
            <a:r>
              <a:rPr lang="en-US" baseline="0" dirty="0" smtClean="0"/>
              <a:t> amount of gift aid provided, the amount of loans in the package, and the remaining gap which, along with the EFC, constitutes the out of pocket costs that the student and family will need to come up with to finance a college education. </a:t>
            </a: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448122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defTabSz="912732">
              <a:defRPr/>
            </a:pPr>
            <a:fld id="{F33EDAF3-6759-4E03-A57A-FE7ACC9BEAA9}" type="slidenum">
              <a:rPr lang="en-US" smtClean="0"/>
              <a:pPr defTabSz="912732">
                <a:defRPr/>
              </a:pPr>
              <a:t>41</a:t>
            </a:fld>
            <a:endParaRPr lang="en-US" dirty="0"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a:ln/>
        </p:spPr>
        <p:txBody>
          <a:bodyPr/>
          <a:lstStyle/>
          <a:p>
            <a:pPr>
              <a:defRPr/>
            </a:pPr>
            <a:r>
              <a:rPr lang="en-US" dirty="0" smtClean="0"/>
              <a:t>There are some key things to keep in mind and</a:t>
            </a:r>
            <a:r>
              <a:rPr lang="en-US" baseline="0" dirty="0" smtClean="0"/>
              <a:t> tell students.</a:t>
            </a:r>
            <a:endParaRPr lang="en-US" dirty="0" smtClean="0"/>
          </a:p>
          <a:p>
            <a:pPr marL="220991" indent="-220991">
              <a:buFont typeface="Arial" pitchFamily="34" charset="0"/>
              <a:buChar char="•"/>
              <a:defRPr/>
            </a:pPr>
            <a:r>
              <a:rPr lang="en-US" dirty="0" smtClean="0"/>
              <a:t>Apply early</a:t>
            </a:r>
          </a:p>
          <a:p>
            <a:pPr marL="220991" indent="-220991">
              <a:buFont typeface="Arial" pitchFamily="34" charset="0"/>
              <a:buChar char="•"/>
              <a:defRPr/>
            </a:pPr>
            <a:r>
              <a:rPr lang="en-US" dirty="0" smtClean="0"/>
              <a:t>Information reported on the FAFSA is confidential and used only to determine financial aid eligibility</a:t>
            </a:r>
          </a:p>
          <a:p>
            <a:pPr marL="220991" indent="-220991">
              <a:buFont typeface="Arial" pitchFamily="34" charset="0"/>
              <a:buChar char="•"/>
              <a:defRPr/>
            </a:pPr>
            <a:r>
              <a:rPr lang="en-US" dirty="0" smtClean="0"/>
              <a:t>Students may be asked to submit documentation to the financial aid office for verification purposes</a:t>
            </a:r>
          </a:p>
          <a:p>
            <a:pPr marL="220991" indent="-220991">
              <a:buFont typeface="Arial" pitchFamily="34" charset="0"/>
              <a:buChar char="•"/>
              <a:defRPr/>
            </a:pPr>
            <a:r>
              <a:rPr lang="en-US" dirty="0" smtClean="0"/>
              <a:t>Supplemental applications or forms may be required</a:t>
            </a:r>
          </a:p>
          <a:p>
            <a:pPr marL="220991" indent="-220991">
              <a:buFont typeface="Arial" pitchFamily="34" charset="0"/>
              <a:buChar char="•"/>
              <a:defRPr/>
            </a:pPr>
            <a:r>
              <a:rPr lang="en-US" dirty="0" smtClean="0"/>
              <a:t>Keep track of application DEADLINES!</a:t>
            </a:r>
          </a:p>
          <a:p>
            <a:pPr marL="220991" indent="-220991">
              <a:buFont typeface="Arial" pitchFamily="34" charset="0"/>
              <a:buChar char="•"/>
              <a:defRPr/>
            </a:pPr>
            <a:r>
              <a:rPr lang="en-US" dirty="0" smtClean="0"/>
              <a:t>Keep a copy of everything you submit</a:t>
            </a:r>
          </a:p>
          <a:p>
            <a:pPr marL="220991" indent="-220991">
              <a:buFont typeface="Arial" pitchFamily="34" charset="0"/>
              <a:buChar char="•"/>
              <a:defRPr/>
            </a:pPr>
            <a:r>
              <a:rPr lang="en-US" dirty="0" smtClean="0"/>
              <a:t>Make sure to reapply for financial aid every year</a:t>
            </a:r>
          </a:p>
          <a:p>
            <a:pPr marL="220982" indent="-220982" eaLnBrk="1" hangingPunct="1">
              <a:buFontTx/>
              <a:buChar char="•"/>
              <a:defRPr/>
            </a:pPr>
            <a:endParaRPr lang="en-US" dirty="0" smtClean="0"/>
          </a:p>
          <a:p>
            <a:pPr marL="220982" indent="-220982"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1674727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Once a student enrolls in a college, financial aid is disbursed. There</a:t>
            </a:r>
            <a:r>
              <a:rPr lang="en-US" baseline="0" dirty="0" smtClean="0"/>
              <a:t> are a few key steps along the way. First, students must accept the awards, particularly loans. Some paperwork may be required in addition to the FAFSA by the college and university, as well as a Master Promissory Note for loans. In order to keep receiving aid, the student must be making Satisfactory Academic Progress (SAP), which is developed by each college and university but that must show a student making progress towards earning a college degree. </a:t>
            </a:r>
          </a:p>
          <a:p>
            <a:endParaRPr lang="en-US" baseline="0" dirty="0" smtClean="0"/>
          </a:p>
          <a:p>
            <a:r>
              <a:rPr lang="en-US" baseline="0" dirty="0" smtClean="0"/>
              <a:t>If loans are part of the financial aid package, the student must complete loan counseling. </a:t>
            </a:r>
          </a:p>
          <a:p>
            <a:endParaRPr lang="en-US" baseline="0" dirty="0" smtClean="0"/>
          </a:p>
          <a:p>
            <a:r>
              <a:rPr lang="en-US" baseline="0" dirty="0" smtClean="0"/>
              <a:t>Student aid can also be delayed or withheld if there are past due charges on the student’s account.</a:t>
            </a:r>
          </a:p>
          <a:p>
            <a:endParaRPr lang="en-US" baseline="0" dirty="0" smtClean="0"/>
          </a:p>
          <a:p>
            <a:r>
              <a:rPr lang="en-US" baseline="0" dirty="0" smtClean="0"/>
              <a:t>Sometimes, students have holds put on their account. Holds are a way for colleges and universities to make sure that proper documentation is filed and deadlines met. For example, a student who hasn’t met with an academic advisor over a certain period of time could have a hold put on their account. </a:t>
            </a:r>
          </a:p>
          <a:p>
            <a:endParaRPr lang="en-US" baseline="0" dirty="0" smtClean="0"/>
          </a:p>
          <a:p>
            <a:r>
              <a:rPr lang="en-US" baseline="0" dirty="0" smtClean="0"/>
              <a:t>Finally, financial aid is disbursed in different times. Even if a student receives a Pell Grant, not all the money is paid all at once at the beginning of the year. Students should regularly check on their account to make sure financial aid posts, particularly if there are outside scholarships that the student is expecting. </a:t>
            </a:r>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42</a:t>
            </a:fld>
            <a:endParaRPr lang="es-MX" dirty="0"/>
          </a:p>
        </p:txBody>
      </p:sp>
      <p:sp>
        <p:nvSpPr>
          <p:cNvPr id="8" name="Footer Placeholder 7"/>
          <p:cNvSpPr>
            <a:spLocks noGrp="1"/>
          </p:cNvSpPr>
          <p:nvPr>
            <p:ph type="ftr" sz="quarter" idx="12"/>
          </p:nvPr>
        </p:nvSpPr>
        <p:spPr/>
        <p:txBody>
          <a:bodyPr/>
          <a:lstStyle/>
          <a:p>
            <a:pPr>
              <a:defRPr/>
            </a:pPr>
            <a:endParaRPr lang="es-MX"/>
          </a:p>
        </p:txBody>
      </p:sp>
    </p:spTree>
    <p:extLst>
      <p:ext uri="{BB962C8B-B14F-4D97-AF65-F5344CB8AC3E}">
        <p14:creationId xmlns:p14="http://schemas.microsoft.com/office/powerpoint/2010/main" val="1281961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get a high level view</a:t>
            </a:r>
            <a:r>
              <a:rPr lang="en-US" baseline="0" dirty="0" smtClean="0"/>
              <a:t> of the financial aid offices world, there are four steps in dealing with financial aid for all students. First, they must determine the student’s eligibility, and only then do they package the student for financial assistance. Next, the FAA will disburse aid, and finally will deal with departures and withdrawals of students. </a:t>
            </a:r>
            <a:endParaRPr lang="en-US" dirty="0" smtClean="0"/>
          </a:p>
        </p:txBody>
      </p:sp>
      <p:sp>
        <p:nvSpPr>
          <p:cNvPr id="64516" name="Slide Number Placeholder 3"/>
          <p:cNvSpPr>
            <a:spLocks noGrp="1"/>
          </p:cNvSpPr>
          <p:nvPr>
            <p:ph type="sldNum" sz="quarter" idx="5"/>
          </p:nvPr>
        </p:nvSpPr>
        <p:spPr/>
        <p:txBody>
          <a:bodyPr/>
          <a:lstStyle/>
          <a:p>
            <a:pPr defTabSz="942740">
              <a:defRPr/>
            </a:pPr>
            <a:fld id="{4EB7C76F-A01B-4CBC-8ED9-1CC7CA214A2A}" type="slidenum">
              <a:rPr lang="en-US" smtClean="0"/>
              <a:pPr defTabSz="942740">
                <a:defRPr/>
              </a:pPr>
              <a:t>43</a:t>
            </a:fld>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773008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(explain</a:t>
            </a:r>
            <a:r>
              <a:rPr lang="en-US" b="1" baseline="0" dirty="0" smtClean="0"/>
              <a:t> process)</a:t>
            </a:r>
            <a:endParaRPr lang="en-US" b="1" dirty="0" smtClean="0"/>
          </a:p>
        </p:txBody>
      </p:sp>
      <p:sp>
        <p:nvSpPr>
          <p:cNvPr id="64516" name="Slide Number Placeholder 3"/>
          <p:cNvSpPr>
            <a:spLocks noGrp="1"/>
          </p:cNvSpPr>
          <p:nvPr>
            <p:ph type="sldNum" sz="quarter" idx="5"/>
          </p:nvPr>
        </p:nvSpPr>
        <p:spPr/>
        <p:txBody>
          <a:bodyPr/>
          <a:lstStyle/>
          <a:p>
            <a:pPr defTabSz="942740">
              <a:defRPr/>
            </a:pPr>
            <a:fld id="{D601F948-38F0-49F5-A82F-44B71B29F075}" type="slidenum">
              <a:rPr lang="en-US" smtClean="0"/>
              <a:pPr defTabSz="942740">
                <a:defRPr/>
              </a:pPr>
              <a:t>44</a:t>
            </a:fld>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834352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18">
              <a:defRPr/>
            </a:pPr>
            <a:r>
              <a:rPr lang="en-US" b="1" dirty="0" smtClean="0"/>
              <a:t>(explain</a:t>
            </a:r>
            <a:r>
              <a:rPr lang="en-US" b="1" baseline="0" dirty="0" smtClean="0"/>
              <a:t> process)</a:t>
            </a:r>
            <a:endParaRPr lang="en-US" b="1" dirty="0" smtClean="0"/>
          </a:p>
          <a:p>
            <a:endParaRPr lang="en-US" dirty="0" smtClean="0"/>
          </a:p>
        </p:txBody>
      </p:sp>
      <p:sp>
        <p:nvSpPr>
          <p:cNvPr id="64516" name="Slide Number Placeholder 3"/>
          <p:cNvSpPr>
            <a:spLocks noGrp="1"/>
          </p:cNvSpPr>
          <p:nvPr>
            <p:ph type="sldNum" sz="quarter" idx="5"/>
          </p:nvPr>
        </p:nvSpPr>
        <p:spPr/>
        <p:txBody>
          <a:bodyPr/>
          <a:lstStyle/>
          <a:p>
            <a:pPr defTabSz="942740">
              <a:defRPr/>
            </a:pPr>
            <a:fld id="{146F59AA-3126-4BD9-B0E8-05F30DBD6B42}" type="slidenum">
              <a:rPr lang="en-US" smtClean="0"/>
              <a:pPr defTabSz="942740">
                <a:defRPr/>
              </a:pPr>
              <a:t>45</a:t>
            </a:fld>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4244062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18">
              <a:defRPr/>
            </a:pPr>
            <a:r>
              <a:rPr lang="en-US" b="1" dirty="0" smtClean="0"/>
              <a:t>(explain</a:t>
            </a:r>
            <a:r>
              <a:rPr lang="en-US" b="1" baseline="0" dirty="0" smtClean="0"/>
              <a:t> process)</a:t>
            </a:r>
            <a:endParaRPr lang="en-US" b="1" dirty="0" smtClean="0"/>
          </a:p>
          <a:p>
            <a:endParaRPr lang="en-US" dirty="0" smtClean="0"/>
          </a:p>
        </p:txBody>
      </p:sp>
      <p:sp>
        <p:nvSpPr>
          <p:cNvPr id="64516" name="Slide Number Placeholder 3"/>
          <p:cNvSpPr>
            <a:spLocks noGrp="1"/>
          </p:cNvSpPr>
          <p:nvPr>
            <p:ph type="sldNum" sz="quarter" idx="5"/>
          </p:nvPr>
        </p:nvSpPr>
        <p:spPr/>
        <p:txBody>
          <a:bodyPr/>
          <a:lstStyle/>
          <a:p>
            <a:pPr defTabSz="942740">
              <a:defRPr/>
            </a:pPr>
            <a:fld id="{BABDE229-E0B0-4ED1-9C59-46F3C829A56E}" type="slidenum">
              <a:rPr lang="en-US" smtClean="0"/>
              <a:pPr defTabSz="942740">
                <a:defRPr/>
              </a:pPr>
              <a:t>46</a:t>
            </a:fld>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105121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p:txBody>
          <a:bodyPr/>
          <a:lstStyle/>
          <a:p>
            <a:pPr defTabSz="942740">
              <a:defRPr/>
            </a:pPr>
            <a:fld id="{EA6CFEBF-7794-4A1E-A0B0-057CEEA2A291}" type="slidenum">
              <a:rPr lang="en-US" smtClean="0"/>
              <a:pPr defTabSz="942740">
                <a:defRPr/>
              </a:pPr>
              <a:t>47</a:t>
            </a:fld>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9259015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48</a:t>
            </a:fld>
            <a:endParaRPr lang="es-MX" dirty="0"/>
          </a:p>
        </p:txBody>
      </p:sp>
    </p:spTree>
    <p:extLst>
      <p:ext uri="{BB962C8B-B14F-4D97-AF65-F5344CB8AC3E}">
        <p14:creationId xmlns:p14="http://schemas.microsoft.com/office/powerpoint/2010/main" val="2621717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49</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defTabSz="942891">
              <a:defRPr/>
            </a:pPr>
            <a:fld id="{B54ED7C3-3458-4267-9080-B1FD18F6BFEB}" type="slidenum">
              <a:rPr lang="en-US" smtClean="0"/>
              <a:pPr defTabSz="942891">
                <a:defRPr/>
              </a:pPr>
              <a:t>5</a:t>
            </a:fld>
            <a:endParaRPr lang="en-US" dirty="0" smtClean="0"/>
          </a:p>
        </p:txBody>
      </p:sp>
      <p:sp>
        <p:nvSpPr>
          <p:cNvPr id="82947"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55300" name="Rectangle 3"/>
          <p:cNvSpPr>
            <a:spLocks noGrp="1" noChangeArrowheads="1"/>
          </p:cNvSpPr>
          <p:nvPr>
            <p:ph type="body" idx="1"/>
          </p:nvPr>
        </p:nvSpPr>
        <p:spPr>
          <a:xfrm>
            <a:off x="914300" y="4471991"/>
            <a:ext cx="5029403" cy="4240212"/>
          </a:xfrm>
          <a:ln/>
        </p:spPr>
        <p:txBody>
          <a:bodyPr/>
          <a:lstStyle/>
          <a:p>
            <a:pPr>
              <a:defRPr/>
            </a:pPr>
            <a:r>
              <a:rPr lang="en-US" dirty="0" smtClean="0"/>
              <a:t>When deciding where to go to college, money shouldn’t be the first thing you think about. Yes, college is expensive. But there are ways to pay for it if you plan ahead.  </a:t>
            </a:r>
          </a:p>
          <a:p>
            <a:pPr>
              <a:defRPr/>
            </a:pPr>
            <a:r>
              <a:rPr lang="en-US" dirty="0" smtClean="0"/>
              <a:t> </a:t>
            </a:r>
          </a:p>
          <a:p>
            <a:pPr marL="228571" indent="-228571">
              <a:spcAft>
                <a:spcPts val="600"/>
              </a:spcAft>
              <a:buFont typeface="Arial" pitchFamily="34" charset="0"/>
              <a:buChar char="•"/>
              <a:defRPr/>
            </a:pPr>
            <a:r>
              <a:rPr lang="en-US" b="1" dirty="0" smtClean="0"/>
              <a:t>Financial Aid Programs - </a:t>
            </a:r>
            <a:r>
              <a:rPr lang="en-US" dirty="0" smtClean="0"/>
              <a:t>Financial aid for college refers to specific borrowed, given or earned money that can be found through a variety of sources, including state, federal, institutional, and private financial aid sources.  Improve your chances of receiving financial aid by researching your options, planning carefully, and applying early.  </a:t>
            </a:r>
          </a:p>
          <a:p>
            <a:pPr marL="228571" indent="-228571">
              <a:spcAft>
                <a:spcPts val="600"/>
              </a:spcAft>
              <a:buFont typeface="Arial" pitchFamily="34" charset="0"/>
              <a:buChar char="•"/>
              <a:defRPr/>
            </a:pPr>
            <a:r>
              <a:rPr lang="en-US" b="1" dirty="0" smtClean="0"/>
              <a:t>529 Savings &amp; Prepaid Tuition Programs - </a:t>
            </a:r>
            <a:r>
              <a:rPr lang="en-US" dirty="0" smtClean="0"/>
              <a:t>529s are state-sponsored college funding programs designed to help families save for future college costs.  Here in Illinois we have Bright Start®, a college savings plan and College Illinois!</a:t>
            </a:r>
            <a:r>
              <a:rPr lang="en-US" baseline="30000" dirty="0" smtClean="0"/>
              <a:t>sm</a:t>
            </a:r>
            <a:r>
              <a:rPr lang="en-US" dirty="0" smtClean="0"/>
              <a:t>, a prepaid tuition plan. </a:t>
            </a:r>
          </a:p>
          <a:p>
            <a:pPr marL="228571" indent="-228571">
              <a:spcAft>
                <a:spcPts val="600"/>
              </a:spcAft>
              <a:buFont typeface="Arial" pitchFamily="34" charset="0"/>
              <a:buChar char="•"/>
              <a:defRPr/>
            </a:pPr>
            <a:r>
              <a:rPr lang="en-US" b="1" dirty="0" smtClean="0"/>
              <a:t>Employer Tuition Reimbursement Plans - </a:t>
            </a:r>
            <a:r>
              <a:rPr lang="en-US" dirty="0" smtClean="0"/>
              <a:t>If you work while you’re in college, your employer may offer an employer tuition reimbursement plan. These types of plans allow your employer to pay for part or all of your tuition.  Such plans are available at certain companies, and each company’s policies are different.  Contact potential employers to learn about their unique plans.</a:t>
            </a:r>
          </a:p>
          <a:p>
            <a:pPr marL="228571" indent="-228571">
              <a:spcAft>
                <a:spcPts val="600"/>
              </a:spcAft>
              <a:buFont typeface="Arial" pitchFamily="34" charset="0"/>
              <a:buChar char="•"/>
              <a:defRPr/>
            </a:pPr>
            <a:r>
              <a:rPr lang="en-US" b="1" dirty="0" smtClean="0"/>
              <a:t>Tuition Benefits - </a:t>
            </a:r>
            <a:r>
              <a:rPr lang="en-US" dirty="0" smtClean="0"/>
              <a:t>Some employers offer free part-time tuition as a benefit to their employees.  This type of benefit can sometimes be transferred or extended to a dependent. </a:t>
            </a:r>
          </a:p>
          <a:p>
            <a:pPr marL="228571" indent="-228571">
              <a:spcAft>
                <a:spcPts val="600"/>
              </a:spcAft>
              <a:buFont typeface="Arial" pitchFamily="34" charset="0"/>
              <a:buChar char="•"/>
              <a:defRPr/>
            </a:pPr>
            <a:r>
              <a:rPr lang="en-US" b="1" dirty="0" smtClean="0"/>
              <a:t>Tuition Payment Plans - </a:t>
            </a:r>
            <a:r>
              <a:rPr lang="en-US" dirty="0" smtClean="0"/>
              <a:t>Tuition payment plans provide you with the option to budget your tuition. Plans vary at each college. Some allow you to pay multiple installments over several months. Others require that you pay one lump sum per semester. A possible advantage to most tuition payment plans is that you might not incur the interest and finance charges that come with loans and borrowed money.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2350144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50</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51</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endParaRPr lang="es-MX">
              <a:solidFill>
                <a:prstClr val="black"/>
              </a:solidFill>
            </a:endParaRPr>
          </a:p>
        </p:txBody>
      </p:sp>
      <p:sp>
        <p:nvSpPr>
          <p:cNvPr id="5" name="Slide Number Placeholder 4"/>
          <p:cNvSpPr>
            <a:spLocks noGrp="1"/>
          </p:cNvSpPr>
          <p:nvPr>
            <p:ph type="sldNum" sz="quarter" idx="5"/>
          </p:nvPr>
        </p:nvSpPr>
        <p:spPr/>
        <p:txBody>
          <a:bodyPr/>
          <a:lstStyle/>
          <a:p>
            <a:pPr>
              <a:defRPr/>
            </a:pPr>
            <a:fld id="{3C3AE825-502C-464F-A22E-A7EB97626BC7}" type="slidenum">
              <a:rPr lang="es-MX" smtClean="0">
                <a:solidFill>
                  <a:prstClr val="black"/>
                </a:solidFill>
              </a:rPr>
              <a:pPr>
                <a:defRPr/>
              </a:pPr>
              <a:t>52</a:t>
            </a:fld>
            <a:endParaRPr lang="es-MX" dirty="0">
              <a:solidFill>
                <a:prstClr val="black"/>
              </a:solidFill>
            </a:endParaRPr>
          </a:p>
        </p:txBody>
      </p:sp>
    </p:spTree>
    <p:extLst>
      <p:ext uri="{BB962C8B-B14F-4D97-AF65-F5344CB8AC3E}">
        <p14:creationId xmlns:p14="http://schemas.microsoft.com/office/powerpoint/2010/main" val="3800523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53</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54</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55</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56</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57</a:t>
            </a:fld>
            <a:endParaRPr lang="es-MX" dirty="0"/>
          </a:p>
        </p:txBody>
      </p:sp>
    </p:spTree>
    <p:extLst>
      <p:ext uri="{BB962C8B-B14F-4D97-AF65-F5344CB8AC3E}">
        <p14:creationId xmlns:p14="http://schemas.microsoft.com/office/powerpoint/2010/main" val="30283085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 name="Slide Number Placeholder 4"/>
          <p:cNvSpPr>
            <a:spLocks noGrp="1"/>
          </p:cNvSpPr>
          <p:nvPr>
            <p:ph type="sldNum" sz="quarter" idx="5"/>
          </p:nvPr>
        </p:nvSpPr>
        <p:spPr/>
        <p:txBody>
          <a:bodyPr/>
          <a:lstStyle/>
          <a:p>
            <a:pPr>
              <a:defRPr/>
            </a:pPr>
            <a:fld id="{D01108B4-52EA-43D0-916F-38E24B09AA3D}" type="slidenum">
              <a:rPr lang="es-MX" smtClean="0"/>
              <a:pPr>
                <a:defRPr/>
              </a:pPr>
              <a:t>58</a:t>
            </a:fld>
            <a:endParaRPr lang="es-MX" dirty="0"/>
          </a:p>
        </p:txBody>
      </p:sp>
      <p:sp>
        <p:nvSpPr>
          <p:cNvPr id="6" name="Footer Placeholder 5"/>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96412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defTabSz="942891">
              <a:defRPr/>
            </a:pPr>
            <a:fld id="{B54ED7C3-3458-4267-9080-B1FD18F6BFEB}" type="slidenum">
              <a:rPr lang="en-US" smtClean="0"/>
              <a:pPr defTabSz="942891">
                <a:defRPr/>
              </a:pPr>
              <a:t>6</a:t>
            </a:fld>
            <a:endParaRPr lang="en-US" dirty="0" smtClean="0"/>
          </a:p>
        </p:txBody>
      </p:sp>
      <p:sp>
        <p:nvSpPr>
          <p:cNvPr id="82947"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55300" name="Rectangle 3"/>
          <p:cNvSpPr>
            <a:spLocks noGrp="1" noChangeArrowheads="1"/>
          </p:cNvSpPr>
          <p:nvPr>
            <p:ph type="body" idx="1"/>
          </p:nvPr>
        </p:nvSpPr>
        <p:spPr>
          <a:xfrm>
            <a:off x="914300" y="4471991"/>
            <a:ext cx="5029403" cy="4240212"/>
          </a:xfrm>
          <a:ln/>
        </p:spPr>
        <p:txBody>
          <a:bodyPr/>
          <a:lstStyle/>
          <a:p>
            <a:pPr>
              <a:defRPr/>
            </a:pPr>
            <a:r>
              <a:rPr lang="en-US" dirty="0" smtClean="0"/>
              <a:t>When deciding where to go to college, money shouldn’t be the first thing you think about. Yes, college is expensive. But there are ways to pay for it if you plan ahead.  </a:t>
            </a:r>
          </a:p>
          <a:p>
            <a:pPr>
              <a:defRPr/>
            </a:pPr>
            <a:r>
              <a:rPr lang="en-US" dirty="0" smtClean="0"/>
              <a:t> </a:t>
            </a:r>
          </a:p>
          <a:p>
            <a:pPr marL="228571" indent="-228571">
              <a:spcAft>
                <a:spcPts val="600"/>
              </a:spcAft>
              <a:buFont typeface="Arial" pitchFamily="34" charset="0"/>
              <a:buChar char="•"/>
              <a:defRPr/>
            </a:pPr>
            <a:r>
              <a:rPr lang="en-US" b="1" dirty="0" smtClean="0"/>
              <a:t>Financial Aid Programs - </a:t>
            </a:r>
            <a:r>
              <a:rPr lang="en-US" dirty="0" smtClean="0"/>
              <a:t>Financial aid for college refers to specific borrowed, given or earned money that can be found through a variety of sources, including state, federal, institutional, and private financial aid sources.  Improve your chances of receiving financial aid by researching your options, planning carefully, and applying early.  </a:t>
            </a:r>
          </a:p>
          <a:p>
            <a:pPr marL="228571" indent="-228571">
              <a:spcAft>
                <a:spcPts val="600"/>
              </a:spcAft>
              <a:buFont typeface="Arial" pitchFamily="34" charset="0"/>
              <a:buChar char="•"/>
              <a:defRPr/>
            </a:pPr>
            <a:r>
              <a:rPr lang="en-US" b="1" dirty="0" smtClean="0"/>
              <a:t>529 Savings &amp; Prepaid Tuition Programs - </a:t>
            </a:r>
            <a:r>
              <a:rPr lang="en-US" dirty="0" smtClean="0"/>
              <a:t>529s are state-sponsored college funding programs designed to help families save for future college costs.  Here in Illinois we have Bright Start®, a college savings plan and College Illinois!</a:t>
            </a:r>
            <a:r>
              <a:rPr lang="en-US" baseline="30000" dirty="0" smtClean="0"/>
              <a:t>sm</a:t>
            </a:r>
            <a:r>
              <a:rPr lang="en-US" dirty="0" smtClean="0"/>
              <a:t>, a prepaid tuition plan. </a:t>
            </a:r>
          </a:p>
          <a:p>
            <a:pPr marL="228571" indent="-228571">
              <a:spcAft>
                <a:spcPts val="600"/>
              </a:spcAft>
              <a:buFont typeface="Arial" pitchFamily="34" charset="0"/>
              <a:buChar char="•"/>
              <a:defRPr/>
            </a:pPr>
            <a:r>
              <a:rPr lang="en-US" b="1" dirty="0" smtClean="0"/>
              <a:t>Employer Tuition Reimbursement Plans - </a:t>
            </a:r>
            <a:r>
              <a:rPr lang="en-US" dirty="0" smtClean="0"/>
              <a:t>If you work while you’re in college, your employer may offer an employer tuition reimbursement plan. These types of plans allow your employer to pay for part or all of your tuition.  Such plans are available at certain companies, and each company’s policies are different.  Contact potential employers to learn about their unique plans.</a:t>
            </a:r>
          </a:p>
          <a:p>
            <a:pPr marL="228571" indent="-228571">
              <a:spcAft>
                <a:spcPts val="600"/>
              </a:spcAft>
              <a:buFont typeface="Arial" pitchFamily="34" charset="0"/>
              <a:buChar char="•"/>
              <a:defRPr/>
            </a:pPr>
            <a:r>
              <a:rPr lang="en-US" b="1" dirty="0" smtClean="0"/>
              <a:t>Tuition Benefits - </a:t>
            </a:r>
            <a:r>
              <a:rPr lang="en-US" dirty="0" smtClean="0"/>
              <a:t>Some employers offer free part-time tuition as a benefit to their employees.  This type of benefit can sometimes be transferred or extended to a dependent. </a:t>
            </a:r>
          </a:p>
          <a:p>
            <a:pPr marL="228571" indent="-228571">
              <a:spcAft>
                <a:spcPts val="600"/>
              </a:spcAft>
              <a:buFont typeface="Arial" pitchFamily="34" charset="0"/>
              <a:buChar char="•"/>
              <a:defRPr/>
            </a:pPr>
            <a:r>
              <a:rPr lang="en-US" b="1" dirty="0" smtClean="0"/>
              <a:t>Tuition Payment Plans - </a:t>
            </a:r>
            <a:r>
              <a:rPr lang="en-US" dirty="0" smtClean="0"/>
              <a:t>Tuition payment plans provide you with the option to budget your tuition. Plans vary at each college. Some allow you to pay multiple installments over several months. Others require that you pay one lump sum per semester. A possible advantage to most tuition payment plans is that you might not incur the interest and finance charges that come with loans and borrowed money.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96251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defTabSz="942891">
              <a:defRPr/>
            </a:pPr>
            <a:fld id="{B54ED7C3-3458-4267-9080-B1FD18F6BFEB}" type="slidenum">
              <a:rPr lang="en-US" smtClean="0"/>
              <a:pPr defTabSz="942891">
                <a:defRPr/>
              </a:pPr>
              <a:t>7</a:t>
            </a:fld>
            <a:endParaRPr lang="en-US" dirty="0" smtClean="0"/>
          </a:p>
        </p:txBody>
      </p:sp>
      <p:sp>
        <p:nvSpPr>
          <p:cNvPr id="82947"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55300" name="Rectangle 3"/>
          <p:cNvSpPr>
            <a:spLocks noGrp="1" noChangeArrowheads="1"/>
          </p:cNvSpPr>
          <p:nvPr>
            <p:ph type="body" idx="1"/>
          </p:nvPr>
        </p:nvSpPr>
        <p:spPr>
          <a:xfrm>
            <a:off x="914300" y="4471991"/>
            <a:ext cx="5029403" cy="4240212"/>
          </a:xfrm>
          <a:ln/>
        </p:spPr>
        <p:txBody>
          <a:bodyPr/>
          <a:lstStyle/>
          <a:p>
            <a:pPr>
              <a:defRPr/>
            </a:pPr>
            <a:r>
              <a:rPr lang="en-US" dirty="0" smtClean="0"/>
              <a:t>When deciding where to go to college, money shouldn’t be the first thing you think about. Yes, college is expensive. But there are ways to pay for it if you plan ahead.  </a:t>
            </a:r>
          </a:p>
          <a:p>
            <a:pPr>
              <a:defRPr/>
            </a:pPr>
            <a:r>
              <a:rPr lang="en-US" dirty="0" smtClean="0"/>
              <a:t> </a:t>
            </a:r>
          </a:p>
          <a:p>
            <a:pPr marL="228571" indent="-228571">
              <a:spcAft>
                <a:spcPts val="600"/>
              </a:spcAft>
              <a:buFont typeface="Arial" pitchFamily="34" charset="0"/>
              <a:buChar char="•"/>
              <a:defRPr/>
            </a:pPr>
            <a:r>
              <a:rPr lang="en-US" b="1" dirty="0" smtClean="0"/>
              <a:t>Financial Aid Programs - </a:t>
            </a:r>
            <a:r>
              <a:rPr lang="en-US" dirty="0" smtClean="0"/>
              <a:t>Financial aid for college refers to specific borrowed, given or earned money that can be found through a variety of sources, including state, federal, institutional, and private financial aid sources.  Improve your chances of receiving financial aid by researching your options, planning carefully, and applying early.  </a:t>
            </a:r>
          </a:p>
          <a:p>
            <a:pPr marL="228571" indent="-228571">
              <a:spcAft>
                <a:spcPts val="600"/>
              </a:spcAft>
              <a:buFont typeface="Arial" pitchFamily="34" charset="0"/>
              <a:buChar char="•"/>
              <a:defRPr/>
            </a:pPr>
            <a:r>
              <a:rPr lang="en-US" b="1" dirty="0" smtClean="0"/>
              <a:t>529 Savings &amp; Prepaid Tuition Programs - </a:t>
            </a:r>
            <a:r>
              <a:rPr lang="en-US" dirty="0" smtClean="0"/>
              <a:t>529s are state-sponsored college funding programs designed to help families save for future college costs.  Here in Illinois we have Bright Start®, a college savings plan and College Illinois!</a:t>
            </a:r>
            <a:r>
              <a:rPr lang="en-US" baseline="30000" dirty="0" smtClean="0"/>
              <a:t>sm</a:t>
            </a:r>
            <a:r>
              <a:rPr lang="en-US" dirty="0" smtClean="0"/>
              <a:t>, a prepaid tuition plan. </a:t>
            </a:r>
          </a:p>
          <a:p>
            <a:pPr marL="228571" indent="-228571">
              <a:spcAft>
                <a:spcPts val="600"/>
              </a:spcAft>
              <a:buFont typeface="Arial" pitchFamily="34" charset="0"/>
              <a:buChar char="•"/>
              <a:defRPr/>
            </a:pPr>
            <a:r>
              <a:rPr lang="en-US" b="1" dirty="0" smtClean="0"/>
              <a:t>Employer Tuition Reimbursement Plans - </a:t>
            </a:r>
            <a:r>
              <a:rPr lang="en-US" dirty="0" smtClean="0"/>
              <a:t>If you work while you’re in college, your employer may offer an employer tuition reimbursement plan. These types of plans allow your employer to pay for part or all of your tuition.  Such plans are available at certain companies, and each company’s policies are different.  Contact potential employers to learn about their unique plans.</a:t>
            </a:r>
          </a:p>
          <a:p>
            <a:pPr marL="228571" indent="-228571">
              <a:spcAft>
                <a:spcPts val="600"/>
              </a:spcAft>
              <a:buFont typeface="Arial" pitchFamily="34" charset="0"/>
              <a:buChar char="•"/>
              <a:defRPr/>
            </a:pPr>
            <a:r>
              <a:rPr lang="en-US" b="1" dirty="0" smtClean="0"/>
              <a:t>Tuition Benefits - </a:t>
            </a:r>
            <a:r>
              <a:rPr lang="en-US" dirty="0" smtClean="0"/>
              <a:t>Some employers offer free part-time tuition as a benefit to their employees.  This type of benefit can sometimes be transferred or extended to a dependent. </a:t>
            </a:r>
          </a:p>
          <a:p>
            <a:pPr marL="228571" indent="-228571">
              <a:spcAft>
                <a:spcPts val="600"/>
              </a:spcAft>
              <a:buFont typeface="Arial" pitchFamily="34" charset="0"/>
              <a:buChar char="•"/>
              <a:defRPr/>
            </a:pPr>
            <a:r>
              <a:rPr lang="en-US" b="1" dirty="0" smtClean="0"/>
              <a:t>Tuition Payment Plans - </a:t>
            </a:r>
            <a:r>
              <a:rPr lang="en-US" dirty="0" smtClean="0"/>
              <a:t>Tuition payment plans provide you with the option to budget your tuition. Plans vary at each college. Some allow you to pay multiple installments over several months. Others require that you pay one lump sum per semester. A possible advantage to most tuition payment plans is that you might not incur the interest and finance charges that come with loans and borrowed money.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05907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defTabSz="942891">
              <a:defRPr/>
            </a:pPr>
            <a:fld id="{B54ED7C3-3458-4267-9080-B1FD18F6BFEB}" type="slidenum">
              <a:rPr lang="en-US" smtClean="0"/>
              <a:pPr defTabSz="942891">
                <a:defRPr/>
              </a:pPr>
              <a:t>8</a:t>
            </a:fld>
            <a:endParaRPr lang="en-US" dirty="0" smtClean="0"/>
          </a:p>
        </p:txBody>
      </p:sp>
      <p:sp>
        <p:nvSpPr>
          <p:cNvPr id="82947"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55300" name="Rectangle 3"/>
          <p:cNvSpPr>
            <a:spLocks noGrp="1" noChangeArrowheads="1"/>
          </p:cNvSpPr>
          <p:nvPr>
            <p:ph type="body" idx="1"/>
          </p:nvPr>
        </p:nvSpPr>
        <p:spPr>
          <a:xfrm>
            <a:off x="914300" y="4471991"/>
            <a:ext cx="5029403" cy="4240212"/>
          </a:xfrm>
          <a:ln/>
        </p:spPr>
        <p:txBody>
          <a:bodyPr/>
          <a:lstStyle/>
          <a:p>
            <a:pPr>
              <a:defRPr/>
            </a:pPr>
            <a:r>
              <a:rPr lang="en-US" dirty="0" smtClean="0"/>
              <a:t>When deciding where to go to college, money shouldn’t be the first thing you think about. Yes, college is expensive. But there are ways to pay for it if you plan ahead.  </a:t>
            </a:r>
          </a:p>
          <a:p>
            <a:pPr>
              <a:defRPr/>
            </a:pPr>
            <a:r>
              <a:rPr lang="en-US" dirty="0" smtClean="0"/>
              <a:t> </a:t>
            </a:r>
          </a:p>
          <a:p>
            <a:pPr marL="228571" indent="-228571">
              <a:spcAft>
                <a:spcPts val="600"/>
              </a:spcAft>
              <a:buFont typeface="Arial" pitchFamily="34" charset="0"/>
              <a:buChar char="•"/>
              <a:defRPr/>
            </a:pPr>
            <a:r>
              <a:rPr lang="en-US" b="1" dirty="0" smtClean="0"/>
              <a:t>Financial Aid Programs - </a:t>
            </a:r>
            <a:r>
              <a:rPr lang="en-US" dirty="0" smtClean="0"/>
              <a:t>Financial aid for college refers to specific borrowed, given or earned money that can be found through a variety of sources, including state, federal, institutional, and private financial aid sources.  Improve your chances of receiving financial aid by researching your options, planning carefully, and applying early.  </a:t>
            </a:r>
          </a:p>
          <a:p>
            <a:pPr marL="228571" indent="-228571">
              <a:spcAft>
                <a:spcPts val="600"/>
              </a:spcAft>
              <a:buFont typeface="Arial" pitchFamily="34" charset="0"/>
              <a:buChar char="•"/>
              <a:defRPr/>
            </a:pPr>
            <a:r>
              <a:rPr lang="en-US" b="1" dirty="0" smtClean="0"/>
              <a:t>529 Savings &amp; Prepaid Tuition Programs - </a:t>
            </a:r>
            <a:r>
              <a:rPr lang="en-US" dirty="0" smtClean="0"/>
              <a:t>529s are state-sponsored college funding programs designed to help families save for future college costs.  Here in Illinois we have Bright Start®, a college savings plan and College Illinois!</a:t>
            </a:r>
            <a:r>
              <a:rPr lang="en-US" baseline="30000" dirty="0" smtClean="0"/>
              <a:t>sm</a:t>
            </a:r>
            <a:r>
              <a:rPr lang="en-US" dirty="0" smtClean="0"/>
              <a:t>, a prepaid tuition plan. </a:t>
            </a:r>
          </a:p>
          <a:p>
            <a:pPr marL="228571" indent="-228571">
              <a:spcAft>
                <a:spcPts val="600"/>
              </a:spcAft>
              <a:buFont typeface="Arial" pitchFamily="34" charset="0"/>
              <a:buChar char="•"/>
              <a:defRPr/>
            </a:pPr>
            <a:r>
              <a:rPr lang="en-US" b="1" dirty="0" smtClean="0"/>
              <a:t>Employer Tuition Reimbursement Plans - </a:t>
            </a:r>
            <a:r>
              <a:rPr lang="en-US" dirty="0" smtClean="0"/>
              <a:t>If you work while you’re in college, your employer may offer an employer tuition reimbursement plan. These types of plans allow your employer to pay for part or all of your tuition.  Such plans are available at certain companies, and each company’s policies are different.  Contact potential employers to learn about their unique plans.</a:t>
            </a:r>
          </a:p>
          <a:p>
            <a:pPr marL="228571" indent="-228571">
              <a:spcAft>
                <a:spcPts val="600"/>
              </a:spcAft>
              <a:buFont typeface="Arial" pitchFamily="34" charset="0"/>
              <a:buChar char="•"/>
              <a:defRPr/>
            </a:pPr>
            <a:r>
              <a:rPr lang="en-US" b="1" dirty="0" smtClean="0"/>
              <a:t>Tuition Benefits - </a:t>
            </a:r>
            <a:r>
              <a:rPr lang="en-US" dirty="0" smtClean="0"/>
              <a:t>Some employers offer free part-time tuition as a benefit to their employees.  This type of benefit can sometimes be transferred or extended to a dependent. </a:t>
            </a:r>
          </a:p>
          <a:p>
            <a:pPr marL="228571" indent="-228571">
              <a:spcAft>
                <a:spcPts val="600"/>
              </a:spcAft>
              <a:buFont typeface="Arial" pitchFamily="34" charset="0"/>
              <a:buChar char="•"/>
              <a:defRPr/>
            </a:pPr>
            <a:r>
              <a:rPr lang="en-US" b="1" dirty="0" smtClean="0"/>
              <a:t>Tuition Payment Plans - </a:t>
            </a:r>
            <a:r>
              <a:rPr lang="en-US" dirty="0" smtClean="0"/>
              <a:t>Tuition payment plans provide you with the option to budget your tuition. Plans vary at each college. Some allow you to pay multiple installments over several months. Others require that you pay one lump sum per semester. A possible advantage to most tuition payment plans is that you might not incur the interest and finance charges that come with loans and borrowed money. </a:t>
            </a:r>
          </a:p>
        </p:txBody>
      </p:sp>
      <p:sp>
        <p:nvSpPr>
          <p:cNvPr id="4" name="Footer Placeholder 3"/>
          <p:cNvSpPr>
            <a:spLocks noGrp="1"/>
          </p:cNvSpPr>
          <p:nvPr>
            <p:ph type="ftr" sz="quarter" idx="10"/>
          </p:nvPr>
        </p:nvSpPr>
        <p:spPr/>
        <p:txBody>
          <a:bodyPr/>
          <a:lstStyle/>
          <a:p>
            <a:pPr>
              <a:defRPr/>
            </a:pPr>
            <a:endParaRPr lang="es-MX"/>
          </a:p>
        </p:txBody>
      </p:sp>
    </p:spTree>
    <p:extLst>
      <p:ext uri="{BB962C8B-B14F-4D97-AF65-F5344CB8AC3E}">
        <p14:creationId xmlns:p14="http://schemas.microsoft.com/office/powerpoint/2010/main" val="340217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9</a:t>
            </a:fld>
            <a:endParaRPr lang="es-MX" dirty="0"/>
          </a:p>
        </p:txBody>
      </p:sp>
      <p:sp>
        <p:nvSpPr>
          <p:cNvPr id="8" name="Footer Placeholder 7"/>
          <p:cNvSpPr>
            <a:spLocks noGrp="1"/>
          </p:cNvSpPr>
          <p:nvPr>
            <p:ph type="ftr" sz="quarter" idx="12"/>
          </p:nvPr>
        </p:nvSpPr>
        <p:spPr/>
        <p:txBody>
          <a:bodyPr/>
          <a:lstStyle/>
          <a:p>
            <a:pPr>
              <a:defRPr/>
            </a:pPr>
            <a:endParaRPr lang="es-MX"/>
          </a:p>
        </p:txBody>
      </p:sp>
    </p:spTree>
    <p:extLst>
      <p:ext uri="{BB962C8B-B14F-4D97-AF65-F5344CB8AC3E}">
        <p14:creationId xmlns:p14="http://schemas.microsoft.com/office/powerpoint/2010/main" val="3665266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C:\STOCKLAYOUTS\CURRENT%20PROJECTS\FN99803-PL\FN99803-IMG02.emf" TargetMode="Externa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6" descr="C:\STOCKLAYOUTS\CURRENT PROJECTS\FN99803-PL\FN99803-IMG02.emf"/>
          <p:cNvPicPr>
            <a:picLocks noChangeAspect="1" noChangeArrowheads="1"/>
          </p:cNvPicPr>
          <p:nvPr userDrawn="1"/>
        </p:nvPicPr>
        <p:blipFill>
          <a:blip r:embed="rId2" r:link="rId3" cstate="print">
            <a:duotone>
              <a:schemeClr val="accent1">
                <a:shade val="45000"/>
                <a:satMod val="135000"/>
              </a:schemeClr>
              <a:prstClr val="white"/>
            </a:duotone>
          </a:blip>
          <a:srcRect l="11034" t="9854" r="7312"/>
          <a:stretch>
            <a:fillRect/>
          </a:stretch>
        </p:blipFill>
        <p:spPr bwMode="auto">
          <a:xfrm>
            <a:off x="0" y="0"/>
            <a:ext cx="9158288" cy="2376488"/>
          </a:xfrm>
          <a:prstGeom prst="rect">
            <a:avLst/>
          </a:prstGeom>
          <a:noFill/>
          <a:ln w="9525" algn="in">
            <a:noFill/>
            <a:miter lim="800000"/>
            <a:headEnd/>
            <a:tailEnd/>
          </a:ln>
        </p:spPr>
      </p:pic>
      <p:pic>
        <p:nvPicPr>
          <p:cNvPr id="5" name="Picture 1" descr="ISAC.JPG"/>
          <p:cNvPicPr>
            <a:picLocks noChangeAspect="1" noChangeArrowheads="1"/>
          </p:cNvPicPr>
          <p:nvPr userDrawn="1"/>
        </p:nvPicPr>
        <p:blipFill>
          <a:blip r:embed="rId4" cstate="print">
            <a:clrChange>
              <a:clrFrom>
                <a:srgbClr val="FFFFFF"/>
              </a:clrFrom>
              <a:clrTo>
                <a:srgbClr val="FFFFFF">
                  <a:alpha val="0"/>
                </a:srgbClr>
              </a:clrTo>
            </a:clrChange>
          </a:blip>
          <a:srcRect b="40535"/>
          <a:stretch>
            <a:fillRect/>
          </a:stretch>
        </p:blipFill>
        <p:spPr bwMode="auto">
          <a:xfrm>
            <a:off x="296863" y="349250"/>
            <a:ext cx="2124457" cy="679450"/>
          </a:xfrm>
          <a:prstGeom prst="rect">
            <a:avLst/>
          </a:prstGeom>
          <a:noFill/>
          <a:ln w="9525">
            <a:noFill/>
            <a:miter lim="800000"/>
            <a:headEnd/>
            <a:tailEnd/>
          </a:ln>
        </p:spPr>
      </p:pic>
      <p:sp>
        <p:nvSpPr>
          <p:cNvPr id="6" name="Text Box 3"/>
          <p:cNvSpPr txBox="1">
            <a:spLocks noChangeArrowheads="1"/>
          </p:cNvSpPr>
          <p:nvPr userDrawn="1"/>
        </p:nvSpPr>
        <p:spPr bwMode="auto">
          <a:xfrm>
            <a:off x="469900" y="1222375"/>
            <a:ext cx="6329363" cy="920750"/>
          </a:xfrm>
          <a:prstGeom prst="rect">
            <a:avLst/>
          </a:prstGeom>
          <a:noFill/>
          <a:ln w="9525" algn="in">
            <a:noFill/>
            <a:miter lim="800000"/>
            <a:headEnd/>
            <a:tailEnd/>
          </a:ln>
          <a:effectLst/>
        </p:spPr>
        <p:txBody>
          <a:bodyPr lIns="36576" tIns="36576" rIns="36576" bIns="36576"/>
          <a:lstStyle/>
          <a:p>
            <a:pPr>
              <a:lnSpc>
                <a:spcPct val="720000"/>
              </a:lnSpc>
              <a:spcAft>
                <a:spcPts val="1000"/>
              </a:spcAft>
              <a:defRPr/>
            </a:pPr>
            <a:endParaRPr lang="en-US" dirty="0">
              <a:latin typeface="Arial" pitchFamily="34" charset="0"/>
            </a:endParaRPr>
          </a:p>
        </p:txBody>
      </p:sp>
      <p:sp>
        <p:nvSpPr>
          <p:cNvPr id="7" name="TextBox 6"/>
          <p:cNvSpPr txBox="1"/>
          <p:nvPr userDrawn="1"/>
        </p:nvSpPr>
        <p:spPr>
          <a:xfrm>
            <a:off x="220663" y="1150938"/>
            <a:ext cx="8029575" cy="830262"/>
          </a:xfrm>
          <a:prstGeom prst="rect">
            <a:avLst/>
          </a:prstGeom>
          <a:noFill/>
        </p:spPr>
        <p:txBody>
          <a:bodyPr>
            <a:spAutoFit/>
          </a:bodyPr>
          <a:lstStyle/>
          <a:p>
            <a:pPr>
              <a:defRPr/>
            </a:pPr>
            <a:r>
              <a:rPr lang="es-MX" sz="4800" b="1" dirty="0" err="1" smtClean="0">
                <a:solidFill>
                  <a:srgbClr val="0070C0"/>
                </a:solidFill>
                <a:latin typeface="Times New Roman" pitchFamily="18" charset="0"/>
                <a:cs typeface="Times New Roman" pitchFamily="18" charset="0"/>
              </a:rPr>
              <a:t>Annual</a:t>
            </a:r>
            <a:endParaRPr lang="es-MX" sz="4800" b="1" dirty="0">
              <a:solidFill>
                <a:srgbClr val="0070C0"/>
              </a:solidFill>
              <a:latin typeface="Times New Roman" pitchFamily="18" charset="0"/>
              <a:cs typeface="Times New Roman" pitchFamily="18" charset="0"/>
            </a:endParaRPr>
          </a:p>
        </p:txBody>
      </p:sp>
      <p:sp>
        <p:nvSpPr>
          <p:cNvPr id="8" name="TextBox 7"/>
          <p:cNvSpPr txBox="1"/>
          <p:nvPr userDrawn="1"/>
        </p:nvSpPr>
        <p:spPr>
          <a:xfrm>
            <a:off x="923525" y="1730375"/>
            <a:ext cx="7326713" cy="646331"/>
          </a:xfrm>
          <a:prstGeom prst="rect">
            <a:avLst/>
          </a:prstGeom>
          <a:noFill/>
        </p:spPr>
        <p:txBody>
          <a:bodyPr wrap="square">
            <a:spAutoFit/>
          </a:bodyPr>
          <a:lstStyle/>
          <a:p>
            <a:pPr>
              <a:defRPr/>
            </a:pPr>
            <a:r>
              <a:rPr lang="en-US" sz="3600" b="1" i="1" dirty="0" smtClean="0">
                <a:solidFill>
                  <a:schemeClr val="tx2">
                    <a:lumMod val="60000"/>
                    <a:lumOff val="40000"/>
                  </a:schemeClr>
                </a:solidFill>
                <a:latin typeface="Times New Roman" pitchFamily="18" charset="0"/>
                <a:cs typeface="Times New Roman" pitchFamily="18" charset="0"/>
              </a:rPr>
              <a:t>Financial</a:t>
            </a:r>
            <a:r>
              <a:rPr lang="en-US" sz="3600" b="1" i="1" baseline="0" dirty="0" smtClean="0">
                <a:solidFill>
                  <a:schemeClr val="tx2">
                    <a:lumMod val="60000"/>
                    <a:lumOff val="40000"/>
                  </a:schemeClr>
                </a:solidFill>
                <a:latin typeface="Times New Roman" pitchFamily="18" charset="0"/>
                <a:cs typeface="Times New Roman" pitchFamily="18" charset="0"/>
              </a:rPr>
              <a:t> Aid </a:t>
            </a:r>
            <a:r>
              <a:rPr lang="en-US" sz="3600" b="1" i="1" dirty="0" smtClean="0">
                <a:solidFill>
                  <a:schemeClr val="tx2">
                    <a:lumMod val="60000"/>
                    <a:lumOff val="40000"/>
                  </a:schemeClr>
                </a:solidFill>
                <a:latin typeface="Times New Roman" pitchFamily="18" charset="0"/>
                <a:cs typeface="Times New Roman" pitchFamily="18" charset="0"/>
              </a:rPr>
              <a:t>Certification – Series 1</a:t>
            </a:r>
            <a:endParaRPr lang="en-US" sz="3600" b="1" i="1" dirty="0">
              <a:solidFill>
                <a:schemeClr val="tx2">
                  <a:lumMod val="60000"/>
                  <a:lumOff val="40000"/>
                </a:schemeClr>
              </a:solidFill>
              <a:latin typeface="Times New Roman" pitchFamily="18" charset="0"/>
              <a:cs typeface="Times New Roman" pitchFamily="18" charset="0"/>
            </a:endParaRPr>
          </a:p>
        </p:txBody>
      </p:sp>
      <p:sp>
        <p:nvSpPr>
          <p:cNvPr id="19" name="Title 18"/>
          <p:cNvSpPr>
            <a:spLocks noGrp="1"/>
          </p:cNvSpPr>
          <p:nvPr>
            <p:ph type="title"/>
          </p:nvPr>
        </p:nvSpPr>
        <p:spPr>
          <a:xfrm>
            <a:off x="4572000" y="3429000"/>
            <a:ext cx="4114800" cy="1714500"/>
          </a:xfrm>
        </p:spPr>
        <p:txBody>
          <a:bodyPr/>
          <a:lstStyle>
            <a:lvl1pPr>
              <a:defRPr sz="4400" b="0">
                <a:solidFill>
                  <a:schemeClr val="tx1">
                    <a:lumMod val="65000"/>
                    <a:lumOff val="35000"/>
                  </a:schemeClr>
                </a:solidFill>
                <a:latin typeface="Impact" pitchFamily="34" charset="0"/>
              </a:defRPr>
            </a:lvl1pPr>
          </a:lstStyle>
          <a:p>
            <a:r>
              <a:rPr lang="en-US" dirty="0" smtClean="0"/>
              <a:t>Click to edit Master title style</a:t>
            </a:r>
            <a:endParaRPr lang="en-US" dirty="0"/>
          </a:p>
        </p:txBody>
      </p:sp>
      <p:sp>
        <p:nvSpPr>
          <p:cNvPr id="21" name="Content Placeholder 20"/>
          <p:cNvSpPr>
            <a:spLocks noGrp="1"/>
          </p:cNvSpPr>
          <p:nvPr>
            <p:ph sz="quarter" idx="11"/>
          </p:nvPr>
        </p:nvSpPr>
        <p:spPr>
          <a:xfrm>
            <a:off x="4572000" y="5143500"/>
            <a:ext cx="4114800" cy="533400"/>
          </a:xfrm>
        </p:spPr>
        <p:txBody>
          <a:bodyPr/>
          <a:lstStyle>
            <a:lvl1pPr>
              <a:defRPr sz="2400" i="1">
                <a:latin typeface="Times New Roman" pitchFamily="18" charset="0"/>
                <a:cs typeface="Times New Roman" pitchFamily="18" charset="0"/>
              </a:defRPr>
            </a:lvl1pPr>
          </a:lstStyle>
          <a:p>
            <a:pPr lvl="0"/>
            <a:r>
              <a:rPr lang="en-US" dirty="0" smtClean="0"/>
              <a:t>Click to edit Master text styles</a:t>
            </a:r>
          </a:p>
        </p:txBody>
      </p:sp>
      <p:sp>
        <p:nvSpPr>
          <p:cNvPr id="12" name="Slide Number Placeholder 5"/>
          <p:cNvSpPr>
            <a:spLocks noGrp="1"/>
          </p:cNvSpPr>
          <p:nvPr>
            <p:ph type="sldNum" sz="quarter" idx="12"/>
          </p:nvPr>
        </p:nvSpPr>
        <p:spPr/>
        <p:txBody>
          <a:bodyPr/>
          <a:lstStyle>
            <a:lvl1pPr>
              <a:defRPr/>
            </a:lvl1pPr>
          </a:lstStyle>
          <a:p>
            <a:pPr>
              <a:defRPr/>
            </a:pPr>
            <a:fld id="{171DF92A-6D21-4C69-9A69-81E972A98C10}"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9" name="Slide Number Placeholder 8"/>
          <p:cNvSpPr>
            <a:spLocks noGrp="1"/>
          </p:cNvSpPr>
          <p:nvPr>
            <p:ph type="sldNum" sz="quarter" idx="12"/>
          </p:nvPr>
        </p:nvSpPr>
        <p:spPr/>
        <p:txBody>
          <a:bodyPr/>
          <a:lstStyle>
            <a:lvl1pPr>
              <a:defRPr/>
            </a:lvl1pPr>
          </a:lstStyle>
          <a:p>
            <a:pPr>
              <a:defRPr/>
            </a:pPr>
            <a:fld id="{64DD84C7-5774-46DD-A75D-86FB36481962}"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4" name="Slide Number Placeholder 4"/>
          <p:cNvSpPr>
            <a:spLocks noGrp="1"/>
          </p:cNvSpPr>
          <p:nvPr>
            <p:ph type="sldNum" sz="quarter" idx="10"/>
          </p:nvPr>
        </p:nvSpPr>
        <p:spPr>
          <a:xfrm>
            <a:off x="3505200" y="6356350"/>
            <a:ext cx="2133600" cy="365125"/>
          </a:xfrm>
        </p:spPr>
        <p:txBody>
          <a:bodyPr/>
          <a:lstStyle>
            <a:lvl1pPr algn="ctr">
              <a:defRPr/>
            </a:lvl1pPr>
          </a:lstStyle>
          <a:p>
            <a:pPr>
              <a:defRPr/>
            </a:pPr>
            <a:fld id="{D3B1B3B2-D8CE-49AF-AA03-68848A5250E8}"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1" descr="ISAC.JPG"/>
          <p:cNvPicPr>
            <a:picLocks noChangeAspect="1" noChangeArrowheads="1"/>
          </p:cNvPicPr>
          <p:nvPr userDrawn="1"/>
        </p:nvPicPr>
        <p:blipFill>
          <a:blip r:embed="rId2" cstate="print">
            <a:clrChange>
              <a:clrFrom>
                <a:srgbClr val="FFFFFF"/>
              </a:clrFrom>
              <a:clrTo>
                <a:srgbClr val="FFFFFF">
                  <a:alpha val="0"/>
                </a:srgbClr>
              </a:clrTo>
            </a:clrChange>
          </a:blip>
          <a:srcRect b="40535"/>
          <a:stretch>
            <a:fillRect/>
          </a:stretch>
        </p:blipFill>
        <p:spPr bwMode="auto">
          <a:xfrm>
            <a:off x="419100" y="495300"/>
            <a:ext cx="1168400" cy="495300"/>
          </a:xfrm>
          <a:prstGeom prst="rect">
            <a:avLst/>
          </a:prstGeom>
          <a:noFill/>
          <a:ln w="9525">
            <a:noFill/>
            <a:miter lim="800000"/>
            <a:headEnd/>
            <a:tailEnd/>
          </a:ln>
        </p:spPr>
      </p:pic>
      <p:sp>
        <p:nvSpPr>
          <p:cNvPr id="4" name="TextBox 3"/>
          <p:cNvSpPr txBox="1"/>
          <p:nvPr userDrawn="1"/>
        </p:nvSpPr>
        <p:spPr>
          <a:xfrm>
            <a:off x="1587500" y="419893"/>
            <a:ext cx="7556500" cy="646113"/>
          </a:xfrm>
          <a:prstGeom prst="rect">
            <a:avLst/>
          </a:prstGeom>
          <a:noFill/>
        </p:spPr>
        <p:txBody>
          <a:bodyPr wrap="square">
            <a:spAutoFit/>
          </a:bodyPr>
          <a:lstStyle/>
          <a:p>
            <a:pPr algn="ctr">
              <a:defRPr/>
            </a:pPr>
            <a:r>
              <a:rPr lang="en-US" sz="2000" i="1" dirty="0">
                <a:solidFill>
                  <a:srgbClr val="C00000"/>
                </a:solidFill>
                <a:latin typeface="Times New Roman" pitchFamily="18" charset="0"/>
                <a:cs typeface="Times New Roman" pitchFamily="18" charset="0"/>
              </a:rPr>
              <a:t>Making college accessible and affordable for </a:t>
            </a:r>
            <a:r>
              <a:rPr lang="en-US" sz="2000" i="1" dirty="0" smtClean="0">
                <a:solidFill>
                  <a:srgbClr val="C00000"/>
                </a:solidFill>
                <a:latin typeface="Times New Roman" pitchFamily="18" charset="0"/>
                <a:cs typeface="Times New Roman" pitchFamily="18" charset="0"/>
              </a:rPr>
              <a:t>Illinois </a:t>
            </a:r>
            <a:r>
              <a:rPr lang="en-US" sz="2000" i="1" dirty="0">
                <a:solidFill>
                  <a:srgbClr val="C00000"/>
                </a:solidFill>
                <a:latin typeface="Times New Roman" pitchFamily="18" charset="0"/>
                <a:cs typeface="Times New Roman" pitchFamily="18" charset="0"/>
              </a:rPr>
              <a:t>students.</a:t>
            </a:r>
          </a:p>
          <a:p>
            <a:pPr algn="ctr">
              <a:defRPr/>
            </a:pPr>
            <a:endParaRPr lang="en-US" sz="500" dirty="0">
              <a:latin typeface="Times New Roman" pitchFamily="18" charset="0"/>
              <a:cs typeface="Times New Roman" pitchFamily="18" charset="0"/>
            </a:endParaRPr>
          </a:p>
          <a:p>
            <a:pPr>
              <a:defRPr/>
            </a:pPr>
            <a:r>
              <a:rPr lang="en-US" sz="900" dirty="0">
                <a:latin typeface="Times New Roman" pitchFamily="18" charset="0"/>
                <a:cs typeface="Times New Roman" pitchFamily="18" charset="0"/>
              </a:rPr>
              <a:t>				</a:t>
            </a:r>
            <a:r>
              <a:rPr lang="en-US" sz="900" dirty="0">
                <a:latin typeface="+mn-lt"/>
                <a:cs typeface="Times New Roman" pitchFamily="18" charset="0"/>
              </a:rPr>
              <a:t>        		    </a:t>
            </a:r>
            <a:r>
              <a:rPr lang="en-US" sz="1100" dirty="0">
                <a:latin typeface="+mn-lt"/>
                <a:cs typeface="Times New Roman" pitchFamily="18" charset="0"/>
              </a:rPr>
              <a:t>- ISAC’s Mission Statement</a:t>
            </a:r>
          </a:p>
        </p:txBody>
      </p:sp>
      <p:sp>
        <p:nvSpPr>
          <p:cNvPr id="5" name="TextBox 4"/>
          <p:cNvSpPr txBox="1"/>
          <p:nvPr userDrawn="1"/>
        </p:nvSpPr>
        <p:spPr>
          <a:xfrm>
            <a:off x="355600" y="2805113"/>
            <a:ext cx="8559800" cy="3600986"/>
          </a:xfrm>
          <a:prstGeom prst="rect">
            <a:avLst/>
          </a:prstGeom>
          <a:noFill/>
        </p:spPr>
        <p:txBody>
          <a:bodyPr>
            <a:spAutoFit/>
          </a:bodyPr>
          <a:lstStyle/>
          <a:p>
            <a:pPr>
              <a:defRPr/>
            </a:pPr>
            <a:r>
              <a:rPr lang="en-US" sz="1200" dirty="0">
                <a:latin typeface="+mn-lt"/>
                <a:cs typeface="Times New Roman" pitchFamily="18" charset="0"/>
              </a:rPr>
              <a:t>Deerfield</a:t>
            </a:r>
          </a:p>
          <a:p>
            <a:pPr>
              <a:defRPr/>
            </a:pPr>
            <a:r>
              <a:rPr lang="en-US" sz="1200" dirty="0">
                <a:latin typeface="+mn-lt"/>
                <a:cs typeface="Times New Roman" pitchFamily="18" charset="0"/>
              </a:rPr>
              <a:t>1755 Lake Cook Road</a:t>
            </a:r>
          </a:p>
          <a:p>
            <a:pPr>
              <a:defRPr/>
            </a:pPr>
            <a:r>
              <a:rPr lang="en-US" sz="1200" dirty="0">
                <a:latin typeface="+mn-lt"/>
                <a:cs typeface="Times New Roman" pitchFamily="18" charset="0"/>
              </a:rPr>
              <a:t>Deerfield, IL 60015-5209</a:t>
            </a:r>
          </a:p>
          <a:p>
            <a:pPr>
              <a:defRPr/>
            </a:pPr>
            <a:endParaRPr lang="en-US" sz="1200" dirty="0">
              <a:latin typeface="+mn-lt"/>
              <a:cs typeface="Times New Roman" pitchFamily="18" charset="0"/>
            </a:endParaRPr>
          </a:p>
          <a:p>
            <a:pPr>
              <a:defRPr/>
            </a:pPr>
            <a:r>
              <a:rPr lang="en-US" sz="1200" dirty="0">
                <a:latin typeface="+mn-lt"/>
                <a:cs typeface="Times New Roman" pitchFamily="18" charset="0"/>
              </a:rPr>
              <a:t>Springfield</a:t>
            </a:r>
          </a:p>
          <a:p>
            <a:pPr>
              <a:defRPr/>
            </a:pPr>
            <a:r>
              <a:rPr lang="en-US" sz="1200" dirty="0">
                <a:latin typeface="+mn-lt"/>
                <a:cs typeface="Times New Roman" pitchFamily="18" charset="0"/>
              </a:rPr>
              <a:t>500 W. Monroe, 3</a:t>
            </a:r>
            <a:r>
              <a:rPr lang="en-US" sz="1200" baseline="30000" dirty="0">
                <a:latin typeface="+mn-lt"/>
                <a:cs typeface="Times New Roman" pitchFamily="18" charset="0"/>
              </a:rPr>
              <a:t>rd</a:t>
            </a:r>
            <a:r>
              <a:rPr lang="en-US" sz="1200" dirty="0">
                <a:latin typeface="+mn-lt"/>
                <a:cs typeface="Times New Roman" pitchFamily="18" charset="0"/>
              </a:rPr>
              <a:t> Floor</a:t>
            </a:r>
          </a:p>
          <a:p>
            <a:pPr>
              <a:defRPr/>
            </a:pPr>
            <a:r>
              <a:rPr lang="en-US" sz="1200" dirty="0">
                <a:latin typeface="+mn-lt"/>
                <a:cs typeface="Times New Roman" pitchFamily="18" charset="0"/>
              </a:rPr>
              <a:t>Springfield, IL 62701-1876</a:t>
            </a:r>
          </a:p>
          <a:p>
            <a:pPr>
              <a:defRPr/>
            </a:pPr>
            <a:endParaRPr lang="en-US" sz="1200" dirty="0">
              <a:latin typeface="+mn-lt"/>
              <a:cs typeface="Times New Roman" pitchFamily="18" charset="0"/>
            </a:endParaRPr>
          </a:p>
          <a:p>
            <a:pPr>
              <a:defRPr/>
            </a:pPr>
            <a:r>
              <a:rPr lang="en-US" sz="1200" dirty="0">
                <a:latin typeface="+mn-lt"/>
                <a:cs typeface="Times New Roman" pitchFamily="18" charset="0"/>
              </a:rPr>
              <a:t>Chicago</a:t>
            </a:r>
          </a:p>
          <a:p>
            <a:pPr>
              <a:defRPr/>
            </a:pPr>
            <a:r>
              <a:rPr lang="en-US" sz="1200" dirty="0">
                <a:latin typeface="+mn-lt"/>
                <a:cs typeface="Times New Roman" pitchFamily="18" charset="0"/>
              </a:rPr>
              <a:t>James R. Thompson Center</a:t>
            </a:r>
          </a:p>
          <a:p>
            <a:pPr>
              <a:defRPr/>
            </a:pPr>
            <a:r>
              <a:rPr lang="en-US" sz="1200" dirty="0">
                <a:latin typeface="+mn-lt"/>
                <a:cs typeface="Times New Roman" pitchFamily="18" charset="0"/>
              </a:rPr>
              <a:t>100 W. Randolph, Suite 3-200</a:t>
            </a:r>
          </a:p>
          <a:p>
            <a:pPr>
              <a:defRPr/>
            </a:pPr>
            <a:r>
              <a:rPr lang="en-US" sz="1200" dirty="0">
                <a:latin typeface="+mn-lt"/>
                <a:cs typeface="Times New Roman" pitchFamily="18" charset="0"/>
              </a:rPr>
              <a:t>Chicago, IL 60601-3219</a:t>
            </a:r>
          </a:p>
          <a:p>
            <a:pPr>
              <a:defRPr/>
            </a:pPr>
            <a:endParaRPr lang="en-US" sz="1200" dirty="0">
              <a:latin typeface="+mn-lt"/>
              <a:cs typeface="Times New Roman" pitchFamily="18" charset="0"/>
            </a:endParaRPr>
          </a:p>
          <a:p>
            <a:pPr>
              <a:defRPr/>
            </a:pPr>
            <a:r>
              <a:rPr lang="en-US" sz="1200" dirty="0">
                <a:latin typeface="+mn-lt"/>
                <a:cs typeface="Times New Roman" pitchFamily="18" charset="0"/>
              </a:rPr>
              <a:t>800.899.ISAC (4722)</a:t>
            </a:r>
          </a:p>
          <a:p>
            <a:pPr>
              <a:defRPr/>
            </a:pPr>
            <a:endParaRPr lang="en-US" sz="1200" dirty="0">
              <a:latin typeface="+mn-lt"/>
              <a:cs typeface="Times New Roman" pitchFamily="18" charset="0"/>
            </a:endParaRPr>
          </a:p>
          <a:p>
            <a:pPr>
              <a:defRPr/>
            </a:pPr>
            <a:r>
              <a:rPr lang="en-US" sz="1200" dirty="0" smtClean="0">
                <a:latin typeface="+mn-lt"/>
                <a:cs typeface="Times New Roman" pitchFamily="18" charset="0"/>
              </a:rPr>
              <a:t> </a:t>
            </a:r>
            <a:endParaRPr lang="en-US" sz="1200" dirty="0">
              <a:latin typeface="+mn-lt"/>
              <a:cs typeface="Times New Roman" pitchFamily="18" charset="0"/>
            </a:endParaRPr>
          </a:p>
          <a:p>
            <a:pPr>
              <a:defRPr/>
            </a:pPr>
            <a:endParaRPr lang="en-US" sz="1200" dirty="0">
              <a:latin typeface="+mn-lt"/>
              <a:cs typeface="Times New Roman" pitchFamily="18" charset="0"/>
            </a:endParaRPr>
          </a:p>
          <a:p>
            <a:pPr>
              <a:defRPr/>
            </a:pPr>
            <a:r>
              <a:rPr lang="en-US" sz="1200" dirty="0" smtClean="0">
                <a:latin typeface="+mn-lt"/>
                <a:cs typeface="Times New Roman" pitchFamily="18" charset="0"/>
              </a:rPr>
              <a:t>www.ISAC.org </a:t>
            </a:r>
            <a:r>
              <a:rPr lang="en-US" sz="1200" dirty="0">
                <a:cs typeface="Times New Roman" pitchFamily="18" charset="0"/>
              </a:rPr>
              <a:t>..................................................</a:t>
            </a:r>
            <a:r>
              <a:rPr lang="en-US" sz="1200" dirty="0">
                <a:latin typeface="+mn-lt"/>
                <a:cs typeface="Times New Roman" pitchFamily="18" charset="0"/>
              </a:rPr>
              <a:t>	</a:t>
            </a:r>
            <a:r>
              <a:rPr lang="en-US" sz="1200" b="1" dirty="0" smtClean="0">
                <a:latin typeface="+mn-lt"/>
                <a:cs typeface="Times New Roman" pitchFamily="18" charset="0"/>
              </a:rPr>
              <a:t>Illinois</a:t>
            </a:r>
            <a:r>
              <a:rPr lang="en-US" sz="1200" b="1" baseline="0" dirty="0" smtClean="0">
                <a:latin typeface="+mn-lt"/>
                <a:cs typeface="Times New Roman" pitchFamily="18" charset="0"/>
              </a:rPr>
              <a:t> Student Assistance Commission</a:t>
            </a:r>
            <a:endParaRPr lang="en-US" sz="1200" b="1" dirty="0">
              <a:latin typeface="+mn-lt"/>
              <a:cs typeface="Times New Roman" pitchFamily="18" charset="0"/>
            </a:endParaRPr>
          </a:p>
          <a:p>
            <a:pPr>
              <a:defRPr/>
            </a:pPr>
            <a:r>
              <a:rPr lang="en-US" sz="1200" dirty="0">
                <a:latin typeface="+mn-lt"/>
                <a:cs typeface="Times New Roman" pitchFamily="18" charset="0"/>
              </a:rPr>
              <a:t>				The official Web site of the Illinois Student  Assistance Commission (ISAC) </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61"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10" y="14351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6"/>
          <p:cNvSpPr>
            <a:spLocks noGrp="1"/>
          </p:cNvSpPr>
          <p:nvPr>
            <p:ph type="sldNum" sz="quarter" idx="12"/>
          </p:nvPr>
        </p:nvSpPr>
        <p:spPr/>
        <p:txBody>
          <a:bodyPr/>
          <a:lstStyle>
            <a:lvl1pPr>
              <a:defRPr/>
            </a:lvl1pPr>
          </a:lstStyle>
          <a:p>
            <a:pPr>
              <a:defRPr/>
            </a:pPr>
            <a:fld id="{8218D2F2-A257-4072-B22F-DDE53C6B6B66}"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6"/>
          <p:cNvSpPr>
            <a:spLocks noGrp="1"/>
          </p:cNvSpPr>
          <p:nvPr>
            <p:ph type="sldNum" sz="quarter" idx="12"/>
          </p:nvPr>
        </p:nvSpPr>
        <p:spPr/>
        <p:txBody>
          <a:bodyPr/>
          <a:lstStyle>
            <a:lvl1pPr>
              <a:defRPr/>
            </a:lvl1pPr>
          </a:lstStyle>
          <a:p>
            <a:pPr>
              <a:defRPr/>
            </a:pPr>
            <a:fld id="{81650791-B757-4D83-B776-1472F4077CE4}"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2"/>
          <p:cNvSpPr>
            <a:spLocks noGrp="1"/>
          </p:cNvSpPr>
          <p:nvPr>
            <p:ph type="sldNum" sz="quarter" idx="10"/>
          </p:nvPr>
        </p:nvSpPr>
        <p:spPr>
          <a:xfrm>
            <a:off x="3505200" y="6356350"/>
            <a:ext cx="2133600" cy="365125"/>
          </a:xfrm>
        </p:spPr>
        <p:txBody>
          <a:bodyPr/>
          <a:lstStyle>
            <a:lvl1pPr algn="ctr">
              <a:defRPr/>
            </a:lvl1pPr>
          </a:lstStyle>
          <a:p>
            <a:pPr>
              <a:defRPr/>
            </a:pPr>
            <a:fld id="{FEB8E399-95AC-4E01-9682-3E7D9E3EBB10}"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extBox 1"/>
          <p:cNvSpPr txBox="1"/>
          <p:nvPr userDrawn="1"/>
        </p:nvSpPr>
        <p:spPr>
          <a:xfrm>
            <a:off x="0" y="0"/>
            <a:ext cx="9144000" cy="369888"/>
          </a:xfrm>
          <a:prstGeom prst="rect">
            <a:avLst/>
          </a:prstGeom>
          <a:solidFill>
            <a:schemeClr val="bg1"/>
          </a:solidFill>
          <a:ln>
            <a:noFill/>
          </a:ln>
        </p:spPr>
        <p:txBody>
          <a:bodyPr>
            <a:spAutoFit/>
          </a:bodyPr>
          <a:lstStyle/>
          <a:p>
            <a:pPr>
              <a:defRPr/>
            </a:pP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FF39EDDA-D607-48AC-A5ED-3365B14BF403}"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4B931B66-5111-4038-A0DA-D5AACAA7CE0F}"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381000" y="1447800"/>
            <a:ext cx="8534400" cy="533400"/>
          </a:xfrm>
          <a:prstGeom prst="rect">
            <a:avLst/>
          </a:prstGeom>
          <a:noFill/>
          <a:ln w="9525">
            <a:noFill/>
            <a:miter lim="800000"/>
            <a:headEnd/>
            <a:tailEnd/>
          </a:ln>
          <a:effectLst/>
        </p:spPr>
        <p:txBody>
          <a:bodyPr anchor="ctr"/>
          <a:lstStyle/>
          <a:p>
            <a:pPr>
              <a:defRPr/>
            </a:pPr>
            <a:endParaRPr lang="en-US" sz="4000" dirty="0">
              <a:solidFill>
                <a:schemeClr val="bg2"/>
              </a:solidFill>
              <a:latin typeface="Arial" pitchFamily="34" charset="0"/>
            </a:endParaRPr>
          </a:p>
        </p:txBody>
      </p:sp>
      <p:sp>
        <p:nvSpPr>
          <p:cNvPr id="4098" name="Rectangle 2"/>
          <p:cNvSpPr>
            <a:spLocks noGrp="1" noChangeArrowheads="1"/>
          </p:cNvSpPr>
          <p:nvPr>
            <p:ph type="ctrTitle"/>
          </p:nvPr>
        </p:nvSpPr>
        <p:spPr>
          <a:xfrm>
            <a:off x="4724400" y="1371600"/>
            <a:ext cx="3733800" cy="2362200"/>
          </a:xfrm>
        </p:spPr>
        <p:txBody>
          <a:bodyPr/>
          <a:lstStyle>
            <a:lvl1pPr>
              <a:defRPr sz="5700" baseline="0">
                <a:solidFill>
                  <a:schemeClr val="tx1">
                    <a:lumMod val="65000"/>
                    <a:lumOff val="35000"/>
                  </a:schemeClr>
                </a:solidFill>
              </a:defRPr>
            </a:lvl1pPr>
          </a:lstStyle>
          <a:p>
            <a:r>
              <a:rPr lang="en-US" dirty="0"/>
              <a:t>Click to edit Master title style</a:t>
            </a:r>
          </a:p>
        </p:txBody>
      </p:sp>
      <p:sp>
        <p:nvSpPr>
          <p:cNvPr id="4099" name="Rectangle 3"/>
          <p:cNvSpPr>
            <a:spLocks noGrp="1" noChangeArrowheads="1"/>
          </p:cNvSpPr>
          <p:nvPr>
            <p:ph type="subTitle" idx="1"/>
          </p:nvPr>
        </p:nvSpPr>
        <p:spPr>
          <a:xfrm>
            <a:off x="4724400" y="3886200"/>
            <a:ext cx="3733800" cy="1752600"/>
          </a:xfrm>
        </p:spPr>
        <p:txBody>
          <a:bodyPr/>
          <a:lstStyle>
            <a:lvl1pPr marL="0" indent="0">
              <a:buFontTx/>
              <a:buNone/>
              <a:defRPr sz="4000">
                <a:solidFill>
                  <a:schemeClr val="bg2"/>
                </a:solidFill>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EE23CE7-3549-42CE-A12F-597AD22C092B}"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aseline="0">
                <a:solidFill>
                  <a:srgbClr val="CC0000"/>
                </a:solidFill>
              </a:defRPr>
            </a:lvl1pPr>
          </a:lstStyle>
          <a:p>
            <a:r>
              <a:rPr lang="en-US" dirty="0" smtClean="0"/>
              <a:t>Click to edit Master title style</a:t>
            </a:r>
            <a:endParaRPr lang="es-MX" dirty="0"/>
          </a:p>
        </p:txBody>
      </p:sp>
      <p:sp>
        <p:nvSpPr>
          <p:cNvPr id="3" name="Text Placeholder 2"/>
          <p:cNvSpPr>
            <a:spLocks noGrp="1"/>
          </p:cNvSpPr>
          <p:nvPr>
            <p:ph type="body" sz="half" idx="1"/>
          </p:nvPr>
        </p:nvSpPr>
        <p:spPr>
          <a:xfrm>
            <a:off x="685800" y="1828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lipArt Placeholder 3"/>
          <p:cNvSpPr>
            <a:spLocks noGrp="1"/>
          </p:cNvSpPr>
          <p:nvPr>
            <p:ph type="clipArt" sz="half" idx="2"/>
          </p:nvPr>
        </p:nvSpPr>
        <p:spPr>
          <a:xfrm>
            <a:off x="4648200" y="1828800"/>
            <a:ext cx="3810000" cy="4724400"/>
          </a:xfrm>
        </p:spPr>
        <p:txBody>
          <a:bodyPr/>
          <a:lstStyle/>
          <a:p>
            <a:pPr lvl="0"/>
            <a:endParaRPr lang="es-MX" noProof="0" dirty="0" smtClean="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24397A4-9E68-474C-A870-9D42B549D16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0BC245A3-9D73-4390-8FB3-6C53FA3D3D02}"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998913"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6113" y="1371600"/>
            <a:ext cx="3998912"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6113" y="3886200"/>
            <a:ext cx="3998912"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215188" y="6442075"/>
            <a:ext cx="1905000" cy="381000"/>
          </a:xfrm>
          <a:prstGeom prst="rect">
            <a:avLst/>
          </a:prstGeom>
        </p:spPr>
        <p:txBody>
          <a:bodyPr/>
          <a:lstStyle>
            <a:lvl1pPr>
              <a:defRPr>
                <a:latin typeface="Arial" pitchFamily="34" charset="0"/>
              </a:defRPr>
            </a:lvl1pPr>
          </a:lstStyle>
          <a:p>
            <a:pPr>
              <a:defRPr/>
            </a:pPr>
            <a:endParaRPr lang="en-US"/>
          </a:p>
        </p:txBody>
      </p:sp>
      <p:sp>
        <p:nvSpPr>
          <p:cNvPr id="7" name="Footer Placeholder 6"/>
          <p:cNvSpPr>
            <a:spLocks noGrp="1"/>
          </p:cNvSpPr>
          <p:nvPr>
            <p:ph type="ftr" sz="quarter" idx="11"/>
          </p:nvPr>
        </p:nvSpPr>
        <p:spPr>
          <a:xfrm>
            <a:off x="304800" y="6365875"/>
            <a:ext cx="4645025" cy="457200"/>
          </a:xfrm>
          <a:prstGeom prst="rect">
            <a:avLst/>
          </a:prstGeom>
        </p:spPr>
        <p:txBody>
          <a:bodyPr/>
          <a:lstStyle>
            <a:lvl1pPr>
              <a:defRPr>
                <a:latin typeface="Arial" pitchFamily="34" charset="0"/>
              </a:defRPr>
            </a:lvl1pPr>
          </a:lstStyle>
          <a:p>
            <a:pPr>
              <a:defRPr/>
            </a:pPr>
            <a:endParaRPr lang="en-US"/>
          </a:p>
        </p:txBody>
      </p:sp>
      <p:sp>
        <p:nvSpPr>
          <p:cNvPr id="8" name="Slide Number Placeholder 7"/>
          <p:cNvSpPr>
            <a:spLocks noGrp="1"/>
          </p:cNvSpPr>
          <p:nvPr>
            <p:ph type="sldNum" sz="quarter" idx="12"/>
          </p:nvPr>
        </p:nvSpPr>
        <p:spPr/>
        <p:txBody>
          <a:bodyPr/>
          <a:lstStyle>
            <a:lvl2pPr lvl="1">
              <a:defRPr>
                <a:latin typeface="Arial" pitchFamily="34" charset="0"/>
              </a:defRPr>
            </a:lvl2pPr>
          </a:lstStyle>
          <a:p>
            <a:pPr lvl="1">
              <a:defRPr/>
            </a:pPr>
            <a:fld id="{B827873D-B33B-4D1F-B942-C934A25B80FA}" type="slidenum">
              <a:rPr lang="en-US"/>
              <a:pPr lvl="1">
                <a:defRPr/>
              </a:pPr>
              <a:t>‹#›</a:t>
            </a:fld>
            <a:endParaRPr lang="en-US" dirty="0">
              <a:latin typeface="Times New Roman" pitchFamily="18" charset="0"/>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77200" cy="1143000"/>
          </a:xfrm>
        </p:spPr>
        <p:txBody>
          <a:bodyPr/>
          <a:lstStyle>
            <a:lvl1pPr>
              <a:defRPr baseline="0">
                <a:solidFill>
                  <a:srgbClr val="CC0000"/>
                </a:solidFill>
              </a:defRPr>
            </a:lvl1pPr>
          </a:lstStyle>
          <a:p>
            <a:r>
              <a:rPr lang="en-US" dirty="0" smtClean="0"/>
              <a:t>Click to edit Master title style</a:t>
            </a:r>
            <a:endParaRPr lang="es-MX" dirty="0"/>
          </a:p>
        </p:txBody>
      </p:sp>
      <p:sp>
        <p:nvSpPr>
          <p:cNvPr id="3" name="Content Placeholder 2"/>
          <p:cNvSpPr>
            <a:spLocks noGrp="1"/>
          </p:cNvSpPr>
          <p:nvPr>
            <p:ph idx="1"/>
          </p:nvPr>
        </p:nvSpPr>
        <p:spPr>
          <a:xfrm>
            <a:off x="685800" y="1524000"/>
            <a:ext cx="8077200" cy="5029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3892047E-3277-4791-9236-0744926FA9B7}"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aseline="0">
                <a:solidFill>
                  <a:srgbClr val="CC0000"/>
                </a:solidFill>
              </a:defRPr>
            </a:lvl1pPr>
          </a:lstStyle>
          <a:p>
            <a:r>
              <a:rPr lang="en-US" dirty="0" smtClean="0"/>
              <a:t>Click to edit Master title style</a:t>
            </a:r>
            <a:endParaRPr lang="es-MX" dirty="0"/>
          </a:p>
        </p:txBody>
      </p:sp>
      <p:sp>
        <p:nvSpPr>
          <p:cNvPr id="3" name="SmartArt Placeholder 2"/>
          <p:cNvSpPr>
            <a:spLocks noGrp="1"/>
          </p:cNvSpPr>
          <p:nvPr>
            <p:ph type="dgm" idx="1"/>
          </p:nvPr>
        </p:nvSpPr>
        <p:spPr>
          <a:xfrm>
            <a:off x="685800" y="1828800"/>
            <a:ext cx="7772400" cy="4724400"/>
          </a:xfrm>
        </p:spPr>
        <p:txBody>
          <a:bodyPr/>
          <a:lstStyle/>
          <a:p>
            <a:pPr lvl="0"/>
            <a:endParaRPr lang="es-MX"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5EA4BA-2D72-4E35-AF4E-47206F561219}"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5" name="Slide Number Placeholder 5"/>
          <p:cNvSpPr>
            <a:spLocks noGrp="1"/>
          </p:cNvSpPr>
          <p:nvPr>
            <p:ph type="sldNum" sz="quarter" idx="14"/>
          </p:nvPr>
        </p:nvSpPr>
        <p:spPr>
          <a:xfrm>
            <a:off x="3708400" y="6356350"/>
            <a:ext cx="1676400" cy="365125"/>
          </a:xfrm>
          <a:prstGeom prst="rect">
            <a:avLst/>
          </a:prstGeom>
        </p:spPr>
        <p:txBody>
          <a:bodyPr/>
          <a:lstStyle>
            <a:lvl1pPr algn="ctr">
              <a:defRPr/>
            </a:lvl1pPr>
          </a:lstStyle>
          <a:p>
            <a:pPr>
              <a:defRPr/>
            </a:pPr>
            <a:fld id="{2583276C-084C-4910-9FE4-6A20F620A8EF}"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364699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530344"/>
            <a:ext cx="8229600" cy="4641856"/>
          </a:xfrm>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4814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7"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6565817E-0907-47B0-9486-C8E3CB17942F}"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048000" y="1562100"/>
            <a:ext cx="5638800" cy="4495800"/>
          </a:xfrm>
        </p:spPr>
        <p:txBody>
          <a:bodyPr/>
          <a:lstStyle>
            <a:lvl1pPr marL="0" indent="0">
              <a:defRPr sz="2000" cap="none" baseline="0">
                <a:solidFill>
                  <a:schemeClr val="tx1"/>
                </a:solidFill>
              </a:defRPr>
            </a:lvl1pPr>
            <a:lvl2pPr>
              <a:defRPr sz="20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41800"/>
            <a:ext cx="8229599" cy="520303"/>
          </a:xfrm>
        </p:spPr>
        <p:txBody>
          <a:bodyPr/>
          <a:lstStyle>
            <a:lvl1pPr>
              <a:defRPr sz="2400" b="1">
                <a:solidFill>
                  <a:schemeClr val="tx1"/>
                </a:solidFill>
              </a:defRPr>
            </a:lvl1pPr>
          </a:lstStyle>
          <a:p>
            <a:pPr lvl="0"/>
            <a:r>
              <a:rPr lang="en-US" dirty="0" smtClean="0"/>
              <a:t>Click to edit Master text styles</a:t>
            </a:r>
          </a:p>
        </p:txBody>
      </p:sp>
      <p:sp>
        <p:nvSpPr>
          <p:cNvPr id="11" name="Picture Placeholder 10"/>
          <p:cNvSpPr>
            <a:spLocks noGrp="1"/>
          </p:cNvSpPr>
          <p:nvPr>
            <p:ph type="pic" sz="quarter" idx="15"/>
          </p:nvPr>
        </p:nvSpPr>
        <p:spPr>
          <a:xfrm>
            <a:off x="457200" y="1562100"/>
            <a:ext cx="2590800" cy="4495800"/>
          </a:xfrm>
        </p:spPr>
        <p:txBody>
          <a:bodyPr/>
          <a:lstStyle>
            <a:lvl1pPr>
              <a:defRPr sz="2000"/>
            </a:lvl1pPr>
          </a:lstStyle>
          <a:p>
            <a:pPr lvl="0"/>
            <a:endParaRPr lang="en-US" noProof="0" dirty="0"/>
          </a:p>
        </p:txBody>
      </p:sp>
      <p:sp>
        <p:nvSpPr>
          <p:cNvPr id="14"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12" name="Slide Number Placeholder 5"/>
          <p:cNvSpPr>
            <a:spLocks noGrp="1"/>
          </p:cNvSpPr>
          <p:nvPr>
            <p:ph type="sldNum" sz="quarter" idx="16"/>
          </p:nvPr>
        </p:nvSpPr>
        <p:spPr>
          <a:xfrm>
            <a:off x="3708400" y="6356350"/>
            <a:ext cx="1676400" cy="365125"/>
          </a:xfrm>
        </p:spPr>
        <p:txBody>
          <a:bodyPr/>
          <a:lstStyle>
            <a:lvl1pPr algn="ctr">
              <a:defRPr/>
            </a:lvl1pPr>
          </a:lstStyle>
          <a:p>
            <a:pPr>
              <a:defRPr/>
            </a:pPr>
            <a:fld id="{C8FC0B47-E546-476E-B2FE-152F762F669C}"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529952"/>
            <a:ext cx="5791200" cy="4604148"/>
          </a:xfrm>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3" name="Title 12"/>
          <p:cNvSpPr>
            <a:spLocks noGrp="1"/>
          </p:cNvSpPr>
          <p:nvPr>
            <p:ph type="title"/>
          </p:nvPr>
        </p:nvSpPr>
        <p:spPr>
          <a:xfrm>
            <a:off x="457211" y="457203"/>
            <a:ext cx="8229599" cy="605233"/>
          </a:xfrm>
        </p:spPr>
        <p:txBody>
          <a:bodyPr/>
          <a:lstStyle>
            <a:lvl1pPr>
              <a:defRPr sz="3600" b="1"/>
            </a:lvl1pPr>
          </a:lstStyle>
          <a:p>
            <a:r>
              <a:rPr lang="en-US" dirty="0" smtClean="0"/>
              <a:t>Click to edit Master title style</a:t>
            </a:r>
            <a:endParaRPr lang="es-MX" dirty="0"/>
          </a:p>
        </p:txBody>
      </p:sp>
      <p:sp>
        <p:nvSpPr>
          <p:cNvPr id="15" name="Text Placeholder 14"/>
          <p:cNvSpPr>
            <a:spLocks noGrp="1"/>
          </p:cNvSpPr>
          <p:nvPr>
            <p:ph type="body" sz="quarter" idx="13"/>
          </p:nvPr>
        </p:nvSpPr>
        <p:spPr>
          <a:xfrm>
            <a:off x="457211" y="1047752"/>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10" name="Picture Placeholder 9"/>
          <p:cNvSpPr>
            <a:spLocks noGrp="1"/>
          </p:cNvSpPr>
          <p:nvPr>
            <p:ph type="pic" sz="quarter" idx="15"/>
          </p:nvPr>
        </p:nvSpPr>
        <p:spPr>
          <a:xfrm>
            <a:off x="6248400" y="1529952"/>
            <a:ext cx="2438400" cy="4604148"/>
          </a:xfrm>
        </p:spPr>
        <p:txBody>
          <a:bodyPr/>
          <a:lstStyle>
            <a:lvl1pPr>
              <a:defRPr sz="2000"/>
            </a:lvl1pPr>
          </a:lstStyle>
          <a:p>
            <a:pPr lvl="0"/>
            <a:endParaRPr lang="en-US" noProof="0" dirty="0"/>
          </a:p>
        </p:txBody>
      </p:sp>
      <p:sp>
        <p:nvSpPr>
          <p:cNvPr id="7" name="Slide Number Placeholder 5"/>
          <p:cNvSpPr>
            <a:spLocks noGrp="1"/>
          </p:cNvSpPr>
          <p:nvPr>
            <p:ph type="sldNum" sz="quarter" idx="16"/>
          </p:nvPr>
        </p:nvSpPr>
        <p:spPr>
          <a:xfrm>
            <a:off x="3708400" y="6356350"/>
            <a:ext cx="1676400" cy="365125"/>
          </a:xfrm>
        </p:spPr>
        <p:txBody>
          <a:bodyPr/>
          <a:lstStyle>
            <a:lvl1pPr algn="ctr">
              <a:defRPr/>
            </a:lvl1pPr>
          </a:lstStyle>
          <a:p>
            <a:pPr>
              <a:defRPr/>
            </a:pPr>
            <a:fld id="{7B8B1C33-C4C6-47E6-8E23-B666DCE75F6F}"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1" descr="ISAC.JPG"/>
          <p:cNvPicPr>
            <a:picLocks noChangeAspect="1" noChangeArrowheads="1"/>
          </p:cNvPicPr>
          <p:nvPr userDrawn="1"/>
        </p:nvPicPr>
        <p:blipFill>
          <a:blip r:embed="rId2" cstate="print">
            <a:clrChange>
              <a:clrFrom>
                <a:srgbClr val="FFFFFF"/>
              </a:clrFrom>
              <a:clrTo>
                <a:srgbClr val="FFFFFF">
                  <a:alpha val="0"/>
                </a:srgbClr>
              </a:clrTo>
            </a:clrChange>
          </a:blip>
          <a:srcRect b="40535"/>
          <a:stretch>
            <a:fillRect/>
          </a:stretch>
        </p:blipFill>
        <p:spPr bwMode="auto">
          <a:xfrm>
            <a:off x="482600" y="53975"/>
            <a:ext cx="889000" cy="327025"/>
          </a:xfrm>
          <a:prstGeom prst="rect">
            <a:avLst/>
          </a:prstGeom>
          <a:noFill/>
          <a:ln w="9525">
            <a:noFill/>
            <a:miter lim="800000"/>
            <a:headEnd/>
            <a:tailEnd/>
          </a:ln>
        </p:spPr>
      </p:pic>
      <p:pic>
        <p:nvPicPr>
          <p:cNvPr id="7"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523999"/>
            <a:ext cx="8229600" cy="4724400"/>
          </a:xfrm>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86792" y="1524002"/>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10" name="Title Placeholder 1"/>
          <p:cNvSpPr>
            <a:spLocks noGrp="1"/>
          </p:cNvSpPr>
          <p:nvPr>
            <p:ph type="title"/>
          </p:nvPr>
        </p:nvSpPr>
        <p:spPr bwMode="auto">
          <a:xfrm>
            <a:off x="451864" y="217487"/>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8"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19BA91C6-954B-4FEC-95BE-3B946B1A9B36}"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457208"/>
            <a:ext cx="8229600" cy="5899151"/>
          </a:xfrm>
          <a:solidFill>
            <a:schemeClr val="bg1"/>
          </a:solidFill>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0" y="457200"/>
            <a:ext cx="9144000" cy="923925"/>
          </a:xfrm>
          <a:prstGeom prst="rect">
            <a:avLst/>
          </a:prstGeom>
          <a:solidFill>
            <a:schemeClr val="bg1"/>
          </a:solidFill>
        </p:spPr>
        <p:txBody>
          <a:bodyPr>
            <a:spAutoFit/>
          </a:bodyPr>
          <a:lstStyle/>
          <a:p>
            <a:pPr>
              <a:defRPr/>
            </a:pPr>
            <a:endParaRPr lang="en-US" dirty="0"/>
          </a:p>
          <a:p>
            <a:pPr>
              <a:defRPr/>
            </a:pPr>
            <a:endParaRPr lang="en-US" dirty="0"/>
          </a:p>
          <a:p>
            <a:pPr>
              <a:defRPr/>
            </a:pPr>
            <a:endParaRPr lang="en-US" dirty="0"/>
          </a:p>
        </p:txBody>
      </p:sp>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0510" t="44928"/>
          <a:stretch>
            <a:fillRect/>
          </a:stretch>
        </p:blipFill>
        <p:spPr bwMode="auto">
          <a:xfrm>
            <a:off x="3200400" y="1862138"/>
            <a:ext cx="4889500" cy="8239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5"/>
          <p:cNvSpPr>
            <a:spLocks noGrp="1"/>
          </p:cNvSpPr>
          <p:nvPr>
            <p:ph type="sldNum" sz="quarter" idx="11"/>
          </p:nvPr>
        </p:nvSpPr>
        <p:spPr>
          <a:xfrm>
            <a:off x="3505200" y="6356350"/>
            <a:ext cx="2133600" cy="365125"/>
          </a:xfrm>
        </p:spPr>
        <p:txBody>
          <a:bodyPr/>
          <a:lstStyle>
            <a:lvl1pPr algn="ctr">
              <a:defRPr/>
            </a:lvl1pPr>
          </a:lstStyle>
          <a:p>
            <a:pPr>
              <a:defRPr/>
            </a:pPr>
            <a:fld id="{2C87AB29-7541-43A0-AC04-4F729E7D5D1E}" type="slidenum">
              <a:rPr lang="es-MX"/>
              <a:pPr>
                <a:defRPr/>
              </a:pPr>
              <a:t>‹#›</a:t>
            </a:fld>
            <a:endParaRPr lang="es-MX"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6"/>
          <p:cNvSpPr>
            <a:spLocks noGrp="1"/>
          </p:cNvSpPr>
          <p:nvPr>
            <p:ph type="sldNum" sz="quarter" idx="12"/>
          </p:nvPr>
        </p:nvSpPr>
        <p:spPr/>
        <p:txBody>
          <a:bodyPr/>
          <a:lstStyle>
            <a:lvl1pPr>
              <a:defRPr/>
            </a:lvl1pPr>
          </a:lstStyle>
          <a:p>
            <a:pPr>
              <a:defRPr/>
            </a:pPr>
            <a:fld id="{A8A2F95C-A5B0-49ED-A4E0-88F348B1574D}" type="slidenum">
              <a:rPr lang="es-MX"/>
              <a:pPr>
                <a:defRPr/>
              </a:pPr>
              <a:t>‹#›</a:t>
            </a:fld>
            <a:endParaRPr lang="es-MX"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file:///C:\STOCKLAYOUTS\CURRENT%20PROJECTS\FN99803-PL\FN99803-IMG02.emf"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s-MX" dirty="0" smtClean="0"/>
          </a:p>
        </p:txBody>
      </p:sp>
      <p:sp>
        <p:nvSpPr>
          <p:cNvPr id="1027" name="Text Placeholder 2"/>
          <p:cNvSpPr>
            <a:spLocks noGrp="1"/>
          </p:cNvSpPr>
          <p:nvPr>
            <p:ph type="body" idx="1"/>
          </p:nvPr>
        </p:nvSpPr>
        <p:spPr bwMode="auto">
          <a:xfrm>
            <a:off x="457200" y="1084263"/>
            <a:ext cx="8229600" cy="527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Third level</a:t>
            </a:r>
          </a:p>
          <a:p>
            <a:pPr lvl="1"/>
            <a:r>
              <a:rPr lang="en-US" smtClean="0"/>
              <a:t>Fourth level</a:t>
            </a:r>
          </a:p>
          <a:p>
            <a:pPr lvl="1"/>
            <a:endParaRPr lang="en-US" smtClean="0"/>
          </a:p>
          <a:p>
            <a:pPr lvl="1"/>
            <a:endParaRPr lang="en-US" smtClean="0"/>
          </a:p>
        </p:txBody>
      </p:sp>
      <p:sp>
        <p:nvSpPr>
          <p:cNvPr id="6" name="Slide Number Placeholder 5"/>
          <p:cNvSpPr>
            <a:spLocks noGrp="1"/>
          </p:cNvSpPr>
          <p:nvPr>
            <p:ph type="sldNum" sz="quarter" idx="4"/>
          </p:nvPr>
        </p:nvSpPr>
        <p:spPr>
          <a:xfrm>
            <a:off x="6116638"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4772B3-B08B-4E33-8E0B-59141F8A3F25}" type="slidenum">
              <a:rPr lang="es-MX"/>
              <a:pPr>
                <a:defRPr/>
              </a:pPr>
              <a:t>‹#›</a:t>
            </a:fld>
            <a:endParaRPr lang="es-MX" dirty="0"/>
          </a:p>
        </p:txBody>
      </p:sp>
      <p:pic>
        <p:nvPicPr>
          <p:cNvPr id="1029" name="Picture 36" descr="C:\STOCKLAYOUTS\CURRENT PROJECTS\FN99803-PL\FN99803-IMG02.emf"/>
          <p:cNvPicPr>
            <a:picLocks noChangeAspect="1" noChangeArrowheads="1"/>
          </p:cNvPicPr>
          <p:nvPr userDrawn="1"/>
        </p:nvPicPr>
        <p:blipFill>
          <a:blip r:embed="rId25" r:link="rId26" cstate="print">
            <a:duotone>
              <a:schemeClr val="accent1">
                <a:shade val="45000"/>
                <a:satMod val="135000"/>
              </a:schemeClr>
              <a:prstClr val="white"/>
            </a:duotone>
          </a:blip>
          <a:srcRect l="11034" t="9854" r="7312"/>
          <a:stretch>
            <a:fillRect/>
          </a:stretch>
        </p:blipFill>
        <p:spPr bwMode="auto">
          <a:xfrm>
            <a:off x="4763" y="3175"/>
            <a:ext cx="9139237" cy="642938"/>
          </a:xfrm>
          <a:prstGeom prst="rect">
            <a:avLst/>
          </a:prstGeom>
          <a:noFill/>
          <a:ln w="9525" algn="in">
            <a:noFill/>
            <a:miter lim="800000"/>
            <a:headEnd/>
            <a:tailEnd/>
          </a:ln>
        </p:spPr>
      </p:pic>
      <p:cxnSp>
        <p:nvCxnSpPr>
          <p:cNvPr id="16" name="Straight Connector 15"/>
          <p:cNvCxnSpPr/>
          <p:nvPr userDrawn="1"/>
        </p:nvCxnSpPr>
        <p:spPr>
          <a:xfrm>
            <a:off x="457200" y="1066800"/>
            <a:ext cx="8229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6465" r:id="rId1"/>
    <p:sldLayoutId id="2147486466" r:id="rId2"/>
    <p:sldLayoutId id="2147486467" r:id="rId3"/>
    <p:sldLayoutId id="2147486468" r:id="rId4"/>
    <p:sldLayoutId id="2147486469" r:id="rId5"/>
    <p:sldLayoutId id="2147486470" r:id="rId6"/>
    <p:sldLayoutId id="2147486471" r:id="rId7"/>
    <p:sldLayoutId id="2147486472" r:id="rId8"/>
    <p:sldLayoutId id="2147486473" r:id="rId9"/>
    <p:sldLayoutId id="2147486474" r:id="rId10"/>
    <p:sldLayoutId id="2147486475" r:id="rId11"/>
    <p:sldLayoutId id="2147486476" r:id="rId12"/>
    <p:sldLayoutId id="2147486477" r:id="rId13"/>
    <p:sldLayoutId id="2147486478" r:id="rId14"/>
    <p:sldLayoutId id="2147486479" r:id="rId15"/>
    <p:sldLayoutId id="2147486480" r:id="rId16"/>
    <p:sldLayoutId id="2147486481" r:id="rId17"/>
    <p:sldLayoutId id="2147486482" r:id="rId18"/>
    <p:sldLayoutId id="2147486483" r:id="rId19"/>
    <p:sldLayoutId id="2147486484" r:id="rId20"/>
    <p:sldLayoutId id="2147486485" r:id="rId21"/>
    <p:sldLayoutId id="2147486486" r:id="rId22"/>
    <p:sldLayoutId id="2147486487" r:id="rId2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C00000"/>
          </a:solidFill>
          <a:latin typeface="Times New Roman Bold" pitchFamily="18" charset="0"/>
          <a:ea typeface="+mj-ea"/>
          <a:cs typeface="+mj-cs"/>
        </a:defRPr>
      </a:lvl1pPr>
      <a:lvl2pPr algn="l" rtl="0" eaLnBrk="0" fontAlgn="base" hangingPunct="0">
        <a:spcBef>
          <a:spcPct val="0"/>
        </a:spcBef>
        <a:spcAft>
          <a:spcPct val="0"/>
        </a:spcAft>
        <a:defRPr sz="3600" b="1">
          <a:solidFill>
            <a:srgbClr val="C00000"/>
          </a:solidFill>
          <a:latin typeface="Times New Roman Bold" pitchFamily="18" charset="0"/>
        </a:defRPr>
      </a:lvl2pPr>
      <a:lvl3pPr algn="l" rtl="0" eaLnBrk="0" fontAlgn="base" hangingPunct="0">
        <a:spcBef>
          <a:spcPct val="0"/>
        </a:spcBef>
        <a:spcAft>
          <a:spcPct val="0"/>
        </a:spcAft>
        <a:defRPr sz="3600" b="1">
          <a:solidFill>
            <a:srgbClr val="C00000"/>
          </a:solidFill>
          <a:latin typeface="Times New Roman Bold" pitchFamily="18" charset="0"/>
        </a:defRPr>
      </a:lvl3pPr>
      <a:lvl4pPr algn="l" rtl="0" eaLnBrk="0" fontAlgn="base" hangingPunct="0">
        <a:spcBef>
          <a:spcPct val="0"/>
        </a:spcBef>
        <a:spcAft>
          <a:spcPct val="0"/>
        </a:spcAft>
        <a:defRPr sz="3600" b="1">
          <a:solidFill>
            <a:srgbClr val="C00000"/>
          </a:solidFill>
          <a:latin typeface="Times New Roman Bold" pitchFamily="18" charset="0"/>
        </a:defRPr>
      </a:lvl4pPr>
      <a:lvl5pPr algn="l" rtl="0" eaLnBrk="0" fontAlgn="base" hangingPunct="0">
        <a:spcBef>
          <a:spcPct val="0"/>
        </a:spcBef>
        <a:spcAft>
          <a:spcPct val="0"/>
        </a:spcAft>
        <a:defRPr sz="3600" b="1">
          <a:solidFill>
            <a:srgbClr val="C00000"/>
          </a:solidFill>
          <a:latin typeface="Times New Roman Bold" pitchFamily="18" charset="0"/>
        </a:defRPr>
      </a:lvl5pPr>
      <a:lvl6pPr marL="457200" algn="l" rtl="0" fontAlgn="base">
        <a:spcBef>
          <a:spcPct val="0"/>
        </a:spcBef>
        <a:spcAft>
          <a:spcPct val="0"/>
        </a:spcAft>
        <a:defRPr sz="2400">
          <a:solidFill>
            <a:srgbClr val="C00000"/>
          </a:solidFill>
          <a:latin typeface="Bodoni MT Condensed" pitchFamily="18" charset="0"/>
        </a:defRPr>
      </a:lvl6pPr>
      <a:lvl7pPr marL="914400" algn="l" rtl="0" fontAlgn="base">
        <a:spcBef>
          <a:spcPct val="0"/>
        </a:spcBef>
        <a:spcAft>
          <a:spcPct val="0"/>
        </a:spcAft>
        <a:defRPr sz="2400">
          <a:solidFill>
            <a:srgbClr val="C00000"/>
          </a:solidFill>
          <a:latin typeface="Bodoni MT Condensed" pitchFamily="18" charset="0"/>
        </a:defRPr>
      </a:lvl7pPr>
      <a:lvl8pPr marL="1371600" algn="l" rtl="0" fontAlgn="base">
        <a:spcBef>
          <a:spcPct val="0"/>
        </a:spcBef>
        <a:spcAft>
          <a:spcPct val="0"/>
        </a:spcAft>
        <a:defRPr sz="2400">
          <a:solidFill>
            <a:srgbClr val="C00000"/>
          </a:solidFill>
          <a:latin typeface="Bodoni MT Condensed" pitchFamily="18" charset="0"/>
        </a:defRPr>
      </a:lvl8pPr>
      <a:lvl9pPr marL="1828800" algn="l" rtl="0" fontAlgn="base">
        <a:spcBef>
          <a:spcPct val="0"/>
        </a:spcBef>
        <a:spcAft>
          <a:spcPct val="0"/>
        </a:spcAft>
        <a:defRPr sz="2400">
          <a:solidFill>
            <a:srgbClr val="C00000"/>
          </a:solidFill>
          <a:latin typeface="Bodoni MT Condensed" pitchFamily="18" charset="0"/>
        </a:defRPr>
      </a:lvl9pPr>
    </p:titleStyle>
    <p:bodyStyle>
      <a:lvl1pPr marL="342900" indent="-342900" algn="l" rtl="0" eaLnBrk="0" fontAlgn="base" hangingPunct="0">
        <a:spcBef>
          <a:spcPts val="600"/>
        </a:spcBef>
        <a:spcAft>
          <a:spcPts val="600"/>
        </a:spcAft>
        <a:buFont typeface="Arial" charset="0"/>
        <a:defRPr sz="2000"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22.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isac.org/emessagin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fsapubs.org/" TargetMode="External"/><Relationship Id="rId4" Type="http://schemas.openxmlformats.org/officeDocument/2006/relationships/hyperlink" Target="http://www.collegeillinois.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isac.org/" TargetMode="External"/><Relationship Id="rId7"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www.iacac.org/" TargetMode="External"/><Relationship Id="rId10" Type="http://schemas.openxmlformats.org/officeDocument/2006/relationships/image" Target="../media/image39.png"/><Relationship Id="rId4" Type="http://schemas.openxmlformats.org/officeDocument/2006/relationships/hyperlink" Target="http://www.fsapubs.org/" TargetMode="External"/><Relationship Id="rId9"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46.gif"/><Relationship Id="rId4" Type="http://schemas.openxmlformats.org/officeDocument/2006/relationships/image" Target="../media/image45.gif"/></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92" y="2520840"/>
            <a:ext cx="8224135" cy="1168173"/>
          </a:xfrm>
          <a:noFill/>
        </p:spPr>
        <p:txBody>
          <a:bodyPr/>
          <a:lstStyle/>
          <a:p>
            <a:pPr>
              <a:defRPr/>
            </a:pPr>
            <a:r>
              <a:rPr lang="en-US" b="1" dirty="0" smtClean="0">
                <a:solidFill>
                  <a:schemeClr val="tx1"/>
                </a:solidFill>
                <a:latin typeface="Cambria" panose="02040503050406030204" pitchFamily="18" charset="0"/>
              </a:rPr>
              <a:t>Fundamentals of Financial Aid</a:t>
            </a:r>
            <a:endParaRPr lang="en-US" sz="1400" b="1" dirty="0">
              <a:solidFill>
                <a:schemeClr val="tx1"/>
              </a:solidFill>
              <a:latin typeface="Cambria" panose="02040503050406030204" pitchFamily="18" charset="0"/>
            </a:endParaRPr>
          </a:p>
        </p:txBody>
      </p:sp>
      <p:sp>
        <p:nvSpPr>
          <p:cNvPr id="26628" name="Content Placeholder 5"/>
          <p:cNvSpPr>
            <a:spLocks noGrp="1"/>
          </p:cNvSpPr>
          <p:nvPr>
            <p:ph sz="quarter" idx="11"/>
          </p:nvPr>
        </p:nvSpPr>
        <p:spPr>
          <a:xfrm>
            <a:off x="521692" y="3704660"/>
            <a:ext cx="5548103" cy="533400"/>
          </a:xfrm>
        </p:spPr>
        <p:txBody>
          <a:bodyPr/>
          <a:lstStyle/>
          <a:p>
            <a:pPr marL="0" indent="0"/>
            <a:r>
              <a:rPr lang="en-US" sz="1800" dirty="0" smtClean="0"/>
              <a:t>National Training for Counselors and Mentors (NT4CM)</a:t>
            </a:r>
          </a:p>
        </p:txBody>
      </p:sp>
      <p:pic>
        <p:nvPicPr>
          <p:cNvPr id="1026" name="Picture 2" descr="U:\Shared\College Access and Outreach\Active\Graphics and Design\CCE Logo 3.png"/>
          <p:cNvPicPr>
            <a:picLocks noChangeAspect="1" noChangeArrowheads="1"/>
          </p:cNvPicPr>
          <p:nvPr/>
        </p:nvPicPr>
        <p:blipFill>
          <a:blip r:embed="rId3" cstate="print"/>
          <a:srcRect/>
          <a:stretch>
            <a:fillRect/>
          </a:stretch>
        </p:blipFill>
        <p:spPr bwMode="auto">
          <a:xfrm>
            <a:off x="309045" y="6462995"/>
            <a:ext cx="2127250" cy="363632"/>
          </a:xfrm>
          <a:prstGeom prst="rect">
            <a:avLst/>
          </a:prstGeom>
          <a:noFill/>
        </p:spPr>
      </p:pic>
      <p:sp>
        <p:nvSpPr>
          <p:cNvPr id="4" name="Oval 3"/>
          <p:cNvSpPr/>
          <p:nvPr/>
        </p:nvSpPr>
        <p:spPr>
          <a:xfrm>
            <a:off x="5685745" y="3813050"/>
            <a:ext cx="3149210" cy="3013577"/>
          </a:xfrm>
          <a:prstGeom prst="ellipse">
            <a:avLst/>
          </a:prstGeom>
          <a:blipFill dpi="0" rotWithShape="1">
            <a:blip r:embed="rId4"/>
            <a:srcRect/>
            <a:stretch>
              <a:fillRect l="2000" r="-1000" b="-27000"/>
            </a:stretch>
          </a:blipFill>
          <a:ln w="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560339425"/>
              </p:ext>
            </p:extLst>
          </p:nvPr>
        </p:nvGraphicFramePr>
        <p:xfrm>
          <a:off x="654690" y="2315255"/>
          <a:ext cx="7864460" cy="331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Rectangle 8"/>
          <p:cNvSpPr>
            <a:spLocks noGrp="1" noChangeArrowheads="1"/>
          </p:cNvSpPr>
          <p:nvPr>
            <p:ph type="body" sz="quarter" idx="13"/>
          </p:nvPr>
        </p:nvSpPr>
        <p:spPr>
          <a:xfrm>
            <a:off x="457200" y="1003300"/>
            <a:ext cx="8416160" cy="482600"/>
          </a:xfrm>
          <a:noFill/>
        </p:spPr>
        <p:txBody>
          <a:bodyPr/>
          <a:lstStyle/>
          <a:p>
            <a:pPr marL="0" indent="0" eaLnBrk="1" hangingPunct="1">
              <a:spcBef>
                <a:spcPct val="75000"/>
              </a:spcBef>
              <a:buFontTx/>
              <a:buNone/>
            </a:pPr>
            <a:r>
              <a:rPr lang="en-US" sz="2200" dirty="0" smtClean="0">
                <a:latin typeface="Cambria" panose="02040503050406030204" pitchFamily="18" charset="0"/>
              </a:rPr>
              <a:t>A number of options are available to families who are concerned about their ability to meet the family share of college costs.</a:t>
            </a:r>
          </a:p>
        </p:txBody>
      </p:sp>
      <p:sp>
        <p:nvSpPr>
          <p:cNvPr id="35844" name="Rectangle 2"/>
          <p:cNvSpPr>
            <a:spLocks noGrp="1" noChangeArrowheads="1"/>
          </p:cNvSpPr>
          <p:nvPr>
            <p:ph type="title"/>
          </p:nvPr>
        </p:nvSpPr>
        <p:spPr>
          <a:xfrm>
            <a:off x="457200" y="457200"/>
            <a:ext cx="8229600" cy="571500"/>
          </a:xfrm>
          <a:noFill/>
        </p:spPr>
        <p:txBody>
          <a:bodyPr/>
          <a:lstStyle/>
          <a:p>
            <a:pPr eaLnBrk="1" hangingPunct="1"/>
            <a:r>
              <a:rPr lang="en-US" dirty="0" smtClean="0">
                <a:latin typeface="Cambria" panose="02040503050406030204" pitchFamily="18" charset="0"/>
              </a:rPr>
              <a:t>Know the Options</a:t>
            </a:r>
            <a:endParaRPr lang="en-US" dirty="0" smtClean="0">
              <a:solidFill>
                <a:schemeClr val="tx1"/>
              </a:solidFill>
              <a:latin typeface="Cambria" panose="02040503050406030204" pitchFamily="18" charset="0"/>
            </a:endParaRPr>
          </a:p>
        </p:txBody>
      </p:sp>
      <p:sp>
        <p:nvSpPr>
          <p:cNvPr id="35845" name="Text Box 6"/>
          <p:cNvSpPr txBox="1">
            <a:spLocks noChangeArrowheads="1"/>
          </p:cNvSpPr>
          <p:nvPr/>
        </p:nvSpPr>
        <p:spPr bwMode="auto">
          <a:xfrm>
            <a:off x="2651750" y="5832475"/>
            <a:ext cx="5867400" cy="523875"/>
          </a:xfrm>
          <a:prstGeom prst="rect">
            <a:avLst/>
          </a:prstGeom>
          <a:noFill/>
          <a:ln w="9525">
            <a:noFill/>
            <a:miter lim="800000"/>
            <a:headEnd/>
            <a:tailEnd/>
          </a:ln>
        </p:spPr>
        <p:txBody>
          <a:bodyPr>
            <a:spAutoFit/>
          </a:bodyPr>
          <a:lstStyle/>
          <a:p>
            <a:pPr algn="r" eaLnBrk="0" hangingPunct="0">
              <a:spcBef>
                <a:spcPct val="50000"/>
              </a:spcBef>
            </a:pPr>
            <a:r>
              <a:rPr lang="en-US" sz="2800" b="1" dirty="0">
                <a:solidFill>
                  <a:srgbClr val="CC0000"/>
                </a:solidFill>
              </a:rPr>
              <a:t>Know the options…</a:t>
            </a:r>
          </a:p>
        </p:txBody>
      </p:sp>
      <p:sp>
        <p:nvSpPr>
          <p:cNvPr id="2" name="Slide Number Placeholder 1"/>
          <p:cNvSpPr>
            <a:spLocks noGrp="1"/>
          </p:cNvSpPr>
          <p:nvPr>
            <p:ph type="sldNum" sz="quarter" idx="14"/>
          </p:nvPr>
        </p:nvSpPr>
        <p:spPr>
          <a:xfrm>
            <a:off x="3708400" y="6194160"/>
            <a:ext cx="1676400" cy="663840"/>
          </a:xfrm>
        </p:spPr>
        <p:txBody>
          <a:bodyPr/>
          <a:lstStyle/>
          <a:p>
            <a:pPr>
              <a:defRPr/>
            </a:pPr>
            <a:fld id="{0BC245A3-9D73-4390-8FB3-6C53FA3D3D02}" type="slidenum">
              <a:rPr lang="es-MX" smtClean="0"/>
              <a:pPr>
                <a:defRPr/>
              </a:pPr>
              <a:t>10</a:t>
            </a:fld>
            <a:endParaRPr lang="es-MX"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0312" y="3582620"/>
            <a:ext cx="7262960" cy="1708627"/>
          </a:xfrm>
        </p:spPr>
        <p:txBody>
          <a:bodyPr/>
          <a:lstStyle/>
          <a:p>
            <a:pPr>
              <a:defRPr/>
            </a:pPr>
            <a:r>
              <a:rPr lang="en-US" sz="4500" dirty="0" smtClean="0">
                <a:latin typeface="Cambria" panose="02040503050406030204" pitchFamily="18" charset="0"/>
              </a:rPr>
              <a:t>Terms and concepts</a:t>
            </a:r>
            <a:endParaRPr lang="en-US" sz="4500" dirty="0">
              <a:latin typeface="Cambria" panose="02040503050406030204" pitchFamily="18" charset="0"/>
            </a:endParaRPr>
          </a:p>
        </p:txBody>
      </p:sp>
      <p:sp>
        <p:nvSpPr>
          <p:cNvPr id="5"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endParaRPr lang="es-MX" sz="1200" dirty="0" smtClean="0">
              <a:solidFill>
                <a:prstClr val="black">
                  <a:tint val="75000"/>
                </a:prstClr>
              </a:solidFill>
              <a:latin typeface="+mn-lt"/>
            </a:endParaRPr>
          </a:p>
          <a:p>
            <a:pPr algn="ctr">
              <a:defRPr/>
            </a:pPr>
            <a:fld id="{0BC245A3-9D73-4390-8FB3-6C53FA3D3D02}" type="slidenum">
              <a:rPr lang="es-MX" sz="1200" smtClean="0">
                <a:solidFill>
                  <a:prstClr val="black">
                    <a:tint val="75000"/>
                  </a:prstClr>
                </a:solidFill>
                <a:latin typeface="+mn-lt"/>
              </a:rPr>
              <a:pPr algn="ctr">
                <a:defRPr/>
              </a:pPr>
              <a:t>11</a:t>
            </a:fld>
            <a:endParaRPr lang="es-MX" sz="1200" dirty="0">
              <a:solidFill>
                <a:prstClr val="black">
                  <a:tint val="75000"/>
                </a:prst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67783" y="4905305"/>
            <a:ext cx="7583121" cy="1477328"/>
          </a:xfrm>
          <a:prstGeom prst="rect">
            <a:avLst/>
          </a:prstGeom>
          <a:noFill/>
          <a:ln w="9525">
            <a:noFill/>
            <a:miter lim="800000"/>
            <a:headEnd/>
            <a:tailEnd/>
          </a:ln>
        </p:spPr>
        <p:txBody>
          <a:bodyPr wrap="square">
            <a:spAutoFit/>
          </a:bodyPr>
          <a:lstStyle/>
          <a:p>
            <a:pPr eaLnBrk="0" hangingPunct="0">
              <a:spcBef>
                <a:spcPct val="50000"/>
              </a:spcBef>
            </a:pPr>
            <a:r>
              <a:rPr lang="en-US" dirty="0">
                <a:latin typeface="+mn-lt"/>
                <a:cs typeface="Arial" panose="020B0604020202020204" pitchFamily="34" charset="0"/>
              </a:rPr>
              <a:t>Grants are typically based on financial need while scholarships are generally rewards for grades, athletics, a unique skill or even an specific career interest. Work-study allows students to earn money through a campus-based employment program. Loans can be subsidized or unsubsidized but must be repaid after graduation or dropping below half-time enrollment status.</a:t>
            </a:r>
          </a:p>
        </p:txBody>
      </p:sp>
      <p:sp>
        <p:nvSpPr>
          <p:cNvPr id="37891" name="Rectangle 3"/>
          <p:cNvSpPr>
            <a:spLocks noGrp="1" noChangeArrowheads="1"/>
          </p:cNvSpPr>
          <p:nvPr>
            <p:ph type="body" sz="quarter" idx="13"/>
          </p:nvPr>
        </p:nvSpPr>
        <p:spPr>
          <a:xfrm>
            <a:off x="457200" y="1003300"/>
            <a:ext cx="8229600" cy="482600"/>
          </a:xfrm>
          <a:noFill/>
        </p:spPr>
        <p:txBody>
          <a:bodyPr/>
          <a:lstStyle/>
          <a:p>
            <a:pPr marL="0" indent="0" eaLnBrk="1" hangingPunct="1"/>
            <a:r>
              <a:rPr lang="en-US" dirty="0" smtClean="0">
                <a:latin typeface="Cambria" panose="02040503050406030204" pitchFamily="18" charset="0"/>
              </a:rPr>
              <a:t>There are many types of financial aid, including:</a:t>
            </a:r>
          </a:p>
        </p:txBody>
      </p:sp>
      <p:sp>
        <p:nvSpPr>
          <p:cNvPr id="37892" name="Rectangle 4"/>
          <p:cNvSpPr>
            <a:spLocks noGrp="1" noChangeArrowheads="1"/>
          </p:cNvSpPr>
          <p:nvPr>
            <p:ph type="title"/>
          </p:nvPr>
        </p:nvSpPr>
        <p:spPr>
          <a:xfrm>
            <a:off x="457200" y="457200"/>
            <a:ext cx="8229600" cy="571500"/>
          </a:xfrm>
        </p:spPr>
        <p:txBody>
          <a:bodyPr/>
          <a:lstStyle/>
          <a:p>
            <a:pPr eaLnBrk="1" hangingPunct="1"/>
            <a:r>
              <a:rPr lang="en-US" dirty="0" smtClean="0">
                <a:latin typeface="Cambria" panose="02040503050406030204" pitchFamily="18" charset="0"/>
              </a:rPr>
              <a:t>Types of Financial Aid</a:t>
            </a:r>
          </a:p>
        </p:txBody>
      </p:sp>
      <p:sp>
        <p:nvSpPr>
          <p:cNvPr id="28677" name="Oval 5"/>
          <p:cNvSpPr>
            <a:spLocks noChangeArrowheads="1"/>
          </p:cNvSpPr>
          <p:nvPr/>
        </p:nvSpPr>
        <p:spPr bwMode="auto">
          <a:xfrm>
            <a:off x="1230765" y="1733328"/>
            <a:ext cx="1508140" cy="1371600"/>
          </a:xfrm>
          <a:prstGeom prst="ellipse">
            <a:avLst/>
          </a:prstGeom>
          <a:solidFill>
            <a:srgbClr val="00BC16"/>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t>g</a:t>
            </a:r>
            <a:r>
              <a:rPr lang="en-US" sz="2200" dirty="0" smtClean="0"/>
              <a:t>ift-aid</a:t>
            </a:r>
            <a:endParaRPr lang="en-US" sz="2200" dirty="0"/>
          </a:p>
        </p:txBody>
      </p:sp>
      <p:sp>
        <p:nvSpPr>
          <p:cNvPr id="28678" name="Oval 6"/>
          <p:cNvSpPr>
            <a:spLocks noChangeArrowheads="1"/>
          </p:cNvSpPr>
          <p:nvPr/>
        </p:nvSpPr>
        <p:spPr bwMode="auto">
          <a:xfrm>
            <a:off x="1230765" y="3318525"/>
            <a:ext cx="1508140" cy="1371600"/>
          </a:xfrm>
          <a:prstGeom prst="ellipse">
            <a:avLst/>
          </a:prstGeom>
          <a:solidFill>
            <a:srgbClr val="3165F7"/>
          </a:solidFill>
          <a:ln w="158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t>self-help</a:t>
            </a:r>
          </a:p>
          <a:p>
            <a:pPr algn="ctr" eaLnBrk="0" hangingPunct="0">
              <a:defRPr/>
            </a:pPr>
            <a:r>
              <a:rPr lang="en-US" sz="2200" dirty="0"/>
              <a:t>aid</a:t>
            </a:r>
          </a:p>
        </p:txBody>
      </p:sp>
      <p:sp>
        <p:nvSpPr>
          <p:cNvPr id="36876" name="AutoShape 7"/>
          <p:cNvSpPr>
            <a:spLocks noChangeArrowheads="1"/>
          </p:cNvSpPr>
          <p:nvPr/>
        </p:nvSpPr>
        <p:spPr bwMode="auto">
          <a:xfrm>
            <a:off x="3496532" y="2000028"/>
            <a:ext cx="1066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noFill/>
            <a:miter lim="800000"/>
            <a:headEnd/>
            <a:tailEnd/>
          </a:ln>
        </p:spPr>
        <p:txBody>
          <a:bodyPr wrap="none" anchor="ctr"/>
          <a:lstStyle/>
          <a:p>
            <a:pPr>
              <a:defRPr/>
            </a:pPr>
            <a:endParaRPr lang="en-US"/>
          </a:p>
        </p:txBody>
      </p:sp>
      <p:sp>
        <p:nvSpPr>
          <p:cNvPr id="36877" name="AutoShape 8"/>
          <p:cNvSpPr>
            <a:spLocks noChangeArrowheads="1"/>
          </p:cNvSpPr>
          <p:nvPr/>
        </p:nvSpPr>
        <p:spPr bwMode="auto">
          <a:xfrm>
            <a:off x="3496532" y="3585225"/>
            <a:ext cx="1066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noFill/>
            <a:miter lim="800000"/>
            <a:headEnd/>
            <a:tailEnd/>
          </a:ln>
        </p:spPr>
        <p:txBody>
          <a:bodyPr wrap="none" anchor="ctr"/>
          <a:lstStyle/>
          <a:p>
            <a:pPr>
              <a:defRPr/>
            </a:pPr>
            <a:endParaRPr lang="en-US"/>
          </a:p>
        </p:txBody>
      </p:sp>
      <p:sp>
        <p:nvSpPr>
          <p:cNvPr id="37901" name="Rectangle 9"/>
          <p:cNvSpPr>
            <a:spLocks noChangeArrowheads="1"/>
          </p:cNvSpPr>
          <p:nvPr/>
        </p:nvSpPr>
        <p:spPr bwMode="auto">
          <a:xfrm>
            <a:off x="5148075" y="1820393"/>
            <a:ext cx="3110805" cy="3027363"/>
          </a:xfrm>
          <a:prstGeom prst="rect">
            <a:avLst/>
          </a:prstGeom>
          <a:noFill/>
          <a:ln w="9525">
            <a:noFill/>
            <a:miter lim="800000"/>
            <a:headEnd/>
            <a:tailEnd/>
          </a:ln>
        </p:spPr>
        <p:txBody>
          <a:bodyPr wrap="square">
            <a:spAutoFit/>
          </a:bodyPr>
          <a:lstStyle/>
          <a:p>
            <a:pPr marL="514350" indent="-514350">
              <a:spcBef>
                <a:spcPct val="50000"/>
              </a:spcBef>
              <a:buClr>
                <a:srgbClr val="CC0000"/>
              </a:buClr>
              <a:buSzPct val="120000"/>
              <a:buFont typeface="Arial" charset="0"/>
              <a:buNone/>
            </a:pPr>
            <a:r>
              <a:rPr lang="en-US" sz="3200" dirty="0"/>
              <a:t>Grants</a:t>
            </a:r>
          </a:p>
          <a:p>
            <a:pPr marL="514350" indent="-514350">
              <a:spcBef>
                <a:spcPct val="50000"/>
              </a:spcBef>
              <a:buClr>
                <a:srgbClr val="CC0000"/>
              </a:buClr>
              <a:buSzPct val="120000"/>
              <a:buFont typeface="Arial" charset="0"/>
              <a:buNone/>
            </a:pPr>
            <a:r>
              <a:rPr lang="en-US" sz="3200" dirty="0"/>
              <a:t>Scholarships</a:t>
            </a:r>
          </a:p>
          <a:p>
            <a:pPr marL="514350" indent="-514350">
              <a:spcBef>
                <a:spcPct val="50000"/>
              </a:spcBef>
              <a:buClr>
                <a:srgbClr val="CC0000"/>
              </a:buClr>
              <a:buSzPct val="120000"/>
              <a:buFont typeface="Arial" charset="0"/>
              <a:buChar char="•"/>
            </a:pPr>
            <a:endParaRPr lang="en-US" sz="1100" dirty="0"/>
          </a:p>
          <a:p>
            <a:pPr marL="514350" indent="-514350">
              <a:spcBef>
                <a:spcPct val="50000"/>
              </a:spcBef>
              <a:buClr>
                <a:srgbClr val="CC0000"/>
              </a:buClr>
              <a:buSzPct val="120000"/>
              <a:buFont typeface="Arial" charset="0"/>
              <a:buNone/>
            </a:pPr>
            <a:r>
              <a:rPr lang="en-US" sz="3200" dirty="0"/>
              <a:t>Work-Study</a:t>
            </a:r>
          </a:p>
          <a:p>
            <a:pPr marL="514350" indent="-514350">
              <a:spcBef>
                <a:spcPct val="50000"/>
              </a:spcBef>
              <a:buClr>
                <a:srgbClr val="CC0000"/>
              </a:buClr>
              <a:buSzPct val="120000"/>
              <a:buFont typeface="Arial" charset="0"/>
              <a:buNone/>
            </a:pPr>
            <a:r>
              <a:rPr lang="en-US" sz="3200" dirty="0"/>
              <a:t>Loans</a:t>
            </a:r>
          </a:p>
        </p:txBody>
      </p:sp>
      <p:sp>
        <p:nvSpPr>
          <p:cNvPr id="11" name="AutoShape 7"/>
          <p:cNvSpPr>
            <a:spLocks noChangeArrowheads="1"/>
          </p:cNvSpPr>
          <p:nvPr/>
        </p:nvSpPr>
        <p:spPr bwMode="auto">
          <a:xfrm>
            <a:off x="3496532" y="1983029"/>
            <a:ext cx="1066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noFill/>
            <a:miter lim="800000"/>
            <a:headEnd/>
            <a:tailEnd/>
          </a:ln>
        </p:spPr>
        <p:txBody>
          <a:bodyPr wrap="none" anchor="ctr"/>
          <a:lstStyle/>
          <a:p>
            <a:pPr>
              <a:defRPr/>
            </a:pPr>
            <a:endParaRPr lang="en-US"/>
          </a:p>
        </p:txBody>
      </p:sp>
      <p:sp>
        <p:nvSpPr>
          <p:cNvPr id="12" name="AutoShape 8"/>
          <p:cNvSpPr>
            <a:spLocks noChangeArrowheads="1"/>
          </p:cNvSpPr>
          <p:nvPr/>
        </p:nvSpPr>
        <p:spPr bwMode="auto">
          <a:xfrm>
            <a:off x="3496532" y="3568226"/>
            <a:ext cx="1066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noFill/>
            <a:miter lim="800000"/>
            <a:headEnd/>
            <a:tailEnd/>
          </a:ln>
        </p:spPr>
        <p:txBody>
          <a:bodyPr wrap="none" anchor="ctr"/>
          <a:lstStyle/>
          <a:p>
            <a:pPr>
              <a:defRPr/>
            </a:pPr>
            <a:endParaRPr lang="en-US"/>
          </a:p>
        </p:txBody>
      </p:sp>
      <p:sp>
        <p:nvSpPr>
          <p:cNvPr id="13" name="Rectangle 9"/>
          <p:cNvSpPr>
            <a:spLocks noChangeArrowheads="1"/>
          </p:cNvSpPr>
          <p:nvPr/>
        </p:nvSpPr>
        <p:spPr bwMode="auto">
          <a:xfrm>
            <a:off x="5148075" y="1803394"/>
            <a:ext cx="3110805" cy="3027363"/>
          </a:xfrm>
          <a:prstGeom prst="rect">
            <a:avLst/>
          </a:prstGeom>
          <a:noFill/>
          <a:ln w="9525">
            <a:noFill/>
            <a:miter lim="800000"/>
            <a:headEnd/>
            <a:tailEnd/>
          </a:ln>
        </p:spPr>
        <p:txBody>
          <a:bodyPr wrap="square">
            <a:spAutoFit/>
          </a:bodyPr>
          <a:lstStyle/>
          <a:p>
            <a:pPr marL="514350" indent="-514350">
              <a:spcBef>
                <a:spcPct val="50000"/>
              </a:spcBef>
              <a:buClr>
                <a:srgbClr val="CC0000"/>
              </a:buClr>
              <a:buSzPct val="120000"/>
              <a:buFont typeface="Arial" charset="0"/>
              <a:buNone/>
            </a:pPr>
            <a:r>
              <a:rPr lang="en-US" sz="3200" dirty="0"/>
              <a:t>Grants</a:t>
            </a:r>
          </a:p>
          <a:p>
            <a:pPr marL="514350" indent="-514350">
              <a:spcBef>
                <a:spcPct val="50000"/>
              </a:spcBef>
              <a:buClr>
                <a:srgbClr val="CC0000"/>
              </a:buClr>
              <a:buSzPct val="120000"/>
              <a:buFont typeface="Arial" charset="0"/>
              <a:buNone/>
            </a:pPr>
            <a:r>
              <a:rPr lang="en-US" sz="3200" dirty="0"/>
              <a:t>Scholarships</a:t>
            </a:r>
          </a:p>
          <a:p>
            <a:pPr marL="514350" indent="-514350">
              <a:spcBef>
                <a:spcPct val="50000"/>
              </a:spcBef>
              <a:buClr>
                <a:srgbClr val="CC0000"/>
              </a:buClr>
              <a:buSzPct val="120000"/>
              <a:buFont typeface="Arial" charset="0"/>
              <a:buChar char="•"/>
            </a:pPr>
            <a:endParaRPr lang="en-US" sz="1100" dirty="0"/>
          </a:p>
          <a:p>
            <a:pPr marL="514350" indent="-514350">
              <a:spcBef>
                <a:spcPct val="50000"/>
              </a:spcBef>
              <a:buClr>
                <a:srgbClr val="CC0000"/>
              </a:buClr>
              <a:buSzPct val="120000"/>
              <a:buFont typeface="Arial" charset="0"/>
              <a:buNone/>
            </a:pPr>
            <a:r>
              <a:rPr lang="en-US" sz="3200" dirty="0"/>
              <a:t>Work-Study</a:t>
            </a:r>
          </a:p>
          <a:p>
            <a:pPr marL="514350" indent="-514350">
              <a:spcBef>
                <a:spcPct val="50000"/>
              </a:spcBef>
              <a:buClr>
                <a:srgbClr val="CC0000"/>
              </a:buClr>
              <a:buSzPct val="120000"/>
              <a:buFont typeface="Arial" charset="0"/>
              <a:buNone/>
            </a:pPr>
            <a:r>
              <a:rPr lang="en-US" sz="3200" dirty="0"/>
              <a:t>Loans</a:t>
            </a:r>
          </a:p>
        </p:txBody>
      </p:sp>
      <p:sp>
        <p:nvSpPr>
          <p:cNvPr id="14"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12</a:t>
            </a:fld>
            <a:endParaRPr lang="es-MX"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8165"/>
            <a:ext cx="8339350" cy="4724400"/>
          </a:xfrm>
        </p:spPr>
        <p:txBody>
          <a:bodyPr/>
          <a:lstStyle/>
          <a:p>
            <a:r>
              <a:rPr lang="en-US" sz="2400" b="1" dirty="0" smtClean="0"/>
              <a:t>Grants </a:t>
            </a:r>
            <a:r>
              <a:rPr lang="en-US" sz="2400" b="1" dirty="0"/>
              <a:t>and Scholarships</a:t>
            </a:r>
            <a:r>
              <a:rPr lang="en-US" b="1" dirty="0"/>
              <a:t>: </a:t>
            </a:r>
            <a:r>
              <a:rPr lang="en-US" dirty="0"/>
              <a:t>Grants and scholarships are </a:t>
            </a:r>
            <a:r>
              <a:rPr lang="en-US" i="1" dirty="0" smtClean="0"/>
              <a:t>generally </a:t>
            </a:r>
            <a:r>
              <a:rPr lang="en-US" dirty="0" smtClean="0"/>
              <a:t>free </a:t>
            </a:r>
            <a:r>
              <a:rPr lang="en-US" dirty="0"/>
              <a:t>sources of educational monies that do not need to be repaid.  Students should seek to have as much of their education as possible funded this </a:t>
            </a:r>
            <a:r>
              <a:rPr lang="en-US" dirty="0" smtClean="0"/>
              <a:t>way.</a:t>
            </a:r>
          </a:p>
          <a:p>
            <a:pPr marL="342900" indent="-342900">
              <a:buFont typeface="Arial" pitchFamily="34" charset="0"/>
              <a:buChar char="•"/>
            </a:pPr>
            <a:r>
              <a:rPr lang="en-US" b="1" u="sng" dirty="0" smtClean="0"/>
              <a:t>Need-Aid</a:t>
            </a:r>
            <a:r>
              <a:rPr lang="en-US" dirty="0" smtClean="0"/>
              <a:t>: Many grants and scholarships are rewarded based solely or in part on a student’s demonstrated financial need, as determined by completion of the FAFSA and at some schools completion of the CSS Profile. </a:t>
            </a:r>
          </a:p>
          <a:p>
            <a:pPr marL="342900" indent="-342900">
              <a:buFont typeface="Arial" pitchFamily="34" charset="0"/>
              <a:buChar char="•"/>
            </a:pPr>
            <a:r>
              <a:rPr lang="en-US" b="1" u="sng" dirty="0" smtClean="0"/>
              <a:t>Merit-Aid</a:t>
            </a:r>
            <a:r>
              <a:rPr lang="en-US" dirty="0" smtClean="0"/>
              <a:t>: Some grants and scholarships are awarded based on a student’s demonstrated academic aptitude. Merit-aid may be awarded on criteria such as high school grades, class rank, or ACT/SAT scores.</a:t>
            </a:r>
          </a:p>
          <a:p>
            <a:pPr marL="342900" indent="-342900">
              <a:buFont typeface="Arial" pitchFamily="34" charset="0"/>
              <a:buChar char="•"/>
            </a:pPr>
            <a:r>
              <a:rPr lang="en-US" b="1" u="sng" dirty="0" smtClean="0"/>
              <a:t>Athletics/Extra-Curricular</a:t>
            </a:r>
            <a:r>
              <a:rPr lang="en-US" dirty="0" smtClean="0"/>
              <a:t>: Some colleges also award scholarships and grants to students participating in certain sports or other extra-curricular activities (e.g., marching band, orchestra, etc.).  </a:t>
            </a:r>
          </a:p>
          <a:p>
            <a:endParaRPr lang="en-US" dirty="0"/>
          </a:p>
        </p:txBody>
      </p:sp>
      <p:sp>
        <p:nvSpPr>
          <p:cNvPr id="4" name="Title 3"/>
          <p:cNvSpPr>
            <a:spLocks noGrp="1"/>
          </p:cNvSpPr>
          <p:nvPr>
            <p:ph type="title"/>
          </p:nvPr>
        </p:nvSpPr>
        <p:spPr/>
        <p:txBody>
          <a:bodyPr/>
          <a:lstStyle/>
          <a:p>
            <a:r>
              <a:rPr lang="en-US" dirty="0" smtClean="0">
                <a:latin typeface="Cambria" panose="02040503050406030204" pitchFamily="18" charset="0"/>
              </a:rPr>
              <a:t>Aid Definitions</a:t>
            </a:r>
            <a:endParaRPr lang="en-US" dirty="0">
              <a:latin typeface="Cambria" panose="02040503050406030204" pitchFamily="18" charset="0"/>
            </a:endParaRPr>
          </a:p>
        </p:txBody>
      </p:sp>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13</a:t>
            </a:fld>
            <a:endParaRPr lang="es-MX" dirty="0">
              <a:solidFill>
                <a:prstClr val="black">
                  <a:tint val="75000"/>
                </a:prstClr>
              </a:solidFill>
            </a:endParaRPr>
          </a:p>
        </p:txBody>
      </p:sp>
    </p:spTree>
    <p:extLst>
      <p:ext uri="{BB962C8B-B14F-4D97-AF65-F5344CB8AC3E}">
        <p14:creationId xmlns:p14="http://schemas.microsoft.com/office/powerpoint/2010/main" val="8597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5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down)">
                                      <p:cBhvr>
                                        <p:cTn id="11" dur="500"/>
                                        <p:tgtEl>
                                          <p:spTgt spid="2">
                                            <p:txEl>
                                              <p:pRg st="2" end="2"/>
                                            </p:txEl>
                                          </p:spTgt>
                                        </p:tgtEl>
                                      </p:cBhvr>
                                    </p:animEffect>
                                  </p:childTnLst>
                                </p:cTn>
                              </p:par>
                            </p:childTnLst>
                          </p:cTn>
                        </p:par>
                        <p:par>
                          <p:cTn id="12" fill="hold">
                            <p:stCondLst>
                              <p:cond delay="6000"/>
                            </p:stCondLst>
                            <p:childTnLst>
                              <p:par>
                                <p:cTn id="13" presetID="22" presetClass="entr" presetSubtype="4" fill="hold" nodeType="afterEffect">
                                  <p:stCondLst>
                                    <p:cond delay="50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396" y="1508750"/>
            <a:ext cx="8229600" cy="4724400"/>
          </a:xfrm>
        </p:spPr>
        <p:txBody>
          <a:bodyPr/>
          <a:lstStyle/>
          <a:p>
            <a:r>
              <a:rPr lang="en-US" sz="2400" b="1" dirty="0" smtClean="0"/>
              <a:t>Loans: </a:t>
            </a:r>
            <a:r>
              <a:rPr lang="en-US" dirty="0" smtClean="0"/>
              <a:t>Student loans are a type of aid that require the student or parents to take on more responsibility. Loans need to be repaid, with interest, after graduating or dropping below half-time attendance status. To borrow from the U.S. Department of Education, students must complete the FAFSA. </a:t>
            </a:r>
          </a:p>
          <a:p>
            <a:r>
              <a:rPr lang="en-US" sz="2400" b="1" dirty="0"/>
              <a:t>Federal Work-Study:</a:t>
            </a:r>
            <a:r>
              <a:rPr lang="en-US" b="1" dirty="0"/>
              <a:t> </a:t>
            </a:r>
            <a:r>
              <a:rPr lang="en-US" dirty="0" smtClean="0"/>
              <a:t>Work-Study is financial </a:t>
            </a:r>
            <a:r>
              <a:rPr lang="en-US" dirty="0"/>
              <a:t>aid for students who demonstrate financial need and meet certain eligibility </a:t>
            </a:r>
            <a:r>
              <a:rPr lang="en-US" dirty="0" smtClean="0"/>
              <a:t>requirements. With </a:t>
            </a:r>
            <a:r>
              <a:rPr lang="en-US" dirty="0"/>
              <a:t>Federal </a:t>
            </a:r>
            <a:r>
              <a:rPr lang="en-US" dirty="0" smtClean="0"/>
              <a:t>Work-Study, </a:t>
            </a:r>
            <a:r>
              <a:rPr lang="en-US" dirty="0"/>
              <a:t>students can hold campus </a:t>
            </a:r>
            <a:r>
              <a:rPr lang="en-US" dirty="0" smtClean="0"/>
              <a:t>jobs </a:t>
            </a:r>
            <a:r>
              <a:rPr lang="en-US" dirty="0"/>
              <a:t>and use the income they earn from that job to supplement their living expenses while in college.  Money earned through Federal </a:t>
            </a:r>
            <a:r>
              <a:rPr lang="en-US" dirty="0" smtClean="0"/>
              <a:t>Work Study </a:t>
            </a:r>
            <a:r>
              <a:rPr lang="en-US" dirty="0"/>
              <a:t>does not have to be paid </a:t>
            </a:r>
            <a:r>
              <a:rPr lang="en-US" dirty="0" smtClean="0"/>
              <a:t>back and does not negatively effect a student’s EFC calculations.</a:t>
            </a:r>
          </a:p>
          <a:p>
            <a:endParaRPr lang="en-US" dirty="0"/>
          </a:p>
        </p:txBody>
      </p:sp>
      <p:sp>
        <p:nvSpPr>
          <p:cNvPr id="4" name="Title 3"/>
          <p:cNvSpPr>
            <a:spLocks noGrp="1"/>
          </p:cNvSpPr>
          <p:nvPr>
            <p:ph type="title"/>
          </p:nvPr>
        </p:nvSpPr>
        <p:spPr/>
        <p:txBody>
          <a:bodyPr/>
          <a:lstStyle/>
          <a:p>
            <a:r>
              <a:rPr lang="en-US" dirty="0" smtClean="0">
                <a:latin typeface="Cambria" panose="02040503050406030204" pitchFamily="18" charset="0"/>
              </a:rPr>
              <a:t>Aid Definitions</a:t>
            </a:r>
            <a:endParaRPr lang="en-US" dirty="0">
              <a:latin typeface="Cambria" panose="02040503050406030204" pitchFamily="18" charset="0"/>
            </a:endParaRPr>
          </a:p>
        </p:txBody>
      </p:sp>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14</a:t>
            </a:fld>
            <a:endParaRPr lang="es-MX" dirty="0">
              <a:solidFill>
                <a:prstClr val="black">
                  <a:tint val="75000"/>
                </a:prstClr>
              </a:solidFill>
            </a:endParaRPr>
          </a:p>
        </p:txBody>
      </p:sp>
    </p:spTree>
    <p:extLst>
      <p:ext uri="{BB962C8B-B14F-4D97-AF65-F5344CB8AC3E}">
        <p14:creationId xmlns:p14="http://schemas.microsoft.com/office/powerpoint/2010/main" val="2203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10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Financial aid funds are available to make it possible for students to continue their education beyond high school.</a:t>
            </a:r>
          </a:p>
          <a:p>
            <a:pPr marL="0" indent="0"/>
            <a:endParaRPr lang="en-US" dirty="0" smtClean="0">
              <a:latin typeface="Cambria" panose="02040503050406030204" pitchFamily="18" charset="0"/>
            </a:endParaRPr>
          </a:p>
        </p:txBody>
      </p:sp>
      <p:sp>
        <p:nvSpPr>
          <p:cNvPr id="66563" name="Title 3"/>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Guiding Principles</a:t>
            </a:r>
          </a:p>
        </p:txBody>
      </p:sp>
      <p:graphicFrame>
        <p:nvGraphicFramePr>
          <p:cNvPr id="6" name="Diagram 5"/>
          <p:cNvGraphicFramePr/>
          <p:nvPr>
            <p:extLst>
              <p:ext uri="{D42A27DB-BD31-4B8C-83A1-F6EECF244321}">
                <p14:modId xmlns:p14="http://schemas.microsoft.com/office/powerpoint/2010/main" val="2618933676"/>
              </p:ext>
            </p:extLst>
          </p:nvPr>
        </p:nvGraphicFramePr>
        <p:xfrm>
          <a:off x="616285" y="1947345"/>
          <a:ext cx="7878480" cy="4409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15</a:t>
            </a:fld>
            <a:endParaRPr lang="es-MX" dirty="0">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1963" y="471488"/>
            <a:ext cx="8153400" cy="576262"/>
          </a:xfrm>
        </p:spPr>
        <p:txBody>
          <a:bodyPr/>
          <a:lstStyle/>
          <a:p>
            <a:pPr eaLnBrk="1" hangingPunct="1"/>
            <a:r>
              <a:rPr lang="en-US" dirty="0" smtClean="0">
                <a:latin typeface="Cambria" panose="02040503050406030204" pitchFamily="18" charset="0"/>
              </a:rPr>
              <a:t>Expected Family Contribution</a:t>
            </a:r>
          </a:p>
        </p:txBody>
      </p:sp>
      <p:sp>
        <p:nvSpPr>
          <p:cNvPr id="57347" name="Rectangle 3"/>
          <p:cNvSpPr>
            <a:spLocks noGrp="1" noChangeArrowheads="1"/>
          </p:cNvSpPr>
          <p:nvPr>
            <p:ph sz="half" idx="1"/>
          </p:nvPr>
        </p:nvSpPr>
        <p:spPr>
          <a:xfrm>
            <a:off x="3200400" y="1600200"/>
            <a:ext cx="5414963" cy="1828800"/>
          </a:xfrm>
        </p:spPr>
        <p:txBody>
          <a:bodyPr/>
          <a:lstStyle/>
          <a:p>
            <a:pPr marL="0" indent="0" algn="ctr" eaLnBrk="1" hangingPunct="1">
              <a:spcAft>
                <a:spcPct val="20000"/>
              </a:spcAft>
              <a:buFontTx/>
              <a:buNone/>
            </a:pPr>
            <a:r>
              <a:rPr lang="en-US" sz="2400" dirty="0" smtClean="0"/>
              <a:t>A need analysis formula established by Congress determines a student’s </a:t>
            </a:r>
            <a:r>
              <a:rPr lang="en-US" sz="2400" b="1" dirty="0" smtClean="0">
                <a:latin typeface="Cambria" panose="02040503050406030204" pitchFamily="18" charset="0"/>
              </a:rPr>
              <a:t>Expected Family Contribution</a:t>
            </a:r>
            <a:r>
              <a:rPr lang="en-US" sz="2400" b="1" dirty="0" smtClean="0"/>
              <a:t> </a:t>
            </a:r>
            <a:br>
              <a:rPr lang="en-US" sz="2400" b="1" dirty="0" smtClean="0"/>
            </a:br>
            <a:r>
              <a:rPr lang="en-US" sz="2400" dirty="0" smtClean="0"/>
              <a:t>using information reported on the FAFSA.</a:t>
            </a:r>
          </a:p>
          <a:p>
            <a:pPr marL="0" indent="0" algn="ctr" eaLnBrk="1" hangingPunct="1">
              <a:spcAft>
                <a:spcPct val="20000"/>
              </a:spcAft>
              <a:buFontTx/>
              <a:buNone/>
            </a:pPr>
            <a:endParaRPr lang="en-US" sz="1100" dirty="0" smtClean="0"/>
          </a:p>
        </p:txBody>
      </p:sp>
      <p:graphicFrame>
        <p:nvGraphicFramePr>
          <p:cNvPr id="40984" name="Group 24"/>
          <p:cNvGraphicFramePr>
            <a:graphicFrameLocks noGrp="1"/>
          </p:cNvGraphicFramePr>
          <p:nvPr>
            <p:extLst>
              <p:ext uri="{D42A27DB-BD31-4B8C-83A1-F6EECF244321}">
                <p14:modId xmlns:p14="http://schemas.microsoft.com/office/powerpoint/2010/main" val="1765975733"/>
              </p:ext>
            </p:extLst>
          </p:nvPr>
        </p:nvGraphicFramePr>
        <p:xfrm>
          <a:off x="471160" y="3889860"/>
          <a:ext cx="8301036" cy="2261186"/>
        </p:xfrm>
        <a:graphic>
          <a:graphicData uri="http://schemas.openxmlformats.org/drawingml/2006/table">
            <a:tbl>
              <a:tblPr/>
              <a:tblGrid>
                <a:gridCol w="2767012"/>
                <a:gridCol w="2767012"/>
                <a:gridCol w="2767012"/>
              </a:tblGrid>
              <a:tr h="4348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What?</a:t>
                      </a:r>
                    </a:p>
                  </a:txBody>
                  <a:tcPr horzOverflow="overflow">
                    <a:lnL>
                      <a:noFill/>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Why?</a:t>
                      </a:r>
                    </a:p>
                  </a:txBody>
                  <a:tcP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Where?</a:t>
                      </a:r>
                    </a:p>
                  </a:txBody>
                  <a:tcPr horzOverflow="overflow">
                    <a:lnL w="12700" cap="flat" cmpd="sng" algn="ctr">
                      <a:solidFill>
                        <a:schemeClr val="bg2">
                          <a:lumMod val="75000"/>
                        </a:schemeClr>
                      </a:solidFill>
                      <a:prstDash val="solid"/>
                      <a:round/>
                      <a:headEnd type="none" w="med" len="med"/>
                      <a:tailEnd type="none" w="med" len="med"/>
                    </a:lnL>
                    <a:lnR>
                      <a:noFill/>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noFill/>
                  </a:tcPr>
                </a:tc>
              </a:tr>
              <a:tr h="1826343">
                <a:tc>
                  <a:txBody>
                    <a:bodyPr/>
                    <a:lstStyle/>
                    <a:p>
                      <a:pPr marL="0" marR="0" lvl="0" indent="0" algn="ctr" defTabSz="914400" rtl="0" eaLnBrk="1" fontAlgn="base" latinLnBrk="0" hangingPunct="1">
                        <a:lnSpc>
                          <a:spcPct val="100000"/>
                        </a:lnSpc>
                        <a:spcBef>
                          <a:spcPct val="20000"/>
                        </a:spcBef>
                        <a:spcAft>
                          <a:spcPct val="20000"/>
                        </a:spcAft>
                        <a:buClr>
                          <a:srgbClr val="CC0000"/>
                        </a:buClr>
                        <a:buSzPct val="150000"/>
                        <a:buFontTx/>
                        <a:buNone/>
                        <a:tabLst/>
                      </a:pPr>
                      <a:r>
                        <a:rPr kumimoji="0" lang="en-US" sz="1800" b="0" i="0" u="none" strike="noStrike" cap="none" normalizeH="0" baseline="0" dirty="0" smtClean="0">
                          <a:ln>
                            <a:noFill/>
                          </a:ln>
                          <a:solidFill>
                            <a:schemeClr val="tx1"/>
                          </a:solidFill>
                          <a:effectLst/>
                          <a:latin typeface="+mn-lt"/>
                        </a:rPr>
                        <a:t>A comparative measure of how much a family can be expected to contribute over the course of an academic year</a:t>
                      </a:r>
                    </a:p>
                  </a:txBody>
                  <a:tcPr horzOverflow="overflow">
                    <a:lnL>
                      <a:noFill/>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solidFill>
                      <a:schemeClr val="accent6">
                        <a:lumMod val="75000"/>
                        <a:alpha val="2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CC0000"/>
                        </a:buClr>
                        <a:buSzPct val="150000"/>
                        <a:buFontTx/>
                        <a:buNone/>
                        <a:tabLst/>
                      </a:pPr>
                      <a:r>
                        <a:rPr kumimoji="0" lang="en-US" sz="1800" b="0" i="0" u="none" strike="noStrike" cap="none" normalizeH="0" baseline="0" dirty="0" smtClean="0">
                          <a:ln>
                            <a:noFill/>
                          </a:ln>
                          <a:solidFill>
                            <a:schemeClr val="tx1"/>
                          </a:solidFill>
                          <a:effectLst/>
                          <a:latin typeface="+mn-lt"/>
                        </a:rPr>
                        <a:t>Used to determine a student’s eligibility for most federal and state assistance</a:t>
                      </a:r>
                    </a:p>
                  </a:txBody>
                  <a:tcP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solidFill>
                      <a:schemeClr val="accent6">
                        <a:lumMod val="75000"/>
                        <a:alpha val="2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CC0000"/>
                        </a:buClr>
                        <a:buSzPct val="150000"/>
                        <a:buFontTx/>
                        <a:buNone/>
                        <a:tabLst/>
                      </a:pPr>
                      <a:r>
                        <a:rPr kumimoji="0" lang="en-US" sz="1800" b="0" i="0" u="none" strike="noStrike" cap="none" normalizeH="0" baseline="0" dirty="0" smtClean="0">
                          <a:ln>
                            <a:noFill/>
                          </a:ln>
                          <a:solidFill>
                            <a:schemeClr val="tx1"/>
                          </a:solidFill>
                          <a:effectLst/>
                          <a:latin typeface="+mn-lt"/>
                        </a:rPr>
                        <a:t>Shown on the Student Aid Report (SAR) </a:t>
                      </a:r>
                    </a:p>
                  </a:txBody>
                  <a:tcPr horzOverflow="overflow">
                    <a:lnL w="12700" cap="flat" cmpd="sng" algn="ctr">
                      <a:solidFill>
                        <a:schemeClr val="bg2">
                          <a:lumMod val="75000"/>
                        </a:schemeClr>
                      </a:solidFill>
                      <a:prstDash val="solid"/>
                      <a:round/>
                      <a:headEnd type="none" w="med" len="med"/>
                      <a:tailEnd type="none" w="med" len="med"/>
                    </a:lnL>
                    <a:lnR>
                      <a:noFill/>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solidFill>
                      <a:schemeClr val="accent6">
                        <a:lumMod val="75000"/>
                        <a:alpha val="20000"/>
                      </a:schemeClr>
                    </a:solidFill>
                  </a:tcPr>
                </a:tc>
              </a:tr>
            </a:tbl>
          </a:graphicData>
        </a:graphic>
      </p:graphicFrame>
      <p:sp>
        <p:nvSpPr>
          <p:cNvPr id="5" name="Oval 12"/>
          <p:cNvSpPr>
            <a:spLocks noChangeArrowheads="1"/>
          </p:cNvSpPr>
          <p:nvPr/>
        </p:nvSpPr>
        <p:spPr bwMode="auto">
          <a:xfrm>
            <a:off x="609600" y="1295400"/>
            <a:ext cx="2514600" cy="2438400"/>
          </a:xfrm>
          <a:prstGeom prst="ellipse">
            <a:avLst/>
          </a:prstGeom>
          <a:solidFill>
            <a:srgbClr val="F5770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3200" dirty="0">
                <a:solidFill>
                  <a:schemeClr val="bg1"/>
                </a:solidFill>
              </a:rPr>
              <a:t>EFC</a:t>
            </a:r>
          </a:p>
          <a:p>
            <a:pPr algn="ctr">
              <a:defRPr/>
            </a:pPr>
            <a:r>
              <a:rPr lang="es-MX" sz="1400" dirty="0">
                <a:solidFill>
                  <a:schemeClr val="bg1"/>
                </a:solidFill>
              </a:rPr>
              <a:t>Expected Family Contribution</a:t>
            </a:r>
          </a:p>
        </p:txBody>
      </p:sp>
      <p:sp>
        <p:nvSpPr>
          <p:cNvPr id="8"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endParaRPr lang="es-MX" sz="1200" dirty="0" smtClean="0">
              <a:solidFill>
                <a:prstClr val="black">
                  <a:tint val="75000"/>
                </a:prstClr>
              </a:solidFill>
              <a:latin typeface="+mn-lt"/>
            </a:endParaRPr>
          </a:p>
          <a:p>
            <a:pPr algn="ctr">
              <a:defRPr/>
            </a:pPr>
            <a:fld id="{0BC245A3-9D73-4390-8FB3-6C53FA3D3D02}" type="slidenum">
              <a:rPr lang="es-MX" sz="1200" smtClean="0">
                <a:solidFill>
                  <a:prstClr val="black">
                    <a:tint val="75000"/>
                  </a:prstClr>
                </a:solidFill>
                <a:latin typeface="+mn-lt"/>
              </a:rPr>
              <a:pPr algn="ctr">
                <a:defRPr/>
              </a:pPr>
              <a:t>16</a:t>
            </a:fld>
            <a:endParaRPr lang="es-MX" sz="1200" dirty="0">
              <a:solidFill>
                <a:prstClr val="black">
                  <a:tint val="75000"/>
                </a:prstClr>
              </a:solidFill>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2"/>
          <p:cNvSpPr>
            <a:spLocks noChangeArrowheads="1"/>
          </p:cNvSpPr>
          <p:nvPr/>
        </p:nvSpPr>
        <p:spPr bwMode="auto">
          <a:xfrm>
            <a:off x="381000" y="1682982"/>
            <a:ext cx="2514600" cy="2438400"/>
          </a:xfrm>
          <a:prstGeom prst="ellipse">
            <a:avLst/>
          </a:prstGeom>
          <a:solidFill>
            <a:schemeClr val="tx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chemeClr val="bg1"/>
                </a:solidFill>
              </a:rPr>
              <a:t>Cost of </a:t>
            </a:r>
          </a:p>
          <a:p>
            <a:pPr algn="ctr">
              <a:defRPr/>
            </a:pPr>
            <a:r>
              <a:rPr lang="en-US" sz="2400" b="1" dirty="0">
                <a:solidFill>
                  <a:schemeClr val="bg1"/>
                </a:solidFill>
              </a:rPr>
              <a:t> Attendance</a:t>
            </a:r>
          </a:p>
          <a:p>
            <a:pPr algn="ctr">
              <a:defRPr/>
            </a:pPr>
            <a:endParaRPr lang="es-MX" sz="1000" dirty="0">
              <a:solidFill>
                <a:schemeClr val="bg1"/>
              </a:solidFill>
            </a:endParaRPr>
          </a:p>
          <a:p>
            <a:pPr algn="ctr">
              <a:defRPr/>
            </a:pPr>
            <a:r>
              <a:rPr lang="es-MX" sz="2800" dirty="0">
                <a:solidFill>
                  <a:schemeClr val="bg1"/>
                </a:solidFill>
              </a:rPr>
              <a:t>(COA)</a:t>
            </a:r>
            <a:endParaRPr lang="en-US" sz="2800" dirty="0">
              <a:solidFill>
                <a:schemeClr val="bg1"/>
              </a:solidFill>
            </a:endParaRPr>
          </a:p>
        </p:txBody>
      </p:sp>
      <p:sp>
        <p:nvSpPr>
          <p:cNvPr id="6" name="Oval 12"/>
          <p:cNvSpPr>
            <a:spLocks noChangeArrowheads="1"/>
          </p:cNvSpPr>
          <p:nvPr/>
        </p:nvSpPr>
        <p:spPr bwMode="auto">
          <a:xfrm>
            <a:off x="3352800" y="1698625"/>
            <a:ext cx="2514600" cy="2438400"/>
          </a:xfrm>
          <a:prstGeom prst="ellipse">
            <a:avLst/>
          </a:prstGeom>
          <a:solidFill>
            <a:srgbClr val="FF3B3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chemeClr val="bg1"/>
                </a:solidFill>
              </a:rPr>
              <a:t>Expected</a:t>
            </a:r>
          </a:p>
          <a:p>
            <a:pPr algn="ctr">
              <a:defRPr/>
            </a:pPr>
            <a:r>
              <a:rPr lang="en-US" sz="2400" b="1" dirty="0">
                <a:solidFill>
                  <a:schemeClr val="bg1"/>
                </a:solidFill>
              </a:rPr>
              <a:t>Family</a:t>
            </a:r>
          </a:p>
          <a:p>
            <a:pPr algn="ctr">
              <a:defRPr/>
            </a:pPr>
            <a:r>
              <a:rPr lang="en-US" sz="2400" b="1" dirty="0">
                <a:solidFill>
                  <a:schemeClr val="bg1"/>
                </a:solidFill>
              </a:rPr>
              <a:t>Contribution</a:t>
            </a:r>
          </a:p>
          <a:p>
            <a:pPr algn="ctr">
              <a:defRPr/>
            </a:pPr>
            <a:endParaRPr lang="en-US" sz="1000" b="1" dirty="0">
              <a:solidFill>
                <a:schemeClr val="bg1"/>
              </a:solidFill>
            </a:endParaRPr>
          </a:p>
          <a:p>
            <a:pPr algn="ctr">
              <a:defRPr/>
            </a:pPr>
            <a:r>
              <a:rPr lang="en-US" sz="2800" dirty="0">
                <a:solidFill>
                  <a:schemeClr val="bg1"/>
                </a:solidFill>
              </a:rPr>
              <a:t>(EFC</a:t>
            </a:r>
            <a:r>
              <a:rPr lang="es-MX" sz="2800" dirty="0">
                <a:solidFill>
                  <a:schemeClr val="bg1"/>
                </a:solidFill>
              </a:rPr>
              <a:t>)</a:t>
            </a:r>
          </a:p>
        </p:txBody>
      </p:sp>
      <p:sp>
        <p:nvSpPr>
          <p:cNvPr id="7" name="Oval 12"/>
          <p:cNvSpPr>
            <a:spLocks noChangeArrowheads="1"/>
          </p:cNvSpPr>
          <p:nvPr/>
        </p:nvSpPr>
        <p:spPr bwMode="auto">
          <a:xfrm>
            <a:off x="6400800" y="1707724"/>
            <a:ext cx="2514600" cy="2438400"/>
          </a:xfrm>
          <a:prstGeom prst="ellipse">
            <a:avLst/>
          </a:prstGeom>
          <a:solidFill>
            <a:srgbClr val="92D05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2400" b="1" dirty="0">
                <a:solidFill>
                  <a:schemeClr val="bg1"/>
                </a:solidFill>
              </a:rPr>
              <a:t>Financial</a:t>
            </a:r>
          </a:p>
          <a:p>
            <a:pPr algn="ctr">
              <a:defRPr/>
            </a:pPr>
            <a:r>
              <a:rPr lang="es-MX" sz="2400" b="1" dirty="0">
                <a:solidFill>
                  <a:schemeClr val="bg1"/>
                </a:solidFill>
              </a:rPr>
              <a:t>Need</a:t>
            </a:r>
          </a:p>
        </p:txBody>
      </p:sp>
      <p:sp>
        <p:nvSpPr>
          <p:cNvPr id="59403" name="TextBox 7"/>
          <p:cNvSpPr txBox="1">
            <a:spLocks noChangeArrowheads="1"/>
          </p:cNvSpPr>
          <p:nvPr/>
        </p:nvSpPr>
        <p:spPr bwMode="auto">
          <a:xfrm>
            <a:off x="2895600" y="2548169"/>
            <a:ext cx="457200" cy="708025"/>
          </a:xfrm>
          <a:prstGeom prst="rect">
            <a:avLst/>
          </a:prstGeom>
          <a:noFill/>
          <a:ln w="9525">
            <a:noFill/>
            <a:miter lim="800000"/>
            <a:headEnd/>
            <a:tailEnd/>
          </a:ln>
        </p:spPr>
        <p:txBody>
          <a:bodyPr>
            <a:spAutoFit/>
          </a:bodyPr>
          <a:lstStyle/>
          <a:p>
            <a:r>
              <a:rPr lang="en-US" sz="4000" dirty="0"/>
              <a:t>-</a:t>
            </a:r>
          </a:p>
        </p:txBody>
      </p:sp>
      <p:sp>
        <p:nvSpPr>
          <p:cNvPr id="59404" name="TextBox 8"/>
          <p:cNvSpPr txBox="1">
            <a:spLocks noChangeArrowheads="1"/>
          </p:cNvSpPr>
          <p:nvPr/>
        </p:nvSpPr>
        <p:spPr bwMode="auto">
          <a:xfrm>
            <a:off x="5867400" y="2563812"/>
            <a:ext cx="457200" cy="708025"/>
          </a:xfrm>
          <a:prstGeom prst="rect">
            <a:avLst/>
          </a:prstGeom>
          <a:noFill/>
          <a:ln w="9525">
            <a:noFill/>
            <a:miter lim="800000"/>
            <a:headEnd/>
            <a:tailEnd/>
          </a:ln>
        </p:spPr>
        <p:txBody>
          <a:bodyPr>
            <a:spAutoFit/>
          </a:bodyPr>
          <a:lstStyle/>
          <a:p>
            <a:r>
              <a:rPr lang="en-US" sz="4000" dirty="0"/>
              <a:t>=</a:t>
            </a:r>
          </a:p>
        </p:txBody>
      </p:sp>
      <p:sp>
        <p:nvSpPr>
          <p:cNvPr id="59405" name="Title 7"/>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Financial Need</a:t>
            </a:r>
          </a:p>
        </p:txBody>
      </p:sp>
      <p:sp>
        <p:nvSpPr>
          <p:cNvPr id="3" name="TextBox 2"/>
          <p:cNvSpPr txBox="1"/>
          <p:nvPr/>
        </p:nvSpPr>
        <p:spPr>
          <a:xfrm>
            <a:off x="885120" y="4847570"/>
            <a:ext cx="7373760" cy="923330"/>
          </a:xfrm>
          <a:prstGeom prst="rect">
            <a:avLst/>
          </a:prstGeom>
          <a:noFill/>
        </p:spPr>
        <p:txBody>
          <a:bodyPr wrap="square" rtlCol="0">
            <a:spAutoFit/>
          </a:bodyPr>
          <a:lstStyle/>
          <a:p>
            <a:r>
              <a:rPr lang="en-US" dirty="0" smtClean="0"/>
              <a:t>In </a:t>
            </a:r>
            <a:r>
              <a:rPr lang="en-US" dirty="0"/>
              <a:t>many cases, </a:t>
            </a:r>
            <a:r>
              <a:rPr lang="en-US" dirty="0" smtClean="0"/>
              <a:t>financial aid will not cover 100</a:t>
            </a:r>
            <a:r>
              <a:rPr lang="en-US" dirty="0"/>
              <a:t>% of a student’s financial need. </a:t>
            </a:r>
            <a:r>
              <a:rPr lang="en-US" dirty="0" smtClean="0"/>
              <a:t>The student is ultimately responsible for any difference between the cost of attendance and the financial aid offered. </a:t>
            </a:r>
            <a:endParaRPr lang="en-US" dirty="0"/>
          </a:p>
        </p:txBody>
      </p:sp>
      <p:sp>
        <p:nvSpPr>
          <p:cNvPr id="10"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17</a:t>
            </a:fld>
            <a:endParaRPr lang="es-MX"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1"/>
            <a:ext cx="8458200" cy="571500"/>
          </a:xfrm>
        </p:spPr>
        <p:txBody>
          <a:bodyPr/>
          <a:lstStyle/>
          <a:p>
            <a:r>
              <a:rPr lang="en-US" dirty="0" smtClean="0">
                <a:latin typeface="Cambria" panose="02040503050406030204" pitchFamily="18" charset="0"/>
              </a:rPr>
              <a:t>How the Typical Family Pays for College</a:t>
            </a:r>
            <a:endParaRPr lang="en-US" dirty="0">
              <a:latin typeface="Cambria" panose="02040503050406030204" pitchFamily="18" charset="0"/>
            </a:endParaRPr>
          </a:p>
        </p:txBody>
      </p:sp>
      <p:graphicFrame>
        <p:nvGraphicFramePr>
          <p:cNvPr id="22" name="Content Placeholder 6"/>
          <p:cNvGraphicFramePr>
            <a:graphicFrameLocks noGrp="1"/>
          </p:cNvGraphicFramePr>
          <p:nvPr>
            <p:ph idx="1"/>
            <p:extLst>
              <p:ext uri="{D42A27DB-BD31-4B8C-83A1-F6EECF244321}">
                <p14:modId xmlns:p14="http://schemas.microsoft.com/office/powerpoint/2010/main" val="947827700"/>
              </p:ext>
            </p:extLst>
          </p:nvPr>
        </p:nvGraphicFramePr>
        <p:xfrm>
          <a:off x="846715" y="1562104"/>
          <a:ext cx="7296950" cy="413279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2"/>
          <p:cNvSpPr>
            <a:spLocks noGrp="1"/>
          </p:cNvSpPr>
          <p:nvPr>
            <p:ph type="body" sz="quarter" idx="13"/>
          </p:nvPr>
        </p:nvSpPr>
        <p:spPr bwMode="white">
          <a:xfrm>
            <a:off x="457211" y="1041800"/>
            <a:ext cx="8229599" cy="520303"/>
          </a:xfrm>
          <a:solidFill>
            <a:schemeClr val="bg1"/>
          </a:solidFill>
        </p:spPr>
        <p:txBody>
          <a:bodyPr/>
          <a:lstStyle/>
          <a:p>
            <a:r>
              <a:rPr lang="en-US" sz="2200" dirty="0" smtClean="0">
                <a:latin typeface="Cambria" panose="02040503050406030204" pitchFamily="18" charset="0"/>
              </a:rPr>
              <a:t>Traditional age (18-24) undergraduate students in 2013-2014</a:t>
            </a:r>
            <a:endParaRPr lang="en-US" sz="2200" dirty="0">
              <a:latin typeface="Cambria" panose="02040503050406030204" pitchFamily="18" charset="0"/>
            </a:endParaRPr>
          </a:p>
        </p:txBody>
      </p:sp>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18</a:t>
            </a:fld>
            <a:endParaRPr lang="es-MX" dirty="0">
              <a:solidFill>
                <a:prstClr val="black">
                  <a:tint val="75000"/>
                </a:prstClr>
              </a:solidFill>
            </a:endParaRPr>
          </a:p>
        </p:txBody>
      </p:sp>
      <p:sp>
        <p:nvSpPr>
          <p:cNvPr id="9" name="TextBox 8"/>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Source: </a:t>
            </a:r>
            <a:r>
              <a:rPr lang="en-US" sz="1100" i="1" dirty="0" smtClean="0"/>
              <a:t>How America Pays for College 2014</a:t>
            </a:r>
            <a:r>
              <a:rPr lang="en-US" sz="1100" dirty="0" smtClean="0"/>
              <a:t>, Sallie Mae</a:t>
            </a:r>
            <a:endParaRPr lang="en-US" sz="1100" dirty="0"/>
          </a:p>
        </p:txBody>
      </p:sp>
    </p:spTree>
    <p:extLst>
      <p:ext uri="{BB962C8B-B14F-4D97-AF65-F5344CB8AC3E}">
        <p14:creationId xmlns:p14="http://schemas.microsoft.com/office/powerpoint/2010/main" val="40100419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5" name="Title 7"/>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Government Sources of Financial Aid</a:t>
            </a:r>
          </a:p>
        </p:txBody>
      </p:sp>
      <p:graphicFrame>
        <p:nvGraphicFramePr>
          <p:cNvPr id="13" name="Content Placeholder 8"/>
          <p:cNvGraphicFramePr>
            <a:graphicFrameLocks noGrp="1"/>
          </p:cNvGraphicFramePr>
          <p:nvPr>
            <p:ph idx="1"/>
            <p:extLst>
              <p:ext uri="{D42A27DB-BD31-4B8C-83A1-F6EECF244321}">
                <p14:modId xmlns:p14="http://schemas.microsoft.com/office/powerpoint/2010/main" val="777251918"/>
              </p:ext>
            </p:extLst>
          </p:nvPr>
        </p:nvGraphicFramePr>
        <p:xfrm>
          <a:off x="457200" y="1177925"/>
          <a:ext cx="8229600"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19</a:t>
            </a:fld>
            <a:endParaRPr lang="es-MX" dirty="0">
              <a:solidFill>
                <a:prstClr val="black">
                  <a:tint val="75000"/>
                </a:prstClr>
              </a:solidFill>
            </a:endParaRPr>
          </a:p>
        </p:txBody>
      </p:sp>
    </p:spTree>
    <p:extLst>
      <p:ext uri="{BB962C8B-B14F-4D97-AF65-F5344CB8AC3E}">
        <p14:creationId xmlns:p14="http://schemas.microsoft.com/office/powerpoint/2010/main" val="17539470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bwMode="hidden">
          <a:solidFill>
            <a:schemeClr val="bg1"/>
          </a:solidFill>
        </p:spPr>
        <p:txBody>
          <a:bodyPr rtlCol="0">
            <a:noAutofit/>
          </a:bodyPr>
          <a:lstStyle/>
          <a:p>
            <a:pPr eaLnBrk="1" fontAlgn="auto" hangingPunct="1">
              <a:defRPr/>
            </a:pPr>
            <a:r>
              <a:rPr lang="en-US" sz="1800" b="1" cap="all" dirty="0" smtClean="0">
                <a:latin typeface="Cambria" panose="02040503050406030204" pitchFamily="18" charset="0"/>
                <a:cs typeface="Arial" panose="020B0604020202020204" pitchFamily="34" charset="0"/>
              </a:rPr>
              <a:t>Objectives</a:t>
            </a:r>
          </a:p>
          <a:p>
            <a:pPr>
              <a:defRPr/>
            </a:pPr>
            <a:r>
              <a:rPr lang="en-US" sz="1800" i="1" dirty="0" smtClean="0">
                <a:cs typeface="Arial" panose="020B0604020202020204" pitchFamily="34" charset="0"/>
              </a:rPr>
              <a:t>By the end of this session, participants will be able to:</a:t>
            </a:r>
          </a:p>
          <a:p>
            <a:pPr marL="254688" indent="-254688">
              <a:spcBef>
                <a:spcPts val="334"/>
              </a:spcBef>
              <a:spcAft>
                <a:spcPts val="334"/>
              </a:spcAft>
              <a:buFont typeface="Arial" pitchFamily="34" charset="0"/>
              <a:buChar char="•"/>
              <a:defRPr/>
            </a:pPr>
            <a:r>
              <a:rPr lang="en-US" sz="1800" dirty="0" smtClean="0">
                <a:cs typeface="Arial" panose="020B0604020202020204" pitchFamily="34" charset="0"/>
              </a:rPr>
              <a:t>identify key financial aid terms and concepts</a:t>
            </a:r>
          </a:p>
          <a:p>
            <a:pPr marL="254688" indent="-254688">
              <a:spcBef>
                <a:spcPts val="334"/>
              </a:spcBef>
              <a:spcAft>
                <a:spcPts val="334"/>
              </a:spcAft>
              <a:buFont typeface="Arial" pitchFamily="34" charset="0"/>
              <a:buChar char="•"/>
              <a:defRPr/>
            </a:pPr>
            <a:r>
              <a:rPr lang="en-US" sz="1800" dirty="0" smtClean="0">
                <a:cs typeface="Arial" panose="020B0604020202020204" pitchFamily="34" charset="0"/>
              </a:rPr>
              <a:t>outline the process of: (1) establishing eligibility for state and federal aid programs; (2) applying for federal and state aid; and (3) applying for institutional aid</a:t>
            </a:r>
          </a:p>
          <a:p>
            <a:pPr marL="254688" indent="-254688">
              <a:spcBef>
                <a:spcPts val="334"/>
              </a:spcBef>
              <a:spcAft>
                <a:spcPts val="334"/>
              </a:spcAft>
              <a:buFont typeface="Arial" pitchFamily="34" charset="0"/>
              <a:buChar char="•"/>
              <a:defRPr/>
            </a:pPr>
            <a:r>
              <a:rPr lang="en-US" sz="1800" dirty="0" smtClean="0">
                <a:cs typeface="Arial" panose="020B0604020202020204" pitchFamily="34" charset="0"/>
              </a:rPr>
              <a:t>identify trusted sources of information</a:t>
            </a:r>
            <a:endParaRPr lang="en-US" sz="1800" i="1" dirty="0" smtClean="0">
              <a:cs typeface="Arial" panose="020B0604020202020204" pitchFamily="34" charset="0"/>
            </a:endParaRPr>
          </a:p>
          <a:p>
            <a:pPr>
              <a:defRPr/>
            </a:pPr>
            <a:endParaRPr lang="en-US" sz="1600" b="1" cap="all" dirty="0" smtClean="0">
              <a:cs typeface="Arial" panose="020B0604020202020204" pitchFamily="34" charset="0"/>
            </a:endParaRPr>
          </a:p>
          <a:p>
            <a:pPr>
              <a:defRPr/>
            </a:pPr>
            <a:endParaRPr lang="en-US" sz="1600" b="1" cap="all" dirty="0" smtClean="0">
              <a:cs typeface="Arial" panose="020B0604020202020204" pitchFamily="34" charset="0"/>
            </a:endParaRPr>
          </a:p>
        </p:txBody>
      </p:sp>
      <p:sp>
        <p:nvSpPr>
          <p:cNvPr id="27652" name="Title 2"/>
          <p:cNvSpPr>
            <a:spLocks noGrp="1"/>
          </p:cNvSpPr>
          <p:nvPr>
            <p:ph type="title"/>
          </p:nvPr>
        </p:nvSpPr>
        <p:spPr bwMode="hidden">
          <a:xfrm>
            <a:off x="438404" y="471815"/>
            <a:ext cx="8229600" cy="571500"/>
          </a:xfrm>
          <a:solidFill>
            <a:schemeClr val="bg1"/>
          </a:solidFill>
        </p:spPr>
        <p:txBody>
          <a:bodyPr/>
          <a:lstStyle/>
          <a:p>
            <a:pPr eaLnBrk="1" hangingPunct="1"/>
            <a:r>
              <a:rPr lang="en-US" dirty="0" smtClean="0">
                <a:latin typeface="Cambria" panose="02040503050406030204" pitchFamily="18" charset="0"/>
              </a:rPr>
              <a:t>Fundamentals of Financial Aid</a:t>
            </a:r>
          </a:p>
        </p:txBody>
      </p:sp>
      <p:graphicFrame>
        <p:nvGraphicFramePr>
          <p:cNvPr id="7" name="Diagram 6"/>
          <p:cNvGraphicFramePr/>
          <p:nvPr>
            <p:extLst>
              <p:ext uri="{D42A27DB-BD31-4B8C-83A1-F6EECF244321}">
                <p14:modId xmlns:p14="http://schemas.microsoft.com/office/powerpoint/2010/main" val="2158227199"/>
              </p:ext>
            </p:extLst>
          </p:nvPr>
        </p:nvGraphicFramePr>
        <p:xfrm>
          <a:off x="577880" y="3615243"/>
          <a:ext cx="8108920" cy="281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a:t>
            </a:fld>
            <a:endParaRPr lang="es-MX" dirty="0">
              <a:solidFill>
                <a:prstClr val="black">
                  <a:tint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hidden">
          <a:xfrm>
            <a:off x="290638" y="1014386"/>
            <a:ext cx="8229600" cy="539360"/>
          </a:xfrm>
          <a:prstGeom prst="rect">
            <a:avLst/>
          </a:prstGeom>
          <a:solidFill>
            <a:schemeClr val="bg1">
              <a:alpha val="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Font typeface="Arial" charset="0"/>
              <a:defRPr sz="2400" b="1"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800" dirty="0" smtClean="0">
                <a:latin typeface="Cambria" panose="02040503050406030204" pitchFamily="18" charset="0"/>
              </a:rPr>
              <a:t>Grant and Scholarship Programs</a:t>
            </a:r>
          </a:p>
        </p:txBody>
      </p:sp>
      <p:sp>
        <p:nvSpPr>
          <p:cNvPr id="3" name="Rectangle 2"/>
          <p:cNvSpPr/>
          <p:nvPr/>
        </p:nvSpPr>
        <p:spPr bwMode="white">
          <a:xfrm>
            <a:off x="8182070" y="6232565"/>
            <a:ext cx="657130" cy="488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Rectangle 3"/>
          <p:cNvSpPr>
            <a:spLocks noGrp="1" noChangeArrowheads="1"/>
          </p:cNvSpPr>
          <p:nvPr>
            <p:ph type="title"/>
          </p:nvPr>
        </p:nvSpPr>
        <p:spPr>
          <a:xfrm>
            <a:off x="435454" y="461969"/>
            <a:ext cx="8492970" cy="571500"/>
          </a:xfrm>
        </p:spPr>
        <p:txBody>
          <a:bodyPr/>
          <a:lstStyle/>
          <a:p>
            <a:pPr eaLnBrk="1" hangingPunct="1"/>
            <a:r>
              <a:rPr lang="en-US" dirty="0">
                <a:latin typeface="Cambria" panose="02040503050406030204" pitchFamily="18" charset="0"/>
              </a:rPr>
              <a:t>Illinois Student Assistance Commission</a:t>
            </a:r>
            <a:endParaRPr lang="en-US" dirty="0" smtClean="0">
              <a:solidFill>
                <a:schemeClr val="tx1"/>
              </a:solidFill>
              <a:latin typeface="Cambria" panose="02040503050406030204" pitchFamily="18" charset="0"/>
            </a:endParaRPr>
          </a:p>
        </p:txBody>
      </p:sp>
      <p:graphicFrame>
        <p:nvGraphicFramePr>
          <p:cNvPr id="15" name="Group 59"/>
          <p:cNvGraphicFramePr>
            <a:graphicFrameLocks noGrp="1"/>
          </p:cNvGraphicFramePr>
          <p:nvPr>
            <p:extLst>
              <p:ext uri="{D42A27DB-BD31-4B8C-83A1-F6EECF244321}">
                <p14:modId xmlns:p14="http://schemas.microsoft.com/office/powerpoint/2010/main" val="2395791992"/>
              </p:ext>
            </p:extLst>
          </p:nvPr>
        </p:nvGraphicFramePr>
        <p:xfrm>
          <a:off x="435454" y="1529274"/>
          <a:ext cx="8371216" cy="3220815"/>
        </p:xfrm>
        <a:graphic>
          <a:graphicData uri="http://schemas.openxmlformats.org/drawingml/2006/table">
            <a:tbl>
              <a:tblPr/>
              <a:tblGrid>
                <a:gridCol w="2943940"/>
                <a:gridCol w="979925"/>
                <a:gridCol w="2315612"/>
                <a:gridCol w="2131739"/>
              </a:tblGrid>
              <a:tr h="282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Program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Acronym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Type of Aid</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2015-2016 Benefit</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r>
              <a:tr h="462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Monetary Award Program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MAP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Grant; Need-based;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Up to $4,720 (est.)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62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Illinois Veteran Grant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IVG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Grant; Entitlement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Tuition and Mandatory Fees (Public Only)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462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Illinois National Guard Grant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ING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Grant; Entitlement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Tuition and Mandatory Fees (Public Only)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886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Grant Program for Dependents of Police, Fire, or Correctional Officers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000000"/>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Grant;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charset="0"/>
                        </a:rPr>
                        <a:t>Tuition and Mandatory Fees at Public Colleges or Equivalent (Any Approved College)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5667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Illinois State Scholars Program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  ISSP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Certificate of Achievement, Scholarship,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normalizeH="0" baseline="0" dirty="0" smtClean="0">
                          <a:ln>
                            <a:noFill/>
                          </a:ln>
                          <a:solidFill>
                            <a:srgbClr val="000000"/>
                          </a:solidFill>
                          <a:effectLst/>
                          <a:latin typeface="Arial" charset="0"/>
                          <a:ea typeface="+mn-ea"/>
                          <a:cs typeface="+mn-cs"/>
                        </a:rPr>
                        <a:t>$1,000 </a:t>
                      </a:r>
                      <a:r>
                        <a:rPr kumimoji="0" lang="en-US" sz="1300" b="1" i="1" u="none" strike="noStrike" kern="1200" cap="none" normalizeH="0" baseline="0" dirty="0" smtClean="0">
                          <a:ln>
                            <a:noFill/>
                          </a:ln>
                          <a:solidFill>
                            <a:srgbClr val="000000"/>
                          </a:solidFill>
                          <a:effectLst/>
                          <a:latin typeface="Arial" charset="0"/>
                          <a:ea typeface="+mn-ea"/>
                          <a:cs typeface="+mn-cs"/>
                        </a:rPr>
                        <a:t>(Not funded)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16" name="Text Placeholder 7"/>
          <p:cNvSpPr txBox="1">
            <a:spLocks/>
          </p:cNvSpPr>
          <p:nvPr/>
        </p:nvSpPr>
        <p:spPr bwMode="auto">
          <a:xfrm>
            <a:off x="290638" y="4454888"/>
            <a:ext cx="8229600" cy="481012"/>
          </a:xfrm>
          <a:prstGeom prst="rect">
            <a:avLst/>
          </a:prstGeom>
          <a:noFill/>
          <a:ln w="9525">
            <a:noFill/>
            <a:miter lim="800000"/>
            <a:headEnd/>
            <a:tailEnd/>
          </a:ln>
        </p:spPr>
        <p:txBody>
          <a:bodyPr/>
          <a:lstStyle/>
          <a:p>
            <a:pPr marL="342900" indent="-342900" eaLnBrk="0" hangingPunct="0">
              <a:spcBef>
                <a:spcPts val="600"/>
              </a:spcBef>
              <a:spcAft>
                <a:spcPts val="600"/>
              </a:spcAft>
              <a:buClr>
                <a:srgbClr val="DE1A3F"/>
              </a:buClr>
              <a:buSzPct val="150000"/>
              <a:buFont typeface="Arial" pitchFamily="34" charset="0"/>
              <a:buNone/>
              <a:defRPr/>
            </a:pPr>
            <a:r>
              <a:rPr lang="en-US" sz="2800" b="1" dirty="0">
                <a:latin typeface="Cambria" panose="02040503050406030204" pitchFamily="18" charset="0"/>
              </a:rPr>
              <a:t>Teacher</a:t>
            </a:r>
            <a:r>
              <a:rPr lang="en-US" sz="2800" dirty="0">
                <a:latin typeface="Cambria" panose="02040503050406030204" pitchFamily="18" charset="0"/>
              </a:rPr>
              <a:t> </a:t>
            </a:r>
            <a:r>
              <a:rPr lang="en-US" sz="2800" b="1" dirty="0">
                <a:latin typeface="Cambria" panose="02040503050406030204" pitchFamily="18" charset="0"/>
              </a:rPr>
              <a:t>Programs</a:t>
            </a:r>
          </a:p>
        </p:txBody>
      </p:sp>
      <p:graphicFrame>
        <p:nvGraphicFramePr>
          <p:cNvPr id="17" name="Group 59"/>
          <p:cNvGraphicFramePr>
            <a:graphicFrameLocks noGrp="1"/>
          </p:cNvGraphicFramePr>
          <p:nvPr>
            <p:extLst>
              <p:ext uri="{D42A27DB-BD31-4B8C-83A1-F6EECF244321}">
                <p14:modId xmlns:p14="http://schemas.microsoft.com/office/powerpoint/2010/main" val="3895709115"/>
              </p:ext>
            </p:extLst>
          </p:nvPr>
        </p:nvGraphicFramePr>
        <p:xfrm>
          <a:off x="435454" y="4897295"/>
          <a:ext cx="8492970" cy="1280160"/>
        </p:xfrm>
        <a:graphic>
          <a:graphicData uri="http://schemas.openxmlformats.org/drawingml/2006/table">
            <a:tbl>
              <a:tblPr/>
              <a:tblGrid>
                <a:gridCol w="2982526"/>
                <a:gridCol w="963951"/>
                <a:gridCol w="2421218"/>
                <a:gridCol w="2125275"/>
              </a:tblGrid>
              <a:tr h="224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mn-cs"/>
                        </a:rPr>
                        <a:t>Program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bg1"/>
                          </a:solidFill>
                          <a:effectLst/>
                          <a:latin typeface="Arial" charset="0"/>
                          <a:ea typeface="+mn-ea"/>
                          <a:cs typeface="+mn-cs"/>
                        </a:rPr>
                        <a:t>Acronym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mn-cs"/>
                        </a:rPr>
                        <a:t>Type of Aid</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mn-cs"/>
                        </a:rPr>
                        <a:t>2015-2016 Benefit</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0000"/>
                    </a:solidFill>
                  </a:tcPr>
                </a:tc>
              </a:tr>
              <a:tr h="359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Minority Teachers of Illinois Scholarship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MTI</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Scholarship;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up to $5,000 (est.)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59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IL Special Ed. Teacher Tuition Waiver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SETTW</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Waiver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Tuition and Mandatory Fees (Public Only)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10"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20</a:t>
            </a:fld>
            <a:endParaRPr lang="es-MX" dirty="0">
              <a:solidFill>
                <a:prstClr val="black">
                  <a:tint val="75000"/>
                </a:prstClr>
              </a:solidFill>
            </a:endParaRPr>
          </a:p>
        </p:txBody>
      </p:sp>
      <p:sp>
        <p:nvSpPr>
          <p:cNvPr id="11" name="TextBox 10"/>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www.isac.org</a:t>
            </a:r>
            <a:endParaRPr lang="en-US" sz="1100" dirty="0"/>
          </a:p>
        </p:txBody>
      </p:sp>
    </p:spTree>
    <p:extLst>
      <p:ext uri="{BB962C8B-B14F-4D97-AF65-F5344CB8AC3E}">
        <p14:creationId xmlns:p14="http://schemas.microsoft.com/office/powerpoint/2010/main" val="28355172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white">
          <a:xfrm>
            <a:off x="8182070" y="6232565"/>
            <a:ext cx="657130" cy="488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oup 51"/>
          <p:cNvGraphicFramePr>
            <a:graphicFrameLocks noGrp="1"/>
          </p:cNvGraphicFramePr>
          <p:nvPr>
            <p:extLst>
              <p:ext uri="{D42A27DB-BD31-4B8C-83A1-F6EECF244321}">
                <p14:modId xmlns:p14="http://schemas.microsoft.com/office/powerpoint/2010/main" val="1497905374"/>
              </p:ext>
            </p:extLst>
          </p:nvPr>
        </p:nvGraphicFramePr>
        <p:xfrm>
          <a:off x="457199" y="4098492"/>
          <a:ext cx="8382000" cy="1965960"/>
        </p:xfrm>
        <a:graphic>
          <a:graphicData uri="http://schemas.openxmlformats.org/drawingml/2006/table">
            <a:tbl>
              <a:tblPr/>
              <a:tblGrid>
                <a:gridCol w="2847436"/>
                <a:gridCol w="1018399"/>
                <a:gridCol w="1708356"/>
                <a:gridCol w="2807809"/>
              </a:tblGrid>
              <a:tr h="2665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Program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Acronym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Type of Aid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2015-2016 Award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41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Federal Supplemental Education </a:t>
                      </a:r>
                      <a:br>
                        <a:rPr kumimoji="0" lang="en-US" sz="1300" b="1" i="0" u="none" strike="noStrike" kern="1200" cap="none" normalizeH="0" baseline="0" dirty="0" smtClean="0">
                          <a:ln>
                            <a:noFill/>
                          </a:ln>
                          <a:solidFill>
                            <a:srgbClr val="000000"/>
                          </a:solidFill>
                          <a:effectLst/>
                          <a:latin typeface="Arial" charset="0"/>
                          <a:ea typeface="+mn-ea"/>
                          <a:cs typeface="+mn-cs"/>
                        </a:rPr>
                      </a:br>
                      <a:r>
                        <a:rPr kumimoji="0" lang="en-US" sz="1300" b="1" i="0" u="none" strike="noStrike" kern="1200" cap="none" normalizeH="0" baseline="0" dirty="0" smtClean="0">
                          <a:ln>
                            <a:noFill/>
                          </a:ln>
                          <a:solidFill>
                            <a:srgbClr val="000000"/>
                          </a:solidFill>
                          <a:effectLst/>
                          <a:latin typeface="Arial" charset="0"/>
                          <a:ea typeface="+mn-ea"/>
                          <a:cs typeface="+mn-cs"/>
                        </a:rPr>
                        <a:t>Opportunity Grant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FSEOG</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Grant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Exceptional Need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$100-$4,000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r>
              <a:tr h="479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Federal Work-Study</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FWS</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Need-based Employment</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no annual minimum or maximum amounts; at least minimum wage</a:t>
                      </a:r>
                    </a:p>
                  </a:txBody>
                  <a:tcPr horzOverflow="overflow">
                    <a:lnL>
                      <a:noFill/>
                    </a:lnL>
                    <a:lnR>
                      <a:noFill/>
                    </a:lnR>
                    <a:lnT>
                      <a:noFill/>
                    </a:lnT>
                    <a:lnB>
                      <a:noFill/>
                    </a:lnB>
                    <a:lnTlToBr>
                      <a:noFill/>
                    </a:lnTlToBr>
                    <a:lnBlToTr>
                      <a:noFill/>
                    </a:lnBlToTr>
                    <a:solidFill>
                      <a:schemeClr val="bg1">
                        <a:lumMod val="85000"/>
                      </a:schemeClr>
                    </a:solidFill>
                  </a:tcPr>
                </a:tc>
              </a:tr>
              <a:tr h="177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Perkins Loans</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kern="1200" cap="none" normalizeH="0" baseline="0" dirty="0" smtClean="0">
                        <a:ln>
                          <a:noFill/>
                        </a:ln>
                        <a:solidFill>
                          <a:srgbClr val="000000"/>
                        </a:solidFill>
                        <a:effectLst/>
                        <a:latin typeface="Arial" charset="0"/>
                        <a:ea typeface="+mn-ea"/>
                        <a:cs typeface="+mn-cs"/>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Need-based Loan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up to $5,500 for undergraduates and up to $8,000 for graduate students</a:t>
                      </a:r>
                    </a:p>
                  </a:txBody>
                  <a:tcPr horzOverflow="overflow">
                    <a:lnL>
                      <a:noFill/>
                    </a:lnL>
                    <a:lnR>
                      <a:noFill/>
                    </a:lnR>
                    <a:lnT>
                      <a:noFill/>
                    </a:lnT>
                    <a:lnB>
                      <a:noFill/>
                    </a:lnB>
                    <a:lnTlToBr>
                      <a:noFill/>
                    </a:lnTlToBr>
                    <a:lnBlToTr>
                      <a:noFill/>
                    </a:lnBlToTr>
                    <a:noFill/>
                  </a:tcPr>
                </a:tc>
              </a:tr>
            </a:tbl>
          </a:graphicData>
        </a:graphic>
      </p:graphicFrame>
      <p:sp>
        <p:nvSpPr>
          <p:cNvPr id="40962" name="Text Placeholder 7"/>
          <p:cNvSpPr>
            <a:spLocks noGrp="1"/>
          </p:cNvSpPr>
          <p:nvPr>
            <p:ph type="body" sz="quarter" idx="13"/>
          </p:nvPr>
        </p:nvSpPr>
        <p:spPr>
          <a:xfrm>
            <a:off x="352425" y="1179770"/>
            <a:ext cx="8229600" cy="482600"/>
          </a:xfrm>
        </p:spPr>
        <p:txBody>
          <a:bodyPr/>
          <a:lstStyle/>
          <a:p>
            <a:pPr marL="0" indent="0"/>
            <a:r>
              <a:rPr lang="en-US" sz="2600" dirty="0" smtClean="0">
                <a:latin typeface="Cambria" panose="02040503050406030204" pitchFamily="18" charset="0"/>
              </a:rPr>
              <a:t>Federal Grant Programs</a:t>
            </a:r>
          </a:p>
        </p:txBody>
      </p:sp>
      <p:sp>
        <p:nvSpPr>
          <p:cNvPr id="40963" name="Rectangle 3"/>
          <p:cNvSpPr>
            <a:spLocks noGrp="1" noChangeArrowheads="1"/>
          </p:cNvSpPr>
          <p:nvPr>
            <p:ph type="title"/>
          </p:nvPr>
        </p:nvSpPr>
        <p:spPr>
          <a:xfrm>
            <a:off x="457200" y="457200"/>
            <a:ext cx="8229600" cy="571500"/>
          </a:xfrm>
        </p:spPr>
        <p:txBody>
          <a:bodyPr/>
          <a:lstStyle/>
          <a:p>
            <a:pPr eaLnBrk="1" hangingPunct="1"/>
            <a:r>
              <a:rPr lang="en-US" dirty="0" smtClean="0">
                <a:solidFill>
                  <a:srgbClr val="0070C0"/>
                </a:solidFill>
                <a:latin typeface="Cambria" panose="02040503050406030204" pitchFamily="18" charset="0"/>
              </a:rPr>
              <a:t>U. S. Department of Education</a:t>
            </a:r>
            <a:endParaRPr lang="en-US" dirty="0" smtClean="0">
              <a:solidFill>
                <a:schemeClr val="tx1"/>
              </a:solidFill>
              <a:latin typeface="Cambria" panose="02040503050406030204" pitchFamily="18" charset="0"/>
            </a:endParaRPr>
          </a:p>
        </p:txBody>
      </p:sp>
      <p:graphicFrame>
        <p:nvGraphicFramePr>
          <p:cNvPr id="9" name="Group 51"/>
          <p:cNvGraphicFramePr>
            <a:graphicFrameLocks noGrp="1"/>
          </p:cNvGraphicFramePr>
          <p:nvPr>
            <p:extLst>
              <p:ext uri="{D42A27DB-BD31-4B8C-83A1-F6EECF244321}">
                <p14:modId xmlns:p14="http://schemas.microsoft.com/office/powerpoint/2010/main" val="3767092411"/>
              </p:ext>
            </p:extLst>
          </p:nvPr>
        </p:nvGraphicFramePr>
        <p:xfrm>
          <a:off x="457199" y="1716657"/>
          <a:ext cx="8382000" cy="1635995"/>
        </p:xfrm>
        <a:graphic>
          <a:graphicData uri="http://schemas.openxmlformats.org/drawingml/2006/table">
            <a:tbl>
              <a:tblPr/>
              <a:tblGrid>
                <a:gridCol w="2973414"/>
                <a:gridCol w="987767"/>
                <a:gridCol w="1777846"/>
                <a:gridCol w="2642973"/>
              </a:tblGrid>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Program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Acronym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Type of Aid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Arial" charset="0"/>
                          <a:ea typeface="+mn-ea"/>
                          <a:cs typeface="+mn-cs"/>
                        </a:rPr>
                        <a:t>2015-2016 Award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749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Federal Pell Grant</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Grant; Need-based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up to $5,775</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r>
              <a:tr h="339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Iraq and Afghanistan Service Grant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Grant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up to $5,382</a:t>
                      </a:r>
                    </a:p>
                  </a:txBody>
                  <a:tcPr horzOverflow="overflow">
                    <a:lnL>
                      <a:noFill/>
                    </a:lnL>
                    <a:lnR>
                      <a:noFill/>
                    </a:lnR>
                    <a:lnT>
                      <a:noFill/>
                    </a:lnT>
                    <a:lnB>
                      <a:noFill/>
                    </a:lnB>
                    <a:lnTlToBr>
                      <a:noFill/>
                    </a:lnTlToBr>
                    <a:lnBlToTr>
                      <a:noFill/>
                    </a:lnBlToTr>
                    <a:noFill/>
                  </a:tcPr>
                </a:tc>
              </a:tr>
              <a:tr h="242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Federal TEACH Grant Program</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TEACH</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Grant</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up to $3,728;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total amount may not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dirty="0" smtClean="0">
                          <a:ln>
                            <a:noFill/>
                          </a:ln>
                          <a:solidFill>
                            <a:srgbClr val="000000"/>
                          </a:solidFill>
                          <a:effectLst/>
                          <a:latin typeface="Arial" charset="0"/>
                          <a:ea typeface="+mn-ea"/>
                          <a:cs typeface="+mn-cs"/>
                        </a:rPr>
                        <a:t>exceed $16,000.</a:t>
                      </a:r>
                    </a:p>
                  </a:txBody>
                  <a:tcPr horzOverflow="overflow">
                    <a:lnL>
                      <a:noFill/>
                    </a:lnL>
                    <a:lnR>
                      <a:noFill/>
                    </a:lnR>
                    <a:lnT>
                      <a:noFill/>
                    </a:lnT>
                    <a:lnB>
                      <a:noFill/>
                    </a:lnB>
                    <a:lnTlToBr>
                      <a:noFill/>
                    </a:lnTlToBr>
                    <a:lnBlToTr>
                      <a:noFill/>
                    </a:lnBlToTr>
                    <a:solidFill>
                      <a:schemeClr val="bg1">
                        <a:lumMod val="85000"/>
                      </a:schemeClr>
                    </a:solidFill>
                  </a:tcPr>
                </a:tc>
              </a:tr>
            </a:tbl>
          </a:graphicData>
        </a:graphic>
      </p:graphicFrame>
      <p:sp>
        <p:nvSpPr>
          <p:cNvPr id="11" name="Text Placeholder 7"/>
          <p:cNvSpPr txBox="1">
            <a:spLocks/>
          </p:cNvSpPr>
          <p:nvPr/>
        </p:nvSpPr>
        <p:spPr bwMode="auto">
          <a:xfrm>
            <a:off x="352425" y="3599974"/>
            <a:ext cx="8229600" cy="48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eaLnBrk="0" hangingPunct="0">
              <a:spcBef>
                <a:spcPts val="600"/>
              </a:spcBef>
              <a:spcAft>
                <a:spcPts val="600"/>
              </a:spcAft>
              <a:buFont typeface="Arial" charset="0"/>
              <a:defRPr sz="2600" b="1">
                <a:latin typeface="+mn-lt"/>
              </a:defRPr>
            </a:lvl1pPr>
            <a:lvl2pPr marL="742950" indent="-285750" eaLnBrk="0" hangingPunct="0">
              <a:spcBef>
                <a:spcPts val="600"/>
              </a:spcBef>
              <a:spcAft>
                <a:spcPts val="600"/>
              </a:spcAft>
              <a:buFont typeface="Arial" charset="0"/>
              <a:defRPr>
                <a:latin typeface="+mn-lt"/>
              </a:defRPr>
            </a:lvl2pPr>
            <a:lvl3pPr marL="1143000" indent="-228600" eaLnBrk="0" hangingPunct="0">
              <a:spcBef>
                <a:spcPct val="20000"/>
              </a:spcBef>
              <a:buFont typeface="Arial" charset="0"/>
              <a:buChar char="•"/>
              <a:defRPr sz="1000">
                <a:latin typeface="+mn-lt"/>
              </a:defRPr>
            </a:lvl3pPr>
            <a:lvl4pPr marL="1600200" indent="-228600" eaLnBrk="0" hangingPunct="0">
              <a:spcBef>
                <a:spcPct val="20000"/>
              </a:spcBef>
              <a:buFont typeface="Arial" charset="0"/>
              <a:buChar char="–"/>
              <a:defRPr sz="1000">
                <a:latin typeface="+mn-lt"/>
              </a:defRPr>
            </a:lvl4pPr>
            <a:lvl5pPr marL="2057400" indent="-228600" eaLnBrk="0" hangingPunct="0">
              <a:spcBef>
                <a:spcPct val="20000"/>
              </a:spcBef>
              <a:buFont typeface="Arial"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dirty="0">
                <a:latin typeface="Cambria" panose="02040503050406030204" pitchFamily="18" charset="0"/>
              </a:rPr>
              <a:t>Campus-Based Programs</a:t>
            </a:r>
          </a:p>
        </p:txBody>
      </p:sp>
      <p:sp>
        <p:nvSpPr>
          <p:cNvPr id="13"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21</a:t>
            </a:fld>
            <a:endParaRPr lang="es-MX" dirty="0">
              <a:solidFill>
                <a:prstClr val="black">
                  <a:tint val="75000"/>
                </a:prstClr>
              </a:solidFill>
            </a:endParaRPr>
          </a:p>
        </p:txBody>
      </p:sp>
      <p:sp>
        <p:nvSpPr>
          <p:cNvPr id="15" name="TextBox 14"/>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www.studentaid.gov</a:t>
            </a:r>
            <a:endParaRPr lang="en-US" sz="1100" dirty="0"/>
          </a:p>
        </p:txBody>
      </p:sp>
    </p:spTree>
    <p:extLst>
      <p:ext uri="{BB962C8B-B14F-4D97-AF65-F5344CB8AC3E}">
        <p14:creationId xmlns:p14="http://schemas.microsoft.com/office/powerpoint/2010/main" val="29268123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5" name="Title 7"/>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The Big Three</a:t>
            </a:r>
          </a:p>
        </p:txBody>
      </p:sp>
      <p:graphicFrame>
        <p:nvGraphicFramePr>
          <p:cNvPr id="6" name="Diagram 5"/>
          <p:cNvGraphicFramePr/>
          <p:nvPr>
            <p:extLst>
              <p:ext uri="{D42A27DB-BD31-4B8C-83A1-F6EECF244321}">
                <p14:modId xmlns:p14="http://schemas.microsoft.com/office/powerpoint/2010/main" val="4145318972"/>
              </p:ext>
            </p:extLst>
          </p:nvPr>
        </p:nvGraphicFramePr>
        <p:xfrm>
          <a:off x="-420650" y="1560233"/>
          <a:ext cx="8914887" cy="3829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7"/>
          <p:cNvSpPr txBox="1">
            <a:spLocks noChangeArrowheads="1"/>
          </p:cNvSpPr>
          <p:nvPr/>
        </p:nvSpPr>
        <p:spPr bwMode="auto">
          <a:xfrm>
            <a:off x="5029199" y="1837831"/>
            <a:ext cx="3805755" cy="3736407"/>
          </a:xfrm>
          <a:prstGeom prst="rect">
            <a:avLst/>
          </a:prstGeom>
          <a:noFill/>
          <a:ln w="9525">
            <a:noFill/>
            <a:miter lim="800000"/>
            <a:headEnd/>
            <a:tailEnd/>
          </a:ln>
        </p:spPr>
        <p:txBody>
          <a:bodyPr wrap="square">
            <a:spAutoFit/>
          </a:bodyPr>
          <a:lstStyle/>
          <a:p>
            <a:pPr marL="349250" indent="-349250">
              <a:spcBef>
                <a:spcPct val="20000"/>
              </a:spcBef>
              <a:buSzPct val="100000"/>
              <a:buFont typeface="Arial Narrow" pitchFamily="34" charset="0"/>
              <a:buChar char="—"/>
            </a:pPr>
            <a:r>
              <a:rPr lang="en-US" sz="2400" b="0" dirty="0">
                <a:latin typeface="+mn-lt"/>
              </a:rPr>
              <a:t>State of Illinois Monetary Award Program (MAP)</a:t>
            </a:r>
          </a:p>
          <a:p>
            <a:pPr marL="349250" indent="-349250">
              <a:spcBef>
                <a:spcPct val="20000"/>
              </a:spcBef>
              <a:buSzPct val="100000"/>
            </a:pPr>
            <a:endParaRPr lang="en-US" sz="1600" b="0" dirty="0" smtClean="0">
              <a:latin typeface="+mn-lt"/>
            </a:endParaRPr>
          </a:p>
          <a:p>
            <a:pPr marL="349250" indent="-349250">
              <a:spcBef>
                <a:spcPct val="20000"/>
              </a:spcBef>
              <a:buSzPct val="100000"/>
            </a:pPr>
            <a:endParaRPr lang="en-US" sz="1600" b="0" dirty="0">
              <a:latin typeface="+mn-lt"/>
            </a:endParaRPr>
          </a:p>
          <a:p>
            <a:pPr marL="349250" indent="-349250">
              <a:spcBef>
                <a:spcPct val="20000"/>
              </a:spcBef>
              <a:buSzPct val="100000"/>
              <a:buFont typeface="Arial Narrow" pitchFamily="34" charset="0"/>
              <a:buChar char="—"/>
            </a:pPr>
            <a:r>
              <a:rPr lang="en-US" sz="2400" b="0" dirty="0">
                <a:latin typeface="+mn-lt"/>
              </a:rPr>
              <a:t>Federal Pell Grant</a:t>
            </a:r>
          </a:p>
          <a:p>
            <a:pPr marL="349250" indent="-349250">
              <a:spcBef>
                <a:spcPct val="20000"/>
              </a:spcBef>
              <a:buSzPct val="100000"/>
              <a:buFont typeface="Arial Narrow" pitchFamily="34" charset="0"/>
              <a:buChar char="—"/>
            </a:pPr>
            <a:endParaRPr lang="en-US" sz="1600" b="0" dirty="0" smtClean="0">
              <a:latin typeface="+mn-lt"/>
            </a:endParaRPr>
          </a:p>
          <a:p>
            <a:pPr marL="349250" indent="-349250">
              <a:spcBef>
                <a:spcPct val="20000"/>
              </a:spcBef>
              <a:buSzPct val="100000"/>
              <a:buFont typeface="Arial Narrow" pitchFamily="34" charset="0"/>
              <a:buChar char="—"/>
            </a:pPr>
            <a:endParaRPr lang="en-US" sz="1600" b="0" dirty="0" smtClean="0">
              <a:latin typeface="+mn-lt"/>
            </a:endParaRPr>
          </a:p>
          <a:p>
            <a:pPr marL="349250" indent="-349250">
              <a:spcBef>
                <a:spcPct val="20000"/>
              </a:spcBef>
              <a:buSzPct val="100000"/>
              <a:buFont typeface="Arial Narrow" pitchFamily="34" charset="0"/>
              <a:buChar char="—"/>
            </a:pPr>
            <a:r>
              <a:rPr lang="en-US" sz="2400" b="0" dirty="0" smtClean="0">
                <a:latin typeface="+mn-lt"/>
              </a:rPr>
              <a:t>Federal </a:t>
            </a:r>
            <a:r>
              <a:rPr lang="en-US" sz="2400" b="0" dirty="0">
                <a:latin typeface="+mn-lt"/>
              </a:rPr>
              <a:t>Supplemental Education Opportunity Grant (FSEOG)</a:t>
            </a:r>
          </a:p>
        </p:txBody>
      </p:sp>
      <p:sp>
        <p:nvSpPr>
          <p:cNvPr id="8" name="Rectangle 3"/>
          <p:cNvSpPr>
            <a:spLocks noGrp="1" noChangeArrowheads="1"/>
          </p:cNvSpPr>
          <p:nvPr>
            <p:ph type="body" sz="quarter" idx="13"/>
          </p:nvPr>
        </p:nvSpPr>
        <p:spPr>
          <a:xfrm>
            <a:off x="457200" y="1003300"/>
            <a:ext cx="8229600" cy="482600"/>
          </a:xfrm>
        </p:spPr>
        <p:txBody>
          <a:bodyPr/>
          <a:lstStyle/>
          <a:p>
            <a:pPr marL="0" lvl="1" indent="0" eaLnBrk="1" hangingPunct="1">
              <a:spcAft>
                <a:spcPct val="50000"/>
              </a:spcAft>
              <a:buFont typeface="Arial" charset="0"/>
              <a:buNone/>
            </a:pPr>
            <a:r>
              <a:rPr lang="en-US" sz="2800" b="1" dirty="0" smtClean="0">
                <a:latin typeface="Cambria" panose="02040503050406030204" pitchFamily="18" charset="0"/>
              </a:rPr>
              <a:t>Maximum Award Amounts for 2015-2016</a:t>
            </a:r>
          </a:p>
        </p:txBody>
      </p:sp>
      <p:sp>
        <p:nvSpPr>
          <p:cNvPr id="9" name="TextBox 7"/>
          <p:cNvSpPr txBox="1">
            <a:spLocks noChangeArrowheads="1"/>
          </p:cNvSpPr>
          <p:nvPr/>
        </p:nvSpPr>
        <p:spPr bwMode="auto">
          <a:xfrm>
            <a:off x="2251" y="5864375"/>
            <a:ext cx="9144000" cy="276999"/>
          </a:xfrm>
          <a:prstGeom prst="rect">
            <a:avLst/>
          </a:prstGeom>
          <a:noFill/>
          <a:ln w="9525">
            <a:noFill/>
            <a:miter lim="800000"/>
            <a:headEnd/>
            <a:tailEnd/>
          </a:ln>
        </p:spPr>
        <p:txBody>
          <a:bodyPr wrap="square">
            <a:spAutoFit/>
          </a:bodyPr>
          <a:lstStyle/>
          <a:p>
            <a:pPr algn="ctr">
              <a:spcBef>
                <a:spcPct val="20000"/>
              </a:spcBef>
              <a:buClr>
                <a:srgbClr val="DE1A3F"/>
              </a:buClr>
              <a:buSzPct val="150000"/>
            </a:pPr>
            <a:r>
              <a:rPr lang="en-US" sz="1200" b="0" dirty="0">
                <a:latin typeface="+mn-lt"/>
                <a:cs typeface="Arial" panose="020B0604020202020204" pitchFamily="34" charset="0"/>
              </a:rPr>
              <a:t>* Based on </a:t>
            </a:r>
            <a:r>
              <a:rPr lang="en-US" sz="1200" b="0" dirty="0" smtClean="0">
                <a:latin typeface="+mn-lt"/>
                <a:cs typeface="Arial" panose="020B0604020202020204" pitchFamily="34" charset="0"/>
              </a:rPr>
              <a:t>best estimates </a:t>
            </a:r>
            <a:r>
              <a:rPr lang="en-US" sz="1200" b="0" dirty="0">
                <a:latin typeface="+mn-lt"/>
                <a:cs typeface="Arial" panose="020B0604020202020204" pitchFamily="34" charset="0"/>
              </a:rPr>
              <a:t>as of publication date. Announced </a:t>
            </a:r>
            <a:r>
              <a:rPr lang="en-US" sz="1200" b="0" dirty="0" smtClean="0">
                <a:latin typeface="+mn-lt"/>
                <a:cs typeface="Arial" panose="020B0604020202020204" pitchFamily="34" charset="0"/>
              </a:rPr>
              <a:t>grant awards </a:t>
            </a:r>
            <a:r>
              <a:rPr lang="en-US" sz="1200" b="0" dirty="0">
                <a:latin typeface="+mn-lt"/>
                <a:cs typeface="Arial" panose="020B0604020202020204" pitchFamily="34" charset="0"/>
              </a:rPr>
              <a:t>could increase or decrease throughout the academic year.</a:t>
            </a:r>
          </a:p>
        </p:txBody>
      </p:sp>
      <p:sp>
        <p:nvSpPr>
          <p:cNvPr id="10" name="TextBox 10"/>
          <p:cNvSpPr txBox="1">
            <a:spLocks noChangeArrowheads="1"/>
          </p:cNvSpPr>
          <p:nvPr/>
        </p:nvSpPr>
        <p:spPr bwMode="auto">
          <a:xfrm>
            <a:off x="885120" y="4873911"/>
            <a:ext cx="2540000" cy="369332"/>
          </a:xfrm>
          <a:prstGeom prst="rect">
            <a:avLst/>
          </a:prstGeom>
          <a:noFill/>
          <a:ln w="9525">
            <a:noFill/>
            <a:miter lim="800000"/>
            <a:headEnd/>
            <a:tailEnd/>
          </a:ln>
        </p:spPr>
        <p:txBody>
          <a:bodyPr>
            <a:spAutoFit/>
          </a:bodyPr>
          <a:lstStyle/>
          <a:p>
            <a:pPr>
              <a:spcBef>
                <a:spcPct val="20000"/>
              </a:spcBef>
              <a:buClr>
                <a:srgbClr val="DE1A3F"/>
              </a:buClr>
              <a:buSzPct val="150000"/>
            </a:pPr>
            <a:r>
              <a:rPr lang="en-US" dirty="0">
                <a:solidFill>
                  <a:srgbClr val="C00000"/>
                </a:solidFill>
              </a:rPr>
              <a:t>Total =  $</a:t>
            </a:r>
            <a:r>
              <a:rPr lang="en-US" dirty="0" smtClean="0">
                <a:solidFill>
                  <a:srgbClr val="C00000"/>
                </a:solidFill>
              </a:rPr>
              <a:t>14,495</a:t>
            </a:r>
            <a:endParaRPr lang="en-US" dirty="0">
              <a:solidFill>
                <a:srgbClr val="C00000"/>
              </a:solidFill>
            </a:endParaRPr>
          </a:p>
        </p:txBody>
      </p:sp>
      <p:sp>
        <p:nvSpPr>
          <p:cNvPr id="11"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22</a:t>
            </a:fld>
            <a:endParaRPr lang="es-MX" dirty="0">
              <a:solidFill>
                <a:prstClr val="black">
                  <a:tint val="75000"/>
                </a:prstClr>
              </a:solidFill>
            </a:endParaRPr>
          </a:p>
        </p:txBody>
      </p:sp>
    </p:spTree>
    <p:extLst>
      <p:ext uri="{BB962C8B-B14F-4D97-AF65-F5344CB8AC3E}">
        <p14:creationId xmlns:p14="http://schemas.microsoft.com/office/powerpoint/2010/main" val="41923743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latin typeface="Cambria" panose="02040503050406030204" pitchFamily="18" charset="0"/>
              </a:rPr>
              <a:t>Grant Aid 2013-2014</a:t>
            </a:r>
            <a:endParaRPr lang="en-US" sz="4000" dirty="0">
              <a:latin typeface="Cambria" panose="020405030504060302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13642792"/>
              </p:ext>
            </p:extLst>
          </p:nvPr>
        </p:nvGraphicFramePr>
        <p:xfrm>
          <a:off x="615803" y="1523999"/>
          <a:ext cx="7916896" cy="3786845"/>
        </p:xfrm>
        <a:graphic>
          <a:graphicData uri="http://schemas.openxmlformats.org/drawingml/2006/table">
            <a:tbl>
              <a:tblPr firstRow="1" bandRow="1">
                <a:tableStyleId>{69C7853C-536D-4A76-A0AE-DD22124D55A5}</a:tableStyleId>
              </a:tblPr>
              <a:tblGrid>
                <a:gridCol w="3958448"/>
                <a:gridCol w="3958448"/>
              </a:tblGrid>
              <a:tr h="757369">
                <a:tc>
                  <a:txBody>
                    <a:bodyPr/>
                    <a:lstStyle/>
                    <a:p>
                      <a:pPr algn="ctr"/>
                      <a:r>
                        <a:rPr lang="en-US" sz="2800" dirty="0" smtClean="0">
                          <a:solidFill>
                            <a:schemeClr val="tx1"/>
                          </a:solidFill>
                        </a:rPr>
                        <a:t>Source</a:t>
                      </a:r>
                      <a:r>
                        <a:rPr lang="en-US" sz="2800" baseline="0" dirty="0" smtClean="0">
                          <a:solidFill>
                            <a:schemeClr val="tx1"/>
                          </a:solidFill>
                        </a:rPr>
                        <a:t> of Aid</a:t>
                      </a:r>
                      <a:endParaRPr lang="en-US" sz="2800" dirty="0">
                        <a:solidFill>
                          <a:schemeClr val="tx1"/>
                        </a:solidFill>
                      </a:endParaRPr>
                    </a:p>
                  </a:txBody>
                  <a:tcPr anchor="ctr"/>
                </a:tc>
                <a:tc>
                  <a:txBody>
                    <a:bodyPr/>
                    <a:lstStyle/>
                    <a:p>
                      <a:pPr algn="ctr"/>
                      <a:r>
                        <a:rPr lang="en-US" sz="2800" dirty="0" smtClean="0">
                          <a:solidFill>
                            <a:schemeClr val="tx1"/>
                          </a:solidFill>
                        </a:rPr>
                        <a:t>Percent of Grants</a:t>
                      </a:r>
                      <a:endParaRPr lang="en-US" sz="2800" dirty="0">
                        <a:solidFill>
                          <a:schemeClr val="tx1"/>
                        </a:solidFill>
                      </a:endParaRPr>
                    </a:p>
                  </a:txBody>
                  <a:tcPr anchor="ctr"/>
                </a:tc>
              </a:tr>
              <a:tr h="757369">
                <a:tc>
                  <a:txBody>
                    <a:bodyPr/>
                    <a:lstStyle/>
                    <a:p>
                      <a:r>
                        <a:rPr lang="en-US" sz="2400" dirty="0" smtClean="0"/>
                        <a:t>US Department of Education</a:t>
                      </a:r>
                      <a:endParaRPr lang="en-US" sz="2400" b="1" dirty="0"/>
                    </a:p>
                  </a:txBody>
                  <a:tcPr/>
                </a:tc>
                <a:tc>
                  <a:txBody>
                    <a:bodyPr/>
                    <a:lstStyle/>
                    <a:p>
                      <a:pPr algn="r"/>
                      <a:r>
                        <a:rPr lang="en-US" sz="2800" dirty="0" smtClean="0"/>
                        <a:t>40%</a:t>
                      </a:r>
                      <a:endParaRPr lang="en-US" sz="2800" dirty="0"/>
                    </a:p>
                  </a:txBody>
                  <a:tcPr/>
                </a:tc>
              </a:tr>
              <a:tr h="757369">
                <a:tc>
                  <a:txBody>
                    <a:bodyPr/>
                    <a:lstStyle/>
                    <a:p>
                      <a:r>
                        <a:rPr lang="en-US" sz="2400" dirty="0" smtClean="0"/>
                        <a:t>State Government</a:t>
                      </a:r>
                      <a:endParaRPr lang="en-US" sz="2400" b="1" dirty="0"/>
                    </a:p>
                  </a:txBody>
                  <a:tcPr/>
                </a:tc>
                <a:tc>
                  <a:txBody>
                    <a:bodyPr/>
                    <a:lstStyle/>
                    <a:p>
                      <a:pPr algn="r"/>
                      <a:r>
                        <a:rPr lang="en-US" sz="2800" dirty="0" smtClean="0"/>
                        <a:t>8%</a:t>
                      </a:r>
                      <a:endParaRPr lang="en-US" sz="2800" dirty="0"/>
                    </a:p>
                  </a:txBody>
                  <a:tcPr/>
                </a:tc>
              </a:tr>
              <a:tr h="757369">
                <a:tc>
                  <a:txBody>
                    <a:bodyPr/>
                    <a:lstStyle/>
                    <a:p>
                      <a:r>
                        <a:rPr lang="en-US" sz="2400" dirty="0" smtClean="0"/>
                        <a:t>Colleges/Universities</a:t>
                      </a:r>
                      <a:endParaRPr lang="en-US" sz="2400" b="1" dirty="0"/>
                    </a:p>
                  </a:txBody>
                  <a:tcPr/>
                </a:tc>
                <a:tc>
                  <a:txBody>
                    <a:bodyPr/>
                    <a:lstStyle/>
                    <a:p>
                      <a:pPr algn="r"/>
                      <a:r>
                        <a:rPr lang="en-US" sz="2800" dirty="0" smtClean="0"/>
                        <a:t>39%</a:t>
                      </a:r>
                      <a:endParaRPr lang="en-US" sz="2800" dirty="0"/>
                    </a:p>
                  </a:txBody>
                  <a:tcPr/>
                </a:tc>
              </a:tr>
              <a:tr h="757369">
                <a:tc>
                  <a:txBody>
                    <a:bodyPr/>
                    <a:lstStyle/>
                    <a:p>
                      <a:r>
                        <a:rPr lang="en-US" sz="2400" dirty="0" smtClean="0"/>
                        <a:t>Private/Employer</a:t>
                      </a:r>
                      <a:endParaRPr lang="en-US" sz="2400" b="1" dirty="0"/>
                    </a:p>
                  </a:txBody>
                  <a:tcPr/>
                </a:tc>
                <a:tc>
                  <a:txBody>
                    <a:bodyPr/>
                    <a:lstStyle/>
                    <a:p>
                      <a:pPr algn="r"/>
                      <a:r>
                        <a:rPr lang="en-US" sz="2800" dirty="0" smtClean="0"/>
                        <a:t>13%</a:t>
                      </a:r>
                      <a:endParaRPr lang="en-US" sz="2800" dirty="0"/>
                    </a:p>
                  </a:txBody>
                  <a:tcPr/>
                </a:tc>
              </a:tr>
            </a:tbl>
          </a:graphicData>
        </a:graphic>
      </p:graphicFrame>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23</a:t>
            </a:fld>
            <a:endParaRPr lang="es-MX" dirty="0">
              <a:solidFill>
                <a:prstClr val="black">
                  <a:tint val="75000"/>
                </a:prstClr>
              </a:solidFill>
            </a:endParaRPr>
          </a:p>
        </p:txBody>
      </p:sp>
      <p:sp>
        <p:nvSpPr>
          <p:cNvPr id="7" name="TextBox 6"/>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Source: </a:t>
            </a:r>
            <a:r>
              <a:rPr lang="en-US" sz="1100" i="1" dirty="0" smtClean="0"/>
              <a:t>Trends in Student Aid 2013, p.15</a:t>
            </a:r>
            <a:r>
              <a:rPr lang="en-US" sz="1100" dirty="0" smtClean="0"/>
              <a:t>, The College Board, New York, NY,</a:t>
            </a:r>
            <a:endParaRPr lang="en-US" sz="1100" dirty="0"/>
          </a:p>
        </p:txBody>
      </p:sp>
    </p:spTree>
    <p:extLst>
      <p:ext uri="{BB962C8B-B14F-4D97-AF65-F5344CB8AC3E}">
        <p14:creationId xmlns:p14="http://schemas.microsoft.com/office/powerpoint/2010/main" val="663879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p:cNvSpPr>
            <a:spLocks noChangeArrowheads="1"/>
          </p:cNvSpPr>
          <p:nvPr/>
        </p:nvSpPr>
        <p:spPr bwMode="auto">
          <a:xfrm>
            <a:off x="577880" y="2084825"/>
            <a:ext cx="1828800" cy="2059230"/>
          </a:xfrm>
          <a:prstGeom prst="roundRect">
            <a:avLst>
              <a:gd name="adj" fmla="val 16667"/>
            </a:avLst>
          </a:prstGeom>
          <a:solidFill>
            <a:srgbClr val="6699FF"/>
          </a:solidFill>
          <a:ln w="9525">
            <a:solidFill>
              <a:srgbClr val="CC99F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dirty="0">
                <a:latin typeface="+mn-lt"/>
              </a:rPr>
              <a:t>Source</a:t>
            </a:r>
          </a:p>
          <a:p>
            <a:pPr algn="ctr">
              <a:defRPr/>
            </a:pPr>
            <a:r>
              <a:rPr lang="en-US" sz="2400" dirty="0">
                <a:latin typeface="+mn-lt"/>
              </a:rPr>
              <a:t>of </a:t>
            </a:r>
            <a:br>
              <a:rPr lang="en-US" sz="2400" dirty="0">
                <a:latin typeface="+mn-lt"/>
              </a:rPr>
            </a:br>
            <a:r>
              <a:rPr lang="en-US" sz="2400" dirty="0">
                <a:latin typeface="+mn-lt"/>
              </a:rPr>
              <a:t>Loan</a:t>
            </a:r>
          </a:p>
        </p:txBody>
      </p:sp>
      <p:sp>
        <p:nvSpPr>
          <p:cNvPr id="47107" name="AutoShape 5"/>
          <p:cNvSpPr>
            <a:spLocks noChangeArrowheads="1"/>
          </p:cNvSpPr>
          <p:nvPr/>
        </p:nvSpPr>
        <p:spPr bwMode="auto">
          <a:xfrm>
            <a:off x="6750080" y="2084825"/>
            <a:ext cx="1828800" cy="2059230"/>
          </a:xfrm>
          <a:prstGeom prst="roundRect">
            <a:avLst>
              <a:gd name="adj" fmla="val 16667"/>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dirty="0">
                <a:latin typeface="+mn-lt"/>
              </a:rPr>
              <a:t>Repayment </a:t>
            </a:r>
          </a:p>
          <a:p>
            <a:pPr algn="ctr">
              <a:defRPr/>
            </a:pPr>
            <a:r>
              <a:rPr lang="en-US" sz="2400" dirty="0">
                <a:latin typeface="+mn-lt"/>
              </a:rPr>
              <a:t>Options</a:t>
            </a:r>
          </a:p>
          <a:p>
            <a:pPr algn="ctr">
              <a:defRPr/>
            </a:pPr>
            <a:r>
              <a:rPr lang="en-US" sz="2400" dirty="0">
                <a:latin typeface="+mn-lt"/>
              </a:rPr>
              <a:t>&amp;</a:t>
            </a:r>
          </a:p>
          <a:p>
            <a:pPr algn="ctr">
              <a:defRPr/>
            </a:pPr>
            <a:r>
              <a:rPr lang="en-US" sz="2400" dirty="0">
                <a:latin typeface="+mn-lt"/>
              </a:rPr>
              <a:t>Grace </a:t>
            </a:r>
          </a:p>
          <a:p>
            <a:pPr algn="ctr">
              <a:defRPr/>
            </a:pPr>
            <a:r>
              <a:rPr lang="en-US" sz="2400" dirty="0">
                <a:latin typeface="+mn-lt"/>
              </a:rPr>
              <a:t>Period</a:t>
            </a:r>
          </a:p>
        </p:txBody>
      </p:sp>
      <p:sp>
        <p:nvSpPr>
          <p:cNvPr id="47108" name="AutoShape 6"/>
          <p:cNvSpPr>
            <a:spLocks noChangeArrowheads="1"/>
          </p:cNvSpPr>
          <p:nvPr/>
        </p:nvSpPr>
        <p:spPr bwMode="auto">
          <a:xfrm>
            <a:off x="4692680" y="2084825"/>
            <a:ext cx="1828800" cy="2059230"/>
          </a:xfrm>
          <a:prstGeom prst="roundRect">
            <a:avLst>
              <a:gd name="adj" fmla="val 16667"/>
            </a:avLst>
          </a:prstGeom>
          <a:solidFill>
            <a:srgbClr val="66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dirty="0">
                <a:latin typeface="+mn-lt"/>
              </a:rPr>
              <a:t>Interest </a:t>
            </a:r>
          </a:p>
          <a:p>
            <a:pPr algn="ctr">
              <a:defRPr/>
            </a:pPr>
            <a:r>
              <a:rPr lang="en-US" sz="2400" dirty="0">
                <a:latin typeface="+mn-lt"/>
              </a:rPr>
              <a:t>Rate</a:t>
            </a:r>
          </a:p>
          <a:p>
            <a:pPr algn="ctr">
              <a:defRPr/>
            </a:pPr>
            <a:r>
              <a:rPr lang="en-US" sz="2400" dirty="0">
                <a:latin typeface="+mn-lt"/>
              </a:rPr>
              <a:t>+</a:t>
            </a:r>
          </a:p>
          <a:p>
            <a:pPr algn="ctr">
              <a:defRPr/>
            </a:pPr>
            <a:r>
              <a:rPr lang="en-US" sz="2400" dirty="0">
                <a:latin typeface="+mn-lt"/>
              </a:rPr>
              <a:t>Fees</a:t>
            </a:r>
          </a:p>
        </p:txBody>
      </p:sp>
      <p:sp>
        <p:nvSpPr>
          <p:cNvPr id="45067" name="Text Placeholder 9"/>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When evaluating loan options, consider the following:</a:t>
            </a:r>
          </a:p>
        </p:txBody>
      </p:sp>
      <p:sp>
        <p:nvSpPr>
          <p:cNvPr id="45068" name="Rectangle 8"/>
          <p:cNvSpPr>
            <a:spLocks noGrp="1" noChangeArrowheads="1"/>
          </p:cNvSpPr>
          <p:nvPr>
            <p:ph type="title"/>
          </p:nvPr>
        </p:nvSpPr>
        <p:spPr>
          <a:xfrm>
            <a:off x="457200" y="457200"/>
            <a:ext cx="8229600" cy="571500"/>
          </a:xfrm>
          <a:noFill/>
        </p:spPr>
        <p:txBody>
          <a:bodyPr/>
          <a:lstStyle/>
          <a:p>
            <a:pPr eaLnBrk="1" hangingPunct="1">
              <a:lnSpc>
                <a:spcPct val="90000"/>
              </a:lnSpc>
              <a:spcBef>
                <a:spcPct val="50000"/>
              </a:spcBef>
              <a:buClr>
                <a:srgbClr val="DE1A3F"/>
              </a:buClr>
              <a:buSzPct val="150000"/>
            </a:pPr>
            <a:r>
              <a:rPr lang="en-US" dirty="0" smtClean="0">
                <a:latin typeface="Cambria" panose="02040503050406030204" pitchFamily="18" charset="0"/>
              </a:rPr>
              <a:t>Loan Programs</a:t>
            </a:r>
          </a:p>
        </p:txBody>
      </p:sp>
      <p:sp>
        <p:nvSpPr>
          <p:cNvPr id="45069" name="Rectangle 10"/>
          <p:cNvSpPr>
            <a:spLocks noChangeArrowheads="1"/>
          </p:cNvSpPr>
          <p:nvPr/>
        </p:nvSpPr>
        <p:spPr bwMode="auto">
          <a:xfrm>
            <a:off x="577880" y="4758887"/>
            <a:ext cx="8001000" cy="425450"/>
          </a:xfrm>
          <a:prstGeom prst="rect">
            <a:avLst/>
          </a:prstGeom>
          <a:noFill/>
          <a:ln w="9525">
            <a:noFill/>
            <a:miter lim="800000"/>
            <a:headEnd/>
            <a:tailEnd/>
          </a:ln>
        </p:spPr>
        <p:txBody>
          <a:bodyPr wrap="square">
            <a:spAutoFit/>
          </a:bodyPr>
          <a:lstStyle/>
          <a:p>
            <a:pPr algn="ctr">
              <a:lnSpc>
                <a:spcPct val="90000"/>
              </a:lnSpc>
              <a:spcBef>
                <a:spcPct val="50000"/>
              </a:spcBef>
            </a:pPr>
            <a:r>
              <a:rPr lang="en-US" sz="2400" dirty="0">
                <a:latin typeface="+mn-lt"/>
              </a:rPr>
              <a:t>Start by knowing a </a:t>
            </a:r>
            <a:r>
              <a:rPr lang="en-US" sz="2400" dirty="0" smtClean="0">
                <a:latin typeface="+mn-lt"/>
              </a:rPr>
              <a:t>borrower’s </a:t>
            </a:r>
            <a:r>
              <a:rPr lang="en-US" sz="2400" dirty="0">
                <a:latin typeface="+mn-lt"/>
              </a:rPr>
              <a:t>rights and responsibilities.</a:t>
            </a:r>
          </a:p>
        </p:txBody>
      </p:sp>
      <p:sp>
        <p:nvSpPr>
          <p:cNvPr id="47112" name="AutoShape 11"/>
          <p:cNvSpPr>
            <a:spLocks noChangeArrowheads="1"/>
          </p:cNvSpPr>
          <p:nvPr/>
        </p:nvSpPr>
        <p:spPr bwMode="auto">
          <a:xfrm>
            <a:off x="2635280" y="2084825"/>
            <a:ext cx="1828800" cy="2059230"/>
          </a:xfrm>
          <a:prstGeom prst="roundRect">
            <a:avLst>
              <a:gd name="adj" fmla="val 16667"/>
            </a:avLst>
          </a:prstGeom>
          <a:solidFill>
            <a:srgbClr val="FFCC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dirty="0">
                <a:latin typeface="+mn-lt"/>
              </a:rPr>
              <a:t>Subsidized </a:t>
            </a:r>
          </a:p>
          <a:p>
            <a:pPr algn="ctr">
              <a:defRPr/>
            </a:pPr>
            <a:r>
              <a:rPr lang="en-US" sz="2400" dirty="0">
                <a:latin typeface="+mn-lt"/>
              </a:rPr>
              <a:t>vs. </a:t>
            </a:r>
          </a:p>
          <a:p>
            <a:pPr algn="ctr">
              <a:defRPr/>
            </a:pPr>
            <a:r>
              <a:rPr lang="en-US" sz="2400" dirty="0">
                <a:latin typeface="+mn-lt"/>
              </a:rPr>
              <a:t>Unsubsidized</a:t>
            </a:r>
          </a:p>
        </p:txBody>
      </p:sp>
      <p:sp>
        <p:nvSpPr>
          <p:cNvPr id="10"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24</a:t>
            </a:fld>
            <a:endParaRPr lang="es-MX"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14"/>
          <p:cNvSpPr>
            <a:spLocks noChangeArrowheads="1"/>
          </p:cNvSpPr>
          <p:nvPr/>
        </p:nvSpPr>
        <p:spPr bwMode="auto">
          <a:xfrm>
            <a:off x="5493720" y="1615085"/>
            <a:ext cx="1881845" cy="533400"/>
          </a:xfrm>
          <a:prstGeom prst="roundRect">
            <a:avLst>
              <a:gd name="adj" fmla="val 16667"/>
            </a:avLst>
          </a:prstGeom>
          <a:solidFill>
            <a:schemeClr val="tx2">
              <a:lumMod val="40000"/>
              <a:lumOff val="60000"/>
            </a:schemeClr>
          </a:solidFill>
          <a:ln w="9525">
            <a:solidFill>
              <a:schemeClr val="tx2">
                <a:lumMod val="40000"/>
                <a:lumOff val="6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sz="2000" b="1" dirty="0">
                <a:latin typeface="Cambria" panose="02040503050406030204" pitchFamily="18" charset="0"/>
              </a:rPr>
              <a:t>Amount</a:t>
            </a:r>
          </a:p>
        </p:txBody>
      </p:sp>
      <p:sp>
        <p:nvSpPr>
          <p:cNvPr id="24" name="Rectangle 3"/>
          <p:cNvSpPr>
            <a:spLocks noGrp="1" noChangeArrowheads="1"/>
          </p:cNvSpPr>
          <p:nvPr>
            <p:ph type="body" sz="quarter" idx="13"/>
          </p:nvPr>
        </p:nvSpPr>
        <p:spPr>
          <a:xfrm>
            <a:off x="457200" y="1003300"/>
            <a:ext cx="6534315" cy="482600"/>
          </a:xfrm>
        </p:spPr>
        <p:txBody>
          <a:bodyPr/>
          <a:lstStyle/>
          <a:p>
            <a:pPr marL="0" indent="0" eaLnBrk="1" hangingPunct="1"/>
            <a:r>
              <a:rPr lang="en-US" sz="2800" dirty="0" smtClean="0">
                <a:latin typeface="Cambria" panose="02040503050406030204" pitchFamily="18" charset="0"/>
              </a:rPr>
              <a:t>Federal Loan Programs, 2015-2016</a:t>
            </a:r>
          </a:p>
          <a:p>
            <a:pPr marL="0" indent="0" eaLnBrk="1" hangingPunct="1"/>
            <a:endParaRPr lang="en-US" sz="3200" dirty="0" smtClean="0"/>
          </a:p>
          <a:p>
            <a:pPr marL="0" indent="0" eaLnBrk="1" hangingPunct="1"/>
            <a:endParaRPr lang="en-US" sz="3200" dirty="0" smtClean="0"/>
          </a:p>
        </p:txBody>
      </p:sp>
      <p:sp>
        <p:nvSpPr>
          <p:cNvPr id="25" name="Rectangle 2"/>
          <p:cNvSpPr>
            <a:spLocks noGrp="1" noChangeArrowheads="1"/>
          </p:cNvSpPr>
          <p:nvPr>
            <p:ph type="title"/>
          </p:nvPr>
        </p:nvSpPr>
        <p:spPr>
          <a:xfrm>
            <a:off x="457200" y="457200"/>
            <a:ext cx="6419100" cy="571500"/>
          </a:xfrm>
        </p:spPr>
        <p:txBody>
          <a:bodyPr/>
          <a:lstStyle/>
          <a:p>
            <a:pPr eaLnBrk="1" hangingPunct="1"/>
            <a:r>
              <a:rPr lang="en-US" dirty="0" smtClean="0">
                <a:solidFill>
                  <a:srgbClr val="0070C0"/>
                </a:solidFill>
                <a:latin typeface="Cambria" panose="02040503050406030204" pitchFamily="18" charset="0"/>
              </a:rPr>
              <a:t>U. S. Department of Education</a:t>
            </a:r>
            <a:endParaRPr lang="en-US" dirty="0" smtClean="0">
              <a:latin typeface="Cambria" panose="02040503050406030204" pitchFamily="18" charset="0"/>
            </a:endParaRPr>
          </a:p>
        </p:txBody>
      </p:sp>
      <p:pic>
        <p:nvPicPr>
          <p:cNvPr id="26" name="Picture 13"/>
          <p:cNvPicPr>
            <a:picLocks noChangeAspect="1" noChangeArrowheads="1"/>
          </p:cNvPicPr>
          <p:nvPr/>
        </p:nvPicPr>
        <p:blipFill>
          <a:blip r:embed="rId3" cstate="print"/>
          <a:srcRect/>
          <a:stretch>
            <a:fillRect/>
          </a:stretch>
        </p:blipFill>
        <p:spPr bwMode="auto">
          <a:xfrm>
            <a:off x="7490170" y="447275"/>
            <a:ext cx="1196630" cy="1167810"/>
          </a:xfrm>
          <a:prstGeom prst="rect">
            <a:avLst/>
          </a:prstGeom>
          <a:noFill/>
          <a:ln w="9525">
            <a:noFill/>
            <a:miter lim="800000"/>
            <a:headEnd/>
            <a:tailEnd/>
          </a:ln>
        </p:spPr>
      </p:pic>
      <p:sp>
        <p:nvSpPr>
          <p:cNvPr id="27" name="AutoShape 12"/>
          <p:cNvSpPr>
            <a:spLocks noChangeArrowheads="1"/>
          </p:cNvSpPr>
          <p:nvPr/>
        </p:nvSpPr>
        <p:spPr bwMode="auto">
          <a:xfrm>
            <a:off x="2805370" y="1615085"/>
            <a:ext cx="1536200" cy="533400"/>
          </a:xfrm>
          <a:prstGeom prst="roundRect">
            <a:avLst>
              <a:gd name="adj" fmla="val 16667"/>
            </a:avLst>
          </a:prstGeom>
          <a:solidFill>
            <a:srgbClr val="FFCC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sz="1900" b="1" dirty="0">
                <a:latin typeface="Cambria" panose="02040503050406030204" pitchFamily="18" charset="0"/>
              </a:rPr>
              <a:t>Type</a:t>
            </a:r>
          </a:p>
        </p:txBody>
      </p:sp>
      <p:sp>
        <p:nvSpPr>
          <p:cNvPr id="28" name="AutoShape 13"/>
          <p:cNvSpPr>
            <a:spLocks noChangeArrowheads="1"/>
          </p:cNvSpPr>
          <p:nvPr/>
        </p:nvSpPr>
        <p:spPr bwMode="auto">
          <a:xfrm>
            <a:off x="7490171" y="1615085"/>
            <a:ext cx="1196630" cy="533400"/>
          </a:xfrm>
          <a:prstGeom prst="roundRect">
            <a:avLst>
              <a:gd name="adj" fmla="val 16667"/>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b="1" dirty="0">
                <a:latin typeface="Cambria" panose="02040503050406030204" pitchFamily="18" charset="0"/>
              </a:rPr>
              <a:t>Grace</a:t>
            </a:r>
          </a:p>
        </p:txBody>
      </p:sp>
      <p:sp>
        <p:nvSpPr>
          <p:cNvPr id="29" name="AutoShape 14"/>
          <p:cNvSpPr>
            <a:spLocks noChangeArrowheads="1"/>
          </p:cNvSpPr>
          <p:nvPr/>
        </p:nvSpPr>
        <p:spPr bwMode="auto">
          <a:xfrm>
            <a:off x="4456785" y="1609479"/>
            <a:ext cx="806505" cy="533400"/>
          </a:xfrm>
          <a:prstGeom prst="roundRect">
            <a:avLst>
              <a:gd name="adj" fmla="val 16667"/>
            </a:avLst>
          </a:prstGeom>
          <a:solidFill>
            <a:srgbClr val="66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sz="1900" b="1" dirty="0">
                <a:latin typeface="Cambria" panose="02040503050406030204" pitchFamily="18" charset="0"/>
              </a:rPr>
              <a:t>Rate</a:t>
            </a:r>
          </a:p>
        </p:txBody>
      </p:sp>
      <p:graphicFrame>
        <p:nvGraphicFramePr>
          <p:cNvPr id="30" name="Group 467"/>
          <p:cNvGraphicFramePr>
            <a:graphicFrameLocks noGrp="1"/>
          </p:cNvGraphicFramePr>
          <p:nvPr>
            <p:extLst>
              <p:ext uri="{D42A27DB-BD31-4B8C-83A1-F6EECF244321}">
                <p14:modId xmlns:p14="http://schemas.microsoft.com/office/powerpoint/2010/main" val="237192459"/>
              </p:ext>
            </p:extLst>
          </p:nvPr>
        </p:nvGraphicFramePr>
        <p:xfrm>
          <a:off x="533401" y="2142879"/>
          <a:ext cx="8153399" cy="3995111"/>
        </p:xfrm>
        <a:graphic>
          <a:graphicData uri="http://schemas.openxmlformats.org/drawingml/2006/table">
            <a:tbl>
              <a:tblPr>
                <a:tableStyleId>{F5AB1C69-6EDB-4FF4-983F-18BD219EF322}</a:tableStyleId>
              </a:tblPr>
              <a:tblGrid>
                <a:gridCol w="2271969"/>
                <a:gridCol w="1689820"/>
                <a:gridCol w="839160"/>
                <a:gridCol w="2182991"/>
                <a:gridCol w="1169459"/>
              </a:tblGrid>
              <a:tr h="606405">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900" b="1" u="none" strike="noStrike" cap="none" normalizeH="0" baseline="0" dirty="0" smtClean="0">
                          <a:ln>
                            <a:noFill/>
                          </a:ln>
                          <a:effectLst/>
                          <a:latin typeface="Cambria" panose="02040503050406030204" pitchFamily="18" charset="0"/>
                        </a:rPr>
                        <a:t>Perkins</a:t>
                      </a:r>
                      <a:endParaRPr kumimoji="0" lang="en-US" sz="1900" b="1"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Subsidized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5%</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Fixed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$5,500 per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9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Months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9828">
                <a:tc rowSpan="3">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900" b="1" u="none" strike="noStrike" cap="none" normalizeH="0" baseline="0" dirty="0" smtClean="0">
                        <a:ln>
                          <a:noFill/>
                        </a:ln>
                        <a:effectLst/>
                        <a:latin typeface="Cambria" panose="02040503050406030204" pitchFamily="18" charset="0"/>
                      </a:endParaRP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900" b="1" u="none" strike="noStrike" cap="none" normalizeH="0" baseline="0" dirty="0" smtClean="0">
                        <a:ln>
                          <a:noFill/>
                        </a:ln>
                        <a:effectLst/>
                        <a:latin typeface="Cambria" panose="02040503050406030204" pitchFamily="18" charset="0"/>
                      </a:endParaRP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900" b="1" u="none" strike="noStrike" cap="none" normalizeH="0" baseline="0" dirty="0" smtClean="0">
                          <a:ln>
                            <a:noFill/>
                          </a:ln>
                          <a:effectLst/>
                          <a:latin typeface="Cambria" panose="02040503050406030204" pitchFamily="18" charset="0"/>
                        </a:rPr>
                        <a:t>Direct Loans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Subsidized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4.29%</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Fixed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$3,500 first-year undergraduate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6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Months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740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200" u="none" strike="noStrike" cap="none" normalizeH="0" baseline="0" dirty="0" smtClean="0">
                        <a:ln>
                          <a:noFill/>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Unsubsidized (Undergraduate)</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200" u="none" strike="noStrike" cap="none" normalizeH="0" baseline="0" dirty="0" smtClean="0">
                        <a:ln>
                          <a:noFill/>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4.29%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Fixed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$2,000 first-year dependent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$6,000 first-year independent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900" u="none" strike="noStrike" cap="none" normalizeH="0" baseline="0" dirty="0" smtClean="0">
                        <a:ln>
                          <a:noFill/>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6</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 Months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8217">
                <a:tc vMerge="1">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900" b="1"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Unsubsidized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(Graduate)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5.84%</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Fixed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$20,500 per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6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Months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550">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900" b="1" u="none" strike="noStrike" cap="none" normalizeH="0" baseline="0" dirty="0" smtClean="0">
                          <a:ln>
                            <a:noFill/>
                          </a:ln>
                          <a:effectLst/>
                          <a:latin typeface="Cambria" panose="02040503050406030204" pitchFamily="18" charset="0"/>
                        </a:rPr>
                        <a:t>Direct PLUS</a:t>
                      </a: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900" b="1" i="0" u="none" strike="noStrike" cap="none" normalizeH="0" baseline="0" dirty="0" smtClean="0">
                          <a:ln>
                            <a:noFill/>
                          </a:ln>
                          <a:solidFill>
                            <a:schemeClr val="tx1"/>
                          </a:solidFill>
                          <a:effectLst/>
                          <a:latin typeface="Cambria" panose="02040503050406030204" pitchFamily="18" charset="0"/>
                        </a:rPr>
                        <a:t>(Parent/Graduate)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Credit-based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6.84%</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Fixed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Depends on remaining financial need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Within first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u="none" strike="noStrike" cap="none" normalizeH="0" baseline="0" dirty="0" smtClean="0">
                          <a:ln>
                            <a:noFill/>
                          </a:ln>
                          <a:effectLst/>
                          <a:latin typeface="Arial" panose="020B0604020202020204" pitchFamily="34" charset="0"/>
                          <a:cs typeface="Arial" panose="020B0604020202020204" pitchFamily="34" charset="0"/>
                        </a:rPr>
                        <a:t>60 days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25</a:t>
            </a:fld>
            <a:endParaRPr lang="es-MX" dirty="0">
              <a:solidFill>
                <a:prstClr val="black">
                  <a:tint val="75000"/>
                </a:prstClr>
              </a:solidFill>
            </a:endParaRPr>
          </a:p>
        </p:txBody>
      </p:sp>
      <p:sp>
        <p:nvSpPr>
          <p:cNvPr id="12" name="TextBox 11"/>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www.studentaid.gov</a:t>
            </a:r>
            <a:endParaRPr lang="en-US" sz="1100" dirty="0"/>
          </a:p>
        </p:txBody>
      </p:sp>
    </p:spTree>
    <p:extLst>
      <p:ext uri="{BB962C8B-B14F-4D97-AF65-F5344CB8AC3E}">
        <p14:creationId xmlns:p14="http://schemas.microsoft.com/office/powerpoint/2010/main" val="8543353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Grp="1" noChangeArrowheads="1"/>
          </p:cNvSpPr>
          <p:nvPr>
            <p:ph type="body" sz="quarter" idx="13"/>
          </p:nvPr>
        </p:nvSpPr>
        <p:spPr>
          <a:xfrm>
            <a:off x="457200" y="1003300"/>
            <a:ext cx="6726340" cy="482600"/>
          </a:xfrm>
        </p:spPr>
        <p:txBody>
          <a:bodyPr/>
          <a:lstStyle/>
          <a:p>
            <a:pPr marL="0" indent="0" eaLnBrk="1" hangingPunct="1"/>
            <a:r>
              <a:rPr lang="en-US" sz="2800" dirty="0" smtClean="0">
                <a:latin typeface="Cambria" panose="02040503050406030204" pitchFamily="18" charset="0"/>
              </a:rPr>
              <a:t>Federal Loan Limits, 2015-2016</a:t>
            </a:r>
          </a:p>
          <a:p>
            <a:pPr marL="0" indent="0" eaLnBrk="1" hangingPunct="1"/>
            <a:endParaRPr lang="en-US" sz="2300" dirty="0" smtClean="0"/>
          </a:p>
          <a:p>
            <a:pPr marL="0" indent="0" eaLnBrk="1" hangingPunct="1"/>
            <a:endParaRPr lang="en-US" sz="2300" dirty="0" smtClean="0"/>
          </a:p>
        </p:txBody>
      </p:sp>
      <p:sp>
        <p:nvSpPr>
          <p:cNvPr id="25" name="Rectangle 2"/>
          <p:cNvSpPr>
            <a:spLocks noGrp="1" noChangeArrowheads="1"/>
          </p:cNvSpPr>
          <p:nvPr>
            <p:ph type="title"/>
          </p:nvPr>
        </p:nvSpPr>
        <p:spPr>
          <a:xfrm>
            <a:off x="457200" y="457200"/>
            <a:ext cx="6419100" cy="571500"/>
          </a:xfrm>
        </p:spPr>
        <p:txBody>
          <a:bodyPr/>
          <a:lstStyle/>
          <a:p>
            <a:pPr eaLnBrk="1" hangingPunct="1"/>
            <a:r>
              <a:rPr lang="en-US" dirty="0" smtClean="0">
                <a:solidFill>
                  <a:srgbClr val="0070C0"/>
                </a:solidFill>
                <a:latin typeface="Cambria" panose="02040503050406030204" pitchFamily="18" charset="0"/>
              </a:rPr>
              <a:t>U. S. Department of Education</a:t>
            </a:r>
            <a:endParaRPr lang="en-US" dirty="0" smtClean="0">
              <a:latin typeface="Cambria" panose="02040503050406030204" pitchFamily="18" charset="0"/>
            </a:endParaRPr>
          </a:p>
        </p:txBody>
      </p:sp>
      <p:pic>
        <p:nvPicPr>
          <p:cNvPr id="26" name="Picture 13"/>
          <p:cNvPicPr>
            <a:picLocks noChangeAspect="1" noChangeArrowheads="1"/>
          </p:cNvPicPr>
          <p:nvPr/>
        </p:nvPicPr>
        <p:blipFill>
          <a:blip r:embed="rId3" cstate="print"/>
          <a:srcRect/>
          <a:stretch>
            <a:fillRect/>
          </a:stretch>
        </p:blipFill>
        <p:spPr bwMode="auto">
          <a:xfrm>
            <a:off x="7490170" y="447275"/>
            <a:ext cx="1196630" cy="1167810"/>
          </a:xfrm>
          <a:prstGeom prst="rect">
            <a:avLst/>
          </a:prstGeom>
          <a:noFill/>
          <a:ln w="9525">
            <a:noFill/>
            <a:miter lim="800000"/>
            <a:headEnd/>
            <a:tailEnd/>
          </a:ln>
        </p:spPr>
      </p:pic>
      <p:graphicFrame>
        <p:nvGraphicFramePr>
          <p:cNvPr id="30" name="Group 467"/>
          <p:cNvGraphicFramePr>
            <a:graphicFrameLocks noGrp="1"/>
          </p:cNvGraphicFramePr>
          <p:nvPr>
            <p:extLst>
              <p:ext uri="{D42A27DB-BD31-4B8C-83A1-F6EECF244321}">
                <p14:modId xmlns:p14="http://schemas.microsoft.com/office/powerpoint/2010/main" val="3161703147"/>
              </p:ext>
            </p:extLst>
          </p:nvPr>
        </p:nvGraphicFramePr>
        <p:xfrm>
          <a:off x="476251" y="1640313"/>
          <a:ext cx="8229599" cy="4342392"/>
        </p:xfrm>
        <a:graphic>
          <a:graphicData uri="http://schemas.openxmlformats.org/drawingml/2006/table">
            <a:tbl>
              <a:tblPr>
                <a:tableStyleId>{F5AB1C69-6EDB-4FF4-983F-18BD219EF322}</a:tableStyleId>
              </a:tblPr>
              <a:tblGrid>
                <a:gridCol w="2175499"/>
                <a:gridCol w="3072400"/>
                <a:gridCol w="2981700"/>
              </a:tblGrid>
              <a:tr h="521322">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800" b="1" u="none" strike="noStrike" cap="none" normalizeH="0" baseline="0" dirty="0" smtClean="0">
                          <a:ln>
                            <a:noFill/>
                          </a:ln>
                          <a:effectLst/>
                          <a:latin typeface="Cambria" panose="02040503050406030204" pitchFamily="18" charset="0"/>
                        </a:rPr>
                        <a:t>Year</a:t>
                      </a:r>
                      <a:endParaRPr kumimoji="0" lang="en-US" sz="1800" b="1"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A7"/>
                    </a:solidFill>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800" b="1" i="0" u="none" strike="noStrike" cap="none" normalizeH="0" baseline="0" dirty="0" smtClean="0">
                          <a:ln>
                            <a:noFill/>
                          </a:ln>
                          <a:solidFill>
                            <a:schemeClr val="dk1"/>
                          </a:solidFill>
                          <a:effectLst/>
                          <a:latin typeface="Cambria" panose="02040503050406030204" pitchFamily="18" charset="0"/>
                        </a:rPr>
                        <a:t>Dependent  Students</a:t>
                      </a:r>
                      <a:endParaRPr kumimoji="0" lang="en-US" sz="1800" b="1"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800" b="1" i="0" u="none" strike="noStrike" cap="none" normalizeH="0" baseline="0" dirty="0" smtClean="0">
                          <a:ln>
                            <a:noFill/>
                          </a:ln>
                          <a:solidFill>
                            <a:schemeClr val="tx1"/>
                          </a:solidFill>
                          <a:effectLst/>
                          <a:latin typeface="Cambria" panose="02040503050406030204" pitchFamily="18" charset="0"/>
                        </a:rPr>
                        <a:t>Independent Students</a:t>
                      </a:r>
                      <a:r>
                        <a:rPr kumimoji="0" lang="en-US" sz="1600" b="1" i="0" u="none" strike="noStrike" cap="none" normalizeH="0" baseline="0" dirty="0" smtClean="0">
                          <a:ln>
                            <a:noFill/>
                          </a:ln>
                          <a:solidFill>
                            <a:schemeClr val="tx1"/>
                          </a:solidFill>
                          <a:effectLst/>
                          <a:latin typeface="Cambria" panose="02040503050406030204" pitchFamily="18" charset="0"/>
                        </a:rPr>
                        <a:t> </a:t>
                      </a:r>
                      <a:r>
                        <a:rPr kumimoji="0" lang="en-US" sz="1500" b="0" i="0" u="none" strike="noStrike" cap="none" normalizeH="0" baseline="0" dirty="0" smtClean="0">
                          <a:ln>
                            <a:noFill/>
                          </a:ln>
                          <a:solidFill>
                            <a:schemeClr val="tx1"/>
                          </a:solidFill>
                          <a:effectLst/>
                          <a:latin typeface="Cambria" panose="02040503050406030204" pitchFamily="18" charset="0"/>
                        </a:rPr>
                        <a:t/>
                      </a:r>
                      <a:br>
                        <a:rPr kumimoji="0" lang="en-US" sz="1500" b="0" i="0" u="none" strike="noStrike" cap="none" normalizeH="0" baseline="0" dirty="0" smtClean="0">
                          <a:ln>
                            <a:noFill/>
                          </a:ln>
                          <a:solidFill>
                            <a:schemeClr val="tx1"/>
                          </a:solidFill>
                          <a:effectLst/>
                          <a:latin typeface="Cambria" panose="02040503050406030204" pitchFamily="18" charset="0"/>
                        </a:rPr>
                      </a:br>
                      <a:r>
                        <a:rPr kumimoji="0" lang="en-US" sz="1100" b="0" i="0" u="none" strike="noStrike" cap="none" normalizeH="0" baseline="0" dirty="0" smtClean="0">
                          <a:ln>
                            <a:noFill/>
                          </a:ln>
                          <a:solidFill>
                            <a:schemeClr val="tx1"/>
                          </a:solidFill>
                          <a:effectLst/>
                          <a:latin typeface="Cambria" panose="02040503050406030204" pitchFamily="18" charset="0"/>
                        </a:rPr>
                        <a:t>(and dependent undergraduates whose parents are unable to obtain PLUS Loans)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88432">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First-Year Undergraduate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Annual Loan Limit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$5,500 – No more than $3,500 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$9,500 – No more than $3,500 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922">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Second-Year Undergraduate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Annual Loan Limit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$6,500 – No more than $4,500 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$10,500 – No more than $4,500 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562">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Third-Year and Beyond Undergraduate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Annual Loan Limit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$7,500 – No more than $5,500 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$12,500 – No more than $5,500 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984">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Graduate or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Professional Students</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Annual Loan Limit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Not Applicable</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(all graduate and professional students are considered independent)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$20,500 (unsubsidized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984">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Subsidized and Unsubsidized</a:t>
                      </a: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Aggregate Loan Limit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$31,000 – No more than $23,000 subsidized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$57,500 for undergraduates – No more than $23,000 subsidized</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$138,000 for graduate or professional students – No more than $65,500 subsidized.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(includes loans for undergraduate study)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26</a:t>
            </a:fld>
            <a:endParaRPr lang="es-MX" dirty="0">
              <a:solidFill>
                <a:prstClr val="black">
                  <a:tint val="75000"/>
                </a:prstClr>
              </a:solidFill>
            </a:endParaRPr>
          </a:p>
        </p:txBody>
      </p:sp>
      <p:sp>
        <p:nvSpPr>
          <p:cNvPr id="10" name="TextBox 9"/>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www.studentaid.gov</a:t>
            </a:r>
            <a:endParaRPr lang="en-US" sz="1100" dirty="0"/>
          </a:p>
        </p:txBody>
      </p:sp>
    </p:spTree>
    <p:extLst>
      <p:ext uri="{BB962C8B-B14F-4D97-AF65-F5344CB8AC3E}">
        <p14:creationId xmlns:p14="http://schemas.microsoft.com/office/powerpoint/2010/main" val="28329926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Grp="1" noChangeArrowheads="1"/>
          </p:cNvSpPr>
          <p:nvPr>
            <p:ph type="body" sz="quarter" idx="13"/>
          </p:nvPr>
        </p:nvSpPr>
        <p:spPr>
          <a:xfrm>
            <a:off x="457200" y="1003300"/>
            <a:ext cx="6534315" cy="482600"/>
          </a:xfrm>
        </p:spPr>
        <p:txBody>
          <a:bodyPr/>
          <a:lstStyle/>
          <a:p>
            <a:pPr marL="0" indent="0" eaLnBrk="1" hangingPunct="1"/>
            <a:r>
              <a:rPr lang="en-US" sz="2800" dirty="0" smtClean="0">
                <a:latin typeface="Cambria" panose="02040503050406030204" pitchFamily="18" charset="0"/>
              </a:rPr>
              <a:t>Federal Loan Fees, 2015-2016</a:t>
            </a:r>
          </a:p>
          <a:p>
            <a:pPr marL="0" indent="0" eaLnBrk="1" hangingPunct="1"/>
            <a:endParaRPr lang="en-US" sz="3200" dirty="0" smtClean="0"/>
          </a:p>
          <a:p>
            <a:pPr marL="0" indent="0" eaLnBrk="1" hangingPunct="1"/>
            <a:endParaRPr lang="en-US" sz="3200" dirty="0" smtClean="0"/>
          </a:p>
        </p:txBody>
      </p:sp>
      <p:sp>
        <p:nvSpPr>
          <p:cNvPr id="25" name="Rectangle 2"/>
          <p:cNvSpPr>
            <a:spLocks noGrp="1" noChangeArrowheads="1"/>
          </p:cNvSpPr>
          <p:nvPr>
            <p:ph type="title"/>
          </p:nvPr>
        </p:nvSpPr>
        <p:spPr>
          <a:xfrm>
            <a:off x="457200" y="457200"/>
            <a:ext cx="6419100" cy="571500"/>
          </a:xfrm>
        </p:spPr>
        <p:txBody>
          <a:bodyPr/>
          <a:lstStyle/>
          <a:p>
            <a:pPr eaLnBrk="1" hangingPunct="1"/>
            <a:r>
              <a:rPr lang="en-US" dirty="0" smtClean="0">
                <a:solidFill>
                  <a:srgbClr val="0070C0"/>
                </a:solidFill>
                <a:latin typeface="Cambria" panose="02040503050406030204" pitchFamily="18" charset="0"/>
              </a:rPr>
              <a:t>U. S. Department of Education</a:t>
            </a:r>
            <a:endParaRPr lang="en-US" dirty="0" smtClean="0">
              <a:latin typeface="Cambria" panose="02040503050406030204" pitchFamily="18" charset="0"/>
            </a:endParaRPr>
          </a:p>
        </p:txBody>
      </p:sp>
      <p:pic>
        <p:nvPicPr>
          <p:cNvPr id="26" name="Picture 13"/>
          <p:cNvPicPr>
            <a:picLocks noChangeAspect="1" noChangeArrowheads="1"/>
          </p:cNvPicPr>
          <p:nvPr/>
        </p:nvPicPr>
        <p:blipFill>
          <a:blip r:embed="rId3" cstate="print"/>
          <a:srcRect/>
          <a:stretch>
            <a:fillRect/>
          </a:stretch>
        </p:blipFill>
        <p:spPr bwMode="auto">
          <a:xfrm>
            <a:off x="7490170" y="447275"/>
            <a:ext cx="1196630" cy="1167810"/>
          </a:xfrm>
          <a:prstGeom prst="rect">
            <a:avLst/>
          </a:prstGeom>
          <a:noFill/>
          <a:ln w="9525">
            <a:noFill/>
            <a:miter lim="800000"/>
            <a:headEnd/>
            <a:tailEnd/>
          </a:ln>
        </p:spPr>
      </p:pic>
      <p:graphicFrame>
        <p:nvGraphicFramePr>
          <p:cNvPr id="30" name="Group 467"/>
          <p:cNvGraphicFramePr>
            <a:graphicFrameLocks noGrp="1"/>
          </p:cNvGraphicFramePr>
          <p:nvPr>
            <p:extLst>
              <p:ext uri="{D42A27DB-BD31-4B8C-83A1-F6EECF244321}">
                <p14:modId xmlns:p14="http://schemas.microsoft.com/office/powerpoint/2010/main" val="2074762608"/>
              </p:ext>
            </p:extLst>
          </p:nvPr>
        </p:nvGraphicFramePr>
        <p:xfrm>
          <a:off x="457200" y="1854395"/>
          <a:ext cx="8229599" cy="3907873"/>
        </p:xfrm>
        <a:graphic>
          <a:graphicData uri="http://schemas.openxmlformats.org/drawingml/2006/table">
            <a:tbl>
              <a:tblPr>
                <a:tableStyleId>{F5AB1C69-6EDB-4FF4-983F-18BD219EF322}</a:tableStyleId>
              </a:tblPr>
              <a:tblGrid>
                <a:gridCol w="3077865"/>
                <a:gridCol w="2457920"/>
                <a:gridCol w="2693814"/>
              </a:tblGrid>
              <a:tr h="806505">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00" b="1" u="none" strike="noStrike" cap="none" normalizeH="0" baseline="0" dirty="0" smtClean="0">
                          <a:ln>
                            <a:noFill/>
                          </a:ln>
                          <a:effectLst/>
                          <a:latin typeface="Cambria" panose="02040503050406030204" pitchFamily="18" charset="0"/>
                        </a:rPr>
                        <a:t/>
                      </a:r>
                      <a:br>
                        <a:rPr kumimoji="0" lang="en-US" sz="100" b="1" u="none" strike="noStrike" cap="none" normalizeH="0" baseline="0" dirty="0" smtClean="0">
                          <a:ln>
                            <a:noFill/>
                          </a:ln>
                          <a:effectLst/>
                          <a:latin typeface="Cambria" panose="02040503050406030204" pitchFamily="18" charset="0"/>
                        </a:rPr>
                      </a:br>
                      <a:r>
                        <a:rPr kumimoji="0" lang="en-US" sz="2000" b="1" u="none" strike="noStrike" cap="none" normalizeH="0" baseline="0" dirty="0" smtClean="0">
                          <a:ln>
                            <a:noFill/>
                          </a:ln>
                          <a:effectLst/>
                          <a:latin typeface="Cambria" panose="02040503050406030204" pitchFamily="18" charset="0"/>
                        </a:rPr>
                        <a:t>Loan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2000" b="1" u="none" strike="noStrike" cap="none" normalizeH="0" baseline="0" dirty="0" smtClean="0">
                          <a:ln>
                            <a:noFill/>
                          </a:ln>
                          <a:effectLst/>
                          <a:latin typeface="Cambria" panose="02040503050406030204" pitchFamily="18" charset="0"/>
                        </a:rPr>
                        <a:t>Type</a:t>
                      </a:r>
                      <a:endParaRPr kumimoji="0" lang="en-US" sz="2000" b="1"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2000" b="1" i="0" u="none" strike="noStrike" cap="none" normalizeH="0" baseline="0" dirty="0" smtClean="0">
                          <a:ln>
                            <a:noFill/>
                          </a:ln>
                          <a:solidFill>
                            <a:schemeClr val="dk1"/>
                          </a:solidFill>
                          <a:effectLst/>
                          <a:latin typeface="Cambria" panose="02040503050406030204" pitchFamily="18" charset="0"/>
                        </a:rPr>
                        <a:t>First Disbursement Date</a:t>
                      </a:r>
                      <a:endParaRPr kumimoji="0" lang="en-US" sz="2000" b="1"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2000" b="1" i="0" u="none" strike="noStrike" cap="none" normalizeH="0" baseline="0" dirty="0" smtClean="0">
                          <a:ln>
                            <a:noFill/>
                          </a:ln>
                          <a:solidFill>
                            <a:schemeClr val="tx1"/>
                          </a:solidFill>
                          <a:effectLst/>
                          <a:latin typeface="Cambria" panose="02040503050406030204" pitchFamily="18" charset="0"/>
                        </a:rPr>
                        <a:t>Loan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2000" b="1" i="0" u="none" strike="noStrike" cap="none" normalizeH="0" baseline="0" dirty="0" smtClean="0">
                          <a:ln>
                            <a:noFill/>
                          </a:ln>
                          <a:solidFill>
                            <a:schemeClr val="tx1"/>
                          </a:solidFill>
                          <a:effectLst/>
                          <a:latin typeface="Cambria" panose="02040503050406030204" pitchFamily="18" charset="0"/>
                        </a:rPr>
                        <a:t>Fee</a:t>
                      </a:r>
                      <a:endParaRPr kumimoji="0" lang="en-US" sz="1100" b="0"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16365">
                <a:tc rowSpan="2">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Direct Subsidized Loans and </a:t>
                      </a: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Direct Unsubsidized Loans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On or after Dec. 1, 2014  and before  Oct. 1, 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1.073</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405">
                <a:tc vMerge="1">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500" b="0"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On or after Oct. 1, 2015 and before Oct. 1,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defRPr/>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550">
                <a:tc rowSpan="2">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Direct PLUS Loans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defRPr/>
                      </a:pPr>
                      <a:r>
                        <a:rPr kumimoji="0" lang="en-US"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On or after Dec. 1, 2014  and before  Oct. 1, 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defRPr/>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405">
                <a:tc vMerge="1">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500" b="0" i="0" u="none" strike="noStrike" cap="none" normalizeH="0" baseline="0" dirty="0" smtClean="0">
                        <a:ln>
                          <a:noFill/>
                        </a:ln>
                        <a:solidFill>
                          <a:schemeClr val="tx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On or after Oct. 1, 2015 and before Oct. 1,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4.272%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405">
                <a:tc gridSpan="3">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Loans first disbursed prior to Dec. 1, 2013, have different loan fees.</a:t>
                      </a: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There are no loan fees for Perkins Loans.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500" b="0" i="0" u="none" strike="noStrike" kern="1200" cap="none" normalizeH="0" baseline="0" dirty="0" smtClean="0">
                        <a:ln>
                          <a:noFill/>
                        </a:ln>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endParaRPr kumimoji="0" lang="en-US" sz="15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27</a:t>
            </a:fld>
            <a:endParaRPr lang="es-MX" dirty="0">
              <a:solidFill>
                <a:prstClr val="black">
                  <a:tint val="75000"/>
                </a:prstClr>
              </a:solidFill>
            </a:endParaRPr>
          </a:p>
        </p:txBody>
      </p:sp>
      <p:sp>
        <p:nvSpPr>
          <p:cNvPr id="10" name="TextBox 9"/>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www.studentaid.gov</a:t>
            </a:r>
            <a:endParaRPr lang="en-US" sz="1100" dirty="0"/>
          </a:p>
        </p:txBody>
      </p:sp>
    </p:spTree>
    <p:extLst>
      <p:ext uri="{BB962C8B-B14F-4D97-AF65-F5344CB8AC3E}">
        <p14:creationId xmlns:p14="http://schemas.microsoft.com/office/powerpoint/2010/main" val="27807868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latin typeface="Cambria" panose="02040503050406030204" pitchFamily="18" charset="0"/>
              </a:rPr>
              <a:t>Student Loans 2013-2014</a:t>
            </a:r>
            <a:endParaRPr lang="en-US" sz="4000" dirty="0">
              <a:latin typeface="Cambria" panose="020405030504060302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01608363"/>
              </p:ext>
            </p:extLst>
          </p:nvPr>
        </p:nvGraphicFramePr>
        <p:xfrm>
          <a:off x="769905" y="1523998"/>
          <a:ext cx="7916896" cy="4209301"/>
        </p:xfrm>
        <a:graphic>
          <a:graphicData uri="http://schemas.openxmlformats.org/drawingml/2006/table">
            <a:tbl>
              <a:tblPr firstRow="1" bandRow="1">
                <a:tableStyleId>{93296810-A885-4BE3-A3E7-6D5BEEA58F35}</a:tableStyleId>
              </a:tblPr>
              <a:tblGrid>
                <a:gridCol w="3571665"/>
                <a:gridCol w="4345231"/>
              </a:tblGrid>
              <a:tr h="554714">
                <a:tc>
                  <a:txBody>
                    <a:bodyPr/>
                    <a:lstStyle/>
                    <a:p>
                      <a:pPr algn="ctr"/>
                      <a:r>
                        <a:rPr lang="en-US" sz="2800" dirty="0" smtClean="0">
                          <a:solidFill>
                            <a:schemeClr val="tx1"/>
                          </a:solidFill>
                        </a:rPr>
                        <a:t>Loan</a:t>
                      </a:r>
                      <a:r>
                        <a:rPr lang="en-US" sz="2800" baseline="0" dirty="0" smtClean="0">
                          <a:solidFill>
                            <a:schemeClr val="tx1"/>
                          </a:solidFill>
                        </a:rPr>
                        <a:t> Program</a:t>
                      </a:r>
                      <a:endParaRPr lang="en-US" sz="2800" dirty="0">
                        <a:solidFill>
                          <a:schemeClr val="tx1"/>
                        </a:solidFill>
                      </a:endParaRPr>
                    </a:p>
                  </a:txBody>
                  <a:tcPr anchor="ctr"/>
                </a:tc>
                <a:tc>
                  <a:txBody>
                    <a:bodyPr/>
                    <a:lstStyle/>
                    <a:p>
                      <a:pPr algn="ctr"/>
                      <a:r>
                        <a:rPr lang="en-US" sz="2800" dirty="0" smtClean="0">
                          <a:solidFill>
                            <a:schemeClr val="tx1"/>
                          </a:solidFill>
                        </a:rPr>
                        <a:t>Percent of Student Loans</a:t>
                      </a:r>
                      <a:endParaRPr lang="en-US" sz="2800" dirty="0">
                        <a:solidFill>
                          <a:schemeClr val="tx1"/>
                        </a:solidFill>
                      </a:endParaRPr>
                    </a:p>
                  </a:txBody>
                  <a:tcPr anchor="ctr"/>
                </a:tc>
              </a:tr>
              <a:tr h="554714">
                <a:tc>
                  <a:txBody>
                    <a:bodyPr/>
                    <a:lstStyle/>
                    <a:p>
                      <a:r>
                        <a:rPr lang="en-US" sz="2400" dirty="0" smtClean="0"/>
                        <a:t>Direct Subsidized</a:t>
                      </a:r>
                      <a:endParaRPr lang="en-US" sz="2400" b="1" dirty="0">
                        <a:solidFill>
                          <a:schemeClr val="tx1"/>
                        </a:solidFill>
                      </a:endParaRPr>
                    </a:p>
                  </a:txBody>
                  <a:tcPr/>
                </a:tc>
                <a:tc>
                  <a:txBody>
                    <a:bodyPr/>
                    <a:lstStyle/>
                    <a:p>
                      <a:pPr algn="r"/>
                      <a:r>
                        <a:rPr lang="en-US" sz="2800" dirty="0" smtClean="0"/>
                        <a:t>24%</a:t>
                      </a:r>
                      <a:endParaRPr lang="en-US" sz="2800" dirty="0">
                        <a:solidFill>
                          <a:schemeClr val="tx1"/>
                        </a:solidFill>
                      </a:endParaRPr>
                    </a:p>
                  </a:txBody>
                  <a:tcPr/>
                </a:tc>
              </a:tr>
              <a:tr h="554714">
                <a:tc>
                  <a:txBody>
                    <a:bodyPr/>
                    <a:lstStyle/>
                    <a:p>
                      <a:r>
                        <a:rPr lang="en-US" sz="2400" dirty="0" smtClean="0"/>
                        <a:t>Direct</a:t>
                      </a:r>
                      <a:r>
                        <a:rPr lang="en-US" sz="2400" baseline="0" dirty="0" smtClean="0"/>
                        <a:t> Unsubsidized</a:t>
                      </a:r>
                      <a:endParaRPr lang="en-US" sz="2400" b="1" dirty="0">
                        <a:solidFill>
                          <a:schemeClr val="tx1"/>
                        </a:solidFill>
                      </a:endParaRPr>
                    </a:p>
                  </a:txBody>
                  <a:tcPr/>
                </a:tc>
                <a:tc>
                  <a:txBody>
                    <a:bodyPr/>
                    <a:lstStyle/>
                    <a:p>
                      <a:pPr algn="r"/>
                      <a:r>
                        <a:rPr lang="en-US" sz="2800" dirty="0" smtClean="0"/>
                        <a:t>49%</a:t>
                      </a:r>
                      <a:endParaRPr lang="en-US" sz="2800" dirty="0">
                        <a:solidFill>
                          <a:schemeClr val="tx1"/>
                        </a:solidFill>
                      </a:endParaRPr>
                    </a:p>
                  </a:txBody>
                  <a:tcPr/>
                </a:tc>
              </a:tr>
              <a:tr h="554714">
                <a:tc>
                  <a:txBody>
                    <a:bodyPr/>
                    <a:lstStyle/>
                    <a:p>
                      <a:r>
                        <a:rPr lang="en-US" sz="2400" dirty="0" smtClean="0"/>
                        <a:t>Direct Parent</a:t>
                      </a:r>
                      <a:r>
                        <a:rPr lang="en-US" sz="2400" baseline="0" dirty="0" smtClean="0"/>
                        <a:t> PLUS</a:t>
                      </a:r>
                      <a:endParaRPr lang="en-US" sz="2400" b="1" dirty="0">
                        <a:solidFill>
                          <a:schemeClr val="tx1"/>
                        </a:solidFill>
                      </a:endParaRPr>
                    </a:p>
                  </a:txBody>
                  <a:tcPr/>
                </a:tc>
                <a:tc>
                  <a:txBody>
                    <a:bodyPr/>
                    <a:lstStyle/>
                    <a:p>
                      <a:pPr algn="r"/>
                      <a:r>
                        <a:rPr lang="en-US" sz="2800" dirty="0" smtClean="0"/>
                        <a:t>9%</a:t>
                      </a:r>
                      <a:endParaRPr lang="en-US" sz="2800" dirty="0">
                        <a:solidFill>
                          <a:schemeClr val="tx1"/>
                        </a:solidFill>
                      </a:endParaRPr>
                    </a:p>
                  </a:txBody>
                  <a:tcPr/>
                </a:tc>
              </a:tr>
              <a:tr h="554714">
                <a:tc>
                  <a:txBody>
                    <a:bodyPr/>
                    <a:lstStyle/>
                    <a:p>
                      <a:r>
                        <a:rPr lang="en-US" sz="2400" dirty="0" smtClean="0"/>
                        <a:t>Direct Graduate</a:t>
                      </a:r>
                      <a:r>
                        <a:rPr lang="en-US" sz="2400" baseline="0" dirty="0" smtClean="0"/>
                        <a:t> PLUS</a:t>
                      </a:r>
                      <a:endParaRPr lang="en-US" sz="2400" b="1" dirty="0">
                        <a:solidFill>
                          <a:schemeClr val="tx1"/>
                        </a:solidFill>
                      </a:endParaRPr>
                    </a:p>
                  </a:txBody>
                  <a:tcPr/>
                </a:tc>
                <a:tc>
                  <a:txBody>
                    <a:bodyPr/>
                    <a:lstStyle/>
                    <a:p>
                      <a:pPr algn="r"/>
                      <a:r>
                        <a:rPr lang="en-US" sz="2800" dirty="0" smtClean="0"/>
                        <a:t>7%</a:t>
                      </a:r>
                      <a:endParaRPr lang="en-US" sz="2800" dirty="0">
                        <a:solidFill>
                          <a:schemeClr val="tx1"/>
                        </a:solidFill>
                      </a:endParaRPr>
                    </a:p>
                  </a:txBody>
                  <a:tcPr/>
                </a:tc>
              </a:tr>
              <a:tr h="554714">
                <a:tc>
                  <a:txBody>
                    <a:bodyPr/>
                    <a:lstStyle/>
                    <a:p>
                      <a:pPr marL="0" algn="l" defTabSz="914400" rtl="0" eaLnBrk="1" latinLnBrk="0" hangingPunct="1"/>
                      <a:r>
                        <a:rPr lang="en-US" sz="2400" kern="1200" dirty="0" smtClean="0"/>
                        <a:t>Perkins</a:t>
                      </a:r>
                      <a:r>
                        <a:rPr lang="en-US" sz="2400" kern="1200" baseline="0" dirty="0" smtClean="0"/>
                        <a:t> and Other Federal</a:t>
                      </a:r>
                      <a:endParaRPr lang="en-US" sz="2400" b="1" kern="1200" dirty="0">
                        <a:solidFill>
                          <a:schemeClr val="tx1"/>
                        </a:solidFill>
                        <a:latin typeface="+mn-lt"/>
                        <a:ea typeface="+mn-ea"/>
                        <a:cs typeface="+mn-cs"/>
                      </a:endParaRPr>
                    </a:p>
                  </a:txBody>
                  <a:tcPr anchor="ctr"/>
                </a:tc>
                <a:tc>
                  <a:txBody>
                    <a:bodyPr/>
                    <a:lstStyle/>
                    <a:p>
                      <a:pPr marL="0" algn="r" defTabSz="914400" rtl="0" eaLnBrk="1" latinLnBrk="0" hangingPunct="1"/>
                      <a:r>
                        <a:rPr lang="en-US" sz="2800" kern="1200" dirty="0" smtClean="0"/>
                        <a:t>1%</a:t>
                      </a:r>
                      <a:endParaRPr lang="en-US" sz="2800" kern="1200" dirty="0">
                        <a:solidFill>
                          <a:schemeClr val="tx1"/>
                        </a:solidFill>
                        <a:latin typeface="+mn-lt"/>
                        <a:ea typeface="+mn-ea"/>
                        <a:cs typeface="+mn-cs"/>
                      </a:endParaRPr>
                    </a:p>
                  </a:txBody>
                  <a:tcPr anchor="ctr"/>
                </a:tc>
              </a:tr>
              <a:tr h="881017">
                <a:tc>
                  <a:txBody>
                    <a:bodyPr/>
                    <a:lstStyle/>
                    <a:p>
                      <a:pPr marL="0" algn="l" defTabSz="914400" rtl="0" eaLnBrk="1" latinLnBrk="0" hangingPunct="1"/>
                      <a:r>
                        <a:rPr lang="en-US" sz="2400" kern="1200" dirty="0" smtClean="0"/>
                        <a:t>Non-federal Loans </a:t>
                      </a:r>
                    </a:p>
                    <a:p>
                      <a:pPr marL="0" algn="l" defTabSz="914400" rtl="0" eaLnBrk="1" latinLnBrk="0" hangingPunct="1"/>
                      <a:r>
                        <a:rPr lang="en-US" sz="2400" kern="1200" dirty="0" smtClean="0"/>
                        <a:t>(Private</a:t>
                      </a:r>
                      <a:r>
                        <a:rPr lang="en-US" sz="2400" kern="1200" baseline="0" dirty="0" smtClean="0"/>
                        <a:t> and Institutional)</a:t>
                      </a:r>
                      <a:endParaRPr lang="en-US" sz="2400" b="1" kern="1200" dirty="0">
                        <a:solidFill>
                          <a:schemeClr val="tx1"/>
                        </a:solidFill>
                        <a:latin typeface="+mn-lt"/>
                        <a:ea typeface="+mn-ea"/>
                        <a:cs typeface="+mn-cs"/>
                      </a:endParaRPr>
                    </a:p>
                  </a:txBody>
                  <a:tcPr anchor="ctr"/>
                </a:tc>
                <a:tc>
                  <a:txBody>
                    <a:bodyPr/>
                    <a:lstStyle/>
                    <a:p>
                      <a:pPr marL="0" algn="r" defTabSz="914400" rtl="0" eaLnBrk="1" latinLnBrk="0" hangingPunct="1"/>
                      <a:r>
                        <a:rPr lang="en-US" sz="2800" kern="1200" dirty="0" smtClean="0"/>
                        <a:t>9%</a:t>
                      </a:r>
                      <a:endParaRPr lang="en-US" sz="2800" kern="1200" dirty="0">
                        <a:solidFill>
                          <a:schemeClr val="tx1"/>
                        </a:solidFill>
                        <a:latin typeface="+mn-lt"/>
                        <a:ea typeface="+mn-ea"/>
                        <a:cs typeface="+mn-cs"/>
                      </a:endParaRPr>
                    </a:p>
                  </a:txBody>
                  <a:tcPr anchor="ctr"/>
                </a:tc>
              </a:tr>
            </a:tbl>
          </a:graphicData>
        </a:graphic>
      </p:graphicFrame>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28</a:t>
            </a:fld>
            <a:endParaRPr lang="es-MX" dirty="0">
              <a:solidFill>
                <a:prstClr val="black">
                  <a:tint val="75000"/>
                </a:prstClr>
              </a:solidFill>
            </a:endParaRPr>
          </a:p>
        </p:txBody>
      </p:sp>
      <p:sp>
        <p:nvSpPr>
          <p:cNvPr id="8" name="TextBox 7"/>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Source: </a:t>
            </a:r>
            <a:r>
              <a:rPr lang="en-US" sz="1100" i="1" dirty="0" smtClean="0"/>
              <a:t>Trends in Student Aid 2014, p.16</a:t>
            </a:r>
            <a:r>
              <a:rPr lang="en-US" sz="1100" dirty="0" smtClean="0"/>
              <a:t>, The College Board, New York, NY</a:t>
            </a:r>
            <a:endParaRPr lang="en-US" sz="1100" dirty="0"/>
          </a:p>
        </p:txBody>
      </p:sp>
    </p:spTree>
    <p:extLst>
      <p:ext uri="{BB962C8B-B14F-4D97-AF65-F5344CB8AC3E}">
        <p14:creationId xmlns:p14="http://schemas.microsoft.com/office/powerpoint/2010/main" val="2135433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3525" y="3467405"/>
            <a:ext cx="7988240" cy="1728225"/>
          </a:xfrm>
        </p:spPr>
        <p:txBody>
          <a:bodyPr/>
          <a:lstStyle/>
          <a:p>
            <a:pPr>
              <a:defRPr/>
            </a:pPr>
            <a:r>
              <a:rPr lang="en-US" sz="4500" dirty="0" smtClean="0">
                <a:latin typeface="Cambria" panose="02040503050406030204" pitchFamily="18" charset="0"/>
              </a:rPr>
              <a:t>APPLYING FOR </a:t>
            </a:r>
            <a:br>
              <a:rPr lang="en-US" sz="4500" dirty="0" smtClean="0">
                <a:latin typeface="Cambria" panose="02040503050406030204" pitchFamily="18" charset="0"/>
              </a:rPr>
            </a:br>
            <a:r>
              <a:rPr lang="en-US" sz="4500" dirty="0">
                <a:latin typeface="Cambria" panose="02040503050406030204" pitchFamily="18" charset="0"/>
              </a:rPr>
              <a:t>	</a:t>
            </a:r>
            <a:r>
              <a:rPr lang="en-US" sz="4500" dirty="0" smtClean="0">
                <a:latin typeface="Cambria" panose="02040503050406030204" pitchFamily="18" charset="0"/>
              </a:rPr>
              <a:t>FINANCIAL AID</a:t>
            </a:r>
            <a:endParaRPr lang="en-US" sz="4500" dirty="0">
              <a:latin typeface="Cambria" panose="02040503050406030204" pitchFamily="18" charset="0"/>
            </a:endParaRPr>
          </a:p>
        </p:txBody>
      </p:sp>
      <p:sp>
        <p:nvSpPr>
          <p:cNvPr id="4"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fld id="{0BC245A3-9D73-4390-8FB3-6C53FA3D3D02}" type="slidenum">
              <a:rPr lang="es-MX" sz="1200" smtClean="0">
                <a:solidFill>
                  <a:prstClr val="black">
                    <a:tint val="75000"/>
                  </a:prstClr>
                </a:solidFill>
                <a:latin typeface="+mj-lt"/>
              </a:rPr>
              <a:pPr algn="ctr">
                <a:defRPr/>
              </a:pPr>
              <a:t>29</a:t>
            </a:fld>
            <a:endParaRPr lang="es-MX" sz="1200" dirty="0">
              <a:solidFill>
                <a:prstClr val="black">
                  <a:tint val="75000"/>
                </a:prstClr>
              </a:solidFill>
              <a:latin typeface="+mj-lt"/>
            </a:endParaRPr>
          </a:p>
        </p:txBody>
      </p:sp>
    </p:spTree>
    <p:extLst>
      <p:ext uri="{BB962C8B-B14F-4D97-AF65-F5344CB8AC3E}">
        <p14:creationId xmlns:p14="http://schemas.microsoft.com/office/powerpoint/2010/main" val="397638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Anticipate Questions</a:t>
            </a:r>
          </a:p>
        </p:txBody>
      </p:sp>
      <p:sp>
        <p:nvSpPr>
          <p:cNvPr id="15" name="Content Placeholder 2"/>
          <p:cNvSpPr>
            <a:spLocks noGrp="1"/>
          </p:cNvSpPr>
          <p:nvPr>
            <p:ph sz="half" idx="4294967295"/>
          </p:nvPr>
        </p:nvSpPr>
        <p:spPr>
          <a:xfrm>
            <a:off x="457200" y="1547813"/>
            <a:ext cx="4040188" cy="4462462"/>
          </a:xfrm>
          <a:prstGeom prst="rect">
            <a:avLst/>
          </a:prstGeom>
        </p:spPr>
        <p:txBody>
          <a:bodyPr/>
          <a:lstStyle/>
          <a:p>
            <a:pPr marL="0" indent="0">
              <a:buFontTx/>
              <a:buNone/>
              <a:defRPr/>
            </a:pPr>
            <a:r>
              <a:rPr lang="en-US" sz="2400" dirty="0" smtClean="0"/>
              <a:t>There are lots of things to </a:t>
            </a:r>
            <a:r>
              <a:rPr lang="en-US" sz="2400" i="1" dirty="0" smtClean="0"/>
              <a:t>think</a:t>
            </a:r>
            <a:r>
              <a:rPr lang="en-US" sz="2400" dirty="0" smtClean="0"/>
              <a:t> about and many questions to </a:t>
            </a:r>
            <a:r>
              <a:rPr lang="en-US" sz="2400" i="1" dirty="0" smtClean="0"/>
              <a:t>ask</a:t>
            </a:r>
            <a:r>
              <a:rPr lang="en-US" sz="2400" dirty="0" smtClean="0"/>
              <a:t>.</a:t>
            </a:r>
          </a:p>
          <a:p>
            <a:pPr eaLnBrk="1" hangingPunct="1">
              <a:buFont typeface="Arial" pitchFamily="34" charset="0"/>
              <a:buNone/>
              <a:defRPr/>
            </a:pPr>
            <a:endParaRPr lang="en-US" sz="2400" dirty="0" smtClean="0"/>
          </a:p>
          <a:p>
            <a:pPr marL="0" indent="0">
              <a:buFontTx/>
              <a:buNone/>
              <a:defRPr/>
            </a:pPr>
            <a:endParaRPr lang="en-US" sz="2400" dirty="0"/>
          </a:p>
        </p:txBody>
      </p:sp>
      <p:sp>
        <p:nvSpPr>
          <p:cNvPr id="16" name="Content Placeholder 7"/>
          <p:cNvSpPr>
            <a:spLocks noGrp="1"/>
          </p:cNvSpPr>
          <p:nvPr>
            <p:ph sz="quarter" idx="4294967295"/>
          </p:nvPr>
        </p:nvSpPr>
        <p:spPr>
          <a:xfrm>
            <a:off x="4645025" y="1470025"/>
            <a:ext cx="4041775" cy="3951288"/>
          </a:xfrm>
          <a:prstGeom prst="rect">
            <a:avLst/>
          </a:prstGeom>
        </p:spPr>
        <p:txBody>
          <a:bodyPr/>
          <a:lstStyle/>
          <a:p>
            <a:pPr marL="457200" indent="-457200" eaLnBrk="1" hangingPunct="1">
              <a:lnSpc>
                <a:spcPct val="130000"/>
              </a:lnSpc>
              <a:spcBef>
                <a:spcPct val="30000"/>
              </a:spcBef>
              <a:buClr>
                <a:srgbClr val="C00000"/>
              </a:buClr>
              <a:buFont typeface="Arial" pitchFamily="34" charset="0"/>
              <a:buChar char="•"/>
              <a:defRPr/>
            </a:pPr>
            <a:r>
              <a:rPr lang="en-US" sz="2400" b="1" dirty="0"/>
              <a:t>Can I afford college?</a:t>
            </a:r>
          </a:p>
          <a:p>
            <a:pPr marL="457200" indent="-457200" eaLnBrk="1" hangingPunct="1">
              <a:lnSpc>
                <a:spcPct val="130000"/>
              </a:lnSpc>
              <a:spcBef>
                <a:spcPct val="30000"/>
              </a:spcBef>
              <a:buClr>
                <a:srgbClr val="C00000"/>
              </a:buClr>
              <a:buFont typeface="Arial" pitchFamily="34" charset="0"/>
              <a:buChar char="•"/>
              <a:defRPr/>
            </a:pPr>
            <a:r>
              <a:rPr lang="en-US" sz="2400" b="1" dirty="0" smtClean="0"/>
              <a:t>How much will it cost?</a:t>
            </a:r>
          </a:p>
          <a:p>
            <a:pPr marL="457200" indent="-457200" eaLnBrk="1" hangingPunct="1">
              <a:lnSpc>
                <a:spcPct val="130000"/>
              </a:lnSpc>
              <a:spcBef>
                <a:spcPct val="30000"/>
              </a:spcBef>
              <a:buClr>
                <a:srgbClr val="C00000"/>
              </a:buClr>
              <a:buFont typeface="Arial" pitchFamily="34" charset="0"/>
              <a:buChar char="•"/>
              <a:defRPr/>
            </a:pPr>
            <a:r>
              <a:rPr lang="en-US" sz="2400" b="1" dirty="0" smtClean="0"/>
              <a:t>What is financial aid?</a:t>
            </a:r>
          </a:p>
          <a:p>
            <a:pPr marL="457200" indent="-457200">
              <a:lnSpc>
                <a:spcPct val="130000"/>
              </a:lnSpc>
              <a:spcBef>
                <a:spcPct val="30000"/>
              </a:spcBef>
              <a:buClr>
                <a:srgbClr val="C00000"/>
              </a:buClr>
              <a:buFont typeface="Arial" pitchFamily="34" charset="0"/>
              <a:buChar char="•"/>
              <a:defRPr/>
            </a:pPr>
            <a:r>
              <a:rPr lang="en-US" sz="2400" b="1" dirty="0" smtClean="0"/>
              <a:t>What is the FAFSA?</a:t>
            </a:r>
          </a:p>
          <a:p>
            <a:pPr marL="457200" indent="-457200">
              <a:lnSpc>
                <a:spcPct val="130000"/>
              </a:lnSpc>
              <a:spcBef>
                <a:spcPct val="30000"/>
              </a:spcBef>
              <a:buClr>
                <a:srgbClr val="C00000"/>
              </a:buClr>
              <a:buFont typeface="Arial" pitchFamily="34" charset="0"/>
              <a:buChar char="•"/>
              <a:defRPr/>
            </a:pPr>
            <a:r>
              <a:rPr lang="en-US" sz="2400" b="1" dirty="0" smtClean="0"/>
              <a:t>When and how do I apply?</a:t>
            </a:r>
          </a:p>
          <a:p>
            <a:pPr marL="457200" indent="-457200">
              <a:lnSpc>
                <a:spcPct val="130000"/>
              </a:lnSpc>
              <a:spcBef>
                <a:spcPct val="30000"/>
              </a:spcBef>
              <a:buClr>
                <a:srgbClr val="C00000"/>
              </a:buClr>
              <a:buFont typeface="Arial" pitchFamily="34" charset="0"/>
              <a:buChar char="•"/>
              <a:defRPr/>
            </a:pPr>
            <a:r>
              <a:rPr lang="en-US" sz="2400" b="1" dirty="0" smtClean="0"/>
              <a:t>Where can I get help?</a:t>
            </a:r>
          </a:p>
          <a:p>
            <a:pPr>
              <a:buFont typeface="Arial" pitchFamily="34" charset="0"/>
              <a:buNone/>
              <a:defRPr/>
            </a:pPr>
            <a:endParaRPr lang="en-US" sz="2400" dirty="0"/>
          </a:p>
        </p:txBody>
      </p:sp>
      <p:sp>
        <p:nvSpPr>
          <p:cNvPr id="17" name="Text Box 28"/>
          <p:cNvSpPr txBox="1">
            <a:spLocks noChangeArrowheads="1"/>
          </p:cNvSpPr>
          <p:nvPr/>
        </p:nvSpPr>
        <p:spPr bwMode="auto">
          <a:xfrm>
            <a:off x="4645025" y="6019800"/>
            <a:ext cx="4117975"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CC0000"/>
                </a:solidFill>
              </a:rPr>
              <a:t>Know the answers…</a:t>
            </a:r>
          </a:p>
        </p:txBody>
      </p:sp>
      <p:pic>
        <p:nvPicPr>
          <p:cNvPr id="18" name="Picture 4" descr="clip0055"/>
          <p:cNvPicPr>
            <a:picLocks noChangeAspect="1" noChangeArrowheads="1"/>
          </p:cNvPicPr>
          <p:nvPr/>
        </p:nvPicPr>
        <p:blipFill>
          <a:blip r:embed="rId3" cstate="print"/>
          <a:srcRect/>
          <a:stretch>
            <a:fillRect/>
          </a:stretch>
        </p:blipFill>
        <p:spPr bwMode="auto">
          <a:xfrm>
            <a:off x="0" y="3429000"/>
            <a:ext cx="4225925" cy="3429000"/>
          </a:xfrm>
          <a:prstGeom prst="rect">
            <a:avLst/>
          </a:prstGeom>
          <a:noFill/>
          <a:ln w="9525">
            <a:noFill/>
            <a:miter lim="800000"/>
            <a:headEnd/>
            <a:tailEnd/>
          </a:ln>
        </p:spPr>
      </p:pic>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a:t>
            </a:fld>
            <a:endParaRPr lang="es-MX" dirty="0">
              <a:solidFill>
                <a:prstClr val="black">
                  <a:tint val="75000"/>
                </a:prstClr>
              </a:solidFill>
            </a:endParaRPr>
          </a:p>
        </p:txBody>
      </p:sp>
    </p:spTree>
    <p:extLst>
      <p:ext uri="{BB962C8B-B14F-4D97-AF65-F5344CB8AC3E}">
        <p14:creationId xmlns:p14="http://schemas.microsoft.com/office/powerpoint/2010/main" val="4154739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7"/>
          <p:cNvSpPr>
            <a:spLocks noGrp="1"/>
          </p:cNvSpPr>
          <p:nvPr>
            <p:ph idx="1"/>
          </p:nvPr>
        </p:nvSpPr>
        <p:spPr>
          <a:xfrm>
            <a:off x="0" y="5726823"/>
            <a:ext cx="9143999" cy="668337"/>
          </a:xfrm>
        </p:spPr>
        <p:txBody>
          <a:bodyPr/>
          <a:lstStyle/>
          <a:p>
            <a:pPr algn="ctr"/>
            <a:r>
              <a:rPr lang="en-US" sz="1800" b="1" dirty="0" smtClean="0">
                <a:solidFill>
                  <a:srgbClr val="C00000"/>
                </a:solidFill>
              </a:rPr>
              <a:t>Note:</a:t>
            </a:r>
            <a:r>
              <a:rPr lang="en-US" sz="1800" dirty="0" smtClean="0"/>
              <a:t>  Communicate with each college to inquire about steps to a complete application.</a:t>
            </a:r>
          </a:p>
          <a:p>
            <a:pPr algn="ctr"/>
            <a:endParaRPr lang="en-US" dirty="0" smtClean="0"/>
          </a:p>
        </p:txBody>
      </p:sp>
      <p:sp>
        <p:nvSpPr>
          <p:cNvPr id="50179" name="Rectangle 3"/>
          <p:cNvSpPr>
            <a:spLocks noGrp="1" noChangeArrowheads="1"/>
          </p:cNvSpPr>
          <p:nvPr>
            <p:ph type="body" sz="quarter" idx="13"/>
          </p:nvPr>
        </p:nvSpPr>
        <p:spPr>
          <a:xfrm>
            <a:off x="457200" y="1003300"/>
            <a:ext cx="8339350" cy="482600"/>
          </a:xfrm>
        </p:spPr>
        <p:txBody>
          <a:bodyPr/>
          <a:lstStyle/>
          <a:p>
            <a:pPr marL="0" indent="0" eaLnBrk="1" hangingPunct="1">
              <a:buClr>
                <a:schemeClr val="folHlink"/>
              </a:buClr>
              <a:buFont typeface="Wingdings" pitchFamily="2" charset="2"/>
              <a:buNone/>
            </a:pPr>
            <a:r>
              <a:rPr lang="en-US" dirty="0" smtClean="0">
                <a:latin typeface="Cambria" panose="02040503050406030204" pitchFamily="18" charset="0"/>
              </a:rPr>
              <a:t>To be considered for student aid, a student must complete all forms required by a college.</a:t>
            </a:r>
          </a:p>
        </p:txBody>
      </p:sp>
      <p:sp>
        <p:nvSpPr>
          <p:cNvPr id="50180" name="Rectangle 2"/>
          <p:cNvSpPr>
            <a:spLocks noGrp="1" noChangeArrowheads="1"/>
          </p:cNvSpPr>
          <p:nvPr>
            <p:ph type="title"/>
          </p:nvPr>
        </p:nvSpPr>
        <p:spPr>
          <a:xfrm>
            <a:off x="457200" y="457200"/>
            <a:ext cx="8229600" cy="571500"/>
          </a:xfrm>
        </p:spPr>
        <p:txBody>
          <a:bodyPr/>
          <a:lstStyle/>
          <a:p>
            <a:pPr eaLnBrk="1" hangingPunct="1"/>
            <a:r>
              <a:rPr lang="en-US" dirty="0" smtClean="0">
                <a:latin typeface="Cambria" panose="02040503050406030204" pitchFamily="18" charset="0"/>
              </a:rPr>
              <a:t>How to Apply</a:t>
            </a:r>
            <a:endParaRPr lang="en-US" dirty="0" smtClean="0">
              <a:solidFill>
                <a:schemeClr val="tx1"/>
              </a:solidFill>
              <a:latin typeface="Cambria" panose="02040503050406030204" pitchFamily="18" charset="0"/>
            </a:endParaRPr>
          </a:p>
        </p:txBody>
      </p:sp>
      <p:graphicFrame>
        <p:nvGraphicFramePr>
          <p:cNvPr id="6" name="Diagram 5"/>
          <p:cNvGraphicFramePr/>
          <p:nvPr>
            <p:extLst>
              <p:ext uri="{D42A27DB-BD31-4B8C-83A1-F6EECF244321}">
                <p14:modId xmlns:p14="http://schemas.microsoft.com/office/powerpoint/2010/main" val="3754439966"/>
              </p:ext>
            </p:extLst>
          </p:nvPr>
        </p:nvGraphicFramePr>
        <p:xfrm>
          <a:off x="923525" y="1969609"/>
          <a:ext cx="7296950" cy="369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30</a:t>
            </a:fld>
            <a:endParaRPr lang="es-MX" dirty="0">
              <a:solidFill>
                <a:prstClr val="black">
                  <a:tint val="75000"/>
                </a:prstClr>
              </a:solidFill>
            </a:endParaRPr>
          </a:p>
        </p:txBody>
      </p:sp>
    </p:spTree>
    <p:extLst>
      <p:ext uri="{BB962C8B-B14F-4D97-AF65-F5344CB8AC3E}">
        <p14:creationId xmlns:p14="http://schemas.microsoft.com/office/powerpoint/2010/main" val="35686007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3094" y="1485900"/>
            <a:ext cx="7993705" cy="4724400"/>
          </a:xfrm>
        </p:spPr>
        <p:txBody>
          <a:bodyPr/>
          <a:lstStyle/>
          <a:p>
            <a:pPr>
              <a:buFont typeface="Arial" pitchFamily="34" charset="0"/>
              <a:buNone/>
              <a:defRPr/>
            </a:pPr>
            <a:r>
              <a:rPr lang="en-US" dirty="0" smtClean="0"/>
              <a:t>Eligibility for most federal and state aid programs is based on </a:t>
            </a:r>
            <a:r>
              <a:rPr lang="en-US" i="1" dirty="0" smtClean="0"/>
              <a:t>financial need </a:t>
            </a:r>
            <a:r>
              <a:rPr lang="en-US" dirty="0" smtClean="0"/>
              <a:t>rather than </a:t>
            </a:r>
            <a:r>
              <a:rPr lang="en-US" i="1" dirty="0" smtClean="0"/>
              <a:t>academic achievement</a:t>
            </a:r>
            <a:r>
              <a:rPr lang="en-US" dirty="0" smtClean="0"/>
              <a:t>.  </a:t>
            </a:r>
          </a:p>
          <a:p>
            <a:pPr marL="457200" indent="-457200">
              <a:buFont typeface="Arial" pitchFamily="34" charset="0"/>
              <a:buNone/>
              <a:defRPr/>
            </a:pPr>
            <a:r>
              <a:rPr lang="en-US" b="1" dirty="0" smtClean="0">
                <a:latin typeface="Cambria" panose="02040503050406030204" pitchFamily="18" charset="0"/>
              </a:rPr>
              <a:t>In addition to a completed FAFSA, a student must:</a:t>
            </a:r>
          </a:p>
          <a:p>
            <a:pPr marL="457200" indent="-457200">
              <a:buFont typeface="Arial" pitchFamily="34" charset="0"/>
              <a:buChar char="•"/>
              <a:defRPr/>
            </a:pPr>
            <a:endParaRPr lang="en-US" dirty="0"/>
          </a:p>
        </p:txBody>
      </p:sp>
      <p:sp>
        <p:nvSpPr>
          <p:cNvPr id="54275" name="Text Placeholder 2"/>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Who can get federal and state student aid?</a:t>
            </a:r>
          </a:p>
        </p:txBody>
      </p:sp>
      <p:sp>
        <p:nvSpPr>
          <p:cNvPr id="54276" name="Title 3"/>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General Eligibility Requirements</a:t>
            </a:r>
          </a:p>
        </p:txBody>
      </p:sp>
      <p:graphicFrame>
        <p:nvGraphicFramePr>
          <p:cNvPr id="6" name="Diagram 5"/>
          <p:cNvGraphicFramePr/>
          <p:nvPr>
            <p:extLst>
              <p:ext uri="{D42A27DB-BD31-4B8C-83A1-F6EECF244321}">
                <p14:modId xmlns:p14="http://schemas.microsoft.com/office/powerpoint/2010/main" val="567211027"/>
              </p:ext>
            </p:extLst>
          </p:nvPr>
        </p:nvGraphicFramePr>
        <p:xfrm>
          <a:off x="1153954" y="2660901"/>
          <a:ext cx="6989711" cy="354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31</a:t>
            </a:fld>
            <a:endParaRPr lang="es-MX" dirty="0">
              <a:solidFill>
                <a:prstClr val="black">
                  <a:tint val="75000"/>
                </a:prstClr>
              </a:solidFill>
            </a:endParaRPr>
          </a:p>
        </p:txBody>
      </p:sp>
    </p:spTree>
    <p:extLst>
      <p:ext uri="{BB962C8B-B14F-4D97-AF65-F5344CB8AC3E}">
        <p14:creationId xmlns:p14="http://schemas.microsoft.com/office/powerpoint/2010/main" val="977914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2"/>
          <p:cNvSpPr>
            <a:spLocks noGrp="1"/>
          </p:cNvSpPr>
          <p:nvPr>
            <p:ph idx="1"/>
          </p:nvPr>
        </p:nvSpPr>
        <p:spPr>
          <a:xfrm>
            <a:off x="457200" y="1530344"/>
            <a:ext cx="8229600" cy="4641856"/>
          </a:xfrm>
        </p:spPr>
        <p:txBody>
          <a:bodyPr/>
          <a:lstStyle/>
          <a:p>
            <a:pPr>
              <a:buFontTx/>
              <a:buNone/>
            </a:pPr>
            <a:r>
              <a:rPr lang="en-US" sz="1700" dirty="0" smtClean="0"/>
              <a:t>It is the first step in the financial aid process. A FAFSA is used to apply for Illinois scholarships and grants and for federal financial aid such as grants, loans, and work-study (e.g., Pell Grant, MAP Grant).  In addition, postsecondary schools use it to award non-federal financial aid.  The application is available at </a:t>
            </a:r>
            <a:r>
              <a:rPr lang="en-US" sz="1700" i="1" dirty="0" smtClean="0"/>
              <a:t>no fee</a:t>
            </a:r>
            <a:r>
              <a:rPr lang="en-US" sz="1700" dirty="0" smtClean="0"/>
              <a:t>, hence the word free in the title.</a:t>
            </a:r>
          </a:p>
          <a:p>
            <a:pPr>
              <a:buFontTx/>
              <a:buNone/>
            </a:pPr>
            <a:r>
              <a:rPr lang="en-US" b="1" dirty="0" smtClean="0">
                <a:latin typeface="Cambria" panose="02040503050406030204" pitchFamily="18" charset="0"/>
              </a:rPr>
              <a:t>Three Ways to Access a FAFSA</a:t>
            </a:r>
          </a:p>
          <a:p>
            <a:pPr>
              <a:buFontTx/>
              <a:buNone/>
            </a:pPr>
            <a:endParaRPr lang="en-US" b="1" dirty="0" smtClean="0"/>
          </a:p>
        </p:txBody>
      </p:sp>
      <p:graphicFrame>
        <p:nvGraphicFramePr>
          <p:cNvPr id="11" name="Table 10"/>
          <p:cNvGraphicFramePr>
            <a:graphicFrameLocks noGrp="1"/>
          </p:cNvGraphicFramePr>
          <p:nvPr>
            <p:extLst>
              <p:ext uri="{D42A27DB-BD31-4B8C-83A1-F6EECF244321}">
                <p14:modId xmlns:p14="http://schemas.microsoft.com/office/powerpoint/2010/main" val="1640723873"/>
              </p:ext>
            </p:extLst>
          </p:nvPr>
        </p:nvGraphicFramePr>
        <p:xfrm>
          <a:off x="571500" y="5387376"/>
          <a:ext cx="8039100" cy="792480"/>
        </p:xfrm>
        <a:graphic>
          <a:graphicData uri="http://schemas.openxmlformats.org/drawingml/2006/table">
            <a:tbl>
              <a:tblPr firstRow="1" bandRow="1">
                <a:tableStyleId>{D27102A9-8310-4765-A935-A1911B00CA55}</a:tableStyleId>
              </a:tblPr>
              <a:tblGrid>
                <a:gridCol w="2679700"/>
                <a:gridCol w="2679700"/>
                <a:gridCol w="2679700"/>
              </a:tblGrid>
              <a:tr h="0">
                <a:tc>
                  <a:txBody>
                    <a:bodyPr/>
                    <a:lstStyle/>
                    <a:p>
                      <a:pPr algn="ctr"/>
                      <a:r>
                        <a:rPr lang="en-US" sz="2000" dirty="0" smtClean="0">
                          <a:latin typeface="Cambria" panose="02040503050406030204" pitchFamily="18" charset="0"/>
                        </a:rPr>
                        <a:t>Paper</a:t>
                      </a:r>
                      <a:r>
                        <a:rPr lang="en-US" sz="2000" baseline="0" dirty="0" smtClean="0">
                          <a:latin typeface="Cambria" panose="02040503050406030204" pitchFamily="18" charset="0"/>
                        </a:rPr>
                        <a:t> FAFSA</a:t>
                      </a:r>
                      <a:endParaRPr lang="en-US" sz="2000" b="1" dirty="0">
                        <a:latin typeface="Cambria"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FAFSA on the Web</a:t>
                      </a:r>
                      <a:endParaRPr lang="en-US" sz="2000" b="1"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.pdf FAFSA</a:t>
                      </a:r>
                      <a:endParaRPr lang="en-US" sz="2000" b="1" dirty="0">
                        <a:latin typeface="Cambria" panose="02040503050406030204" pitchFamily="18" charset="0"/>
                      </a:endParaRPr>
                    </a:p>
                  </a:txBody>
                  <a:tcPr/>
                </a:tc>
              </a:tr>
              <a:tr h="0">
                <a:tc>
                  <a:txBody>
                    <a:bodyPr/>
                    <a:lstStyle/>
                    <a:p>
                      <a:pPr algn="ctr"/>
                      <a:r>
                        <a:rPr lang="en-US" sz="2000" dirty="0" smtClean="0"/>
                        <a:t>1-800-4-FED-AID</a:t>
                      </a:r>
                      <a:endParaRPr lang="en-US" sz="2000" dirty="0"/>
                    </a:p>
                  </a:txBody>
                  <a:tcPr anchor="ctr"/>
                </a:tc>
                <a:tc>
                  <a:txBody>
                    <a:bodyPr/>
                    <a:lstStyle/>
                    <a:p>
                      <a:pPr algn="ctr"/>
                      <a:r>
                        <a:rPr lang="en-US" sz="2000" dirty="0" smtClean="0"/>
                        <a:t>www.FAFSA.gov</a:t>
                      </a:r>
                      <a:endParaRPr lang="en-US" sz="2000" b="1" dirty="0">
                        <a:solidFill>
                          <a:srgbClr val="FF0000"/>
                        </a:solidFill>
                      </a:endParaRPr>
                    </a:p>
                  </a:txBody>
                  <a:tcPr anchor="ctr"/>
                </a:tc>
                <a:tc>
                  <a:txBody>
                    <a:bodyPr/>
                    <a:lstStyle/>
                    <a:p>
                      <a:pPr algn="ctr"/>
                      <a:r>
                        <a:rPr lang="en-US" sz="2000" dirty="0" smtClean="0"/>
                        <a:t>www.FAFSA.gov</a:t>
                      </a:r>
                      <a:endParaRPr lang="en-US" sz="2000" dirty="0"/>
                    </a:p>
                  </a:txBody>
                  <a:tcPr anchor="ctr"/>
                </a:tc>
              </a:tr>
            </a:tbl>
          </a:graphicData>
        </a:graphic>
      </p:graphicFrame>
      <p:sp>
        <p:nvSpPr>
          <p:cNvPr id="12" name="Text Placeholder 11"/>
          <p:cNvSpPr>
            <a:spLocks noGrp="1"/>
          </p:cNvSpPr>
          <p:nvPr>
            <p:ph type="body" sz="quarter" idx="13"/>
          </p:nvPr>
        </p:nvSpPr>
        <p:spPr>
          <a:xfrm>
            <a:off x="457200" y="1047744"/>
            <a:ext cx="8229600" cy="482600"/>
          </a:xfrm>
        </p:spPr>
        <p:txBody>
          <a:bodyPr/>
          <a:lstStyle/>
          <a:p>
            <a:pPr marL="0" indent="0"/>
            <a:r>
              <a:rPr lang="en-US" dirty="0" smtClean="0">
                <a:latin typeface="Cambria" panose="02040503050406030204" pitchFamily="18" charset="0"/>
              </a:rPr>
              <a:t>What is a FAFSA?</a:t>
            </a:r>
          </a:p>
        </p:txBody>
      </p:sp>
      <p:sp>
        <p:nvSpPr>
          <p:cNvPr id="13" name="Title 6"/>
          <p:cNvSpPr>
            <a:spLocks noGrp="1"/>
          </p:cNvSpPr>
          <p:nvPr>
            <p:ph type="title"/>
          </p:nvPr>
        </p:nvSpPr>
        <p:spPr>
          <a:xfrm>
            <a:off x="438584" y="470589"/>
            <a:ext cx="8396371" cy="571500"/>
          </a:xfrm>
        </p:spPr>
        <p:txBody>
          <a:bodyPr/>
          <a:lstStyle/>
          <a:p>
            <a:r>
              <a:rPr lang="en-US" sz="3500" dirty="0" smtClean="0">
                <a:latin typeface="Cambria" panose="02040503050406030204" pitchFamily="18" charset="0"/>
              </a:rPr>
              <a:t>Free Application for Federal Student Aid</a:t>
            </a:r>
          </a:p>
        </p:txBody>
      </p:sp>
      <p:pic>
        <p:nvPicPr>
          <p:cNvPr id="14" name="Picture 5" descr="C:\Users\dzimmerm\Desktop\Presentation Pics &amp; Graphics\Website Screenshots\FAFSAGo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350" y="3217005"/>
            <a:ext cx="284207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3955" y="3217006"/>
            <a:ext cx="1564693" cy="20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9060" y="3217006"/>
            <a:ext cx="1564693" cy="20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32</a:t>
            </a:fld>
            <a:endParaRPr lang="es-MX" dirty="0">
              <a:solidFill>
                <a:prstClr val="black">
                  <a:tint val="75000"/>
                </a:prstClr>
              </a:solidFill>
            </a:endParaRPr>
          </a:p>
        </p:txBody>
      </p:sp>
    </p:spTree>
    <p:extLst>
      <p:ext uri="{BB962C8B-B14F-4D97-AF65-F5344CB8AC3E}">
        <p14:creationId xmlns:p14="http://schemas.microsoft.com/office/powerpoint/2010/main" val="496961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539474" y="1485900"/>
            <a:ext cx="8147326" cy="4724400"/>
          </a:xfrm>
        </p:spPr>
        <p:txBody>
          <a:bodyPr/>
          <a:lstStyle/>
          <a:p>
            <a:pPr>
              <a:buFontTx/>
              <a:buNone/>
            </a:pPr>
            <a:r>
              <a:rPr lang="en-US" dirty="0" smtClean="0"/>
              <a:t>For financial aid purposes, questions on the FAFSA will determine the status of the student.</a:t>
            </a:r>
          </a:p>
        </p:txBody>
      </p:sp>
      <p:sp>
        <p:nvSpPr>
          <p:cNvPr id="55299" name="Text Placeholder 4"/>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Whose information is required on a </a:t>
            </a:r>
            <a:r>
              <a:rPr lang="en-US" dirty="0" err="1" smtClean="0">
                <a:latin typeface="Cambria" panose="02040503050406030204" pitchFamily="18" charset="0"/>
              </a:rPr>
              <a:t>FAFSA</a:t>
            </a:r>
            <a:r>
              <a:rPr lang="en-US" dirty="0" smtClean="0">
                <a:latin typeface="Cambria" panose="02040503050406030204" pitchFamily="18" charset="0"/>
              </a:rPr>
              <a:t>?</a:t>
            </a:r>
          </a:p>
        </p:txBody>
      </p:sp>
      <p:sp>
        <p:nvSpPr>
          <p:cNvPr id="55300" name="Title 1"/>
          <p:cNvSpPr>
            <a:spLocks noGrp="1"/>
          </p:cNvSpPr>
          <p:nvPr>
            <p:ph type="title"/>
          </p:nvPr>
        </p:nvSpPr>
        <p:spPr>
          <a:xfrm>
            <a:off x="457200" y="457200"/>
            <a:ext cx="8229599" cy="571500"/>
          </a:xfrm>
        </p:spPr>
        <p:txBody>
          <a:bodyPr/>
          <a:lstStyle/>
          <a:p>
            <a:r>
              <a:rPr lang="en-US" dirty="0" smtClean="0">
                <a:latin typeface="Cambria" panose="02040503050406030204" pitchFamily="18" charset="0"/>
              </a:rPr>
              <a:t>Dependency Status</a:t>
            </a:r>
          </a:p>
        </p:txBody>
      </p:sp>
      <p:graphicFrame>
        <p:nvGraphicFramePr>
          <p:cNvPr id="4" name="Table 3"/>
          <p:cNvGraphicFramePr>
            <a:graphicFrameLocks noGrp="1"/>
          </p:cNvGraphicFramePr>
          <p:nvPr>
            <p:extLst>
              <p:ext uri="{D42A27DB-BD31-4B8C-83A1-F6EECF244321}">
                <p14:modId xmlns:p14="http://schemas.microsoft.com/office/powerpoint/2010/main" val="3427544103"/>
              </p:ext>
            </p:extLst>
          </p:nvPr>
        </p:nvGraphicFramePr>
        <p:xfrm>
          <a:off x="539474" y="2315254"/>
          <a:ext cx="8125390" cy="3725287"/>
        </p:xfrm>
        <a:graphic>
          <a:graphicData uri="http://schemas.openxmlformats.org/drawingml/2006/table">
            <a:tbl>
              <a:tblPr/>
              <a:tblGrid>
                <a:gridCol w="4062695"/>
                <a:gridCol w="4062695"/>
              </a:tblGrid>
              <a:tr h="713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mbria" panose="02040503050406030204" pitchFamily="18" charset="0"/>
                        </a:rPr>
                        <a:t>Status based on FAFSA</a:t>
                      </a:r>
                      <a:endParaRPr kumimoji="0" lang="en-US" sz="2400" b="1" i="0" u="none" strike="noStrike" cap="none" normalizeH="0" baseline="0" dirty="0" smtClean="0">
                        <a:ln>
                          <a:noFill/>
                        </a:ln>
                        <a:solidFill>
                          <a:schemeClr val="bg1"/>
                        </a:solidFill>
                        <a:effectLst/>
                        <a:latin typeface="Cambria" panose="02040503050406030204" pitchFamily="18"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mbria" panose="02040503050406030204" pitchFamily="18" charset="0"/>
                        </a:rPr>
                        <a:t>Information to be Reported</a:t>
                      </a:r>
                      <a:endParaRPr kumimoji="0" lang="en-US" sz="2400" b="1" i="0" u="none" strike="noStrike" cap="none" normalizeH="0" baseline="0" dirty="0" smtClean="0">
                        <a:ln>
                          <a:noFill/>
                        </a:ln>
                        <a:solidFill>
                          <a:schemeClr val="bg1"/>
                        </a:solidFill>
                        <a:effectLst/>
                        <a:latin typeface="Cambria" panose="02040503050406030204" pitchFamily="18"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1505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rPr>
                        <a:t>Dependent</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mn-lt"/>
                        </a:rPr>
                        <a:t>Student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mn-lt"/>
                        </a:rPr>
                        <a:t>Parents</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505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rPr>
                        <a:t>Independent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mn-lt"/>
                        </a:rPr>
                        <a:t>Student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mn-lt"/>
                        </a:rPr>
                        <a:t>Spouse</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5311" name="Picture 5" descr="computerkid.jpg"/>
          <p:cNvPicPr>
            <a:picLocks noChangeAspect="1"/>
          </p:cNvPicPr>
          <p:nvPr/>
        </p:nvPicPr>
        <p:blipFill>
          <a:blip r:embed="rId3" cstate="print"/>
          <a:srcRect/>
          <a:stretch>
            <a:fillRect/>
          </a:stretch>
        </p:blipFill>
        <p:spPr bwMode="auto">
          <a:xfrm>
            <a:off x="6513801" y="4504340"/>
            <a:ext cx="2151063" cy="1428750"/>
          </a:xfrm>
          <a:prstGeom prst="rect">
            <a:avLst/>
          </a:prstGeom>
          <a:noFill/>
          <a:ln w="9525">
            <a:noFill/>
            <a:miter lim="800000"/>
            <a:headEnd/>
            <a:tailEnd/>
          </a:ln>
        </p:spPr>
      </p:pic>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33</a:t>
            </a:fld>
            <a:endParaRPr lang="es-MX" dirty="0">
              <a:solidFill>
                <a:prstClr val="black">
                  <a:tint val="75000"/>
                </a:prstClr>
              </a:solidFill>
            </a:endParaRPr>
          </a:p>
        </p:txBody>
      </p:sp>
    </p:spTree>
    <p:extLst>
      <p:ext uri="{BB962C8B-B14F-4D97-AF65-F5344CB8AC3E}">
        <p14:creationId xmlns:p14="http://schemas.microsoft.com/office/powerpoint/2010/main" val="420741059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199" y="1777585"/>
            <a:ext cx="5843025" cy="4152900"/>
          </a:xfrm>
        </p:spPr>
        <p:txBody>
          <a:bodyPr/>
          <a:lstStyle/>
          <a:p>
            <a:pPr>
              <a:spcBef>
                <a:spcPts val="0"/>
              </a:spcBef>
              <a:spcAft>
                <a:spcPts val="1800"/>
              </a:spcAft>
              <a:buFont typeface="Arial" pitchFamily="34" charset="0"/>
              <a:buNone/>
              <a:defRPr/>
            </a:pPr>
            <a:r>
              <a:rPr lang="en-US" sz="2200" dirty="0" smtClean="0"/>
              <a:t>Previous PIN process was replaced by a Username and</a:t>
            </a:r>
            <a:r>
              <a:rPr lang="en-US" sz="2200" dirty="0"/>
              <a:t> P</a:t>
            </a:r>
            <a:r>
              <a:rPr lang="en-US" sz="2200" dirty="0" smtClean="0"/>
              <a:t>assword for Federal Student Aid websites.</a:t>
            </a:r>
          </a:p>
          <a:p>
            <a:pPr>
              <a:spcBef>
                <a:spcPts val="0"/>
              </a:spcBef>
              <a:spcAft>
                <a:spcPts val="1800"/>
              </a:spcAft>
              <a:buFont typeface="Arial" pitchFamily="34" charset="0"/>
              <a:buNone/>
              <a:defRPr/>
            </a:pPr>
            <a:r>
              <a:rPr lang="en-US" sz="2200" dirty="0" smtClean="0"/>
              <a:t>Students who filed 2015-2016 FAFSAs before the change will have to transition over to the new format.</a:t>
            </a:r>
          </a:p>
          <a:p>
            <a:pPr>
              <a:spcBef>
                <a:spcPts val="0"/>
              </a:spcBef>
              <a:spcAft>
                <a:spcPts val="1800"/>
              </a:spcAft>
              <a:buFont typeface="Arial" pitchFamily="34" charset="0"/>
              <a:buNone/>
              <a:defRPr/>
            </a:pPr>
            <a:r>
              <a:rPr lang="en-US" sz="2200" dirty="0" smtClean="0"/>
              <a:t>Those who file FAFSAs after the change will use the new format from the start.</a:t>
            </a:r>
            <a:endParaRPr lang="en-US" sz="2200" dirty="0"/>
          </a:p>
          <a:p>
            <a:pPr>
              <a:spcBef>
                <a:spcPts val="0"/>
              </a:spcBef>
              <a:spcAft>
                <a:spcPts val="1800"/>
              </a:spcAft>
              <a:buFont typeface="Arial" pitchFamily="34" charset="0"/>
              <a:buNone/>
              <a:defRPr/>
            </a:pPr>
            <a:endParaRPr lang="en-US" dirty="0" smtClean="0"/>
          </a:p>
        </p:txBody>
      </p:sp>
      <p:sp>
        <p:nvSpPr>
          <p:cNvPr id="12" name="Text Placeholder 4"/>
          <p:cNvSpPr>
            <a:spLocks noGrp="1"/>
          </p:cNvSpPr>
          <p:nvPr>
            <p:ph type="body" sz="quarter" idx="13"/>
          </p:nvPr>
        </p:nvSpPr>
        <p:spPr>
          <a:xfrm>
            <a:off x="457200" y="1003300"/>
            <a:ext cx="8416160" cy="482600"/>
          </a:xfrm>
        </p:spPr>
        <p:txBody>
          <a:bodyPr/>
          <a:lstStyle/>
          <a:p>
            <a:pPr marL="0" indent="0"/>
            <a:r>
              <a:rPr lang="en-US" sz="2200" dirty="0" smtClean="0">
                <a:latin typeface="Cambria" panose="02040503050406030204" pitchFamily="18" charset="0"/>
              </a:rPr>
              <a:t>A new </a:t>
            </a:r>
            <a:r>
              <a:rPr lang="en-US" sz="2200" dirty="0">
                <a:latin typeface="Cambria" panose="02040503050406030204" pitchFamily="18" charset="0"/>
              </a:rPr>
              <a:t>PIN process </a:t>
            </a:r>
            <a:r>
              <a:rPr lang="en-US" sz="2200" dirty="0" smtClean="0">
                <a:latin typeface="Cambria" panose="02040503050406030204" pitchFamily="18" charset="0"/>
              </a:rPr>
              <a:t>was instituted May 10, 2015</a:t>
            </a:r>
            <a:endParaRPr lang="en-US" sz="2200" dirty="0">
              <a:latin typeface="Cambria" panose="02040503050406030204" pitchFamily="18" charset="0"/>
            </a:endParaRPr>
          </a:p>
          <a:p>
            <a:pPr marL="0" indent="0"/>
            <a:endParaRPr lang="en-US" sz="2200" b="0" dirty="0" smtClean="0"/>
          </a:p>
        </p:txBody>
      </p:sp>
      <p:sp>
        <p:nvSpPr>
          <p:cNvPr id="13" name="Title 1"/>
          <p:cNvSpPr>
            <a:spLocks noGrp="1"/>
          </p:cNvSpPr>
          <p:nvPr>
            <p:ph type="title"/>
          </p:nvPr>
        </p:nvSpPr>
        <p:spPr>
          <a:xfrm>
            <a:off x="457200" y="457200"/>
            <a:ext cx="8229600" cy="571500"/>
          </a:xfrm>
        </p:spPr>
        <p:txBody>
          <a:bodyPr/>
          <a:lstStyle/>
          <a:p>
            <a:pPr>
              <a:defRPr/>
            </a:pPr>
            <a:r>
              <a:rPr lang="en-US" dirty="0" smtClean="0">
                <a:latin typeface="Cambria" panose="02040503050406030204" pitchFamily="18" charset="0"/>
              </a:rPr>
              <a:t>FSA ID</a:t>
            </a:r>
            <a:endParaRPr lang="en-US" dirty="0" smtClean="0">
              <a:solidFill>
                <a:schemeClr val="tx1">
                  <a:lumMod val="65000"/>
                  <a:lumOff val="35000"/>
                </a:schemeClr>
              </a:solidFill>
              <a:latin typeface="Cambria" panose="020405030504060302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936827452"/>
              </p:ext>
            </p:extLst>
          </p:nvPr>
        </p:nvGraphicFramePr>
        <p:xfrm>
          <a:off x="6179991" y="2008015"/>
          <a:ext cx="3216747" cy="3283725"/>
        </p:xfrm>
        <a:graphic>
          <a:graphicData uri="http://schemas.openxmlformats.org/drawingml/2006/table">
            <a:tbl>
              <a:tblPr firstRow="1" bandRow="1">
                <a:tableStyleId>{2D5ABB26-0587-4C30-8999-92F81FD0307C}</a:tableStyleId>
              </a:tblPr>
              <a:tblGrid>
                <a:gridCol w="208280"/>
                <a:gridCol w="3008467"/>
              </a:tblGrid>
              <a:tr h="537670">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r>
                        <a:rPr lang="en-US" sz="2400" b="1" dirty="0" smtClean="0">
                          <a:latin typeface="Cambria" panose="02040503050406030204" pitchFamily="18" charset="0"/>
                        </a:rPr>
                        <a:t>FSA ID Requirements</a:t>
                      </a:r>
                      <a:endParaRPr lang="en-US" sz="24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tcPr>
                </a:tc>
              </a:tr>
              <a:tr h="403695">
                <a:tc>
                  <a:txBody>
                    <a:bodyPr/>
                    <a:lstStyle/>
                    <a:p>
                      <a:pPr marL="285750" indent="-285750">
                        <a:buFont typeface="Arial" panose="020B0604020202020204" pitchFamily="34" charset="0"/>
                        <a:buChar char="•"/>
                      </a:pPr>
                      <a:endParaRPr lang="en-US" sz="1800" dirty="0"/>
                    </a:p>
                  </a:txBody>
                  <a:tcPr>
                    <a:lnR w="12700" cap="flat" cmpd="sng" algn="ctr">
                      <a:solidFill>
                        <a:schemeClr val="tx1"/>
                      </a:solidFill>
                      <a:prstDash val="solid"/>
                      <a:round/>
                      <a:headEnd type="none" w="med" len="med"/>
                      <a:tailEnd type="none" w="med" len="med"/>
                    </a:lnR>
                  </a:tcPr>
                </a:tc>
                <a:tc>
                  <a:txBody>
                    <a:bodyPr/>
                    <a:lstStyle/>
                    <a:p>
                      <a:pPr marL="342900" indent="-342900">
                        <a:buClr>
                          <a:srgbClr val="C00000"/>
                        </a:buClr>
                        <a:buSzPct val="200000"/>
                        <a:buFont typeface="Arial" panose="020B0604020202020204" pitchFamily="34" charset="0"/>
                        <a:buChar char="•"/>
                      </a:pPr>
                      <a:r>
                        <a:rPr lang="en-US" sz="1900" dirty="0" smtClean="0"/>
                        <a:t>Username</a:t>
                      </a:r>
                      <a:endParaRPr lang="en-US" sz="1900" dirty="0"/>
                    </a:p>
                  </a:txBody>
                  <a:tcPr>
                    <a:lnL w="12700" cap="flat" cmpd="sng" algn="ctr">
                      <a:solidFill>
                        <a:schemeClr val="tx1"/>
                      </a:solidFill>
                      <a:prstDash val="solid"/>
                      <a:round/>
                      <a:headEnd type="none" w="med" len="med"/>
                      <a:tailEnd type="none" w="med" len="med"/>
                    </a:lnL>
                  </a:tcPr>
                </a:tc>
              </a:tr>
              <a:tr h="403695">
                <a:tc>
                  <a:txBody>
                    <a:bodyPr/>
                    <a:lstStyle/>
                    <a:p>
                      <a:pPr marL="285750" indent="-285750">
                        <a:buFont typeface="Arial" panose="020B0604020202020204" pitchFamily="34" charset="0"/>
                        <a:buChar char="•"/>
                      </a:pPr>
                      <a:endParaRPr lang="en-US" sz="1800" dirty="0"/>
                    </a:p>
                  </a:txBody>
                  <a:tcPr>
                    <a:lnR w="12700" cap="flat" cmpd="sng" algn="ctr">
                      <a:solidFill>
                        <a:schemeClr val="tx1"/>
                      </a:solidFill>
                      <a:prstDash val="solid"/>
                      <a:round/>
                      <a:headEnd type="none" w="med" len="med"/>
                      <a:tailEnd type="none" w="med" len="med"/>
                    </a:lnR>
                  </a:tcPr>
                </a:tc>
                <a:tc>
                  <a:txBody>
                    <a:bodyPr/>
                    <a:lstStyle/>
                    <a:p>
                      <a:pPr marL="342900" indent="-342900">
                        <a:buClr>
                          <a:srgbClr val="C00000"/>
                        </a:buClr>
                        <a:buSzPct val="200000"/>
                        <a:buFont typeface="Arial" panose="020B0604020202020204" pitchFamily="34" charset="0"/>
                        <a:buChar char="•"/>
                      </a:pPr>
                      <a:r>
                        <a:rPr lang="en-US" sz="1900" dirty="0" smtClean="0"/>
                        <a:t>Password</a:t>
                      </a:r>
                      <a:endParaRPr lang="en-US" sz="1900" dirty="0"/>
                    </a:p>
                  </a:txBody>
                  <a:tcPr>
                    <a:lnL w="12700" cap="flat" cmpd="sng" algn="ctr">
                      <a:solidFill>
                        <a:schemeClr val="tx1"/>
                      </a:solidFill>
                      <a:prstDash val="solid"/>
                      <a:round/>
                      <a:headEnd type="none" w="med" len="med"/>
                      <a:tailEnd type="none" w="med" len="med"/>
                    </a:lnL>
                  </a:tcPr>
                </a:tc>
              </a:tr>
              <a:tr h="267065">
                <a:tc>
                  <a:txBody>
                    <a:bodyPr/>
                    <a:lstStyle/>
                    <a:p>
                      <a:pPr marL="285750" indent="-285750">
                        <a:buFont typeface="Arial" panose="020B0604020202020204" pitchFamily="34" charset="0"/>
                        <a:buChar char="•"/>
                      </a:pPr>
                      <a:endParaRPr lang="en-US" sz="1800" dirty="0"/>
                    </a:p>
                  </a:txBody>
                  <a:tcPr>
                    <a:lnR w="12700" cap="flat" cmpd="sng" algn="ctr">
                      <a:solidFill>
                        <a:schemeClr val="tx1"/>
                      </a:solidFill>
                      <a:prstDash val="solid"/>
                      <a:round/>
                      <a:headEnd type="none" w="med" len="med"/>
                      <a:tailEnd type="none" w="med" len="med"/>
                    </a:lnR>
                  </a:tcPr>
                </a:tc>
                <a:tc>
                  <a:txBody>
                    <a:bodyPr/>
                    <a:lstStyle/>
                    <a:p>
                      <a:pPr marL="342900" indent="-342900">
                        <a:buClr>
                          <a:srgbClr val="C00000"/>
                        </a:buClr>
                        <a:buSzPct val="100000"/>
                        <a:buFont typeface="Wingdings" panose="05000000000000000000" pitchFamily="2" charset="2"/>
                        <a:buChar char="Ø"/>
                      </a:pPr>
                      <a:r>
                        <a:rPr lang="en-US" sz="1900" dirty="0" smtClean="0"/>
                        <a:t>Uppercase letters</a:t>
                      </a:r>
                    </a:p>
                    <a:p>
                      <a:pPr marL="342900" indent="-342900">
                        <a:buClr>
                          <a:srgbClr val="C00000"/>
                        </a:buClr>
                        <a:buSzPct val="100000"/>
                        <a:buFont typeface="Wingdings" panose="05000000000000000000" pitchFamily="2" charset="2"/>
                        <a:buChar char="Ø"/>
                      </a:pPr>
                      <a:r>
                        <a:rPr lang="en-US" sz="1900" dirty="0" smtClean="0"/>
                        <a:t>Lowercase</a:t>
                      </a:r>
                      <a:r>
                        <a:rPr lang="en-US" sz="1900" baseline="0" dirty="0" smtClean="0"/>
                        <a:t> letters</a:t>
                      </a:r>
                    </a:p>
                    <a:p>
                      <a:pPr marL="342900" indent="-342900">
                        <a:buClr>
                          <a:srgbClr val="C00000"/>
                        </a:buClr>
                        <a:buSzPct val="100000"/>
                        <a:buFont typeface="Wingdings" panose="05000000000000000000" pitchFamily="2" charset="2"/>
                        <a:buChar char="Ø"/>
                      </a:pPr>
                      <a:r>
                        <a:rPr lang="en-US" sz="1900" dirty="0" smtClean="0"/>
                        <a:t>Numbers</a:t>
                      </a:r>
                    </a:p>
                    <a:p>
                      <a:pPr marL="342900" indent="-342900">
                        <a:buClr>
                          <a:srgbClr val="C00000"/>
                        </a:buClr>
                        <a:buSzPct val="100000"/>
                        <a:buFont typeface="Wingdings" panose="05000000000000000000" pitchFamily="2" charset="2"/>
                        <a:buChar char="Ø"/>
                      </a:pPr>
                      <a:r>
                        <a:rPr lang="en-US" sz="1900" dirty="0" smtClean="0"/>
                        <a:t>Special</a:t>
                      </a:r>
                      <a:r>
                        <a:rPr lang="en-US" sz="1900" baseline="0" dirty="0" smtClean="0"/>
                        <a:t> characters</a:t>
                      </a:r>
                      <a:endParaRPr lang="en-US" sz="1900" dirty="0"/>
                    </a:p>
                  </a:txBody>
                  <a:tcPr>
                    <a:lnL w="12700" cap="flat" cmpd="sng" algn="ctr">
                      <a:solidFill>
                        <a:schemeClr val="tx1"/>
                      </a:solidFill>
                      <a:prstDash val="solid"/>
                      <a:round/>
                      <a:headEnd type="none" w="med" len="med"/>
                      <a:tailEnd type="none" w="med" len="med"/>
                    </a:lnL>
                  </a:tcPr>
                </a:tc>
              </a:tr>
              <a:tr h="403695">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marL="342900" indent="-342900">
                        <a:buClr>
                          <a:srgbClr val="C00000"/>
                        </a:buClr>
                        <a:buSzPct val="100000"/>
                        <a:buFont typeface="Wingdings" panose="05000000000000000000" pitchFamily="2" charset="2"/>
                        <a:buChar char="Ø"/>
                      </a:pPr>
                      <a:endParaRPr lang="en-US" sz="1900" dirty="0"/>
                    </a:p>
                  </a:txBody>
                  <a:tcPr>
                    <a:lnL w="12700" cap="flat" cmpd="sng" algn="ctr">
                      <a:solidFill>
                        <a:schemeClr val="tx1"/>
                      </a:solidFill>
                      <a:prstDash val="solid"/>
                      <a:round/>
                      <a:headEnd type="none" w="med" len="med"/>
                      <a:tailEnd type="none" w="med" len="med"/>
                    </a:lnL>
                  </a:tcPr>
                </a:tc>
              </a:tr>
            </a:tbl>
          </a:graphicData>
        </a:graphic>
      </p:graphicFrame>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34</a:t>
            </a:fld>
            <a:endParaRPr lang="es-MX" dirty="0">
              <a:solidFill>
                <a:prstClr val="black">
                  <a:tint val="75000"/>
                </a:prstClr>
              </a:solidFill>
            </a:endParaRPr>
          </a:p>
        </p:txBody>
      </p:sp>
    </p:spTree>
    <p:extLst>
      <p:ext uri="{BB962C8B-B14F-4D97-AF65-F5344CB8AC3E}">
        <p14:creationId xmlns:p14="http://schemas.microsoft.com/office/powerpoint/2010/main" val="408920480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noGrp="1"/>
          </p:cNvGraphicFramePr>
          <p:nvPr>
            <p:ph idx="1"/>
            <p:extLst>
              <p:ext uri="{D42A27DB-BD31-4B8C-83A1-F6EECF244321}">
                <p14:modId xmlns:p14="http://schemas.microsoft.com/office/powerpoint/2010/main" val="2066100366"/>
              </p:ext>
            </p:extLst>
          </p:nvPr>
        </p:nvGraphicFramePr>
        <p:xfrm>
          <a:off x="457200" y="1853400"/>
          <a:ext cx="3922775" cy="3197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3"/>
          <p:cNvSpPr>
            <a:spLocks noGrp="1" noChangeArrowheads="1"/>
          </p:cNvSpPr>
          <p:nvPr>
            <p:ph type="body" sz="quarter" idx="13"/>
          </p:nvPr>
        </p:nvSpPr>
        <p:spPr>
          <a:xfrm>
            <a:off x="519675" y="1059527"/>
            <a:ext cx="8364615" cy="351830"/>
          </a:xfrm>
        </p:spPr>
        <p:txBody>
          <a:bodyPr numCol="1"/>
          <a:lstStyle/>
          <a:p>
            <a:pPr marL="115888" indent="-115888">
              <a:spcBef>
                <a:spcPct val="50000"/>
              </a:spcBef>
              <a:buFont typeface="Arial" pitchFamily="34" charset="0"/>
              <a:buNone/>
              <a:defRPr/>
            </a:pPr>
            <a:r>
              <a:rPr lang="en-US" dirty="0" smtClean="0">
                <a:latin typeface="Cambria" panose="02040503050406030204" pitchFamily="18" charset="0"/>
              </a:rPr>
              <a:t>Important Dates</a:t>
            </a:r>
            <a:endParaRPr lang="en-US" dirty="0" smtClean="0"/>
          </a:p>
        </p:txBody>
      </p:sp>
      <p:sp>
        <p:nvSpPr>
          <p:cNvPr id="16" name="Rectangle 2"/>
          <p:cNvSpPr>
            <a:spLocks noGrp="1" noChangeArrowheads="1"/>
          </p:cNvSpPr>
          <p:nvPr>
            <p:ph type="title"/>
          </p:nvPr>
        </p:nvSpPr>
        <p:spPr>
          <a:xfrm>
            <a:off x="457200" y="457200"/>
            <a:ext cx="8229600" cy="571500"/>
          </a:xfrm>
        </p:spPr>
        <p:txBody>
          <a:bodyPr/>
          <a:lstStyle/>
          <a:p>
            <a:pPr eaLnBrk="1" hangingPunct="1"/>
            <a:r>
              <a:rPr lang="en-US" dirty="0" smtClean="0">
                <a:latin typeface="Cambria" panose="02040503050406030204" pitchFamily="18" charset="0"/>
              </a:rPr>
              <a:t>When to Apply  </a:t>
            </a:r>
          </a:p>
        </p:txBody>
      </p:sp>
      <p:sp>
        <p:nvSpPr>
          <p:cNvPr id="17" name="Rectangle 7"/>
          <p:cNvSpPr>
            <a:spLocks noChangeArrowheads="1"/>
          </p:cNvSpPr>
          <p:nvPr/>
        </p:nvSpPr>
        <p:spPr bwMode="auto">
          <a:xfrm>
            <a:off x="12106" y="6007847"/>
            <a:ext cx="9144000" cy="276999"/>
          </a:xfrm>
          <a:prstGeom prst="rect">
            <a:avLst/>
          </a:prstGeom>
          <a:noFill/>
          <a:ln w="9525">
            <a:noFill/>
            <a:miter lim="800000"/>
            <a:headEnd/>
            <a:tailEnd/>
          </a:ln>
        </p:spPr>
        <p:txBody>
          <a:bodyPr wrap="square">
            <a:spAutoFit/>
          </a:bodyPr>
          <a:lstStyle/>
          <a:p>
            <a:pPr algn="ctr">
              <a:spcBef>
                <a:spcPct val="50000"/>
              </a:spcBef>
              <a:buClr>
                <a:srgbClr val="DE1A3F"/>
              </a:buClr>
              <a:buSzPct val="150000"/>
            </a:pPr>
            <a:r>
              <a:rPr lang="en-US" sz="1200" b="1" dirty="0" smtClean="0">
                <a:latin typeface="+mn-lt"/>
              </a:rPr>
              <a:t>* Note</a:t>
            </a:r>
            <a:r>
              <a:rPr lang="en-US" sz="1200" dirty="0" smtClean="0">
                <a:latin typeface="+mn-lt"/>
              </a:rPr>
              <a:t>:  </a:t>
            </a:r>
            <a:r>
              <a:rPr lang="en-US" sz="1200" b="0" dirty="0" smtClean="0">
                <a:latin typeface="+mn-lt"/>
              </a:rPr>
              <a:t>In Illinois, grants and dollar amounts are subject to appropriations by the Illinois General Assembly and the Governor.</a:t>
            </a:r>
            <a:endParaRPr lang="en-US" sz="1200" b="0" dirty="0">
              <a:latin typeface="+mn-lt"/>
            </a:endParaRPr>
          </a:p>
        </p:txBody>
      </p:sp>
      <p:sp>
        <p:nvSpPr>
          <p:cNvPr id="8" name="Rectangle 7"/>
          <p:cNvSpPr>
            <a:spLocks noChangeArrowheads="1"/>
          </p:cNvSpPr>
          <p:nvPr/>
        </p:nvSpPr>
        <p:spPr bwMode="auto">
          <a:xfrm>
            <a:off x="457201" y="5050851"/>
            <a:ext cx="8427089" cy="830997"/>
          </a:xfrm>
          <a:prstGeom prst="rect">
            <a:avLst/>
          </a:prstGeom>
          <a:noFill/>
          <a:ln w="9525">
            <a:noFill/>
            <a:miter lim="800000"/>
            <a:headEnd/>
            <a:tailEnd/>
          </a:ln>
        </p:spPr>
        <p:txBody>
          <a:bodyPr wrap="square">
            <a:spAutoFit/>
          </a:bodyPr>
          <a:lstStyle/>
          <a:p>
            <a:pPr>
              <a:spcBef>
                <a:spcPct val="50000"/>
              </a:spcBef>
              <a:buClr>
                <a:srgbClr val="DE1A3F"/>
              </a:buClr>
              <a:buSzPct val="150000"/>
            </a:pPr>
            <a:r>
              <a:rPr lang="en-US" sz="1200" b="1" dirty="0" smtClean="0">
                <a:latin typeface="+mn-lt"/>
              </a:rPr>
              <a:t>Initial Suspense Date for 2013-2014 MAP Awards: March 2, 2013; Limited Release Suspense Date: March 2 – 16, 2013</a:t>
            </a:r>
          </a:p>
          <a:p>
            <a:pPr>
              <a:spcBef>
                <a:spcPct val="50000"/>
              </a:spcBef>
              <a:buClr>
                <a:srgbClr val="DE1A3F"/>
              </a:buClr>
              <a:buSzPct val="150000"/>
            </a:pPr>
            <a:r>
              <a:rPr lang="en-US" sz="1200" b="1" dirty="0" smtClean="0">
                <a:latin typeface="+mn-lt"/>
              </a:rPr>
              <a:t>Initial Suspense Date for 2014-2015 MAP Awards: February 28, 2014; Limited Release Suspense Date: February 28-March 5, 2014</a:t>
            </a:r>
          </a:p>
          <a:p>
            <a:pPr>
              <a:spcBef>
                <a:spcPct val="50000"/>
              </a:spcBef>
              <a:buClr>
                <a:srgbClr val="DE1A3F"/>
              </a:buClr>
              <a:buSzPct val="150000"/>
            </a:pPr>
            <a:r>
              <a:rPr lang="en-US" sz="1200" b="1" dirty="0" smtClean="0">
                <a:latin typeface="+mn-lt"/>
              </a:rPr>
              <a:t>Suspense Date for 2015-2016 MAP Awards: February 22, 2015</a:t>
            </a:r>
            <a:endParaRPr lang="en-US" sz="1200" b="1" dirty="0">
              <a:latin typeface="+mn-lt"/>
            </a:endParaRPr>
          </a:p>
        </p:txBody>
      </p:sp>
      <p:sp>
        <p:nvSpPr>
          <p:cNvPr id="11" name="Rectangle 3"/>
          <p:cNvSpPr txBox="1">
            <a:spLocks noChangeArrowheads="1"/>
          </p:cNvSpPr>
          <p:nvPr/>
        </p:nvSpPr>
        <p:spPr bwMode="auto">
          <a:xfrm>
            <a:off x="672074" y="1501570"/>
            <a:ext cx="8364615" cy="351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Font typeface="Arial" charset="0"/>
              <a:defRPr sz="2400" b="1"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spcBef>
                <a:spcPct val="50000"/>
              </a:spcBef>
              <a:buFont typeface="Arial" pitchFamily="34" charset="0"/>
              <a:buNone/>
              <a:defRPr/>
            </a:pPr>
            <a:r>
              <a:rPr lang="en-US" sz="2000" u="sng" dirty="0" smtClean="0">
                <a:latin typeface="Cambria" panose="02040503050406030204" pitchFamily="18" charset="0"/>
              </a:rPr>
              <a:t>2015-2016 Academic Year</a:t>
            </a:r>
            <a:r>
              <a:rPr lang="en-US" sz="2000" dirty="0" smtClean="0">
                <a:latin typeface="Cambria" panose="02040503050406030204" pitchFamily="18" charset="0"/>
              </a:rPr>
              <a:t>    	    </a:t>
            </a:r>
            <a:r>
              <a:rPr lang="en-US" sz="2000" u="sng" dirty="0" smtClean="0">
                <a:latin typeface="Cambria" panose="02040503050406030204" pitchFamily="18" charset="0"/>
              </a:rPr>
              <a:t>2016-2017 Academic Year </a:t>
            </a:r>
            <a:r>
              <a:rPr lang="en-US" sz="2000" dirty="0" smtClean="0"/>
              <a:t>	  </a:t>
            </a:r>
          </a:p>
        </p:txBody>
      </p:sp>
      <p:graphicFrame>
        <p:nvGraphicFramePr>
          <p:cNvPr id="12" name="Content Placeholder 6"/>
          <p:cNvGraphicFramePr>
            <a:graphicFrameLocks/>
          </p:cNvGraphicFramePr>
          <p:nvPr>
            <p:extLst>
              <p:ext uri="{D42A27DB-BD31-4B8C-83A1-F6EECF244321}">
                <p14:modId xmlns:p14="http://schemas.microsoft.com/office/powerpoint/2010/main" val="3711107429"/>
              </p:ext>
            </p:extLst>
          </p:nvPr>
        </p:nvGraphicFramePr>
        <p:xfrm>
          <a:off x="4584106" y="1853400"/>
          <a:ext cx="3922775" cy="31974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35</a:t>
            </a:fld>
            <a:endParaRPr lang="es-MX" dirty="0">
              <a:solidFill>
                <a:prstClr val="black">
                  <a:tint val="75000"/>
                </a:prstClr>
              </a:solidFill>
            </a:endParaRPr>
          </a:p>
        </p:txBody>
      </p:sp>
    </p:spTree>
    <p:extLst>
      <p:ext uri="{BB962C8B-B14F-4D97-AF65-F5344CB8AC3E}">
        <p14:creationId xmlns:p14="http://schemas.microsoft.com/office/powerpoint/2010/main" val="21496313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idx="1"/>
          </p:nvPr>
        </p:nvSpPr>
        <p:spPr>
          <a:xfrm>
            <a:off x="4225925" y="1519978"/>
            <a:ext cx="4576763" cy="3247043"/>
          </a:xfrm>
        </p:spPr>
        <p:txBody>
          <a:bodyPr anchor="ctr">
            <a:spAutoFit/>
          </a:bodyPr>
          <a:lstStyle/>
          <a:p>
            <a:pPr eaLnBrk="1" hangingPunct="1">
              <a:buFont typeface="Arial" pitchFamily="34" charset="0"/>
              <a:buNone/>
              <a:defRPr/>
            </a:pPr>
            <a:r>
              <a:rPr lang="en-US" sz="1800" dirty="0" smtClean="0"/>
              <a:t>After FAFSA processing is completed by the Central Processing System (CPS), a student will receive a Student Aid Report (SAR) that shows:</a:t>
            </a:r>
          </a:p>
          <a:p>
            <a:pPr marL="346075" indent="-346075" eaLnBrk="1" hangingPunct="1">
              <a:spcBef>
                <a:spcPts val="0"/>
              </a:spcBef>
              <a:buClr>
                <a:srgbClr val="C00000"/>
              </a:buClr>
              <a:buSzPct val="150000"/>
              <a:buFont typeface="Arial" pitchFamily="34" charset="0"/>
              <a:buChar char="•"/>
              <a:defRPr/>
            </a:pPr>
            <a:r>
              <a:rPr lang="en-US" sz="1800" dirty="0" smtClean="0"/>
              <a:t>information originally provided by a student;</a:t>
            </a:r>
          </a:p>
          <a:p>
            <a:pPr marL="346075" indent="-346075" eaLnBrk="1" hangingPunct="1">
              <a:spcBef>
                <a:spcPts val="0"/>
              </a:spcBef>
              <a:buClr>
                <a:srgbClr val="C00000"/>
              </a:buClr>
              <a:buSzPct val="150000"/>
              <a:buFont typeface="Arial" pitchFamily="34" charset="0"/>
              <a:buChar char="•"/>
              <a:defRPr/>
            </a:pPr>
            <a:r>
              <a:rPr lang="en-US" sz="1800" dirty="0" smtClean="0"/>
              <a:t>the </a:t>
            </a:r>
            <a:r>
              <a:rPr lang="en-US" sz="1800" i="1" dirty="0" smtClean="0"/>
              <a:t>Expected Family Contribution;</a:t>
            </a:r>
            <a:endParaRPr lang="en-US" sz="1800" dirty="0" smtClean="0"/>
          </a:p>
          <a:p>
            <a:pPr marL="346075" indent="-346075" eaLnBrk="1" hangingPunct="1">
              <a:spcBef>
                <a:spcPts val="0"/>
              </a:spcBef>
              <a:buClr>
                <a:srgbClr val="C00000"/>
              </a:buClr>
              <a:buSzPct val="150000"/>
              <a:buFont typeface="Arial" pitchFamily="34" charset="0"/>
              <a:buChar char="•"/>
              <a:defRPr/>
            </a:pPr>
            <a:r>
              <a:rPr lang="en-US" sz="1800" dirty="0" smtClean="0"/>
              <a:t>results of the eligibility matches</a:t>
            </a:r>
            <a:r>
              <a:rPr lang="en-US" sz="1800" dirty="0"/>
              <a:t>;</a:t>
            </a:r>
            <a:r>
              <a:rPr lang="en-US" sz="1800" dirty="0" smtClean="0"/>
              <a:t> </a:t>
            </a:r>
          </a:p>
          <a:p>
            <a:pPr marL="346075" indent="-346075" eaLnBrk="1" hangingPunct="1">
              <a:spcBef>
                <a:spcPts val="0"/>
              </a:spcBef>
              <a:buClr>
                <a:srgbClr val="C00000"/>
              </a:buClr>
              <a:buSzPct val="150000"/>
              <a:buFont typeface="Arial" pitchFamily="34" charset="0"/>
              <a:buChar char="•"/>
              <a:defRPr/>
            </a:pPr>
            <a:r>
              <a:rPr lang="en-US" sz="1800" dirty="0" smtClean="0"/>
              <a:t>information about inconsistencies; and</a:t>
            </a:r>
          </a:p>
          <a:p>
            <a:pPr marL="346075" indent="-346075" eaLnBrk="1" hangingPunct="1">
              <a:spcBef>
                <a:spcPts val="0"/>
              </a:spcBef>
              <a:buClr>
                <a:srgbClr val="C00000"/>
              </a:buClr>
              <a:buSzPct val="150000"/>
              <a:buFont typeface="Arial" pitchFamily="34" charset="0"/>
              <a:buChar char="•"/>
              <a:defRPr/>
            </a:pPr>
            <a:r>
              <a:rPr lang="en-US" sz="1800" dirty="0" smtClean="0"/>
              <a:t>colleges listed on the FAFSA will receive an </a:t>
            </a:r>
            <a:r>
              <a:rPr lang="en-US" sz="1800" dirty="0" err="1" smtClean="0"/>
              <a:t>ISIR</a:t>
            </a:r>
            <a:r>
              <a:rPr lang="en-US" sz="1800" dirty="0" smtClean="0"/>
              <a:t>.</a:t>
            </a:r>
          </a:p>
        </p:txBody>
      </p:sp>
      <p:sp>
        <p:nvSpPr>
          <p:cNvPr id="56323" name="Text Placeholder 46"/>
          <p:cNvSpPr>
            <a:spLocks noGrp="1"/>
          </p:cNvSpPr>
          <p:nvPr>
            <p:ph type="body" sz="quarter" idx="13"/>
          </p:nvPr>
        </p:nvSpPr>
        <p:spPr>
          <a:xfrm>
            <a:off x="457200" y="1102960"/>
            <a:ext cx="8229600" cy="482600"/>
          </a:xfrm>
        </p:spPr>
        <p:txBody>
          <a:bodyPr/>
          <a:lstStyle/>
          <a:p>
            <a:pPr marL="0" indent="0"/>
            <a:r>
              <a:rPr lang="en-US" dirty="0" smtClean="0">
                <a:latin typeface="Cambria" panose="02040503050406030204" pitchFamily="18" charset="0"/>
              </a:rPr>
              <a:t>The SAR and ISIR</a:t>
            </a:r>
          </a:p>
        </p:txBody>
      </p:sp>
      <p:sp>
        <p:nvSpPr>
          <p:cNvPr id="56324" name="Rectangle 2"/>
          <p:cNvSpPr>
            <a:spLocks noGrp="1" noChangeArrowheads="1"/>
          </p:cNvSpPr>
          <p:nvPr>
            <p:ph type="title"/>
          </p:nvPr>
        </p:nvSpPr>
        <p:spPr>
          <a:xfrm>
            <a:off x="457200" y="457200"/>
            <a:ext cx="8229600" cy="571500"/>
          </a:xfrm>
        </p:spPr>
        <p:txBody>
          <a:bodyPr/>
          <a:lstStyle/>
          <a:p>
            <a:pPr eaLnBrk="1" hangingPunct="1"/>
            <a:r>
              <a:rPr lang="en-US" dirty="0" smtClean="0">
                <a:latin typeface="Cambria" panose="02040503050406030204" pitchFamily="18" charset="0"/>
              </a:rPr>
              <a:t>Output Documents</a:t>
            </a:r>
          </a:p>
        </p:txBody>
      </p:sp>
      <p:graphicFrame>
        <p:nvGraphicFramePr>
          <p:cNvPr id="45" name="Diagram 44"/>
          <p:cNvGraphicFramePr/>
          <p:nvPr>
            <p:extLst>
              <p:ext uri="{D42A27DB-BD31-4B8C-83A1-F6EECF244321}">
                <p14:modId xmlns:p14="http://schemas.microsoft.com/office/powerpoint/2010/main" val="4115331320"/>
              </p:ext>
            </p:extLst>
          </p:nvPr>
        </p:nvGraphicFramePr>
        <p:xfrm>
          <a:off x="457200" y="1613365"/>
          <a:ext cx="3571665" cy="315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47"/>
          <p:cNvSpPr/>
          <p:nvPr/>
        </p:nvSpPr>
        <p:spPr>
          <a:xfrm>
            <a:off x="616284" y="4741325"/>
            <a:ext cx="7604191" cy="1846659"/>
          </a:xfrm>
          <a:prstGeom prst="rect">
            <a:avLst/>
          </a:prstGeom>
        </p:spPr>
        <p:txBody>
          <a:bodyPr wrap="square">
            <a:spAutoFit/>
          </a:bodyPr>
          <a:lstStyle/>
          <a:p>
            <a:pPr marL="342900" indent="-342900" eaLnBrk="0" hangingPunct="0">
              <a:spcAft>
                <a:spcPts val="1200"/>
              </a:spcAft>
              <a:buClr>
                <a:srgbClr val="C00000"/>
              </a:buClr>
              <a:buSzPct val="150000"/>
              <a:tabLst>
                <a:tab pos="457200" algn="l"/>
              </a:tabLst>
              <a:defRPr/>
            </a:pPr>
            <a:r>
              <a:rPr lang="en-US" sz="1400" b="1" dirty="0">
                <a:solidFill>
                  <a:srgbClr val="C00000"/>
                </a:solidFill>
                <a:latin typeface="+mn-lt"/>
                <a:ea typeface="Calibri" pitchFamily="34" charset="0"/>
                <a:cs typeface="Times New Roman" pitchFamily="18" charset="0"/>
              </a:rPr>
              <a:t>Notes:</a:t>
            </a:r>
          </a:p>
          <a:p>
            <a:pPr marL="800100" lvl="1" indent="-342900" eaLnBrk="0" hangingPunct="0">
              <a:spcAft>
                <a:spcPts val="1200"/>
              </a:spcAft>
              <a:buClr>
                <a:srgbClr val="C00000"/>
              </a:buClr>
              <a:buSzPct val="150000"/>
              <a:buFont typeface="Arial" pitchFamily="34" charset="0"/>
              <a:buChar char="•"/>
              <a:tabLst>
                <a:tab pos="457200" algn="l"/>
              </a:tabLst>
              <a:defRPr/>
            </a:pPr>
            <a:r>
              <a:rPr lang="en-US" sz="1400" dirty="0">
                <a:latin typeface="+mn-lt"/>
                <a:ea typeface="Calibri" pitchFamily="34" charset="0"/>
                <a:cs typeface="Times New Roman" pitchFamily="18" charset="0"/>
              </a:rPr>
              <a:t>The body of the SAR has been reduced to enable students to determine the status of their FAFSA, their eligibility for a Federal Pell Grant and the next steps in the application process </a:t>
            </a:r>
            <a:endParaRPr lang="en-US" sz="1400" dirty="0">
              <a:latin typeface="+mn-lt"/>
            </a:endParaRPr>
          </a:p>
          <a:p>
            <a:pPr marL="800100" lvl="1" indent="-342900" eaLnBrk="0" hangingPunct="0">
              <a:spcAft>
                <a:spcPts val="1200"/>
              </a:spcAft>
              <a:buClr>
                <a:srgbClr val="C00000"/>
              </a:buClr>
              <a:buSzPct val="150000"/>
              <a:buFont typeface="Arial" pitchFamily="34" charset="0"/>
              <a:buChar char="•"/>
              <a:tabLst>
                <a:tab pos="457200" algn="l"/>
              </a:tabLst>
              <a:defRPr/>
            </a:pPr>
            <a:r>
              <a:rPr lang="en-US" sz="1400" dirty="0">
                <a:latin typeface="+mn-lt"/>
                <a:ea typeface="Calibri" pitchFamily="34" charset="0"/>
                <a:cs typeface="Times New Roman" pitchFamily="18" charset="0"/>
              </a:rPr>
              <a:t>Students who submit a </a:t>
            </a:r>
            <a:r>
              <a:rPr lang="en-US" sz="1400" i="1" dirty="0">
                <a:latin typeface="+mn-lt"/>
                <a:ea typeface="Calibri" pitchFamily="34" charset="0"/>
                <a:cs typeface="Times New Roman" pitchFamily="18" charset="0"/>
              </a:rPr>
              <a:t>Spanish</a:t>
            </a:r>
            <a:r>
              <a:rPr lang="en-US" sz="1400" dirty="0">
                <a:latin typeface="+mn-lt"/>
                <a:ea typeface="Calibri" pitchFamily="34" charset="0"/>
                <a:cs typeface="Times New Roman" pitchFamily="18" charset="0"/>
              </a:rPr>
              <a:t> FAFSA or a correction in Spanish will receive all communication in Spanish </a:t>
            </a:r>
            <a:endParaRPr lang="en-US" sz="1400" dirty="0">
              <a:latin typeface="+mn-lt"/>
            </a:endParaRPr>
          </a:p>
          <a:p>
            <a:pPr marL="457200" indent="-457200" eaLnBrk="0" hangingPunct="0">
              <a:spcAft>
                <a:spcPts val="1200"/>
              </a:spcAft>
              <a:buFont typeface="Arial" pitchFamily="34" charset="0"/>
              <a:buChar char="•"/>
              <a:tabLst>
                <a:tab pos="457200" algn="l"/>
              </a:tabLst>
              <a:defRPr/>
            </a:pPr>
            <a:endParaRPr lang="en-US" sz="1200" dirty="0">
              <a:latin typeface="Arial" pitchFamily="34" charset="0"/>
            </a:endParaRPr>
          </a:p>
        </p:txBody>
      </p:sp>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36</a:t>
            </a:fld>
            <a:endParaRPr lang="es-MX" dirty="0">
              <a:solidFill>
                <a:prstClr val="black">
                  <a:tint val="75000"/>
                </a:prst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1"/>
            <a:ext cx="8339350" cy="571500"/>
          </a:xfrm>
        </p:spPr>
        <p:txBody>
          <a:bodyPr/>
          <a:lstStyle/>
          <a:p>
            <a:r>
              <a:rPr lang="en-US" sz="3500" dirty="0" smtClean="0">
                <a:latin typeface="Cambria" panose="02040503050406030204" pitchFamily="18" charset="0"/>
              </a:rPr>
              <a:t>College Board: CSS/Financial Aid Profile</a:t>
            </a:r>
            <a:endParaRPr lang="en-US" sz="3500" dirty="0">
              <a:latin typeface="Cambria" panose="02040503050406030204" pitchFamily="18" charset="0"/>
            </a:endParaRPr>
          </a:p>
        </p:txBody>
      </p:sp>
      <p:sp>
        <p:nvSpPr>
          <p:cNvPr id="6" name="TextBox 5"/>
          <p:cNvSpPr txBox="1"/>
          <p:nvPr/>
        </p:nvSpPr>
        <p:spPr>
          <a:xfrm>
            <a:off x="457201" y="1278320"/>
            <a:ext cx="4652470" cy="3816429"/>
          </a:xfrm>
          <a:prstGeom prst="rect">
            <a:avLst/>
          </a:prstGeom>
          <a:noFill/>
        </p:spPr>
        <p:txBody>
          <a:bodyPr wrap="square" rtlCol="0">
            <a:spAutoFit/>
          </a:bodyPr>
          <a:lstStyle/>
          <a:p>
            <a:r>
              <a:rPr lang="en-US" sz="2200" dirty="0" smtClean="0">
                <a:latin typeface="+mn-lt"/>
              </a:rPr>
              <a:t>In addition to the FAFSA, some institutions may require students to complete the College Board CSS Profile in order to determine eligibility for </a:t>
            </a:r>
            <a:r>
              <a:rPr lang="en-US" sz="2200" b="1" dirty="0" smtClean="0">
                <a:latin typeface="+mn-lt"/>
              </a:rPr>
              <a:t>institutional grants and scholarships.</a:t>
            </a:r>
          </a:p>
          <a:p>
            <a:endParaRPr lang="en-US" sz="2200" b="1" dirty="0">
              <a:latin typeface="+mn-lt"/>
            </a:endParaRPr>
          </a:p>
          <a:p>
            <a:r>
              <a:rPr lang="en-US" sz="2200" dirty="0" smtClean="0">
                <a:latin typeface="+mn-lt"/>
              </a:rPr>
              <a:t>In Illinois, it was requested by 13 institutions and organizations for the 2015-2016 academic year.</a:t>
            </a:r>
          </a:p>
          <a:p>
            <a:endParaRPr lang="en-US" sz="2200" dirty="0">
              <a:latin typeface="+mn-lt"/>
            </a:endParaRPr>
          </a:p>
          <a:p>
            <a:endParaRPr lang="en-US" sz="2200" dirty="0">
              <a:latin typeface="+mn-lt"/>
            </a:endParaRPr>
          </a:p>
        </p:txBody>
      </p:sp>
      <p:sp>
        <p:nvSpPr>
          <p:cNvPr id="7" name="TextBox 6"/>
          <p:cNvSpPr txBox="1"/>
          <p:nvPr/>
        </p:nvSpPr>
        <p:spPr>
          <a:xfrm>
            <a:off x="5224885" y="1282120"/>
            <a:ext cx="3718990" cy="4324261"/>
          </a:xfrm>
          <a:prstGeom prst="rect">
            <a:avLst/>
          </a:prstGeom>
          <a:solidFill>
            <a:srgbClr val="F8BE84"/>
          </a:solidFill>
          <a:ln>
            <a:solidFill>
              <a:schemeClr val="tx1"/>
            </a:solidFill>
          </a:ln>
        </p:spPr>
        <p:txBody>
          <a:bodyPr wrap="square" rtlCol="0">
            <a:spAutoFit/>
          </a:bodyPr>
          <a:lstStyle/>
          <a:p>
            <a:pPr algn="ctr"/>
            <a:r>
              <a:rPr lang="en-US" sz="1700" b="1" dirty="0" smtClean="0">
                <a:latin typeface="+mj-lt"/>
              </a:rPr>
              <a:t>Illinois Institutions that </a:t>
            </a:r>
            <a:r>
              <a:rPr lang="en-US" sz="1700" b="1" dirty="0">
                <a:latin typeface="+mj-lt"/>
              </a:rPr>
              <a:t>R</a:t>
            </a:r>
            <a:r>
              <a:rPr lang="en-US" sz="1700" b="1" dirty="0" smtClean="0">
                <a:latin typeface="+mj-lt"/>
              </a:rPr>
              <a:t>equested </a:t>
            </a:r>
            <a:br>
              <a:rPr lang="en-US" sz="1700" b="1" dirty="0" smtClean="0">
                <a:latin typeface="+mj-lt"/>
              </a:rPr>
            </a:br>
            <a:r>
              <a:rPr lang="en-US" sz="1700" b="1" dirty="0" smtClean="0">
                <a:latin typeface="+mj-lt"/>
              </a:rPr>
              <a:t>the </a:t>
            </a:r>
            <a:r>
              <a:rPr lang="en-US" sz="1700" b="1" dirty="0">
                <a:latin typeface="+mj-lt"/>
              </a:rPr>
              <a:t>CSS/Financial Aid </a:t>
            </a:r>
            <a:r>
              <a:rPr lang="en-US" sz="1700" b="1" dirty="0" smtClean="0">
                <a:latin typeface="+mj-lt"/>
              </a:rPr>
              <a:t>Profile for </a:t>
            </a:r>
          </a:p>
          <a:p>
            <a:pPr algn="ctr"/>
            <a:r>
              <a:rPr lang="en-US" sz="1700" b="1" dirty="0" smtClean="0">
                <a:latin typeface="+mj-lt"/>
              </a:rPr>
              <a:t>2015-2016</a:t>
            </a:r>
            <a:endParaRPr lang="en-US" sz="1700" b="1" dirty="0">
              <a:latin typeface="+mj-lt"/>
            </a:endParaRPr>
          </a:p>
          <a:p>
            <a:pPr marL="285750" indent="-285750" algn="ctr">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Bradley University</a:t>
            </a:r>
          </a:p>
          <a:p>
            <a:pPr marL="285750" indent="-285750">
              <a:buFont typeface="Arial" panose="020B0604020202020204" pitchFamily="34" charset="0"/>
              <a:buChar char="•"/>
            </a:pPr>
            <a:r>
              <a:rPr lang="en-US" sz="1600" dirty="0" smtClean="0">
                <a:latin typeface="+mj-lt"/>
              </a:rPr>
              <a:t>Illinois </a:t>
            </a:r>
            <a:r>
              <a:rPr lang="en-US" sz="1600" dirty="0">
                <a:latin typeface="+mj-lt"/>
              </a:rPr>
              <a:t>Wesleyan University</a:t>
            </a:r>
          </a:p>
          <a:p>
            <a:pPr marL="285750" indent="-285750">
              <a:buFont typeface="Arial" panose="020B0604020202020204" pitchFamily="34" charset="0"/>
              <a:buChar char="•"/>
            </a:pPr>
            <a:r>
              <a:rPr lang="en-US" sz="1600" dirty="0" smtClean="0">
                <a:latin typeface="+mj-lt"/>
              </a:rPr>
              <a:t>Joseph Blazek Foundation</a:t>
            </a:r>
          </a:p>
          <a:p>
            <a:pPr marL="285750" indent="-285750">
              <a:buFont typeface="Arial" panose="020B0604020202020204" pitchFamily="34" charset="0"/>
              <a:buChar char="•"/>
            </a:pPr>
            <a:r>
              <a:rPr lang="en-US" sz="1600" dirty="0" smtClean="0">
                <a:latin typeface="+mj-lt"/>
              </a:rPr>
              <a:t>Lake Forest College</a:t>
            </a:r>
            <a:endParaRPr lang="en-US" sz="1600" dirty="0">
              <a:latin typeface="+mj-lt"/>
            </a:endParaRPr>
          </a:p>
          <a:p>
            <a:pPr marL="285750" indent="-285750">
              <a:buFont typeface="Arial" panose="020B0604020202020204" pitchFamily="34" charset="0"/>
              <a:buChar char="•"/>
            </a:pPr>
            <a:r>
              <a:rPr lang="en-US" sz="1600" dirty="0" smtClean="0">
                <a:latin typeface="+mj-lt"/>
              </a:rPr>
              <a:t>Lincoln </a:t>
            </a:r>
            <a:r>
              <a:rPr lang="en-US" sz="1600" dirty="0">
                <a:latin typeface="+mj-lt"/>
              </a:rPr>
              <a:t>Christian </a:t>
            </a:r>
            <a:r>
              <a:rPr lang="en-US" sz="1600" dirty="0" smtClean="0">
                <a:latin typeface="+mj-lt"/>
              </a:rPr>
              <a:t>University</a:t>
            </a:r>
            <a:endParaRPr lang="en-US" sz="1600" dirty="0">
              <a:latin typeface="+mj-lt"/>
            </a:endParaRPr>
          </a:p>
          <a:p>
            <a:pPr marL="285750" indent="-285750">
              <a:buFont typeface="Arial" panose="020B0604020202020204" pitchFamily="34" charset="0"/>
              <a:buChar char="•"/>
            </a:pPr>
            <a:r>
              <a:rPr lang="en-US" sz="1600" dirty="0" smtClean="0">
                <a:latin typeface="+mj-lt"/>
              </a:rPr>
              <a:t>Monmouth College</a:t>
            </a:r>
          </a:p>
          <a:p>
            <a:pPr marL="285750" indent="-285750">
              <a:buFont typeface="Arial" panose="020B0604020202020204" pitchFamily="34" charset="0"/>
              <a:buChar char="•"/>
            </a:pPr>
            <a:r>
              <a:rPr lang="en-US" sz="1600" dirty="0" smtClean="0">
                <a:latin typeface="+mj-lt"/>
              </a:rPr>
              <a:t>National Merit Scholarship Corp.</a:t>
            </a:r>
          </a:p>
          <a:p>
            <a:pPr marL="285750" indent="-285750">
              <a:buFont typeface="Arial" panose="020B0604020202020204" pitchFamily="34" charset="0"/>
              <a:buChar char="•"/>
            </a:pPr>
            <a:r>
              <a:rPr lang="en-US" sz="1600" dirty="0" smtClean="0">
                <a:latin typeface="+mj-lt"/>
              </a:rPr>
              <a:t>Northwestern </a:t>
            </a:r>
            <a:r>
              <a:rPr lang="en-US" sz="1600" dirty="0">
                <a:latin typeface="+mj-lt"/>
              </a:rPr>
              <a:t>University</a:t>
            </a:r>
          </a:p>
          <a:p>
            <a:pPr marL="285750" indent="-285750">
              <a:buFont typeface="Arial" panose="020B0604020202020204" pitchFamily="34" charset="0"/>
              <a:buChar char="•"/>
            </a:pPr>
            <a:r>
              <a:rPr lang="en-US" sz="1600" dirty="0" smtClean="0">
                <a:latin typeface="+mj-lt"/>
              </a:rPr>
              <a:t>Principia </a:t>
            </a:r>
            <a:r>
              <a:rPr lang="en-US" sz="1600" dirty="0">
                <a:latin typeface="+mj-lt"/>
              </a:rPr>
              <a:t>College</a:t>
            </a:r>
          </a:p>
          <a:p>
            <a:pPr marL="285750" indent="-285750">
              <a:buFont typeface="Arial" panose="020B0604020202020204" pitchFamily="34" charset="0"/>
              <a:buChar char="•"/>
            </a:pPr>
            <a:r>
              <a:rPr lang="en-US" sz="1600" dirty="0" smtClean="0">
                <a:latin typeface="+mj-lt"/>
              </a:rPr>
              <a:t>Seabury-Western Theological Sem.</a:t>
            </a:r>
            <a:endParaRPr lang="en-US" sz="1600" dirty="0">
              <a:latin typeface="+mj-lt"/>
            </a:endParaRPr>
          </a:p>
          <a:p>
            <a:pPr marL="285750" indent="-285750">
              <a:buFont typeface="Arial" panose="020B0604020202020204" pitchFamily="34" charset="0"/>
              <a:buChar char="•"/>
            </a:pPr>
            <a:r>
              <a:rPr lang="en-US" sz="1600" dirty="0" err="1" smtClean="0">
                <a:latin typeface="+mj-lt"/>
              </a:rPr>
              <a:t>Shimer</a:t>
            </a:r>
            <a:r>
              <a:rPr lang="en-US" sz="1600" dirty="0" smtClean="0">
                <a:latin typeface="+mj-lt"/>
              </a:rPr>
              <a:t> </a:t>
            </a:r>
            <a:r>
              <a:rPr lang="en-US" sz="1600" dirty="0">
                <a:latin typeface="+mj-lt"/>
              </a:rPr>
              <a:t>College</a:t>
            </a:r>
          </a:p>
          <a:p>
            <a:pPr marL="285750" indent="-285750">
              <a:buFont typeface="Arial" panose="020B0604020202020204" pitchFamily="34" charset="0"/>
              <a:buChar char="•"/>
            </a:pPr>
            <a:r>
              <a:rPr lang="en-US" sz="1600" dirty="0" smtClean="0">
                <a:latin typeface="+mj-lt"/>
              </a:rPr>
              <a:t>University </a:t>
            </a:r>
            <a:r>
              <a:rPr lang="en-US" sz="1600" dirty="0">
                <a:latin typeface="+mj-lt"/>
              </a:rPr>
              <a:t>of Chicago</a:t>
            </a:r>
          </a:p>
          <a:p>
            <a:pPr marL="285750" indent="-285750">
              <a:buFont typeface="Arial" panose="020B0604020202020204" pitchFamily="34" charset="0"/>
              <a:buChar char="•"/>
            </a:pPr>
            <a:r>
              <a:rPr lang="en-US" sz="1600" dirty="0" smtClean="0">
                <a:latin typeface="+mj-lt"/>
              </a:rPr>
              <a:t>Wheaton </a:t>
            </a:r>
            <a:r>
              <a:rPr lang="en-US" sz="1600" dirty="0">
                <a:latin typeface="+mj-lt"/>
              </a:rPr>
              <a:t>College</a:t>
            </a:r>
          </a:p>
        </p:txBody>
      </p:sp>
      <p:sp>
        <p:nvSpPr>
          <p:cNvPr id="9"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37</a:t>
            </a:fld>
            <a:endParaRPr lang="es-MX" dirty="0">
              <a:solidFill>
                <a:prstClr val="black">
                  <a:tint val="75000"/>
                </a:prstClr>
              </a:solidFill>
            </a:endParaRPr>
          </a:p>
        </p:txBody>
      </p:sp>
      <p:sp>
        <p:nvSpPr>
          <p:cNvPr id="11" name="TextBox 10"/>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www.collegeboard.org</a:t>
            </a:r>
            <a:endParaRPr lang="en-US" sz="1100" dirty="0"/>
          </a:p>
        </p:txBody>
      </p:sp>
    </p:spTree>
    <p:extLst>
      <p:ext uri="{BB962C8B-B14F-4D97-AF65-F5344CB8AC3E}">
        <p14:creationId xmlns:p14="http://schemas.microsoft.com/office/powerpoint/2010/main" val="306748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smtClean="0">
                <a:latin typeface="Cambria" panose="02040503050406030204" pitchFamily="18" charset="0"/>
              </a:rPr>
              <a:t>CSS/Financial Aid Profile</a:t>
            </a:r>
            <a:endParaRPr lang="en-US" sz="3400" dirty="0">
              <a:latin typeface="Cambria" panose="02040503050406030204" pitchFamily="18" charset="0"/>
            </a:endParaRPr>
          </a:p>
        </p:txBody>
      </p:sp>
      <p:sp>
        <p:nvSpPr>
          <p:cNvPr id="6" name="Rectangle 3"/>
          <p:cNvSpPr>
            <a:spLocks noGrp="1" noChangeArrowheads="1"/>
          </p:cNvSpPr>
          <p:nvPr>
            <p:ph type="body" sz="quarter" idx="13"/>
          </p:nvPr>
        </p:nvSpPr>
        <p:spPr>
          <a:xfrm>
            <a:off x="519675" y="1059527"/>
            <a:ext cx="8364615" cy="351830"/>
          </a:xfrm>
        </p:spPr>
        <p:txBody>
          <a:bodyPr numCol="1"/>
          <a:lstStyle/>
          <a:p>
            <a:pPr marL="115888" indent="-115888">
              <a:spcBef>
                <a:spcPct val="50000"/>
              </a:spcBef>
              <a:buFont typeface="Arial" pitchFamily="34" charset="0"/>
              <a:buNone/>
              <a:defRPr/>
            </a:pPr>
            <a:r>
              <a:rPr lang="en-US" sz="2500" dirty="0" smtClean="0">
                <a:latin typeface="Cambria" panose="02040503050406030204" pitchFamily="18" charset="0"/>
              </a:rPr>
              <a:t>Additional Information</a:t>
            </a:r>
            <a:endParaRPr lang="en-US" sz="2500" dirty="0" smtClean="0"/>
          </a:p>
        </p:txBody>
      </p:sp>
      <p:graphicFrame>
        <p:nvGraphicFramePr>
          <p:cNvPr id="2" name="Diagram 1"/>
          <p:cNvGraphicFramePr/>
          <p:nvPr>
            <p:extLst>
              <p:ext uri="{D42A27DB-BD31-4B8C-83A1-F6EECF244321}">
                <p14:modId xmlns:p14="http://schemas.microsoft.com/office/powerpoint/2010/main" val="857526628"/>
              </p:ext>
            </p:extLst>
          </p:nvPr>
        </p:nvGraphicFramePr>
        <p:xfrm>
          <a:off x="660399" y="1815990"/>
          <a:ext cx="7905721" cy="4378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38</a:t>
            </a:fld>
            <a:endParaRPr lang="es-MX" dirty="0">
              <a:solidFill>
                <a:prstClr val="black">
                  <a:tint val="75000"/>
                </a:prstClr>
              </a:solidFill>
            </a:endParaRPr>
          </a:p>
        </p:txBody>
      </p:sp>
    </p:spTree>
    <p:extLst>
      <p:ext uri="{BB962C8B-B14F-4D97-AF65-F5344CB8AC3E}">
        <p14:creationId xmlns:p14="http://schemas.microsoft.com/office/powerpoint/2010/main" val="1704254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latin typeface="Cambria" panose="02040503050406030204" pitchFamily="18" charset="0"/>
              </a:rPr>
              <a:t>Financial Aid Awards</a:t>
            </a:r>
          </a:p>
        </p:txBody>
      </p:sp>
      <p:sp>
        <p:nvSpPr>
          <p:cNvPr id="45059" name="Rectangle 3"/>
          <p:cNvSpPr>
            <a:spLocks noGrp="1" noChangeArrowheads="1"/>
          </p:cNvSpPr>
          <p:nvPr>
            <p:ph type="body" sz="quarter" idx="4294967295"/>
          </p:nvPr>
        </p:nvSpPr>
        <p:spPr>
          <a:xfrm>
            <a:off x="457200" y="1086294"/>
            <a:ext cx="8032110" cy="652885"/>
          </a:xfrm>
        </p:spPr>
        <p:txBody>
          <a:bodyPr/>
          <a:lstStyle/>
          <a:p>
            <a:pPr marL="0" indent="0" eaLnBrk="1" hangingPunct="1">
              <a:buFontTx/>
              <a:buNone/>
              <a:defRPr/>
            </a:pPr>
            <a:r>
              <a:rPr lang="en-US" sz="2200" dirty="0">
                <a:latin typeface="Cambria" panose="02040503050406030204" pitchFamily="18" charset="0"/>
              </a:rPr>
              <a:t>The financial aid administrator at the college will </a:t>
            </a:r>
            <a:r>
              <a:rPr lang="en-US" sz="2200" b="1" i="1" dirty="0">
                <a:latin typeface="Cambria" panose="02040503050406030204" pitchFamily="18" charset="0"/>
              </a:rPr>
              <a:t>package</a:t>
            </a:r>
            <a:r>
              <a:rPr lang="en-US" sz="2200" dirty="0">
                <a:latin typeface="Cambria" panose="02040503050406030204" pitchFamily="18" charset="0"/>
              </a:rPr>
              <a:t> all available aid and send an </a:t>
            </a:r>
            <a:r>
              <a:rPr lang="en-US" sz="2200" b="1" i="1" dirty="0">
                <a:latin typeface="Cambria" panose="02040503050406030204" pitchFamily="18" charset="0"/>
              </a:rPr>
              <a:t>award offer</a:t>
            </a:r>
            <a:r>
              <a:rPr lang="en-US" sz="2200" b="1" dirty="0">
                <a:latin typeface="Cambria" panose="02040503050406030204" pitchFamily="18" charset="0"/>
              </a:rPr>
              <a:t> </a:t>
            </a:r>
            <a:r>
              <a:rPr lang="en-US" sz="2200" dirty="0">
                <a:latin typeface="Cambria" panose="02040503050406030204" pitchFamily="18" charset="0"/>
              </a:rPr>
              <a:t>for consideration</a:t>
            </a:r>
            <a:r>
              <a:rPr lang="en-US" sz="2200" dirty="0" smtClean="0">
                <a:latin typeface="Cambria" panose="02040503050406030204" pitchFamily="18" charset="0"/>
              </a:rPr>
              <a:t>.</a:t>
            </a:r>
            <a:endParaRPr lang="en-US" sz="2200" b="0" dirty="0" smtClean="0">
              <a:latin typeface="Cambria" panose="02040503050406030204" pitchFamily="18" charset="0"/>
            </a:endParaRPr>
          </a:p>
        </p:txBody>
      </p:sp>
      <p:graphicFrame>
        <p:nvGraphicFramePr>
          <p:cNvPr id="3" name="Diagram 2"/>
          <p:cNvGraphicFramePr/>
          <p:nvPr>
            <p:extLst>
              <p:ext uri="{D42A27DB-BD31-4B8C-83A1-F6EECF244321}">
                <p14:modId xmlns:p14="http://schemas.microsoft.com/office/powerpoint/2010/main" val="960883705"/>
              </p:ext>
            </p:extLst>
          </p:nvPr>
        </p:nvGraphicFramePr>
        <p:xfrm>
          <a:off x="3112610" y="1739180"/>
          <a:ext cx="5574190" cy="3571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883641386"/>
              </p:ext>
            </p:extLst>
          </p:nvPr>
        </p:nvGraphicFramePr>
        <p:xfrm>
          <a:off x="577880" y="5426066"/>
          <a:ext cx="8108919" cy="6912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6"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9431" y="1854395"/>
            <a:ext cx="2543179" cy="3302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fld id="{0BC245A3-9D73-4390-8FB3-6C53FA3D3D02}" type="slidenum">
              <a:rPr lang="es-MX" sz="1200" smtClean="0">
                <a:solidFill>
                  <a:prstClr val="black">
                    <a:tint val="75000"/>
                  </a:prstClr>
                </a:solidFill>
                <a:latin typeface="+mn-lt"/>
              </a:rPr>
              <a:pPr algn="ctr">
                <a:defRPr/>
              </a:pPr>
              <a:t>39</a:t>
            </a:fld>
            <a:endParaRPr lang="es-MX" sz="1200" dirty="0">
              <a:solidFill>
                <a:prstClr val="black">
                  <a:tint val="75000"/>
                </a:prstClr>
              </a:solidFill>
              <a:latin typeface="+mn-lt"/>
            </a:endParaRPr>
          </a:p>
        </p:txBody>
      </p:sp>
    </p:spTree>
    <p:extLst>
      <p:ext uri="{BB962C8B-B14F-4D97-AF65-F5344CB8AC3E}">
        <p14:creationId xmlns:p14="http://schemas.microsoft.com/office/powerpoint/2010/main" val="13818431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3525" y="3467405"/>
            <a:ext cx="7296950" cy="1728225"/>
          </a:xfrm>
        </p:spPr>
        <p:txBody>
          <a:bodyPr/>
          <a:lstStyle/>
          <a:p>
            <a:pPr>
              <a:defRPr/>
            </a:pPr>
            <a:r>
              <a:rPr lang="en-US" sz="4500" dirty="0" smtClean="0">
                <a:latin typeface="Cambria" panose="02040503050406030204" pitchFamily="18" charset="0"/>
              </a:rPr>
              <a:t>Trends in College Cost</a:t>
            </a:r>
            <a:endParaRPr lang="en-US" sz="4500" dirty="0">
              <a:latin typeface="Cambria" panose="02040503050406030204" pitchFamily="18" charset="0"/>
            </a:endParaRPr>
          </a:p>
        </p:txBody>
      </p:sp>
      <p:sp>
        <p:nvSpPr>
          <p:cNvPr id="7"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endParaRPr lang="es-MX" sz="1200" dirty="0" smtClean="0">
              <a:solidFill>
                <a:prstClr val="black">
                  <a:tint val="75000"/>
                </a:prstClr>
              </a:solidFill>
              <a:latin typeface="+mn-lt"/>
            </a:endParaRPr>
          </a:p>
          <a:p>
            <a:pPr algn="ctr">
              <a:defRPr/>
            </a:pPr>
            <a:fld id="{0BC245A3-9D73-4390-8FB3-6C53FA3D3D02}" type="slidenum">
              <a:rPr lang="es-MX" sz="1200" smtClean="0">
                <a:solidFill>
                  <a:prstClr val="black">
                    <a:tint val="75000"/>
                  </a:prstClr>
                </a:solidFill>
                <a:latin typeface="+mn-lt"/>
              </a:rPr>
              <a:pPr algn="ctr">
                <a:defRPr/>
              </a:pPr>
              <a:t>4</a:t>
            </a:fld>
            <a:endParaRPr lang="es-MX" sz="1200" dirty="0">
              <a:solidFill>
                <a:prstClr val="black">
                  <a:tint val="75000"/>
                </a:prstClr>
              </a:solidFill>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latin typeface="Cambria" panose="02040503050406030204" pitchFamily="18" charset="0"/>
              </a:rPr>
              <a:t>Interactive Award Letter Comparison</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95" y="2370401"/>
            <a:ext cx="7719405" cy="3554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3"/>
          <p:cNvSpPr txBox="1">
            <a:spLocks noChangeArrowheads="1"/>
          </p:cNvSpPr>
          <p:nvPr/>
        </p:nvSpPr>
        <p:spPr>
          <a:xfrm>
            <a:off x="519675" y="1059527"/>
            <a:ext cx="8364615" cy="351830"/>
          </a:xfrm>
          <a:prstGeom prst="rect">
            <a:avLst/>
          </a:prstGeom>
        </p:spPr>
        <p:txBody>
          <a:bodyPr numCol="1"/>
          <a:lstStyle>
            <a:lvl1pPr marL="342900" indent="-342900" algn="l" rtl="0" eaLnBrk="0" fontAlgn="base" hangingPunct="0">
              <a:spcBef>
                <a:spcPts val="600"/>
              </a:spcBef>
              <a:spcAft>
                <a:spcPts val="600"/>
              </a:spcAft>
              <a:buFont typeface="Arial" charset="0"/>
              <a:defRPr sz="2000"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spcBef>
                <a:spcPct val="50000"/>
              </a:spcBef>
              <a:buFont typeface="Arial" pitchFamily="34" charset="0"/>
              <a:buNone/>
              <a:defRPr/>
            </a:pPr>
            <a:r>
              <a:rPr lang="en-US" sz="2200" b="1" dirty="0" smtClean="0">
                <a:latin typeface="Cambria" panose="02040503050406030204" pitchFamily="18" charset="0"/>
              </a:rPr>
              <a:t>Worksheet is now interactive and available for use online</a:t>
            </a:r>
            <a:endParaRPr lang="en-US" sz="2200" b="1" dirty="0" smtClean="0"/>
          </a:p>
        </p:txBody>
      </p:sp>
      <p:sp>
        <p:nvSpPr>
          <p:cNvPr id="8" name="Rectangle 3"/>
          <p:cNvSpPr txBox="1">
            <a:spLocks noChangeArrowheads="1"/>
          </p:cNvSpPr>
          <p:nvPr/>
        </p:nvSpPr>
        <p:spPr bwMode="auto">
          <a:xfrm>
            <a:off x="573293" y="1508750"/>
            <a:ext cx="8113508" cy="86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Font typeface="Arial" charset="0"/>
              <a:defRPr sz="2000"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Tx/>
              <a:buNone/>
              <a:defRPr/>
            </a:pPr>
            <a:r>
              <a:rPr lang="en-US" sz="2400" dirty="0" smtClean="0"/>
              <a:t>Students can use this worksheet to generate a side-by-side comparison of the financial aid offers they have received.</a:t>
            </a:r>
          </a:p>
        </p:txBody>
      </p:sp>
      <p:sp>
        <p:nvSpPr>
          <p:cNvPr id="9"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fld id="{0BC245A3-9D73-4390-8FB3-6C53FA3D3D02}" type="slidenum">
              <a:rPr lang="es-MX" sz="1200" smtClean="0">
                <a:solidFill>
                  <a:prstClr val="black">
                    <a:tint val="75000"/>
                  </a:prstClr>
                </a:solidFill>
                <a:latin typeface="+mn-lt"/>
              </a:rPr>
              <a:pPr algn="ctr">
                <a:defRPr/>
              </a:pPr>
              <a:t>40</a:t>
            </a:fld>
            <a:endParaRPr lang="es-MX" sz="1200" dirty="0">
              <a:solidFill>
                <a:prstClr val="black">
                  <a:tint val="75000"/>
                </a:prstClr>
              </a:solidFill>
              <a:latin typeface="+mn-lt"/>
            </a:endParaRPr>
          </a:p>
        </p:txBody>
      </p:sp>
      <p:sp>
        <p:nvSpPr>
          <p:cNvPr id="10" name="TextBox 9"/>
          <p:cNvSpPr txBox="1"/>
          <p:nvPr/>
        </p:nvSpPr>
        <p:spPr>
          <a:xfrm>
            <a:off x="0" y="5946246"/>
            <a:ext cx="9144000" cy="430887"/>
          </a:xfrm>
          <a:prstGeom prst="rect">
            <a:avLst/>
          </a:prstGeom>
          <a:noFill/>
        </p:spPr>
        <p:txBody>
          <a:bodyPr wrap="square" rtlCol="0">
            <a:spAutoFit/>
          </a:bodyPr>
          <a:lstStyle/>
          <a:p>
            <a:pPr algn="ctr"/>
            <a:r>
              <a:rPr lang="en-US" sz="1100" dirty="0" smtClean="0"/>
              <a:t>www.isac.org</a:t>
            </a:r>
          </a:p>
          <a:p>
            <a:pPr algn="ctr"/>
            <a:r>
              <a:rPr lang="en-US" sz="1100" dirty="0" smtClean="0"/>
              <a:t>Students &amp; Parents </a:t>
            </a:r>
            <a:r>
              <a:rPr lang="en-US" sz="1100" dirty="0" smtClean="0">
                <a:sym typeface="Wingdings" panose="05000000000000000000" pitchFamily="2" charset="2"/>
              </a:rPr>
              <a:t> Before College  </a:t>
            </a:r>
            <a:r>
              <a:rPr lang="en-US" sz="1100" smtClean="0">
                <a:sym typeface="Wingdings" panose="05000000000000000000" pitchFamily="2" charset="2"/>
              </a:rPr>
              <a:t>Making an Informed </a:t>
            </a:r>
            <a:r>
              <a:rPr lang="en-US" sz="1100" dirty="0" smtClean="0">
                <a:sym typeface="Wingdings" panose="05000000000000000000" pitchFamily="2" charset="2"/>
              </a:rPr>
              <a:t>College Choice  Financial Aid Comparison Worksheet</a:t>
            </a:r>
            <a:endParaRPr lang="en-US" sz="1100" dirty="0"/>
          </a:p>
        </p:txBody>
      </p:sp>
    </p:spTree>
    <p:extLst>
      <p:ext uri="{BB962C8B-B14F-4D97-AF65-F5344CB8AC3E}">
        <p14:creationId xmlns:p14="http://schemas.microsoft.com/office/powerpoint/2010/main" val="136061976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7450" y="457200"/>
            <a:ext cx="8641125" cy="571500"/>
          </a:xfrm>
        </p:spPr>
        <p:txBody>
          <a:bodyPr/>
          <a:lstStyle/>
          <a:p>
            <a:r>
              <a:rPr lang="en-US" sz="3200" dirty="0" smtClean="0">
                <a:latin typeface="Cambria" panose="02040503050406030204" pitchFamily="18" charset="0"/>
              </a:rPr>
              <a:t>Other things to know about applying for aid:</a:t>
            </a:r>
          </a:p>
        </p:txBody>
      </p:sp>
      <p:graphicFrame>
        <p:nvGraphicFramePr>
          <p:cNvPr id="5" name="Diagram 4"/>
          <p:cNvGraphicFramePr/>
          <p:nvPr>
            <p:extLst>
              <p:ext uri="{D42A27DB-BD31-4B8C-83A1-F6EECF244321}">
                <p14:modId xmlns:p14="http://schemas.microsoft.com/office/powerpoint/2010/main" val="1183443319"/>
              </p:ext>
            </p:extLst>
          </p:nvPr>
        </p:nvGraphicFramePr>
        <p:xfrm>
          <a:off x="347450" y="1396999"/>
          <a:ext cx="8641125" cy="479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41</a:t>
            </a:fld>
            <a:endParaRPr lang="es-MX" dirty="0">
              <a:solidFill>
                <a:prstClr val="black">
                  <a:tint val="75000"/>
                </a:prstClr>
              </a:solidFill>
            </a:endParaRPr>
          </a:p>
        </p:txBody>
      </p:sp>
    </p:spTree>
    <p:extLst>
      <p:ext uri="{BB962C8B-B14F-4D97-AF65-F5344CB8AC3E}">
        <p14:creationId xmlns:p14="http://schemas.microsoft.com/office/powerpoint/2010/main" val="337451506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p:cNvSpPr>
            <a:spLocks noGrp="1"/>
          </p:cNvSpPr>
          <p:nvPr>
            <p:ph type="body" sz="quarter" idx="13"/>
          </p:nvPr>
        </p:nvSpPr>
        <p:spPr>
          <a:xfrm>
            <a:off x="437515" y="1227715"/>
            <a:ext cx="2271713" cy="1235075"/>
          </a:xfrm>
        </p:spPr>
        <p:txBody>
          <a:bodyPr/>
          <a:lstStyle/>
          <a:p>
            <a:pPr marL="0" indent="0"/>
            <a:r>
              <a:rPr lang="en-US" b="0" dirty="0" smtClean="0"/>
              <a:t>A student needs to meet the following requirements in order for an award to be disbursed: </a:t>
            </a:r>
          </a:p>
          <a:p>
            <a:pPr marL="0" indent="0"/>
            <a:endParaRPr lang="en-US" dirty="0" smtClean="0"/>
          </a:p>
        </p:txBody>
      </p:sp>
      <p:sp>
        <p:nvSpPr>
          <p:cNvPr id="63491" name="Title 3"/>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Disbursement</a:t>
            </a:r>
          </a:p>
        </p:txBody>
      </p:sp>
      <p:graphicFrame>
        <p:nvGraphicFramePr>
          <p:cNvPr id="8" name="Diagram 7"/>
          <p:cNvGraphicFramePr/>
          <p:nvPr>
            <p:extLst>
              <p:ext uri="{D42A27DB-BD31-4B8C-83A1-F6EECF244321}">
                <p14:modId xmlns:p14="http://schemas.microsoft.com/office/powerpoint/2010/main" val="1849545711"/>
              </p:ext>
            </p:extLst>
          </p:nvPr>
        </p:nvGraphicFramePr>
        <p:xfrm>
          <a:off x="2997394" y="1163105"/>
          <a:ext cx="5689405" cy="441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4" name="Picture 8" descr="banks.jpg"/>
          <p:cNvPicPr>
            <a:picLocks noChangeAspect="1"/>
          </p:cNvPicPr>
          <p:nvPr/>
        </p:nvPicPr>
        <p:blipFill>
          <a:blip r:embed="rId8" cstate="print"/>
          <a:srcRect/>
          <a:stretch>
            <a:fillRect/>
          </a:stretch>
        </p:blipFill>
        <p:spPr bwMode="auto">
          <a:xfrm>
            <a:off x="457200" y="3813050"/>
            <a:ext cx="2047827" cy="1766630"/>
          </a:xfrm>
          <a:prstGeom prst="rect">
            <a:avLst/>
          </a:prstGeom>
          <a:noFill/>
          <a:ln w="9525">
            <a:noFill/>
            <a:miter lim="800000"/>
            <a:headEnd/>
            <a:tailEnd/>
          </a:ln>
        </p:spPr>
      </p:pic>
      <p:sp>
        <p:nvSpPr>
          <p:cNvPr id="7" name="Text Placeholder 4"/>
          <p:cNvSpPr txBox="1">
            <a:spLocks/>
          </p:cNvSpPr>
          <p:nvPr/>
        </p:nvSpPr>
        <p:spPr bwMode="auto">
          <a:xfrm>
            <a:off x="155426" y="5657193"/>
            <a:ext cx="8988574" cy="48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Font typeface="Arial" charset="0"/>
              <a:defRPr sz="2400" b="1"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b="0" dirty="0" smtClean="0"/>
              <a:t>Note: The method and time of disbursement varies depending on the type of financial aid.</a:t>
            </a:r>
          </a:p>
        </p:txBody>
      </p:sp>
      <p:sp>
        <p:nvSpPr>
          <p:cNvPr id="9"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42</a:t>
            </a:fld>
            <a:endParaRPr lang="es-MX" dirty="0">
              <a:solidFill>
                <a:prstClr val="black">
                  <a:tint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0"/>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p:txBody>
      </p:sp>
      <p:sp>
        <p:nvSpPr>
          <p:cNvPr id="67587" name="Text Placeholder 5"/>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From a financial aid administrator’s point of view…</a:t>
            </a:r>
          </a:p>
        </p:txBody>
      </p:sp>
      <p:sp>
        <p:nvSpPr>
          <p:cNvPr id="67588" name="Title 1"/>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The Financial Aid Process</a:t>
            </a:r>
            <a:endParaRPr lang="en-US" sz="2000" dirty="0" smtClean="0">
              <a:solidFill>
                <a:schemeClr val="tx1"/>
              </a:solidFill>
              <a:latin typeface="Cambria" panose="02040503050406030204" pitchFamily="18" charset="0"/>
            </a:endParaRPr>
          </a:p>
        </p:txBody>
      </p:sp>
      <p:graphicFrame>
        <p:nvGraphicFramePr>
          <p:cNvPr id="4" name="Diagram 3"/>
          <p:cNvGraphicFramePr/>
          <p:nvPr>
            <p:extLst>
              <p:ext uri="{D42A27DB-BD31-4B8C-83A1-F6EECF244321}">
                <p14:modId xmlns:p14="http://schemas.microsoft.com/office/powerpoint/2010/main" val="1184805161"/>
              </p:ext>
            </p:extLst>
          </p:nvPr>
        </p:nvGraphicFramePr>
        <p:xfrm>
          <a:off x="457212" y="1485900"/>
          <a:ext cx="8229598" cy="5053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43</a:t>
            </a:fld>
            <a:endParaRPr lang="es-MX" dirty="0">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F202770-196D-436B-B256-43C0C2C7B2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2B07DA3-FCE3-4B60-B33D-9B5989FBBB7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1F51B09-DE23-4E91-B20F-F857BF7C047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C11038F-5CAF-4EF4-9642-D9AB971CAD1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81F858A-D983-4F1F-9D8B-A38F11CC3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0"/>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p:txBody>
      </p:sp>
      <p:sp>
        <p:nvSpPr>
          <p:cNvPr id="68611" name="Text Placeholder 5"/>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Step 1</a:t>
            </a:r>
          </a:p>
        </p:txBody>
      </p:sp>
      <p:sp>
        <p:nvSpPr>
          <p:cNvPr id="68612" name="Title 1"/>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Determine</a:t>
            </a:r>
            <a:r>
              <a:rPr lang="en-US" sz="3500" dirty="0" smtClean="0">
                <a:latin typeface="Cambria" panose="02040503050406030204" pitchFamily="18" charset="0"/>
              </a:rPr>
              <a:t> Student Eligibility</a:t>
            </a:r>
            <a:endParaRPr lang="en-US" sz="3500" dirty="0" smtClean="0">
              <a:solidFill>
                <a:schemeClr val="tx1"/>
              </a:solidFill>
              <a:latin typeface="Cambria" panose="02040503050406030204" pitchFamily="18" charset="0"/>
            </a:endParaRPr>
          </a:p>
        </p:txBody>
      </p:sp>
      <p:sp>
        <p:nvSpPr>
          <p:cNvPr id="7" name="Title 1"/>
          <p:cNvSpPr txBox="1">
            <a:spLocks/>
          </p:cNvSpPr>
          <p:nvPr/>
        </p:nvSpPr>
        <p:spPr bwMode="auto">
          <a:xfrm>
            <a:off x="457200" y="3086100"/>
            <a:ext cx="8229600" cy="371475"/>
          </a:xfrm>
          <a:prstGeom prst="rect">
            <a:avLst/>
          </a:prstGeom>
          <a:noFill/>
          <a:ln w="9525">
            <a:noFill/>
            <a:miter lim="800000"/>
            <a:headEnd/>
            <a:tailEnd/>
          </a:ln>
        </p:spPr>
        <p:txBody>
          <a:bodyPr anchor="ctr"/>
          <a:lstStyle/>
          <a:p>
            <a:pPr eaLnBrk="0" hangingPunct="0">
              <a:defRPr/>
            </a:pPr>
            <a:endParaRPr lang="en-US" sz="2000" b="1" dirty="0">
              <a:latin typeface="Bodoni MT Condensed" pitchFamily="18" charset="0"/>
              <a:ea typeface="+mj-ea"/>
              <a:cs typeface="+mj-cs"/>
            </a:endParaRPr>
          </a:p>
        </p:txBody>
      </p:sp>
      <p:graphicFrame>
        <p:nvGraphicFramePr>
          <p:cNvPr id="9" name="Diagram 8"/>
          <p:cNvGraphicFramePr/>
          <p:nvPr>
            <p:extLst>
              <p:ext uri="{D42A27DB-BD31-4B8C-83A1-F6EECF244321}">
                <p14:modId xmlns:p14="http://schemas.microsoft.com/office/powerpoint/2010/main" val="478179374"/>
              </p:ext>
            </p:extLst>
          </p:nvPr>
        </p:nvGraphicFramePr>
        <p:xfrm>
          <a:off x="564814" y="1623964"/>
          <a:ext cx="8121985" cy="4586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44</a:t>
            </a:fld>
            <a:endParaRPr lang="es-MX"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0"/>
          <p:cNvSpPr>
            <a:spLocks noGrp="1"/>
          </p:cNvSpPr>
          <p:nvPr>
            <p:ph idx="1"/>
          </p:nvPr>
        </p:nvSpPr>
        <p:spPr/>
        <p:txBody>
          <a:bodyPr/>
          <a:lstStyle/>
          <a:p>
            <a:endParaRPr lang="en-US" sz="2400" smtClean="0"/>
          </a:p>
          <a:p>
            <a:endParaRPr lang="en-US" sz="2400" smtClean="0"/>
          </a:p>
          <a:p>
            <a:endParaRPr lang="en-US" sz="2400" smtClean="0"/>
          </a:p>
          <a:p>
            <a:endParaRPr lang="en-US" sz="2400" smtClean="0"/>
          </a:p>
          <a:p>
            <a:endParaRPr lang="en-US" sz="2400" smtClean="0"/>
          </a:p>
        </p:txBody>
      </p:sp>
      <p:sp>
        <p:nvSpPr>
          <p:cNvPr id="69635" name="Text Placeholder 5"/>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Step 2</a:t>
            </a:r>
          </a:p>
        </p:txBody>
      </p:sp>
      <p:sp>
        <p:nvSpPr>
          <p:cNvPr id="69636" name="Title 1"/>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Packaging</a:t>
            </a:r>
            <a:endParaRPr lang="en-US" sz="2000" dirty="0" smtClean="0">
              <a:solidFill>
                <a:schemeClr val="tx1"/>
              </a:solidFill>
              <a:latin typeface="Cambria" panose="02040503050406030204" pitchFamily="18" charset="0"/>
            </a:endParaRPr>
          </a:p>
        </p:txBody>
      </p:sp>
      <p:sp>
        <p:nvSpPr>
          <p:cNvPr id="7" name="Title 1"/>
          <p:cNvSpPr txBox="1">
            <a:spLocks/>
          </p:cNvSpPr>
          <p:nvPr/>
        </p:nvSpPr>
        <p:spPr bwMode="auto">
          <a:xfrm>
            <a:off x="457200" y="3086100"/>
            <a:ext cx="8229600" cy="371475"/>
          </a:xfrm>
          <a:prstGeom prst="rect">
            <a:avLst/>
          </a:prstGeom>
          <a:noFill/>
          <a:ln w="9525">
            <a:noFill/>
            <a:miter lim="800000"/>
            <a:headEnd/>
            <a:tailEnd/>
          </a:ln>
        </p:spPr>
        <p:txBody>
          <a:bodyPr anchor="ctr"/>
          <a:lstStyle/>
          <a:p>
            <a:pPr eaLnBrk="0" hangingPunct="0">
              <a:defRPr/>
            </a:pPr>
            <a:endParaRPr lang="en-US" sz="2000" b="1" dirty="0">
              <a:latin typeface="Bodoni MT Condensed" pitchFamily="18" charset="0"/>
              <a:ea typeface="+mj-ea"/>
              <a:cs typeface="+mj-cs"/>
            </a:endParaRPr>
          </a:p>
        </p:txBody>
      </p:sp>
      <p:graphicFrame>
        <p:nvGraphicFramePr>
          <p:cNvPr id="9" name="Diagram 8"/>
          <p:cNvGraphicFramePr/>
          <p:nvPr>
            <p:extLst>
              <p:ext uri="{D42A27DB-BD31-4B8C-83A1-F6EECF244321}">
                <p14:modId xmlns:p14="http://schemas.microsoft.com/office/powerpoint/2010/main" val="797468113"/>
              </p:ext>
            </p:extLst>
          </p:nvPr>
        </p:nvGraphicFramePr>
        <p:xfrm>
          <a:off x="564814" y="1623964"/>
          <a:ext cx="8121985" cy="4586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45</a:t>
            </a:fld>
            <a:endParaRPr lang="es-MX"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0"/>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70659" name="Text Placeholder 5"/>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Step 3</a:t>
            </a:r>
          </a:p>
        </p:txBody>
      </p:sp>
      <p:sp>
        <p:nvSpPr>
          <p:cNvPr id="70660" name="Title 1"/>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Disburse Aid</a:t>
            </a:r>
            <a:endParaRPr lang="en-US" sz="2000" dirty="0" smtClean="0">
              <a:solidFill>
                <a:schemeClr val="tx1"/>
              </a:solidFill>
              <a:latin typeface="Cambria" panose="02040503050406030204" pitchFamily="18" charset="0"/>
            </a:endParaRPr>
          </a:p>
        </p:txBody>
      </p:sp>
      <p:sp>
        <p:nvSpPr>
          <p:cNvPr id="7" name="Title 1"/>
          <p:cNvSpPr txBox="1">
            <a:spLocks/>
          </p:cNvSpPr>
          <p:nvPr/>
        </p:nvSpPr>
        <p:spPr bwMode="auto">
          <a:xfrm>
            <a:off x="457200" y="3086100"/>
            <a:ext cx="8229600" cy="371475"/>
          </a:xfrm>
          <a:prstGeom prst="rect">
            <a:avLst/>
          </a:prstGeom>
          <a:noFill/>
          <a:ln w="9525">
            <a:noFill/>
            <a:miter lim="800000"/>
            <a:headEnd/>
            <a:tailEnd/>
          </a:ln>
        </p:spPr>
        <p:txBody>
          <a:bodyPr anchor="ctr"/>
          <a:lstStyle/>
          <a:p>
            <a:pPr eaLnBrk="0" hangingPunct="0">
              <a:defRPr/>
            </a:pPr>
            <a:endParaRPr lang="en-US" sz="2000" b="1" dirty="0">
              <a:latin typeface="Bodoni MT Condensed" pitchFamily="18" charset="0"/>
              <a:ea typeface="+mj-ea"/>
              <a:cs typeface="+mj-cs"/>
            </a:endParaRPr>
          </a:p>
        </p:txBody>
      </p:sp>
      <p:graphicFrame>
        <p:nvGraphicFramePr>
          <p:cNvPr id="9" name="Diagram 8"/>
          <p:cNvGraphicFramePr/>
          <p:nvPr>
            <p:extLst>
              <p:ext uri="{D42A27DB-BD31-4B8C-83A1-F6EECF244321}">
                <p14:modId xmlns:p14="http://schemas.microsoft.com/office/powerpoint/2010/main" val="4008065259"/>
              </p:ext>
            </p:extLst>
          </p:nvPr>
        </p:nvGraphicFramePr>
        <p:xfrm>
          <a:off x="564814" y="1623964"/>
          <a:ext cx="8121985" cy="4147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46</a:t>
            </a:fld>
            <a:endParaRPr lang="es-MX"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0"/>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p:txBody>
      </p:sp>
      <p:sp>
        <p:nvSpPr>
          <p:cNvPr id="71683" name="Text Placeholder 5"/>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Step 4</a:t>
            </a:r>
          </a:p>
        </p:txBody>
      </p:sp>
      <p:sp>
        <p:nvSpPr>
          <p:cNvPr id="71684" name="Title 1"/>
          <p:cNvSpPr>
            <a:spLocks noGrp="1"/>
          </p:cNvSpPr>
          <p:nvPr>
            <p:ph type="title"/>
          </p:nvPr>
        </p:nvSpPr>
        <p:spPr>
          <a:xfrm>
            <a:off x="457200" y="457200"/>
            <a:ext cx="8229600" cy="571500"/>
          </a:xfrm>
        </p:spPr>
        <p:txBody>
          <a:bodyPr/>
          <a:lstStyle/>
          <a:p>
            <a:r>
              <a:rPr lang="en-US" dirty="0" smtClean="0">
                <a:latin typeface="Cambria" panose="02040503050406030204" pitchFamily="18" charset="0"/>
              </a:rPr>
              <a:t>Student Departures</a:t>
            </a:r>
            <a:endParaRPr lang="en-US" sz="2000" dirty="0" smtClean="0">
              <a:solidFill>
                <a:schemeClr val="tx1"/>
              </a:solidFill>
              <a:latin typeface="Cambria" panose="02040503050406030204" pitchFamily="18" charset="0"/>
            </a:endParaRPr>
          </a:p>
        </p:txBody>
      </p:sp>
      <p:sp>
        <p:nvSpPr>
          <p:cNvPr id="7" name="Title 1"/>
          <p:cNvSpPr txBox="1">
            <a:spLocks/>
          </p:cNvSpPr>
          <p:nvPr/>
        </p:nvSpPr>
        <p:spPr bwMode="auto">
          <a:xfrm>
            <a:off x="457200" y="3086100"/>
            <a:ext cx="8229600" cy="371475"/>
          </a:xfrm>
          <a:prstGeom prst="rect">
            <a:avLst/>
          </a:prstGeom>
          <a:noFill/>
          <a:ln w="9525">
            <a:noFill/>
            <a:miter lim="800000"/>
            <a:headEnd/>
            <a:tailEnd/>
          </a:ln>
        </p:spPr>
        <p:txBody>
          <a:bodyPr anchor="ctr"/>
          <a:lstStyle/>
          <a:p>
            <a:pPr eaLnBrk="0" hangingPunct="0">
              <a:defRPr/>
            </a:pPr>
            <a:endParaRPr lang="en-US" sz="2000" b="1" dirty="0">
              <a:latin typeface="Bodoni MT Condensed" pitchFamily="18" charset="0"/>
              <a:ea typeface="+mj-ea"/>
              <a:cs typeface="+mj-cs"/>
            </a:endParaRPr>
          </a:p>
        </p:txBody>
      </p:sp>
      <p:graphicFrame>
        <p:nvGraphicFramePr>
          <p:cNvPr id="9" name="Diagram 8"/>
          <p:cNvGraphicFramePr/>
          <p:nvPr>
            <p:extLst>
              <p:ext uri="{D42A27DB-BD31-4B8C-83A1-F6EECF244321}">
                <p14:modId xmlns:p14="http://schemas.microsoft.com/office/powerpoint/2010/main" val="1128708585"/>
              </p:ext>
            </p:extLst>
          </p:nvPr>
        </p:nvGraphicFramePr>
        <p:xfrm>
          <a:off x="596484" y="1578592"/>
          <a:ext cx="8108920" cy="4163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47</a:t>
            </a:fld>
            <a:endParaRPr lang="es-MX"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1718" y="3429000"/>
            <a:ext cx="7772400" cy="1362075"/>
          </a:xfrm>
        </p:spPr>
        <p:txBody>
          <a:bodyPr/>
          <a:lstStyle/>
          <a:p>
            <a:pPr>
              <a:defRPr/>
            </a:pPr>
            <a:r>
              <a:rPr lang="en-US" sz="4500" dirty="0" smtClean="0">
                <a:latin typeface="Cambria" panose="02040503050406030204" pitchFamily="18" charset="0"/>
              </a:rPr>
              <a:t>Resources</a:t>
            </a:r>
            <a:endParaRPr lang="en-US" sz="4500" dirty="0">
              <a:latin typeface="Cambria" panose="02040503050406030204" pitchFamily="18" charset="0"/>
            </a:endParaRPr>
          </a:p>
        </p:txBody>
      </p:sp>
      <p:sp>
        <p:nvSpPr>
          <p:cNvPr id="7" name="Text Placeholder 6"/>
          <p:cNvSpPr>
            <a:spLocks noGrp="1"/>
          </p:cNvSpPr>
          <p:nvPr>
            <p:ph type="body" idx="1"/>
          </p:nvPr>
        </p:nvSpPr>
        <p:spPr>
          <a:xfrm>
            <a:off x="1077145" y="4405829"/>
            <a:ext cx="7598402" cy="770492"/>
          </a:xfrm>
        </p:spPr>
        <p:txBody>
          <a:bodyPr/>
          <a:lstStyle/>
          <a:p>
            <a:r>
              <a:rPr lang="en-US" dirty="0" smtClean="0">
                <a:latin typeface="Cambria" panose="02040503050406030204" pitchFamily="18" charset="0"/>
              </a:rPr>
              <a:t>Get your hands on up-to-date, accurate and trusted sources of information to learn what you need to know.</a:t>
            </a:r>
          </a:p>
        </p:txBody>
      </p:sp>
      <p:sp>
        <p:nvSpPr>
          <p:cNvPr id="5"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fld id="{0BC245A3-9D73-4390-8FB3-6C53FA3D3D02}" type="slidenum">
              <a:rPr lang="es-MX" sz="1200" smtClean="0">
                <a:solidFill>
                  <a:prstClr val="black">
                    <a:tint val="75000"/>
                  </a:prstClr>
                </a:solidFill>
                <a:latin typeface="+mn-lt"/>
              </a:rPr>
              <a:pPr algn="ctr">
                <a:defRPr/>
              </a:pPr>
              <a:t>48</a:t>
            </a:fld>
            <a:endParaRPr lang="es-MX" sz="1200" dirty="0">
              <a:solidFill>
                <a:prstClr val="black">
                  <a:tint val="75000"/>
                </a:prstClr>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457201"/>
            <a:ext cx="8229600" cy="571500"/>
          </a:xfrm>
        </p:spPr>
        <p:txBody>
          <a:bodyPr/>
          <a:lstStyle/>
          <a:p>
            <a:r>
              <a:rPr lang="en-US" dirty="0" err="1" smtClean="0">
                <a:latin typeface="Cambria" panose="02040503050406030204" pitchFamily="18" charset="0"/>
              </a:rPr>
              <a:t>ISACorps</a:t>
            </a:r>
            <a:endParaRPr lang="en-US" dirty="0">
              <a:latin typeface="Cambria" panose="02040503050406030204" pitchFamily="18" charset="0"/>
            </a:endParaRPr>
          </a:p>
        </p:txBody>
      </p:sp>
      <p:sp>
        <p:nvSpPr>
          <p:cNvPr id="6" name="Content Placeholder 7"/>
          <p:cNvSpPr>
            <a:spLocks noGrp="1"/>
          </p:cNvSpPr>
          <p:nvPr>
            <p:ph idx="1"/>
          </p:nvPr>
        </p:nvSpPr>
        <p:spPr>
          <a:xfrm>
            <a:off x="601084" y="1571515"/>
            <a:ext cx="8085716" cy="330090"/>
          </a:xfrm>
        </p:spPr>
        <p:txBody>
          <a:bodyPr numCol="2"/>
          <a:lstStyle/>
          <a:p>
            <a:pPr eaLnBrk="1" hangingPunct="1">
              <a:defRPr/>
            </a:pPr>
            <a:r>
              <a:rPr lang="en-US" b="1" u="sng" dirty="0" err="1" smtClean="0">
                <a:solidFill>
                  <a:srgbClr val="3165F7"/>
                </a:solidFill>
              </a:rPr>
              <a:t>ISACorps</a:t>
            </a:r>
            <a:r>
              <a:rPr lang="en-US" b="1" u="sng" dirty="0" smtClean="0">
                <a:solidFill>
                  <a:srgbClr val="3165F7"/>
                </a:solidFill>
              </a:rPr>
              <a:t> One-on-One Mentoring</a:t>
            </a:r>
          </a:p>
          <a:p>
            <a:pPr eaLnBrk="1" hangingPunct="1">
              <a:defRPr/>
            </a:pPr>
            <a:endParaRPr lang="en-US" dirty="0"/>
          </a:p>
        </p:txBody>
      </p:sp>
      <p:sp>
        <p:nvSpPr>
          <p:cNvPr id="2" name="Text Placeholder 1"/>
          <p:cNvSpPr>
            <a:spLocks noGrp="1"/>
          </p:cNvSpPr>
          <p:nvPr>
            <p:ph type="body" sz="quarter" idx="13"/>
          </p:nvPr>
        </p:nvSpPr>
        <p:spPr/>
        <p:txBody>
          <a:bodyPr/>
          <a:lstStyle/>
          <a:p>
            <a:r>
              <a:rPr lang="en-US" dirty="0" smtClean="0"/>
              <a:t>Recent college graduates who serve as near-peer mentors</a:t>
            </a:r>
            <a:endParaRPr lang="en-US" dirty="0"/>
          </a:p>
        </p:txBody>
      </p:sp>
      <p:sp>
        <p:nvSpPr>
          <p:cNvPr id="10" name="Content Placeholder 7"/>
          <p:cNvSpPr txBox="1">
            <a:spLocks/>
          </p:cNvSpPr>
          <p:nvPr/>
        </p:nvSpPr>
        <p:spPr bwMode="auto">
          <a:xfrm>
            <a:off x="601084" y="3532319"/>
            <a:ext cx="8085716" cy="3852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ts val="600"/>
              </a:spcAft>
              <a:buFont typeface="Arial" charset="0"/>
              <a:defRPr sz="2000" kern="1200" cap="none" baseline="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sz="1800" kern="1200" cap="none" baseline="0">
                <a:solidFill>
                  <a:srgbClr val="C00000"/>
                </a:solidFill>
                <a:latin typeface="+mn-lt"/>
                <a:ea typeface="+mn-ea"/>
                <a:cs typeface="+mn-cs"/>
              </a:defRPr>
            </a:lvl2pPr>
            <a:lvl3pPr marL="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defRPr/>
            </a:pPr>
            <a:r>
              <a:rPr lang="en-US" b="1" u="sng" dirty="0" err="1" smtClean="0">
                <a:solidFill>
                  <a:srgbClr val="3165F7"/>
                </a:solidFill>
              </a:rPr>
              <a:t>ISACorps</a:t>
            </a:r>
            <a:r>
              <a:rPr lang="en-US" b="1" u="sng" dirty="0" smtClean="0">
                <a:solidFill>
                  <a:srgbClr val="3165F7"/>
                </a:solidFill>
              </a:rPr>
              <a:t> Presentations and Workshops</a:t>
            </a:r>
          </a:p>
          <a:p>
            <a:pPr eaLnBrk="1" hangingPunct="1">
              <a:defRPr/>
            </a:pPr>
            <a:endParaRPr lang="en-US" dirty="0"/>
          </a:p>
        </p:txBody>
      </p:sp>
      <p:sp>
        <p:nvSpPr>
          <p:cNvPr id="11" name="Content Placeholder 7"/>
          <p:cNvSpPr txBox="1">
            <a:spLocks/>
          </p:cNvSpPr>
          <p:nvPr/>
        </p:nvSpPr>
        <p:spPr bwMode="auto">
          <a:xfrm>
            <a:off x="601095" y="1901605"/>
            <a:ext cx="8085716" cy="1367633"/>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0" indent="0" algn="l" rtl="0" eaLnBrk="0" fontAlgn="base" hangingPunct="0">
              <a:spcBef>
                <a:spcPts val="600"/>
              </a:spcBef>
              <a:spcAft>
                <a:spcPts val="600"/>
              </a:spcAft>
              <a:buFont typeface="Arial" charset="0"/>
              <a:defRPr sz="2000" kern="1200" cap="none" baseline="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sz="1800" kern="1200" cap="none" baseline="0">
                <a:solidFill>
                  <a:srgbClr val="C00000"/>
                </a:solidFill>
                <a:latin typeface="+mn-lt"/>
                <a:ea typeface="+mn-ea"/>
                <a:cs typeface="+mn-cs"/>
              </a:defRPr>
            </a:lvl2pPr>
            <a:lvl3pPr marL="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eaLnBrk="1" hangingPunct="1">
              <a:buFont typeface="Arial" panose="020B0604020202020204" pitchFamily="34" charset="0"/>
              <a:buChar char="•"/>
              <a:defRPr/>
            </a:pPr>
            <a:r>
              <a:rPr lang="en-US" sz="1600" dirty="0"/>
              <a:t>One-on-one assistance for students and their families</a:t>
            </a:r>
          </a:p>
          <a:p>
            <a:pPr marL="342900" indent="-342900" eaLnBrk="1" hangingPunct="1">
              <a:buFont typeface="Arial" panose="020B0604020202020204" pitchFamily="34" charset="0"/>
              <a:buChar char="•"/>
              <a:defRPr/>
            </a:pPr>
            <a:r>
              <a:rPr lang="en-US" sz="1600" dirty="0"/>
              <a:t>Career and college exploration</a:t>
            </a:r>
          </a:p>
          <a:p>
            <a:pPr marL="342900" indent="-342900" eaLnBrk="1" hangingPunct="1">
              <a:buFont typeface="Arial" panose="020B0604020202020204" pitchFamily="34" charset="0"/>
              <a:buChar char="•"/>
              <a:defRPr/>
            </a:pPr>
            <a:r>
              <a:rPr lang="en-US" sz="1600" dirty="0"/>
              <a:t>College admission and applications</a:t>
            </a:r>
          </a:p>
          <a:p>
            <a:pPr marL="342900" indent="-342900" eaLnBrk="1" hangingPunct="1">
              <a:buFont typeface="Arial" panose="020B0604020202020204" pitchFamily="34" charset="0"/>
              <a:buChar char="•"/>
              <a:defRPr/>
            </a:pPr>
            <a:endParaRPr lang="en-US" sz="1600" dirty="0"/>
          </a:p>
          <a:p>
            <a:pPr marL="342900" indent="-342900" eaLnBrk="1" hangingPunct="1">
              <a:buFont typeface="Arial" panose="020B0604020202020204" pitchFamily="34" charset="0"/>
              <a:buChar char="•"/>
              <a:defRPr/>
            </a:pPr>
            <a:r>
              <a:rPr lang="en-US" sz="1600" dirty="0" smtClean="0"/>
              <a:t>Financial </a:t>
            </a:r>
            <a:r>
              <a:rPr lang="en-US" sz="1600" dirty="0"/>
              <a:t>aid options</a:t>
            </a:r>
          </a:p>
          <a:p>
            <a:pPr marL="342900" indent="-342900" eaLnBrk="1" hangingPunct="1">
              <a:buFont typeface="Arial" panose="020B0604020202020204" pitchFamily="34" charset="0"/>
              <a:buChar char="•"/>
              <a:defRPr/>
            </a:pPr>
            <a:r>
              <a:rPr lang="en-US" sz="1600" dirty="0"/>
              <a:t>Completing the FAFSA</a:t>
            </a:r>
          </a:p>
          <a:p>
            <a:pPr marL="342900" indent="-342900" eaLnBrk="1" hangingPunct="1">
              <a:buFont typeface="Arial" panose="020B0604020202020204" pitchFamily="34" charset="0"/>
              <a:buChar char="•"/>
              <a:defRPr/>
            </a:pPr>
            <a:r>
              <a:rPr lang="en-US" sz="1600" dirty="0"/>
              <a:t>Understanding financial aid award letters</a:t>
            </a:r>
          </a:p>
          <a:p>
            <a:pPr marL="342900" indent="-342900" eaLnBrk="1" hangingPunct="1">
              <a:buFont typeface="Arial" panose="020B0604020202020204" pitchFamily="34" charset="0"/>
              <a:buChar char="•"/>
              <a:defRPr/>
            </a:pPr>
            <a:r>
              <a:rPr lang="en-US" sz="1600" dirty="0"/>
              <a:t>Transitioning to college</a:t>
            </a:r>
          </a:p>
        </p:txBody>
      </p:sp>
      <p:sp>
        <p:nvSpPr>
          <p:cNvPr id="12" name="Content Placeholder 7"/>
          <p:cNvSpPr txBox="1">
            <a:spLocks/>
          </p:cNvSpPr>
          <p:nvPr/>
        </p:nvSpPr>
        <p:spPr bwMode="auto">
          <a:xfrm>
            <a:off x="601095" y="3883667"/>
            <a:ext cx="8085716" cy="1199632"/>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0" indent="0" algn="l" rtl="0" eaLnBrk="0" fontAlgn="base" hangingPunct="0">
              <a:spcBef>
                <a:spcPts val="600"/>
              </a:spcBef>
              <a:spcAft>
                <a:spcPts val="600"/>
              </a:spcAft>
              <a:buFont typeface="Arial" charset="0"/>
              <a:defRPr sz="2000" kern="1200" cap="none" baseline="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sz="1800" kern="1200" cap="none" baseline="0">
                <a:solidFill>
                  <a:srgbClr val="C00000"/>
                </a:solidFill>
                <a:latin typeface="+mn-lt"/>
                <a:ea typeface="+mn-ea"/>
                <a:cs typeface="+mn-cs"/>
              </a:defRPr>
            </a:lvl2pPr>
            <a:lvl3pPr marL="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eaLnBrk="1" hangingPunct="1">
              <a:buFont typeface="Arial" panose="020B0604020202020204" pitchFamily="34" charset="0"/>
              <a:buChar char="•"/>
              <a:defRPr/>
            </a:pPr>
            <a:r>
              <a:rPr lang="en-US" sz="1600" dirty="0" smtClean="0"/>
              <a:t>The Financial Aid Process</a:t>
            </a:r>
          </a:p>
          <a:p>
            <a:pPr marL="342900" indent="-342900" eaLnBrk="1" hangingPunct="1">
              <a:buFont typeface="Arial" panose="020B0604020202020204" pitchFamily="34" charset="0"/>
              <a:buChar char="•"/>
              <a:defRPr/>
            </a:pPr>
            <a:r>
              <a:rPr lang="en-US" sz="1600" dirty="0" smtClean="0"/>
              <a:t>FAFSA Completion Workshops</a:t>
            </a:r>
          </a:p>
          <a:p>
            <a:pPr marL="342900" indent="-342900" eaLnBrk="1" hangingPunct="1">
              <a:buFont typeface="Arial" panose="020B0604020202020204" pitchFamily="34" charset="0"/>
              <a:buChar char="•"/>
              <a:defRPr/>
            </a:pPr>
            <a:r>
              <a:rPr lang="en-US" sz="1600" dirty="0" smtClean="0"/>
              <a:t>College Preparation Session</a:t>
            </a:r>
            <a:endParaRPr lang="en-US" sz="1600" dirty="0"/>
          </a:p>
        </p:txBody>
      </p:sp>
      <p:sp>
        <p:nvSpPr>
          <p:cNvPr id="14" name="Content Placeholder 7"/>
          <p:cNvSpPr txBox="1">
            <a:spLocks/>
          </p:cNvSpPr>
          <p:nvPr/>
        </p:nvSpPr>
        <p:spPr bwMode="auto">
          <a:xfrm>
            <a:off x="601095" y="5097412"/>
            <a:ext cx="8229600" cy="907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ts val="600"/>
              </a:spcAft>
              <a:buFont typeface="Arial" charset="0"/>
              <a:defRPr sz="2000" kern="1200" cap="none" baseline="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sz="1800" kern="1200" cap="none" baseline="0">
                <a:solidFill>
                  <a:srgbClr val="C00000"/>
                </a:solidFill>
                <a:latin typeface="+mn-lt"/>
                <a:ea typeface="+mn-ea"/>
                <a:cs typeface="+mn-cs"/>
              </a:defRPr>
            </a:lvl2pPr>
            <a:lvl3pPr marL="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defRPr/>
            </a:pPr>
            <a:r>
              <a:rPr lang="en-US" sz="1400" b="1" dirty="0" smtClean="0">
                <a:solidFill>
                  <a:srgbClr val="C00000"/>
                </a:solidFill>
              </a:rPr>
              <a:t>If you are looking to host a specific type of presentation or workshop on the college-going or financial aid process, let us know by filling out the Outreach Request </a:t>
            </a:r>
            <a:r>
              <a:rPr lang="en-US" sz="1400" b="1" dirty="0">
                <a:solidFill>
                  <a:srgbClr val="C00000"/>
                </a:solidFill>
              </a:rPr>
              <a:t>F</a:t>
            </a:r>
            <a:r>
              <a:rPr lang="en-US" sz="1400" b="1" dirty="0" smtClean="0">
                <a:solidFill>
                  <a:srgbClr val="C00000"/>
                </a:solidFill>
              </a:rPr>
              <a:t>orm in the Counselor area of our website. </a:t>
            </a:r>
            <a:r>
              <a:rPr lang="en-US" sz="1400" b="1" dirty="0">
                <a:solidFill>
                  <a:srgbClr val="C00000"/>
                </a:solidFill>
              </a:rPr>
              <a:t> </a:t>
            </a:r>
            <a:r>
              <a:rPr lang="en-US" sz="1500" b="1" dirty="0" err="1" smtClean="0">
                <a:solidFill>
                  <a:schemeClr val="accent4">
                    <a:lumMod val="75000"/>
                  </a:schemeClr>
                </a:solidFill>
              </a:rPr>
              <a:t>Home</a:t>
            </a:r>
            <a:r>
              <a:rPr lang="en-US" sz="1500" b="1" dirty="0" err="1" smtClean="0">
                <a:solidFill>
                  <a:schemeClr val="accent4">
                    <a:lumMod val="75000"/>
                  </a:schemeClr>
                </a:solidFill>
                <a:sym typeface="Wingdings" panose="05000000000000000000" pitchFamily="2" charset="2"/>
              </a:rPr>
              <a:t>CounselorsResourcesOutreach</a:t>
            </a:r>
            <a:r>
              <a:rPr lang="en-US" sz="1500" b="1" dirty="0" smtClean="0">
                <a:solidFill>
                  <a:schemeClr val="accent4">
                    <a:lumMod val="75000"/>
                  </a:schemeClr>
                </a:solidFill>
                <a:sym typeface="Wingdings" panose="05000000000000000000" pitchFamily="2" charset="2"/>
              </a:rPr>
              <a:t> Resources</a:t>
            </a:r>
            <a:endParaRPr lang="en-US" sz="1500" b="1" dirty="0">
              <a:solidFill>
                <a:schemeClr val="accent4">
                  <a:lumMod val="7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885" y="3643525"/>
            <a:ext cx="3341235" cy="1368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49</a:t>
            </a:fld>
            <a:endParaRPr lang="es-MX" dirty="0">
              <a:solidFill>
                <a:prstClr val="black">
                  <a:tint val="75000"/>
                </a:prstClr>
              </a:solidFill>
            </a:endParaRPr>
          </a:p>
        </p:txBody>
      </p:sp>
      <p:sp>
        <p:nvSpPr>
          <p:cNvPr id="17" name="TextBox 16"/>
          <p:cNvSpPr txBox="1"/>
          <p:nvPr/>
        </p:nvSpPr>
        <p:spPr>
          <a:xfrm>
            <a:off x="0" y="5946246"/>
            <a:ext cx="9144000" cy="430887"/>
          </a:xfrm>
          <a:prstGeom prst="rect">
            <a:avLst/>
          </a:prstGeom>
          <a:noFill/>
        </p:spPr>
        <p:txBody>
          <a:bodyPr wrap="square" rtlCol="0">
            <a:spAutoFit/>
          </a:bodyPr>
          <a:lstStyle/>
          <a:p>
            <a:pPr algn="ctr"/>
            <a:r>
              <a:rPr lang="en-US" sz="1100" dirty="0" smtClean="0"/>
              <a:t>www.isac.org</a:t>
            </a:r>
          </a:p>
          <a:p>
            <a:pPr algn="ctr"/>
            <a:r>
              <a:rPr lang="en-US" sz="1100" dirty="0" smtClean="0"/>
              <a:t>Students &amp; Parents </a:t>
            </a:r>
            <a:r>
              <a:rPr lang="en-US" sz="1100" dirty="0" smtClean="0">
                <a:sym typeface="Wingdings" panose="05000000000000000000" pitchFamily="2" charset="2"/>
              </a:rPr>
              <a:t> Before College  Financial Aid Planning  About the </a:t>
            </a:r>
            <a:r>
              <a:rPr lang="en-US" sz="1100" dirty="0" err="1" smtClean="0">
                <a:sym typeface="Wingdings" panose="05000000000000000000" pitchFamily="2" charset="2"/>
              </a:rPr>
              <a:t>ISACorps</a:t>
            </a:r>
            <a:endParaRPr lang="en-US" sz="1100" dirty="0"/>
          </a:p>
        </p:txBody>
      </p:sp>
    </p:spTree>
    <p:extLst>
      <p:ext uri="{BB962C8B-B14F-4D97-AF65-F5344CB8AC3E}">
        <p14:creationId xmlns:p14="http://schemas.microsoft.com/office/powerpoint/2010/main" val="248417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bwMode="white">
          <a:xfrm>
            <a:off x="423863" y="446921"/>
            <a:ext cx="8411091" cy="1100234"/>
          </a:xfrm>
          <a:prstGeom prst="rect">
            <a:avLst/>
          </a:prstGeom>
          <a:solidFill>
            <a:schemeClr val="bg1"/>
          </a:solidFill>
        </p:spPr>
        <p:txBody>
          <a:bodyPr/>
          <a:lstStyle>
            <a:lvl1pPr algn="l" rtl="0" eaLnBrk="0" fontAlgn="base" hangingPunct="0">
              <a:spcBef>
                <a:spcPct val="0"/>
              </a:spcBef>
              <a:spcAft>
                <a:spcPct val="0"/>
              </a:spcAft>
              <a:defRPr sz="3600">
                <a:solidFill>
                  <a:srgbClr val="DE1A3F"/>
                </a:solidFill>
                <a:latin typeface="+mj-lt"/>
                <a:ea typeface="+mj-ea"/>
                <a:cs typeface="+mj-cs"/>
              </a:defRPr>
            </a:lvl1pPr>
            <a:lvl2pPr algn="l" rtl="0" eaLnBrk="0" fontAlgn="base" hangingPunct="0">
              <a:spcBef>
                <a:spcPct val="0"/>
              </a:spcBef>
              <a:spcAft>
                <a:spcPct val="0"/>
              </a:spcAft>
              <a:defRPr sz="3600">
                <a:solidFill>
                  <a:srgbClr val="DE1A3F"/>
                </a:solidFill>
                <a:latin typeface="Impact" pitchFamily="34" charset="0"/>
              </a:defRPr>
            </a:lvl2pPr>
            <a:lvl3pPr algn="l" rtl="0" eaLnBrk="0" fontAlgn="base" hangingPunct="0">
              <a:spcBef>
                <a:spcPct val="0"/>
              </a:spcBef>
              <a:spcAft>
                <a:spcPct val="0"/>
              </a:spcAft>
              <a:defRPr sz="3600">
                <a:solidFill>
                  <a:srgbClr val="DE1A3F"/>
                </a:solidFill>
                <a:latin typeface="Impact" pitchFamily="34" charset="0"/>
              </a:defRPr>
            </a:lvl3pPr>
            <a:lvl4pPr algn="l" rtl="0" eaLnBrk="0" fontAlgn="base" hangingPunct="0">
              <a:spcBef>
                <a:spcPct val="0"/>
              </a:spcBef>
              <a:spcAft>
                <a:spcPct val="0"/>
              </a:spcAft>
              <a:defRPr sz="3600">
                <a:solidFill>
                  <a:srgbClr val="DE1A3F"/>
                </a:solidFill>
                <a:latin typeface="Impact" pitchFamily="34" charset="0"/>
              </a:defRPr>
            </a:lvl4pPr>
            <a:lvl5pPr algn="l" rtl="0" eaLnBrk="0" fontAlgn="base" hangingPunct="0">
              <a:spcBef>
                <a:spcPct val="0"/>
              </a:spcBef>
              <a:spcAft>
                <a:spcPct val="0"/>
              </a:spcAft>
              <a:defRPr sz="3600">
                <a:solidFill>
                  <a:srgbClr val="DE1A3F"/>
                </a:solidFill>
                <a:latin typeface="Impact" pitchFamily="34" charset="0"/>
              </a:defRPr>
            </a:lvl5pPr>
            <a:lvl6pPr marL="457200" algn="l" rtl="0" fontAlgn="base">
              <a:spcBef>
                <a:spcPct val="0"/>
              </a:spcBef>
              <a:spcAft>
                <a:spcPct val="0"/>
              </a:spcAft>
              <a:defRPr sz="3600">
                <a:solidFill>
                  <a:srgbClr val="DE1A3F"/>
                </a:solidFill>
                <a:latin typeface="Impact" pitchFamily="34" charset="0"/>
              </a:defRPr>
            </a:lvl6pPr>
            <a:lvl7pPr marL="914400" algn="l" rtl="0" fontAlgn="base">
              <a:spcBef>
                <a:spcPct val="0"/>
              </a:spcBef>
              <a:spcAft>
                <a:spcPct val="0"/>
              </a:spcAft>
              <a:defRPr sz="3600">
                <a:solidFill>
                  <a:srgbClr val="DE1A3F"/>
                </a:solidFill>
                <a:latin typeface="Impact" pitchFamily="34" charset="0"/>
              </a:defRPr>
            </a:lvl7pPr>
            <a:lvl8pPr marL="1371600" algn="l" rtl="0" fontAlgn="base">
              <a:spcBef>
                <a:spcPct val="0"/>
              </a:spcBef>
              <a:spcAft>
                <a:spcPct val="0"/>
              </a:spcAft>
              <a:defRPr sz="3600">
                <a:solidFill>
                  <a:srgbClr val="DE1A3F"/>
                </a:solidFill>
                <a:latin typeface="Impact" pitchFamily="34" charset="0"/>
              </a:defRPr>
            </a:lvl8pPr>
            <a:lvl9pPr marL="1828800" algn="l" rtl="0" fontAlgn="base">
              <a:spcBef>
                <a:spcPct val="0"/>
              </a:spcBef>
              <a:spcAft>
                <a:spcPct val="0"/>
              </a:spcAft>
              <a:defRPr sz="3600">
                <a:solidFill>
                  <a:srgbClr val="DE1A3F"/>
                </a:solidFill>
                <a:latin typeface="Impact" pitchFamily="34" charset="0"/>
              </a:defRPr>
            </a:lvl9pPr>
          </a:lstStyle>
          <a:p>
            <a:r>
              <a:rPr lang="en-US" b="1" dirty="0" smtClean="0">
                <a:solidFill>
                  <a:srgbClr val="C00000"/>
                </a:solidFill>
                <a:latin typeface="Cambria" panose="02040503050406030204" pitchFamily="18" charset="0"/>
              </a:rPr>
              <a:t>Sticker Price </a:t>
            </a:r>
          </a:p>
          <a:p>
            <a:r>
              <a:rPr lang="en-US" b="1" dirty="0" smtClean="0">
                <a:solidFill>
                  <a:schemeClr val="tx1"/>
                </a:solidFill>
                <a:latin typeface="Cambria" panose="02040503050406030204" pitchFamily="18" charset="0"/>
              </a:rPr>
              <a:t>College Tuition, Fees, Room, and Board</a:t>
            </a:r>
            <a:endParaRPr lang="en-US" b="1" dirty="0">
              <a:solidFill>
                <a:srgbClr val="C00000"/>
              </a:solidFill>
              <a:latin typeface="Cambria" panose="02040503050406030204"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val="9140269"/>
              </p:ext>
            </p:extLst>
          </p:nvPr>
        </p:nvGraphicFramePr>
        <p:xfrm>
          <a:off x="776672" y="1700774"/>
          <a:ext cx="7258545" cy="4224551"/>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423863" y="997038"/>
            <a:ext cx="82296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Source: </a:t>
            </a:r>
            <a:r>
              <a:rPr lang="en-US" sz="1100" i="1" dirty="0" smtClean="0"/>
              <a:t>Trends in College Pricing 2013</a:t>
            </a:r>
            <a:r>
              <a:rPr lang="en-US" sz="1100" dirty="0" smtClean="0"/>
              <a:t>, The College Board, New York, NY</a:t>
            </a:r>
            <a:endParaRPr lang="en-US" sz="1100" dirty="0"/>
          </a:p>
        </p:txBody>
      </p:sp>
      <p:sp>
        <p:nvSpPr>
          <p:cNvPr id="9"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a:t>
            </a:fld>
            <a:endParaRPr lang="es-MX" dirty="0">
              <a:solidFill>
                <a:prstClr val="black">
                  <a:tint val="75000"/>
                </a:prstClr>
              </a:solidFill>
            </a:endParaRPr>
          </a:p>
        </p:txBody>
      </p:sp>
    </p:spTree>
    <p:extLst>
      <p:ext uri="{BB962C8B-B14F-4D97-AF65-F5344CB8AC3E}">
        <p14:creationId xmlns:p14="http://schemas.microsoft.com/office/powerpoint/2010/main" val="365689716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a:spLocks noGrp="1"/>
          </p:cNvSpPr>
          <p:nvPr>
            <p:ph idx="1"/>
          </p:nvPr>
        </p:nvSpPr>
        <p:spPr>
          <a:xfrm>
            <a:off x="457200" y="1485900"/>
            <a:ext cx="4268788" cy="4724400"/>
          </a:xfrm>
        </p:spPr>
        <p:txBody>
          <a:bodyPr/>
          <a:lstStyle/>
          <a:p>
            <a:pPr marL="457200" indent="-457200" eaLnBrk="1" hangingPunct="1">
              <a:buFont typeface="Arial" pitchFamily="34" charset="0"/>
              <a:buChar char="•"/>
              <a:defRPr/>
            </a:pPr>
            <a:r>
              <a:rPr lang="en-US" dirty="0" smtClean="0">
                <a:latin typeface="+mj-lt"/>
              </a:rPr>
              <a:t>Notifies you when new information and/or announcements are added to ISAC.org</a:t>
            </a:r>
          </a:p>
          <a:p>
            <a:pPr marL="457200" indent="-457200" eaLnBrk="1" hangingPunct="1">
              <a:buFont typeface="Arial" pitchFamily="34" charset="0"/>
              <a:buChar char="•"/>
              <a:defRPr/>
            </a:pPr>
            <a:r>
              <a:rPr lang="en-US" dirty="0" smtClean="0">
                <a:latin typeface="+mj-lt"/>
              </a:rPr>
              <a:t>Summaries of new information, along with links, will be sent to your e-mail</a:t>
            </a:r>
          </a:p>
          <a:p>
            <a:pPr marL="457200" indent="-457200" eaLnBrk="1" hangingPunct="1">
              <a:buFont typeface="Arial" pitchFamily="34" charset="0"/>
              <a:buChar char="•"/>
              <a:defRPr/>
            </a:pPr>
            <a:endParaRPr lang="en-US" dirty="0" smtClean="0">
              <a:latin typeface="+mj-lt"/>
            </a:endParaRPr>
          </a:p>
          <a:p>
            <a:pPr marL="457200" indent="-457200" eaLnBrk="1" hangingPunct="1">
              <a:buFont typeface="Arial" pitchFamily="34" charset="0"/>
              <a:buChar char="•"/>
              <a:defRPr/>
            </a:pPr>
            <a:endParaRPr lang="en-US" dirty="0" smtClean="0">
              <a:latin typeface="+mj-lt"/>
            </a:endParaRPr>
          </a:p>
          <a:p>
            <a:pPr>
              <a:defRPr/>
            </a:pPr>
            <a:endParaRPr lang="en-US" dirty="0" smtClean="0">
              <a:latin typeface="+mj-lt"/>
            </a:endParaRPr>
          </a:p>
        </p:txBody>
      </p:sp>
      <p:sp>
        <p:nvSpPr>
          <p:cNvPr id="5" name="Rectangle 3"/>
          <p:cNvSpPr>
            <a:spLocks noGrp="1" noChangeArrowheads="1"/>
          </p:cNvSpPr>
          <p:nvPr>
            <p:ph type="body" sz="quarter" idx="13"/>
          </p:nvPr>
        </p:nvSpPr>
        <p:spPr>
          <a:xfrm>
            <a:off x="457200" y="1003300"/>
            <a:ext cx="8229600" cy="482600"/>
          </a:xfrm>
        </p:spPr>
        <p:txBody>
          <a:bodyPr/>
          <a:lstStyle/>
          <a:p>
            <a:pPr marL="0" indent="0" eaLnBrk="1" hangingPunct="1"/>
            <a:r>
              <a:rPr lang="en-US" dirty="0" smtClean="0"/>
              <a:t>ISAC’s e-Messaging Service </a:t>
            </a:r>
            <a:r>
              <a:rPr lang="en-US" sz="2000" b="0" dirty="0" smtClean="0"/>
              <a:t>–</a:t>
            </a:r>
            <a:r>
              <a:rPr lang="en-US" dirty="0" smtClean="0"/>
              <a:t> </a:t>
            </a:r>
            <a:r>
              <a:rPr lang="en-US" sz="2000" b="0" dirty="0" smtClean="0">
                <a:hlinkClick r:id="rId3"/>
              </a:rPr>
              <a:t>www.isac.org/emessaging</a:t>
            </a:r>
            <a:endParaRPr lang="en-US" sz="1800" dirty="0" smtClean="0"/>
          </a:p>
          <a:p>
            <a:pPr marL="0" indent="0" eaLnBrk="1" hangingPunct="1"/>
            <a:endParaRPr lang="en-US" dirty="0" smtClean="0">
              <a:solidFill>
                <a:srgbClr val="666666"/>
              </a:solidFill>
            </a:endParaRPr>
          </a:p>
          <a:p>
            <a:pPr marL="0" indent="0" eaLnBrk="1" hangingPunct="1"/>
            <a:endParaRPr lang="en-US" dirty="0" smtClean="0">
              <a:solidFill>
                <a:srgbClr val="666666"/>
              </a:solidFill>
            </a:endParaRPr>
          </a:p>
        </p:txBody>
      </p:sp>
      <p:sp>
        <p:nvSpPr>
          <p:cNvPr id="6" name="Title 5"/>
          <p:cNvSpPr>
            <a:spLocks noGrp="1"/>
          </p:cNvSpPr>
          <p:nvPr>
            <p:ph type="title"/>
          </p:nvPr>
        </p:nvSpPr>
        <p:spPr>
          <a:xfrm>
            <a:off x="457200" y="457200"/>
            <a:ext cx="8229600" cy="571500"/>
          </a:xfrm>
          <a:ln/>
        </p:spPr>
        <p:txBody>
          <a:bodyPr/>
          <a:lstStyle/>
          <a:p>
            <a:r>
              <a:rPr lang="en-US" sz="3400" dirty="0" smtClean="0">
                <a:latin typeface="Cambria" panose="02040503050406030204" pitchFamily="18" charset="0"/>
              </a:rPr>
              <a:t>Stay Connected</a:t>
            </a:r>
          </a:p>
        </p:txBody>
      </p:sp>
      <p:sp>
        <p:nvSpPr>
          <p:cNvPr id="7" name="Rectangle 9"/>
          <p:cNvSpPr>
            <a:spLocks noChangeArrowheads="1"/>
          </p:cNvSpPr>
          <p:nvPr/>
        </p:nvSpPr>
        <p:spPr bwMode="auto">
          <a:xfrm>
            <a:off x="423863" y="4503738"/>
            <a:ext cx="852630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endParaRPr lang="en-US" sz="2200" dirty="0">
              <a:latin typeface="+mj-lt"/>
            </a:endParaRPr>
          </a:p>
          <a:p>
            <a:pPr marL="342900" indent="-342900">
              <a:buFont typeface="Arial" pitchFamily="34" charset="0"/>
              <a:buChar char="•"/>
            </a:pPr>
            <a:r>
              <a:rPr lang="en-US" sz="2200" dirty="0">
                <a:latin typeface="+mj-lt"/>
              </a:rPr>
              <a:t>ISAC Printed Materials</a:t>
            </a:r>
            <a:r>
              <a:rPr lang="es-MX" sz="2200" dirty="0">
                <a:latin typeface="+mj-lt"/>
              </a:rPr>
              <a:t> – </a:t>
            </a:r>
            <a:r>
              <a:rPr lang="es-MX" sz="2200" dirty="0">
                <a:latin typeface="+mj-lt"/>
                <a:hlinkClick r:id="rId4"/>
              </a:rPr>
              <a:t>www.ISAC.org</a:t>
            </a:r>
            <a:endParaRPr lang="en-US" sz="2200" dirty="0">
              <a:latin typeface="+mj-lt"/>
            </a:endParaRPr>
          </a:p>
          <a:p>
            <a:pPr marL="342900" indent="-342900">
              <a:buFont typeface="Arial" pitchFamily="34" charset="0"/>
              <a:buChar char="•"/>
            </a:pPr>
            <a:endParaRPr lang="es-MX" sz="2200" u="sng" dirty="0">
              <a:latin typeface="+mj-lt"/>
              <a:hlinkClick r:id="rId5"/>
            </a:endParaRPr>
          </a:p>
          <a:p>
            <a:pPr marL="342900" indent="-342900">
              <a:buFont typeface="Arial" pitchFamily="34" charset="0"/>
              <a:buChar char="•"/>
            </a:pPr>
            <a:r>
              <a:rPr lang="es-MX" sz="2200" dirty="0">
                <a:latin typeface="+mj-lt"/>
              </a:rPr>
              <a:t>FSA </a:t>
            </a:r>
            <a:r>
              <a:rPr lang="es-MX" sz="2200" dirty="0" err="1">
                <a:latin typeface="+mj-lt"/>
              </a:rPr>
              <a:t>Publications</a:t>
            </a:r>
            <a:r>
              <a:rPr lang="es-MX" sz="2200" dirty="0">
                <a:latin typeface="+mj-lt"/>
              </a:rPr>
              <a:t> </a:t>
            </a:r>
            <a:r>
              <a:rPr lang="es-MX" sz="2200" dirty="0" err="1">
                <a:latin typeface="+mj-lt"/>
              </a:rPr>
              <a:t>Ordering</a:t>
            </a:r>
            <a:r>
              <a:rPr lang="es-MX" sz="2200" dirty="0">
                <a:latin typeface="+mj-lt"/>
              </a:rPr>
              <a:t> </a:t>
            </a:r>
            <a:r>
              <a:rPr lang="es-MX" sz="2200" dirty="0" err="1">
                <a:latin typeface="+mj-lt"/>
              </a:rPr>
              <a:t>System</a:t>
            </a:r>
            <a:r>
              <a:rPr lang="es-MX" sz="2200" dirty="0">
                <a:latin typeface="+mj-lt"/>
              </a:rPr>
              <a:t> (</a:t>
            </a:r>
            <a:r>
              <a:rPr lang="es-MX" sz="2200" dirty="0" err="1">
                <a:latin typeface="+mj-lt"/>
              </a:rPr>
              <a:t>FSAPubs</a:t>
            </a:r>
            <a:r>
              <a:rPr lang="es-MX" sz="2200" dirty="0">
                <a:latin typeface="+mj-lt"/>
              </a:rPr>
              <a:t>) – </a:t>
            </a:r>
            <a:r>
              <a:rPr lang="es-MX" sz="2200" dirty="0">
                <a:latin typeface="+mj-lt"/>
                <a:hlinkClick r:id="rId5"/>
              </a:rPr>
              <a:t>www.FSAPubs.org</a:t>
            </a:r>
            <a:endParaRPr lang="es-MX" sz="2200" dirty="0">
              <a:latin typeface="+mj-lt"/>
            </a:endParaRPr>
          </a:p>
          <a:p>
            <a:pPr marL="342900" indent="-342900">
              <a:buFont typeface="Arial" pitchFamily="34" charset="0"/>
              <a:buChar char="•"/>
            </a:pPr>
            <a:endParaRPr lang="en-US" sz="2200" dirty="0">
              <a:latin typeface="+mj-lt"/>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l="5305" t="15552" r="9592" b="8286"/>
          <a:stretch>
            <a:fillRect/>
          </a:stretch>
        </p:blipFill>
        <p:spPr bwMode="auto">
          <a:xfrm>
            <a:off x="4725988" y="1450975"/>
            <a:ext cx="4071937"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423863" y="3932238"/>
            <a:ext cx="8229600" cy="571500"/>
          </a:xfrm>
          <a:prstGeom prst="rect">
            <a:avLst/>
          </a:prstGeom>
          <a:noFill/>
          <a:ln w="9525">
            <a:noFill/>
            <a:miter lim="800000"/>
            <a:headEnd/>
            <a:tailEnd/>
          </a:ln>
        </p:spPr>
        <p:txBody>
          <a:bodyPr anchor="ctr"/>
          <a:lstStyle/>
          <a:p>
            <a:pPr eaLnBrk="0" hangingPunct="0">
              <a:defRPr/>
            </a:pPr>
            <a:r>
              <a:rPr lang="en-US" sz="3400" b="1" dirty="0">
                <a:solidFill>
                  <a:srgbClr val="C00000"/>
                </a:solidFill>
                <a:latin typeface="Cambria" panose="02040503050406030204" pitchFamily="18" charset="0"/>
                <a:ea typeface="+mj-ea"/>
                <a:cs typeface="+mj-cs"/>
              </a:rPr>
              <a:t>Get Printed Materials</a:t>
            </a:r>
          </a:p>
        </p:txBody>
      </p:sp>
      <p:cxnSp>
        <p:nvCxnSpPr>
          <p:cNvPr id="10" name="Straight Connector 9"/>
          <p:cNvCxnSpPr/>
          <p:nvPr/>
        </p:nvCxnSpPr>
        <p:spPr>
          <a:xfrm>
            <a:off x="423863" y="4503738"/>
            <a:ext cx="8229600"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50</a:t>
            </a:fld>
            <a:endParaRPr lang="es-MX" dirty="0">
              <a:solidFill>
                <a:prstClr val="black">
                  <a:tint val="75000"/>
                </a:prstClr>
              </a:solidFill>
            </a:endParaRPr>
          </a:p>
        </p:txBody>
      </p:sp>
    </p:spTree>
    <p:extLst>
      <p:ext uri="{BB962C8B-B14F-4D97-AF65-F5344CB8AC3E}">
        <p14:creationId xmlns:p14="http://schemas.microsoft.com/office/powerpoint/2010/main" val="17928922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457201"/>
            <a:ext cx="8229600" cy="571500"/>
          </a:xfrm>
        </p:spPr>
        <p:txBody>
          <a:bodyPr/>
          <a:lstStyle/>
          <a:p>
            <a:r>
              <a:rPr lang="en-US" dirty="0" smtClean="0">
                <a:latin typeface="Cambria" panose="02040503050406030204" pitchFamily="18" charset="0"/>
              </a:rPr>
              <a:t>MAP Approved Schools</a:t>
            </a:r>
            <a:endParaRPr lang="en-US" dirty="0">
              <a:latin typeface="Cambria" panose="02040503050406030204" pitchFamily="18" charset="0"/>
            </a:endParaRPr>
          </a:p>
        </p:txBody>
      </p:sp>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51</a:t>
            </a:fld>
            <a:endParaRPr lang="es-MX" dirty="0">
              <a:solidFill>
                <a:prstClr val="black">
                  <a:tint val="75000"/>
                </a:prstClr>
              </a:solidFill>
            </a:endParaRPr>
          </a:p>
        </p:txBody>
      </p:sp>
      <p:sp>
        <p:nvSpPr>
          <p:cNvPr id="7" name="TextBox 6"/>
          <p:cNvSpPr txBox="1"/>
          <p:nvPr/>
        </p:nvSpPr>
        <p:spPr>
          <a:xfrm>
            <a:off x="0" y="5946246"/>
            <a:ext cx="9144000" cy="430887"/>
          </a:xfrm>
          <a:prstGeom prst="rect">
            <a:avLst/>
          </a:prstGeom>
          <a:noFill/>
        </p:spPr>
        <p:txBody>
          <a:bodyPr wrap="square" rtlCol="0">
            <a:spAutoFit/>
          </a:bodyPr>
          <a:lstStyle/>
          <a:p>
            <a:pPr algn="ctr"/>
            <a:r>
              <a:rPr lang="en-US" sz="1100" dirty="0" smtClean="0"/>
              <a:t>www.isac.org</a:t>
            </a:r>
          </a:p>
          <a:p>
            <a:pPr algn="ctr"/>
            <a:r>
              <a:rPr lang="en-US" sz="1100" dirty="0" smtClean="0"/>
              <a:t>Students &amp; Parents </a:t>
            </a:r>
            <a:r>
              <a:rPr lang="en-US" sz="1100" dirty="0" smtClean="0">
                <a:sym typeface="Wingdings" panose="05000000000000000000" pitchFamily="2" charset="2"/>
              </a:rPr>
              <a:t> During College  Types of Financial Aid  Grants  2014-2015 MAP Approved Schools</a:t>
            </a:r>
            <a:endParaRPr lang="en-US" sz="11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89" y="1189521"/>
            <a:ext cx="7962900" cy="475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668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bwMode="white">
          <a:xfrm>
            <a:off x="457200" y="419100"/>
            <a:ext cx="8229600" cy="571500"/>
          </a:xfrm>
          <a:solidFill>
            <a:schemeClr val="bg1"/>
          </a:solidFill>
          <a:ln/>
        </p:spPr>
        <p:txBody>
          <a:bodyPr/>
          <a:lstStyle/>
          <a:p>
            <a:r>
              <a:rPr lang="en-US" altLang="en-US" dirty="0" smtClean="0">
                <a:latin typeface="Cambria" panose="02040503050406030204" pitchFamily="18" charset="0"/>
              </a:rPr>
              <a:t>ISAC Student Portal</a:t>
            </a:r>
          </a:p>
        </p:txBody>
      </p:sp>
      <p:sp>
        <p:nvSpPr>
          <p:cNvPr id="187399" name="TextBox 9"/>
          <p:cNvSpPr txBox="1">
            <a:spLocks noChangeArrowheads="1"/>
          </p:cNvSpPr>
          <p:nvPr/>
        </p:nvSpPr>
        <p:spPr bwMode="auto">
          <a:xfrm>
            <a:off x="0" y="59467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000">
                <a:solidFill>
                  <a:schemeClr val="tx1"/>
                </a:solidFill>
                <a:latin typeface="Calibri" pitchFamily="34" charset="0"/>
              </a:defRPr>
            </a:lvl1pPr>
            <a:lvl2pPr marL="742950" indent="-285750" eaLnBrk="0" hangingPunct="0">
              <a:spcBef>
                <a:spcPts val="600"/>
              </a:spcBef>
              <a:spcAft>
                <a:spcPts val="600"/>
              </a:spcAft>
              <a:buFont typeface="Arial" charset="0"/>
              <a:defRPr>
                <a:solidFill>
                  <a:schemeClr val="tx1"/>
                </a:solidFill>
                <a:latin typeface="Calibri" pitchFamily="34" charset="0"/>
              </a:defRPr>
            </a:lvl2pPr>
            <a:lvl3pPr marL="1143000" indent="-228600" eaLnBrk="0" hangingPunct="0">
              <a:spcBef>
                <a:spcPct val="20000"/>
              </a:spcBef>
              <a:buFont typeface="Arial" charset="0"/>
              <a:buChar char="•"/>
              <a:defRPr sz="1000">
                <a:solidFill>
                  <a:schemeClr val="tx1"/>
                </a:solidFill>
                <a:latin typeface="Calibri" pitchFamily="34" charset="0"/>
              </a:defRPr>
            </a:lvl3pPr>
            <a:lvl4pPr marL="1600200" indent="-228600" eaLnBrk="0" hangingPunct="0">
              <a:spcBef>
                <a:spcPct val="20000"/>
              </a:spcBef>
              <a:buFont typeface="Arial" charset="0"/>
              <a:buChar char="–"/>
              <a:defRPr sz="1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ct val="0"/>
              </a:spcAft>
              <a:buFontTx/>
              <a:buNone/>
            </a:pPr>
            <a:endParaRPr lang="en-US" altLang="en-US" sz="1100" dirty="0">
              <a:solidFill>
                <a:prstClr val="black"/>
              </a:solidFill>
              <a:latin typeface="Arial" charset="0"/>
            </a:endParaRPr>
          </a:p>
          <a:p>
            <a:pPr algn="ctr" eaLnBrk="1" hangingPunct="1">
              <a:spcBef>
                <a:spcPct val="0"/>
              </a:spcBef>
              <a:spcAft>
                <a:spcPct val="0"/>
              </a:spcAft>
              <a:buFontTx/>
              <a:buNone/>
            </a:pPr>
            <a:r>
              <a:rPr lang="en-US" altLang="en-US" sz="1100" dirty="0" smtClean="0">
                <a:solidFill>
                  <a:prstClr val="black"/>
                </a:solidFill>
                <a:latin typeface="Arial" charset="0"/>
              </a:rPr>
              <a:t>www.cappex.com/isac</a:t>
            </a:r>
            <a:endParaRPr lang="en-US" altLang="en-US" sz="1100" dirty="0">
              <a:solidFill>
                <a:prstClr val="black"/>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82233"/>
            <a:ext cx="2162917" cy="582502"/>
          </a:xfrm>
          <a:prstGeom prst="rect">
            <a:avLst/>
          </a:prstGeom>
        </p:spPr>
      </p:pic>
      <p:pic>
        <p:nvPicPr>
          <p:cNvPr id="1026" name="Picture 2" descr="C:\Users\SEspinos\Pictures\ISA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81670"/>
            <a:ext cx="1231900" cy="569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1543052"/>
            <a:ext cx="6934200" cy="259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800099" y="4191000"/>
            <a:ext cx="7543801" cy="2732088"/>
          </a:xfrm>
        </p:spPr>
        <p:txBody>
          <a:bodyPr/>
          <a:lstStyle/>
          <a:p>
            <a:pPr marL="285750" indent="-285750" eaLnBrk="1" hangingPunct="1">
              <a:defRPr/>
            </a:pPr>
            <a:r>
              <a:rPr lang="en-US" altLang="en-US" sz="1800" dirty="0" smtClean="0"/>
              <a:t>Instantly access information on local and national scholarships</a:t>
            </a:r>
          </a:p>
          <a:p>
            <a:pPr marL="285750" indent="-285750" eaLnBrk="1" hangingPunct="1">
              <a:defRPr/>
            </a:pPr>
            <a:r>
              <a:rPr lang="en-US" altLang="en-US" sz="1800" dirty="0" smtClean="0"/>
              <a:t>Find out chances of acceptance for any college in the country</a:t>
            </a:r>
          </a:p>
          <a:p>
            <a:pPr marL="285750" indent="-285750" eaLnBrk="1" hangingPunct="1">
              <a:defRPr/>
            </a:pPr>
            <a:r>
              <a:rPr lang="en-US" altLang="en-US" sz="1800" dirty="0"/>
              <a:t>Search thousands of college </a:t>
            </a:r>
            <a:r>
              <a:rPr lang="en-US" altLang="en-US" sz="1800" dirty="0" smtClean="0"/>
              <a:t>profiles</a:t>
            </a:r>
          </a:p>
          <a:p>
            <a:pPr marL="925513" lvl="1" indent="-285750" eaLnBrk="1" hangingPunct="1">
              <a:defRPr/>
            </a:pPr>
            <a:r>
              <a:rPr lang="en-US" altLang="en-US" sz="1400" dirty="0" smtClean="0"/>
              <a:t>with student reviews, campus videos, financial aid opportunities, and more</a:t>
            </a:r>
          </a:p>
          <a:p>
            <a:pPr marL="285750" indent="-285750" eaLnBrk="1" hangingPunct="1">
              <a:defRPr/>
            </a:pPr>
            <a:r>
              <a:rPr lang="en-US" altLang="en-US" sz="1800" dirty="0" smtClean="0"/>
              <a:t>Organize college applications and scholarships</a:t>
            </a:r>
          </a:p>
        </p:txBody>
      </p:sp>
    </p:spTree>
    <p:extLst>
      <p:ext uri="{BB962C8B-B14F-4D97-AF65-F5344CB8AC3E}">
        <p14:creationId xmlns:p14="http://schemas.microsoft.com/office/powerpoint/2010/main" val="30206279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a:spLocks noGrp="1"/>
          </p:cNvSpPr>
          <p:nvPr>
            <p:ph type="body" sz="quarter" idx="13"/>
          </p:nvPr>
        </p:nvSpPr>
        <p:spPr>
          <a:xfrm>
            <a:off x="538278" y="1163105"/>
            <a:ext cx="8148522" cy="2765160"/>
          </a:xfrm>
          <a:solidFill>
            <a:schemeClr val="bg1">
              <a:lumMod val="95000"/>
            </a:schemeClr>
          </a:solidFill>
        </p:spPr>
        <p:txBody>
          <a:bodyPr/>
          <a:lstStyle/>
          <a:p>
            <a:pPr marL="0" indent="0"/>
            <a:r>
              <a:rPr lang="en-US" sz="2500" b="0" dirty="0" smtClean="0">
                <a:latin typeface="+mj-lt"/>
              </a:rPr>
              <a:t>Students don’t always understand the impact of their school debt. SALT teaches them to think differently about their finances, empowering them to borrow smart, borrow less, and repay their loans successfully.</a:t>
            </a:r>
          </a:p>
          <a:p>
            <a:pPr marL="0" indent="0"/>
            <a:r>
              <a:rPr lang="en-US" sz="2000" b="0" dirty="0" smtClean="0">
                <a:latin typeface="Cambria" panose="02040503050406030204" pitchFamily="18" charset="0"/>
              </a:rPr>
              <a:t>SALT was created by the nonprofit American Student Assistance (ASA), who’s been helping students manage their education for 50+ years.  SALT Standards offer practical basics and advanced topics such as:</a:t>
            </a:r>
          </a:p>
          <a:p>
            <a:pPr marL="0" indent="0"/>
            <a:endParaRPr lang="en-US" sz="1800" dirty="0" smtClean="0">
              <a:latin typeface="Cambria" panose="02040503050406030204" pitchFamily="18" charset="0"/>
            </a:endParaRPr>
          </a:p>
          <a:p>
            <a:pPr marL="0" indent="0"/>
            <a:endParaRPr lang="en-US" dirty="0" smtClean="0">
              <a:latin typeface="Cambria" panose="02040503050406030204" pitchFamily="18" charset="0"/>
            </a:endParaRPr>
          </a:p>
        </p:txBody>
      </p:sp>
      <p:sp>
        <p:nvSpPr>
          <p:cNvPr id="12" name="Rectangle 2"/>
          <p:cNvSpPr>
            <a:spLocks noGrp="1" noChangeArrowheads="1"/>
          </p:cNvSpPr>
          <p:nvPr>
            <p:ph type="title"/>
          </p:nvPr>
        </p:nvSpPr>
        <p:spPr bwMode="white">
          <a:xfrm>
            <a:off x="457200" y="457200"/>
            <a:ext cx="8229600" cy="571500"/>
          </a:xfrm>
          <a:solidFill>
            <a:schemeClr val="bg1"/>
          </a:solidFill>
        </p:spPr>
        <p:txBody>
          <a:bodyPr/>
          <a:lstStyle/>
          <a:p>
            <a:r>
              <a:rPr lang="en-US" dirty="0" smtClean="0">
                <a:latin typeface="Cambria" panose="02040503050406030204" pitchFamily="18" charset="0"/>
              </a:rPr>
              <a:t>SALT Standards</a:t>
            </a:r>
          </a:p>
        </p:txBody>
      </p:sp>
      <p:sp>
        <p:nvSpPr>
          <p:cNvPr id="14" name="TextBox 13"/>
          <p:cNvSpPr txBox="1"/>
          <p:nvPr/>
        </p:nvSpPr>
        <p:spPr>
          <a:xfrm>
            <a:off x="457200" y="3928265"/>
            <a:ext cx="8450297" cy="2308324"/>
          </a:xfrm>
          <a:prstGeom prst="rect">
            <a:avLst/>
          </a:prstGeom>
          <a:noFill/>
        </p:spPr>
        <p:txBody>
          <a:bodyPr wrap="square" numCol="2" rtlCol="0">
            <a:spAutoFit/>
          </a:bodyPr>
          <a:lstStyle/>
          <a:p>
            <a:pPr marL="285750" indent="-285750">
              <a:buFont typeface="Arial" panose="020B0604020202020204" pitchFamily="34" charset="0"/>
              <a:buChar char="•"/>
            </a:pPr>
            <a:r>
              <a:rPr lang="en-US" sz="2400" b="1" dirty="0" smtClean="0">
                <a:solidFill>
                  <a:schemeClr val="accent1">
                    <a:lumMod val="75000"/>
                  </a:schemeClr>
                </a:solidFill>
                <a:latin typeface="+mj-lt"/>
              </a:rPr>
              <a:t>Fundamentals</a:t>
            </a:r>
          </a:p>
          <a:p>
            <a:pPr marL="285750" indent="-285750">
              <a:buFont typeface="Arial" panose="020B0604020202020204" pitchFamily="34" charset="0"/>
              <a:buChar char="•"/>
            </a:pPr>
            <a:r>
              <a:rPr lang="en-US" sz="2400" b="1" dirty="0" smtClean="0">
                <a:solidFill>
                  <a:schemeClr val="accent1">
                    <a:lumMod val="75000"/>
                  </a:schemeClr>
                </a:solidFill>
                <a:latin typeface="+mj-lt"/>
              </a:rPr>
              <a:t>College Access and Planning</a:t>
            </a:r>
          </a:p>
          <a:p>
            <a:pPr marL="285750" indent="-285750">
              <a:buFont typeface="Arial" panose="020B0604020202020204" pitchFamily="34" charset="0"/>
              <a:buChar char="•"/>
            </a:pPr>
            <a:r>
              <a:rPr lang="en-US" sz="2400" b="1" dirty="0" smtClean="0">
                <a:solidFill>
                  <a:schemeClr val="accent1">
                    <a:lumMod val="75000"/>
                  </a:schemeClr>
                </a:solidFill>
                <a:latin typeface="+mj-lt"/>
              </a:rPr>
              <a:t>Student Loans</a:t>
            </a:r>
          </a:p>
          <a:p>
            <a:pPr marL="285750" indent="-285750">
              <a:buFont typeface="Arial" panose="020B0604020202020204" pitchFamily="34" charset="0"/>
              <a:buChar char="•"/>
            </a:pPr>
            <a:r>
              <a:rPr lang="en-US" sz="2400" b="1" dirty="0" smtClean="0">
                <a:solidFill>
                  <a:schemeClr val="accent1">
                    <a:lumMod val="75000"/>
                  </a:schemeClr>
                </a:solidFill>
                <a:latin typeface="+mj-lt"/>
              </a:rPr>
              <a:t>Income and Careers</a:t>
            </a:r>
          </a:p>
          <a:p>
            <a:pPr marL="285750" indent="-285750">
              <a:buFont typeface="Arial" panose="020B0604020202020204" pitchFamily="34" charset="0"/>
              <a:buChar char="•"/>
            </a:pPr>
            <a:r>
              <a:rPr lang="en-US" sz="2400" b="1" dirty="0" smtClean="0">
                <a:solidFill>
                  <a:schemeClr val="accent1">
                    <a:lumMod val="75000"/>
                  </a:schemeClr>
                </a:solidFill>
                <a:latin typeface="+mj-lt"/>
              </a:rPr>
              <a:t>Money Management</a:t>
            </a:r>
          </a:p>
          <a:p>
            <a:pPr marL="285750" indent="-285750">
              <a:buFont typeface="Arial" panose="020B0604020202020204" pitchFamily="34" charset="0"/>
              <a:buChar char="•"/>
            </a:pPr>
            <a:endParaRPr lang="en-US" sz="2400" b="1" dirty="0" smtClean="0">
              <a:solidFill>
                <a:schemeClr val="accent1">
                  <a:lumMod val="75000"/>
                </a:schemeClr>
              </a:solidFill>
              <a:latin typeface="+mj-lt"/>
            </a:endParaRPr>
          </a:p>
          <a:p>
            <a:pPr marL="285750" indent="-285750">
              <a:buFont typeface="Arial" panose="020B0604020202020204" pitchFamily="34" charset="0"/>
              <a:buChar char="•"/>
            </a:pPr>
            <a:r>
              <a:rPr lang="en-US" sz="2400" b="1" dirty="0" smtClean="0">
                <a:solidFill>
                  <a:schemeClr val="accent1">
                    <a:lumMod val="75000"/>
                  </a:schemeClr>
                </a:solidFill>
                <a:latin typeface="+mj-lt"/>
              </a:rPr>
              <a:t>Saving and Investing</a:t>
            </a:r>
            <a:endParaRPr lang="en-US" sz="2400" b="1" dirty="0">
              <a:solidFill>
                <a:schemeClr val="accent1">
                  <a:lumMod val="75000"/>
                </a:schemeClr>
              </a:solidFill>
              <a:latin typeface="+mj-lt"/>
            </a:endParaRPr>
          </a:p>
          <a:p>
            <a:pPr marL="285750" indent="-285750">
              <a:buFont typeface="Arial" panose="020B0604020202020204" pitchFamily="34" charset="0"/>
              <a:buChar char="•"/>
            </a:pPr>
            <a:r>
              <a:rPr lang="en-US" sz="2400" b="1" dirty="0" smtClean="0">
                <a:solidFill>
                  <a:schemeClr val="accent1">
                    <a:lumMod val="75000"/>
                  </a:schemeClr>
                </a:solidFill>
                <a:latin typeface="+mj-lt"/>
              </a:rPr>
              <a:t>Credit and Debt Management</a:t>
            </a:r>
          </a:p>
          <a:p>
            <a:pPr marL="285750" indent="-285750">
              <a:buFont typeface="Arial" panose="020B0604020202020204" pitchFamily="34" charset="0"/>
              <a:buChar char="•"/>
            </a:pPr>
            <a:r>
              <a:rPr lang="en-US" sz="2400" b="1" dirty="0" smtClean="0">
                <a:solidFill>
                  <a:schemeClr val="accent1">
                    <a:lumMod val="75000"/>
                  </a:schemeClr>
                </a:solidFill>
                <a:latin typeface="+mj-lt"/>
              </a:rPr>
              <a:t>Risk Management</a:t>
            </a:r>
          </a:p>
          <a:p>
            <a:pPr marL="285750" indent="-285750">
              <a:buFont typeface="Arial" panose="020B0604020202020204" pitchFamily="34" charset="0"/>
              <a:buChar char="•"/>
            </a:pPr>
            <a:r>
              <a:rPr lang="en-US" sz="2400" b="1" dirty="0" smtClean="0">
                <a:solidFill>
                  <a:schemeClr val="accent1">
                    <a:lumMod val="75000"/>
                  </a:schemeClr>
                </a:solidFill>
                <a:latin typeface="+mj-lt"/>
              </a:rPr>
              <a:t>Taxes</a:t>
            </a:r>
            <a:endParaRPr lang="en-US" sz="2400" b="1" dirty="0">
              <a:solidFill>
                <a:schemeClr val="accent1">
                  <a:lumMod val="75000"/>
                </a:schemeClr>
              </a:solidFill>
              <a:latin typeface="+mj-l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24" y="457200"/>
            <a:ext cx="4690875" cy="57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53</a:t>
            </a:fld>
            <a:endParaRPr lang="es-MX" dirty="0">
              <a:solidFill>
                <a:prstClr val="black">
                  <a:tint val="75000"/>
                </a:prstClr>
              </a:solidFill>
            </a:endParaRPr>
          </a:p>
        </p:txBody>
      </p:sp>
      <p:sp>
        <p:nvSpPr>
          <p:cNvPr id="10" name="TextBox 9"/>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www.saltmoney.org/isac</a:t>
            </a:r>
            <a:endParaRPr lang="en-US" sz="1100" dirty="0"/>
          </a:p>
        </p:txBody>
      </p:sp>
    </p:spTree>
    <p:extLst>
      <p:ext uri="{BB962C8B-B14F-4D97-AF65-F5344CB8AC3E}">
        <p14:creationId xmlns:p14="http://schemas.microsoft.com/office/powerpoint/2010/main" val="2099079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457201"/>
            <a:ext cx="8229600" cy="571500"/>
          </a:xfrm>
        </p:spPr>
        <p:txBody>
          <a:bodyPr/>
          <a:lstStyle/>
          <a:p>
            <a:r>
              <a:rPr lang="en-US" dirty="0" smtClean="0">
                <a:latin typeface="Cambria" panose="02040503050406030204" pitchFamily="18" charset="0"/>
              </a:rPr>
              <a:t>Tools from the Dept. of Education</a:t>
            </a:r>
            <a:endParaRPr lang="en-US" dirty="0">
              <a:latin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37" y="1201510"/>
            <a:ext cx="8108921" cy="4570195"/>
          </a:xfrm>
          <a:prstGeom prst="rect">
            <a:avLst/>
          </a:prstGeom>
        </p:spPr>
      </p:pic>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54</a:t>
            </a:fld>
            <a:endParaRPr lang="es-MX" dirty="0">
              <a:solidFill>
                <a:prstClr val="black">
                  <a:tint val="75000"/>
                </a:prstClr>
              </a:solidFill>
            </a:endParaRPr>
          </a:p>
        </p:txBody>
      </p:sp>
      <p:sp>
        <p:nvSpPr>
          <p:cNvPr id="10" name="TextBox 9"/>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www.collegecost.ed.gov</a:t>
            </a:r>
            <a:endParaRPr lang="en-US" sz="1100" dirty="0"/>
          </a:p>
        </p:txBody>
      </p:sp>
    </p:spTree>
    <p:extLst>
      <p:ext uri="{BB962C8B-B14F-4D97-AF65-F5344CB8AC3E}">
        <p14:creationId xmlns:p14="http://schemas.microsoft.com/office/powerpoint/2010/main" val="26533155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panose="02040503050406030204" pitchFamily="18" charset="0"/>
              </a:rPr>
              <a:t>College Planning Timeline</a:t>
            </a:r>
            <a:endParaRPr lang="en-US" dirty="0">
              <a:latin typeface="Cambria" panose="020405030504060302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08750"/>
            <a:ext cx="5964477" cy="3493624"/>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847506">
            <a:off x="6452593" y="1801944"/>
            <a:ext cx="2019132" cy="4490202"/>
          </a:xfrm>
        </p:spPr>
      </p:pic>
      <p:sp>
        <p:nvSpPr>
          <p:cNvPr id="7"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55</a:t>
            </a:fld>
            <a:endParaRPr lang="es-MX" dirty="0">
              <a:solidFill>
                <a:prstClr val="black">
                  <a:tint val="75000"/>
                </a:prstClr>
              </a:solidFill>
            </a:endParaRPr>
          </a:p>
        </p:txBody>
      </p:sp>
      <p:sp>
        <p:nvSpPr>
          <p:cNvPr id="11" name="TextBox 10"/>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www.studentaid.gov/prepare-for-college/checklists</a:t>
            </a:r>
            <a:endParaRPr lang="en-US" sz="1100" dirty="0"/>
          </a:p>
        </p:txBody>
      </p:sp>
    </p:spTree>
    <p:extLst>
      <p:ext uri="{BB962C8B-B14F-4D97-AF65-F5344CB8AC3E}">
        <p14:creationId xmlns:p14="http://schemas.microsoft.com/office/powerpoint/2010/main" val="3662656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57200"/>
            <a:ext cx="8229600" cy="571500"/>
          </a:xfrm>
          <a:ln/>
        </p:spPr>
        <p:txBody>
          <a:bodyPr/>
          <a:lstStyle/>
          <a:p>
            <a:r>
              <a:rPr lang="en-US" sz="3400" dirty="0" smtClean="0">
                <a:latin typeface="Cambria" panose="02040503050406030204" pitchFamily="18" charset="0"/>
              </a:rPr>
              <a:t>Manuals &amp; Handbooks</a:t>
            </a:r>
          </a:p>
        </p:txBody>
      </p:sp>
      <p:sp>
        <p:nvSpPr>
          <p:cNvPr id="10" name="TextBox 9"/>
          <p:cNvSpPr txBox="1"/>
          <p:nvPr/>
        </p:nvSpPr>
        <p:spPr>
          <a:xfrm>
            <a:off x="347450" y="1121060"/>
            <a:ext cx="6036286" cy="5416868"/>
          </a:xfrm>
          <a:prstGeom prst="rect">
            <a:avLst/>
          </a:prstGeom>
          <a:noFill/>
        </p:spPr>
        <p:txBody>
          <a:bodyPr wrap="square" rtlCol="0">
            <a:spAutoFit/>
          </a:bodyPr>
          <a:lstStyle/>
          <a:p>
            <a:r>
              <a:rPr lang="en-US" sz="1600" b="1" dirty="0"/>
              <a:t>Handbook of Illinois Postsecondary Institutions</a:t>
            </a:r>
          </a:p>
          <a:p>
            <a:r>
              <a:rPr lang="en-US" sz="1500" dirty="0"/>
              <a:t>Up-to-date financial aid and admission information for institutions approved to  participate in ISAC's scholarship and grant programs</a:t>
            </a:r>
            <a:r>
              <a:rPr lang="en-US" sz="1500" dirty="0">
                <a:solidFill>
                  <a:srgbClr val="6699FF"/>
                </a:solidFill>
              </a:rPr>
              <a:t>. </a:t>
            </a:r>
            <a:r>
              <a:rPr lang="en-US" sz="1300" i="1" dirty="0">
                <a:solidFill>
                  <a:srgbClr val="6699FF"/>
                </a:solidFill>
              </a:rPr>
              <a:t>Source:</a:t>
            </a:r>
            <a:r>
              <a:rPr lang="en-US" sz="1300" dirty="0">
                <a:solidFill>
                  <a:srgbClr val="6699FF"/>
                </a:solidFill>
              </a:rPr>
              <a:t>  </a:t>
            </a:r>
            <a:r>
              <a:rPr lang="en-US" sz="1300" dirty="0" smtClean="0">
                <a:solidFill>
                  <a:srgbClr val="6699FF"/>
                </a:solidFill>
                <a:hlinkClick r:id="rId3"/>
              </a:rPr>
              <a:t>www.isac.org</a:t>
            </a:r>
            <a:endParaRPr lang="en-US" sz="1300" dirty="0" smtClean="0">
              <a:solidFill>
                <a:srgbClr val="6699FF"/>
              </a:solidFill>
            </a:endParaRPr>
          </a:p>
          <a:p>
            <a:endParaRPr lang="en-US" sz="1600" dirty="0" smtClean="0">
              <a:solidFill>
                <a:srgbClr val="6699FF"/>
              </a:solidFill>
            </a:endParaRPr>
          </a:p>
          <a:p>
            <a:r>
              <a:rPr lang="en-US" sz="1600" b="1" dirty="0"/>
              <a:t>FAFSA Expert Guide</a:t>
            </a:r>
          </a:p>
          <a:p>
            <a:r>
              <a:rPr lang="en-US" sz="1500" dirty="0" smtClean="0"/>
              <a:t>A </a:t>
            </a:r>
            <a:r>
              <a:rPr lang="en-US" sz="1500" dirty="0"/>
              <a:t>compilations of all documents that are referenced in the FAFSA, including IRS tax forms, a description of the McKinney-Vento Act, and the EFC formula. </a:t>
            </a:r>
            <a:endParaRPr lang="en-US" sz="1500" dirty="0" smtClean="0"/>
          </a:p>
          <a:p>
            <a:r>
              <a:rPr lang="en-US" sz="1300" i="1" dirty="0">
                <a:solidFill>
                  <a:srgbClr val="6699FF"/>
                </a:solidFill>
              </a:rPr>
              <a:t>S</a:t>
            </a:r>
            <a:r>
              <a:rPr lang="en-US" sz="1300" i="1" dirty="0" smtClean="0">
                <a:solidFill>
                  <a:srgbClr val="6699FF"/>
                </a:solidFill>
              </a:rPr>
              <a:t>ource</a:t>
            </a:r>
            <a:r>
              <a:rPr lang="en-US" sz="1300" i="1" dirty="0">
                <a:solidFill>
                  <a:srgbClr val="6699FF"/>
                </a:solidFill>
              </a:rPr>
              <a:t>:</a:t>
            </a:r>
            <a:r>
              <a:rPr lang="en-US" sz="1300" dirty="0">
                <a:solidFill>
                  <a:srgbClr val="6699FF"/>
                </a:solidFill>
              </a:rPr>
              <a:t> </a:t>
            </a:r>
            <a:r>
              <a:rPr lang="en-US" sz="1300" dirty="0" smtClean="0">
                <a:solidFill>
                  <a:srgbClr val="6699FF"/>
                </a:solidFill>
              </a:rPr>
              <a:t> </a:t>
            </a:r>
            <a:r>
              <a:rPr lang="en-US" sz="1300" dirty="0" smtClean="0">
                <a:solidFill>
                  <a:srgbClr val="0000CC"/>
                </a:solidFill>
              </a:rPr>
              <a:t>Only </a:t>
            </a:r>
            <a:r>
              <a:rPr lang="en-US" sz="1300" dirty="0">
                <a:solidFill>
                  <a:srgbClr val="0000CC"/>
                </a:solidFill>
              </a:rPr>
              <a:t>distributed at </a:t>
            </a:r>
            <a:r>
              <a:rPr lang="en-US" sz="1300" i="1" dirty="0" smtClean="0">
                <a:solidFill>
                  <a:srgbClr val="0000CC"/>
                </a:solidFill>
              </a:rPr>
              <a:t>ISAC’s Annual </a:t>
            </a:r>
            <a:r>
              <a:rPr lang="en-US" sz="1300" i="1" dirty="0">
                <a:solidFill>
                  <a:srgbClr val="0000CC"/>
                </a:solidFill>
              </a:rPr>
              <a:t>Financial Aid Certification </a:t>
            </a:r>
            <a:r>
              <a:rPr lang="en-US" sz="1300" i="1" dirty="0" smtClean="0">
                <a:solidFill>
                  <a:srgbClr val="0000CC"/>
                </a:solidFill>
              </a:rPr>
              <a:t>Trainings</a:t>
            </a:r>
            <a:r>
              <a:rPr lang="en-US" sz="1300" i="1" dirty="0" smtClean="0">
                <a:solidFill>
                  <a:srgbClr val="6699FF"/>
                </a:solidFill>
              </a:rPr>
              <a:t>.</a:t>
            </a:r>
          </a:p>
          <a:p>
            <a:endParaRPr lang="en-US" sz="1600" i="1" dirty="0" smtClean="0">
              <a:solidFill>
                <a:srgbClr val="6699FF"/>
              </a:solidFill>
            </a:endParaRPr>
          </a:p>
          <a:p>
            <a:r>
              <a:rPr lang="en-US" sz="1600" b="1" dirty="0"/>
              <a:t>Counselors and Mentors Handbook on Federal Student Aid</a:t>
            </a:r>
          </a:p>
          <a:p>
            <a:r>
              <a:rPr lang="en-US" sz="1500" dirty="0"/>
              <a:t>A guide for those advising students </a:t>
            </a:r>
            <a:r>
              <a:rPr lang="en-US" sz="1500" dirty="0" smtClean="0"/>
              <a:t>about </a:t>
            </a:r>
            <a:r>
              <a:rPr lang="en-US" sz="1500" dirty="0"/>
              <a:t>financial aid for postsecondary education. </a:t>
            </a:r>
            <a:r>
              <a:rPr lang="en-US" sz="1300" i="1" dirty="0">
                <a:solidFill>
                  <a:srgbClr val="6699FF"/>
                </a:solidFill>
              </a:rPr>
              <a:t>Source:</a:t>
            </a:r>
            <a:r>
              <a:rPr lang="en-US" sz="1300" dirty="0">
                <a:solidFill>
                  <a:srgbClr val="6699FF"/>
                </a:solidFill>
              </a:rPr>
              <a:t>  </a:t>
            </a:r>
            <a:r>
              <a:rPr lang="en-US" sz="1300" dirty="0" smtClean="0">
                <a:solidFill>
                  <a:srgbClr val="6699FF"/>
                </a:solidFill>
                <a:hlinkClick r:id="rId4"/>
              </a:rPr>
              <a:t>www.FSAPubs.org</a:t>
            </a:r>
            <a:endParaRPr lang="en-US" sz="1300" dirty="0" smtClean="0">
              <a:solidFill>
                <a:srgbClr val="6699FF"/>
              </a:solidFill>
            </a:endParaRPr>
          </a:p>
          <a:p>
            <a:endParaRPr lang="en-US" sz="1600" dirty="0">
              <a:solidFill>
                <a:srgbClr val="6699FF"/>
              </a:solidFill>
            </a:endParaRPr>
          </a:p>
          <a:p>
            <a:r>
              <a:rPr lang="en-US" sz="1600" b="1" dirty="0"/>
              <a:t>State Universities in Illinois - At a Glance</a:t>
            </a:r>
            <a:endParaRPr lang="en-US" sz="1600" dirty="0"/>
          </a:p>
          <a:p>
            <a:r>
              <a:rPr lang="en-US" sz="1500" dirty="0"/>
              <a:t>A summary of minimum high school course requirements for admission of freshman to Illinois public universities.  </a:t>
            </a:r>
            <a:endParaRPr lang="en-US" sz="1500" dirty="0" smtClean="0"/>
          </a:p>
          <a:p>
            <a:r>
              <a:rPr lang="en-US" sz="1300" i="1" dirty="0" smtClean="0">
                <a:solidFill>
                  <a:srgbClr val="6699FF"/>
                </a:solidFill>
              </a:rPr>
              <a:t>Source</a:t>
            </a:r>
            <a:r>
              <a:rPr lang="en-US" sz="1300" i="1" dirty="0">
                <a:solidFill>
                  <a:srgbClr val="6699FF"/>
                </a:solidFill>
              </a:rPr>
              <a:t>:</a:t>
            </a:r>
            <a:r>
              <a:rPr lang="en-US" sz="1300" dirty="0">
                <a:solidFill>
                  <a:srgbClr val="6699FF"/>
                </a:solidFill>
              </a:rPr>
              <a:t>  </a:t>
            </a:r>
            <a:r>
              <a:rPr lang="en-US" sz="1300" dirty="0" smtClean="0">
                <a:solidFill>
                  <a:srgbClr val="6699FF"/>
                </a:solidFill>
                <a:hlinkClick r:id="rId5"/>
              </a:rPr>
              <a:t>www.IACAC.org</a:t>
            </a:r>
            <a:endParaRPr lang="en-US" sz="1300" dirty="0" smtClean="0">
              <a:solidFill>
                <a:srgbClr val="6699FF"/>
              </a:solidFill>
            </a:endParaRPr>
          </a:p>
          <a:p>
            <a:endParaRPr lang="en-US" sz="1600" dirty="0">
              <a:solidFill>
                <a:srgbClr val="6699FF"/>
              </a:solidFill>
            </a:endParaRPr>
          </a:p>
          <a:p>
            <a:r>
              <a:rPr lang="en-US" sz="1600" b="1" dirty="0"/>
              <a:t>12 Reasons to Stay in Illinois</a:t>
            </a:r>
            <a:endParaRPr lang="en-US" sz="1600" dirty="0"/>
          </a:p>
          <a:p>
            <a:r>
              <a:rPr lang="en-US" sz="1500" dirty="0"/>
              <a:t>An admissions guide for counselors on state universities in Illinois. </a:t>
            </a:r>
            <a:r>
              <a:rPr lang="en-US" sz="1300" i="1" dirty="0">
                <a:solidFill>
                  <a:srgbClr val="6699FF"/>
                </a:solidFill>
              </a:rPr>
              <a:t>Source:</a:t>
            </a:r>
            <a:r>
              <a:rPr lang="en-US" sz="1300" dirty="0">
                <a:solidFill>
                  <a:srgbClr val="6699FF"/>
                </a:solidFill>
              </a:rPr>
              <a:t>  </a:t>
            </a:r>
            <a:r>
              <a:rPr lang="en-US" sz="1300" dirty="0" smtClean="0">
                <a:solidFill>
                  <a:srgbClr val="6699FF"/>
                </a:solidFill>
                <a:hlinkClick r:id="rId5"/>
              </a:rPr>
              <a:t>www.IACAC.org</a:t>
            </a:r>
            <a:endParaRPr lang="en-US" sz="1600" dirty="0">
              <a:solidFill>
                <a:srgbClr val="6699FF"/>
              </a:solidFill>
            </a:endParaRPr>
          </a:p>
        </p:txBody>
      </p:sp>
      <p:sp>
        <p:nvSpPr>
          <p:cNvPr id="2" name="Rectangle 1"/>
          <p:cNvSpPr/>
          <p:nvPr/>
        </p:nvSpPr>
        <p:spPr>
          <a:xfrm>
            <a:off x="6383736" y="1239915"/>
            <a:ext cx="2412814" cy="48653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93010">
            <a:off x="6225177" y="1279404"/>
            <a:ext cx="1367216" cy="181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09223">
            <a:off x="7468564" y="1575257"/>
            <a:ext cx="1340291" cy="17267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01183">
            <a:off x="6266550" y="2783590"/>
            <a:ext cx="1329480" cy="1715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70753">
            <a:off x="7536706" y="3312868"/>
            <a:ext cx="1313234" cy="169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206438">
            <a:off x="6671235" y="4252849"/>
            <a:ext cx="1457830" cy="188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56</a:t>
            </a:fld>
            <a:endParaRPr lang="es-MX" dirty="0">
              <a:solidFill>
                <a:prstClr val="black">
                  <a:tint val="75000"/>
                </a:prstClr>
              </a:solidFill>
            </a:endParaRPr>
          </a:p>
        </p:txBody>
      </p:sp>
    </p:spTree>
    <p:extLst>
      <p:ext uri="{BB962C8B-B14F-4D97-AF65-F5344CB8AC3E}">
        <p14:creationId xmlns:p14="http://schemas.microsoft.com/office/powerpoint/2010/main" val="17928922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a:spLocks noGrp="1"/>
          </p:cNvSpPr>
          <p:nvPr>
            <p:ph type="body" sz="quarter" idx="13"/>
          </p:nvPr>
        </p:nvSpPr>
        <p:spPr>
          <a:xfrm>
            <a:off x="457200" y="1003300"/>
            <a:ext cx="8229600" cy="482600"/>
          </a:xfrm>
        </p:spPr>
        <p:txBody>
          <a:bodyPr/>
          <a:lstStyle/>
          <a:p>
            <a:pPr marL="0" indent="0"/>
            <a:r>
              <a:rPr lang="en-US" dirty="0" smtClean="0">
                <a:latin typeface="Cambria" panose="02040503050406030204" pitchFamily="18" charset="0"/>
              </a:rPr>
              <a:t>Get your hands on up-to-date, accurate and trusted sources of information to learn what you need to know.</a:t>
            </a:r>
          </a:p>
          <a:p>
            <a:pPr marL="0" indent="0"/>
            <a:endParaRPr lang="en-US" dirty="0" smtClean="0">
              <a:latin typeface="Cambria" panose="02040503050406030204" pitchFamily="18" charset="0"/>
            </a:endParaRPr>
          </a:p>
        </p:txBody>
      </p:sp>
      <p:sp>
        <p:nvSpPr>
          <p:cNvPr id="12" name="Rectangle 2"/>
          <p:cNvSpPr>
            <a:spLocks noGrp="1" noChangeArrowheads="1"/>
          </p:cNvSpPr>
          <p:nvPr>
            <p:ph type="title"/>
          </p:nvPr>
        </p:nvSpPr>
        <p:spPr bwMode="white">
          <a:xfrm>
            <a:off x="457200" y="457200"/>
            <a:ext cx="8229600" cy="571500"/>
          </a:xfrm>
          <a:solidFill>
            <a:schemeClr val="bg1"/>
          </a:solidFill>
        </p:spPr>
        <p:txBody>
          <a:bodyPr/>
          <a:lstStyle/>
          <a:p>
            <a:r>
              <a:rPr lang="en-US" dirty="0" smtClean="0">
                <a:latin typeface="Cambria" panose="02040503050406030204" pitchFamily="18" charset="0"/>
              </a:rPr>
              <a:t>Trusted Web Sites</a:t>
            </a:r>
          </a:p>
        </p:txBody>
      </p:sp>
      <p:graphicFrame>
        <p:nvGraphicFramePr>
          <p:cNvPr id="13" name="Diagram 12"/>
          <p:cNvGraphicFramePr/>
          <p:nvPr>
            <p:extLst>
              <p:ext uri="{D42A27DB-BD31-4B8C-83A1-F6EECF244321}">
                <p14:modId xmlns:p14="http://schemas.microsoft.com/office/powerpoint/2010/main" val="1589211624"/>
              </p:ext>
            </p:extLst>
          </p:nvPr>
        </p:nvGraphicFramePr>
        <p:xfrm>
          <a:off x="616284" y="1943100"/>
          <a:ext cx="7994315" cy="417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57</a:t>
            </a:fld>
            <a:endParaRPr lang="es-MX" dirty="0">
              <a:solidFill>
                <a:prstClr val="black">
                  <a:tint val="75000"/>
                </a:prstClr>
              </a:solidFill>
            </a:endParaRPr>
          </a:p>
        </p:txBody>
      </p:sp>
    </p:spTree>
    <p:extLst>
      <p:ext uri="{BB962C8B-B14F-4D97-AF65-F5344CB8AC3E}">
        <p14:creationId xmlns:p14="http://schemas.microsoft.com/office/powerpoint/2010/main" val="25034836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white">
          <a:xfrm>
            <a:off x="309045" y="5925325"/>
            <a:ext cx="8525910" cy="69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279485" y="1163105"/>
            <a:ext cx="6770930" cy="4992022"/>
            <a:chOff x="2279484" y="1163105"/>
            <a:chExt cx="6770931" cy="4992022"/>
          </a:xfrm>
        </p:grpSpPr>
        <p:sp>
          <p:nvSpPr>
            <p:cNvPr id="9" name="TextBox 8"/>
            <p:cNvSpPr txBox="1"/>
            <p:nvPr/>
          </p:nvSpPr>
          <p:spPr>
            <a:xfrm>
              <a:off x="2379718" y="4312315"/>
              <a:ext cx="6670697" cy="1842812"/>
            </a:xfrm>
            <a:prstGeom prst="rect">
              <a:avLst/>
            </a:prstGeom>
            <a:noFill/>
          </p:spPr>
          <p:txBody>
            <a:bodyPr wrap="square" rtlCol="0">
              <a:spAutoFit/>
            </a:bodyPr>
            <a:lstStyle/>
            <a:p>
              <a:r>
                <a:rPr lang="en-US" sz="1700" b="1" dirty="0" smtClean="0"/>
                <a:t>Follow College Changes Everything</a:t>
              </a:r>
            </a:p>
            <a:p>
              <a:pPr>
                <a:lnSpc>
                  <a:spcPct val="150000"/>
                </a:lnSpc>
              </a:pPr>
              <a:r>
                <a:rPr lang="en-US" sz="1700" dirty="0" smtClean="0"/>
                <a:t>  </a:t>
              </a:r>
              <a:r>
                <a:rPr lang="en-US" sz="1750" dirty="0" smtClean="0"/>
                <a:t>Website: 	www.collegechangeseverything.org</a:t>
              </a:r>
            </a:p>
            <a:p>
              <a:pPr>
                <a:lnSpc>
                  <a:spcPct val="150000"/>
                </a:lnSpc>
              </a:pPr>
              <a:r>
                <a:rPr lang="en-US" sz="1750" dirty="0" smtClean="0"/>
                <a:t>  Facebook: 	www.facebook.com/collegechangeseverything</a:t>
              </a:r>
            </a:p>
            <a:p>
              <a:pPr>
                <a:lnSpc>
                  <a:spcPct val="150000"/>
                </a:lnSpc>
              </a:pPr>
              <a:r>
                <a:rPr lang="en-US" sz="1750" dirty="0" smtClean="0"/>
                <a:t>  Twitter: 		www.twitter.com/cce_illinois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716" y="1163105"/>
              <a:ext cx="3686880" cy="2849726"/>
            </a:xfrm>
            <a:prstGeom prst="rect">
              <a:avLst/>
            </a:prstGeom>
          </p:spPr>
        </p:pic>
        <p:sp>
          <p:nvSpPr>
            <p:cNvPr id="5" name="TextBox 4"/>
            <p:cNvSpPr txBox="1"/>
            <p:nvPr/>
          </p:nvSpPr>
          <p:spPr>
            <a:xfrm>
              <a:off x="6415440" y="1470345"/>
              <a:ext cx="2634974" cy="2246769"/>
            </a:xfrm>
            <a:prstGeom prst="rect">
              <a:avLst/>
            </a:prstGeom>
            <a:noFill/>
          </p:spPr>
          <p:txBody>
            <a:bodyPr wrap="square" rtlCol="0">
              <a:spAutoFit/>
            </a:bodyPr>
            <a:lstStyle/>
            <a:p>
              <a:r>
                <a:rPr lang="en-US" sz="2000" b="1" dirty="0" smtClean="0"/>
                <a:t>Increase the proportion of Illinois adults with a  postsecondary degree or credential to 60 percent by 2025</a:t>
              </a:r>
              <a:endParaRPr lang="en-US" sz="2000" b="1" dirty="0"/>
            </a:p>
          </p:txBody>
        </p:sp>
        <p:cxnSp>
          <p:nvCxnSpPr>
            <p:cNvPr id="7" name="Straight Arrow Connector 6"/>
            <p:cNvCxnSpPr/>
            <p:nvPr/>
          </p:nvCxnSpPr>
          <p:spPr>
            <a:xfrm>
              <a:off x="6066596" y="2280728"/>
              <a:ext cx="348844" cy="0"/>
            </a:xfrm>
            <a:prstGeom prst="straightConnector1">
              <a:avLst/>
            </a:prstGeom>
            <a:ln w="603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009" y="5092583"/>
              <a:ext cx="238125" cy="2476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484" y="5438640"/>
              <a:ext cx="247650" cy="247650"/>
            </a:xfrm>
            <a:prstGeom prst="rect">
              <a:avLst/>
            </a:prstGeom>
          </p:spPr>
        </p:pic>
      </p:grpSp>
      <p:sp>
        <p:nvSpPr>
          <p:cNvPr id="2" name="TextBox 1"/>
          <p:cNvSpPr txBox="1"/>
          <p:nvPr/>
        </p:nvSpPr>
        <p:spPr bwMode="white">
          <a:xfrm>
            <a:off x="536276" y="6063221"/>
            <a:ext cx="7373759" cy="415498"/>
          </a:xfrm>
          <a:prstGeom prst="rect">
            <a:avLst/>
          </a:prstGeom>
          <a:solidFill>
            <a:schemeClr val="bg1"/>
          </a:solidFill>
        </p:spPr>
        <p:txBody>
          <a:bodyPr wrap="square" rtlCol="0">
            <a:spAutoFit/>
          </a:bodyPr>
          <a:lstStyle/>
          <a:p>
            <a:r>
              <a:rPr lang="en-US" sz="1050" dirty="0" smtClean="0"/>
              <a:t>www.ISAC.org…………………………………….. </a:t>
            </a:r>
            <a:r>
              <a:rPr lang="en-US" sz="1050" b="1" dirty="0" smtClean="0"/>
              <a:t>Illinois Student Assistance Commission</a:t>
            </a:r>
          </a:p>
          <a:p>
            <a:r>
              <a:rPr lang="en-US" sz="1050" dirty="0"/>
              <a:t> </a:t>
            </a:r>
            <a:r>
              <a:rPr lang="en-US" sz="1050" dirty="0" smtClean="0"/>
              <a:t>                                                                             The official web site of the Illinois Student Assistance Commission (</a:t>
            </a:r>
            <a:r>
              <a:rPr lang="en-US" sz="1050" dirty="0" err="1" smtClean="0"/>
              <a:t>ISAC</a:t>
            </a:r>
            <a:r>
              <a:rPr lang="en-US" sz="105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white">
          <a:xfrm>
            <a:off x="462665" y="446921"/>
            <a:ext cx="8372290" cy="1100234"/>
          </a:xfrm>
          <a:prstGeom prst="rect">
            <a:avLst/>
          </a:prstGeom>
          <a:solidFill>
            <a:schemeClr val="bg1"/>
          </a:solidFill>
        </p:spPr>
        <p:txBody>
          <a:bodyPr/>
          <a:lstStyle>
            <a:lvl1pPr algn="l" rtl="0" eaLnBrk="0" fontAlgn="base" hangingPunct="0">
              <a:spcBef>
                <a:spcPct val="0"/>
              </a:spcBef>
              <a:spcAft>
                <a:spcPct val="0"/>
              </a:spcAft>
              <a:defRPr sz="3600">
                <a:solidFill>
                  <a:srgbClr val="DE1A3F"/>
                </a:solidFill>
                <a:latin typeface="+mj-lt"/>
                <a:ea typeface="+mj-ea"/>
                <a:cs typeface="+mj-cs"/>
              </a:defRPr>
            </a:lvl1pPr>
            <a:lvl2pPr algn="l" rtl="0" eaLnBrk="0" fontAlgn="base" hangingPunct="0">
              <a:spcBef>
                <a:spcPct val="0"/>
              </a:spcBef>
              <a:spcAft>
                <a:spcPct val="0"/>
              </a:spcAft>
              <a:defRPr sz="3600">
                <a:solidFill>
                  <a:srgbClr val="DE1A3F"/>
                </a:solidFill>
                <a:latin typeface="Impact" pitchFamily="34" charset="0"/>
              </a:defRPr>
            </a:lvl2pPr>
            <a:lvl3pPr algn="l" rtl="0" eaLnBrk="0" fontAlgn="base" hangingPunct="0">
              <a:spcBef>
                <a:spcPct val="0"/>
              </a:spcBef>
              <a:spcAft>
                <a:spcPct val="0"/>
              </a:spcAft>
              <a:defRPr sz="3600">
                <a:solidFill>
                  <a:srgbClr val="DE1A3F"/>
                </a:solidFill>
                <a:latin typeface="Impact" pitchFamily="34" charset="0"/>
              </a:defRPr>
            </a:lvl3pPr>
            <a:lvl4pPr algn="l" rtl="0" eaLnBrk="0" fontAlgn="base" hangingPunct="0">
              <a:spcBef>
                <a:spcPct val="0"/>
              </a:spcBef>
              <a:spcAft>
                <a:spcPct val="0"/>
              </a:spcAft>
              <a:defRPr sz="3600">
                <a:solidFill>
                  <a:srgbClr val="DE1A3F"/>
                </a:solidFill>
                <a:latin typeface="Impact" pitchFamily="34" charset="0"/>
              </a:defRPr>
            </a:lvl4pPr>
            <a:lvl5pPr algn="l" rtl="0" eaLnBrk="0" fontAlgn="base" hangingPunct="0">
              <a:spcBef>
                <a:spcPct val="0"/>
              </a:spcBef>
              <a:spcAft>
                <a:spcPct val="0"/>
              </a:spcAft>
              <a:defRPr sz="3600">
                <a:solidFill>
                  <a:srgbClr val="DE1A3F"/>
                </a:solidFill>
                <a:latin typeface="Impact" pitchFamily="34" charset="0"/>
              </a:defRPr>
            </a:lvl5pPr>
            <a:lvl6pPr marL="457200" algn="l" rtl="0" fontAlgn="base">
              <a:spcBef>
                <a:spcPct val="0"/>
              </a:spcBef>
              <a:spcAft>
                <a:spcPct val="0"/>
              </a:spcAft>
              <a:defRPr sz="3600">
                <a:solidFill>
                  <a:srgbClr val="DE1A3F"/>
                </a:solidFill>
                <a:latin typeface="Impact" pitchFamily="34" charset="0"/>
              </a:defRPr>
            </a:lvl6pPr>
            <a:lvl7pPr marL="914400" algn="l" rtl="0" fontAlgn="base">
              <a:spcBef>
                <a:spcPct val="0"/>
              </a:spcBef>
              <a:spcAft>
                <a:spcPct val="0"/>
              </a:spcAft>
              <a:defRPr sz="3600">
                <a:solidFill>
                  <a:srgbClr val="DE1A3F"/>
                </a:solidFill>
                <a:latin typeface="Impact" pitchFamily="34" charset="0"/>
              </a:defRPr>
            </a:lvl7pPr>
            <a:lvl8pPr marL="1371600" algn="l" rtl="0" fontAlgn="base">
              <a:spcBef>
                <a:spcPct val="0"/>
              </a:spcBef>
              <a:spcAft>
                <a:spcPct val="0"/>
              </a:spcAft>
              <a:defRPr sz="3600">
                <a:solidFill>
                  <a:srgbClr val="DE1A3F"/>
                </a:solidFill>
                <a:latin typeface="Impact" pitchFamily="34" charset="0"/>
              </a:defRPr>
            </a:lvl8pPr>
            <a:lvl9pPr marL="1828800" algn="l" rtl="0" fontAlgn="base">
              <a:spcBef>
                <a:spcPct val="0"/>
              </a:spcBef>
              <a:spcAft>
                <a:spcPct val="0"/>
              </a:spcAft>
              <a:defRPr sz="3600">
                <a:solidFill>
                  <a:srgbClr val="DE1A3F"/>
                </a:solidFill>
                <a:latin typeface="Impact" pitchFamily="34" charset="0"/>
              </a:defRPr>
            </a:lvl9pPr>
          </a:lstStyle>
          <a:p>
            <a:r>
              <a:rPr lang="en-US" b="1" dirty="0" smtClean="0">
                <a:solidFill>
                  <a:srgbClr val="C00000"/>
                </a:solidFill>
                <a:latin typeface="Cambria" panose="02040503050406030204" pitchFamily="18" charset="0"/>
              </a:rPr>
              <a:t>Net Price (After Aid)</a:t>
            </a:r>
          </a:p>
          <a:p>
            <a:r>
              <a:rPr lang="en-US" b="1" dirty="0" smtClean="0">
                <a:solidFill>
                  <a:schemeClr val="tx1"/>
                </a:solidFill>
                <a:latin typeface="Cambria" panose="02040503050406030204" pitchFamily="18" charset="0"/>
              </a:rPr>
              <a:t>College Tuition, Fees, Room, and Board </a:t>
            </a:r>
            <a:endParaRPr lang="en-US" b="1" dirty="0">
              <a:solidFill>
                <a:srgbClr val="C00000"/>
              </a:solidFill>
              <a:latin typeface="Cambria" panose="020405030504060302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4262521865"/>
              </p:ext>
            </p:extLst>
          </p:nvPr>
        </p:nvGraphicFramePr>
        <p:xfrm>
          <a:off x="731501" y="1662370"/>
          <a:ext cx="7796214" cy="432533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462665" y="1042945"/>
            <a:ext cx="82296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6</a:t>
            </a:fld>
            <a:endParaRPr lang="es-MX" dirty="0">
              <a:solidFill>
                <a:prstClr val="black">
                  <a:tint val="75000"/>
                </a:prstClr>
              </a:solidFill>
            </a:endParaRPr>
          </a:p>
        </p:txBody>
      </p:sp>
      <p:sp>
        <p:nvSpPr>
          <p:cNvPr id="12" name="TextBox 11"/>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Source: </a:t>
            </a:r>
            <a:r>
              <a:rPr lang="en-US" sz="1100" i="1" dirty="0" smtClean="0"/>
              <a:t>Trends in College Pricing 2013</a:t>
            </a:r>
            <a:r>
              <a:rPr lang="en-US" sz="1100" dirty="0" smtClean="0"/>
              <a:t>, The College Board, New York, NY</a:t>
            </a:r>
            <a:endParaRPr lang="en-US" sz="1100" dirty="0"/>
          </a:p>
        </p:txBody>
      </p:sp>
    </p:spTree>
    <p:extLst>
      <p:ext uri="{BB962C8B-B14F-4D97-AF65-F5344CB8AC3E}">
        <p14:creationId xmlns:p14="http://schemas.microsoft.com/office/powerpoint/2010/main" val="4143764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457200" y="457200"/>
            <a:ext cx="8229600" cy="571500"/>
          </a:xfrm>
          <a:noFill/>
        </p:spPr>
        <p:txBody>
          <a:bodyPr/>
          <a:lstStyle/>
          <a:p>
            <a:pPr eaLnBrk="1" hangingPunct="1"/>
            <a:r>
              <a:rPr lang="en-US" dirty="0" smtClean="0">
                <a:latin typeface="Cambria" panose="02040503050406030204" pitchFamily="18" charset="0"/>
              </a:rPr>
              <a:t>What are the costs?</a:t>
            </a:r>
            <a:endParaRPr lang="en-US" dirty="0" smtClean="0">
              <a:solidFill>
                <a:schemeClr val="tx1"/>
              </a:solidFill>
              <a:latin typeface="Cambria" panose="02040503050406030204" pitchFamily="18" charset="0"/>
            </a:endParaRPr>
          </a:p>
        </p:txBody>
      </p:sp>
      <p:sp>
        <p:nvSpPr>
          <p:cNvPr id="10" name="Text Placeholder 3"/>
          <p:cNvSpPr>
            <a:spLocks noGrp="1"/>
          </p:cNvSpPr>
          <p:nvPr>
            <p:ph type="body" sz="quarter" idx="13"/>
          </p:nvPr>
        </p:nvSpPr>
        <p:spPr>
          <a:xfrm>
            <a:off x="464894" y="1028701"/>
            <a:ext cx="8679106" cy="983850"/>
          </a:xfrm>
        </p:spPr>
        <p:txBody>
          <a:bodyPr/>
          <a:lstStyle/>
          <a:p>
            <a:pPr marL="0" indent="0"/>
            <a:r>
              <a:rPr lang="en-US" sz="2100" dirty="0">
                <a:latin typeface="Cambria" panose="02040503050406030204" pitchFamily="18" charset="0"/>
              </a:rPr>
              <a:t>Each college determines the Cost of Attendance at their institution. Some academic majors/programs may have a different Cost of Attendance at the same university. </a:t>
            </a:r>
          </a:p>
          <a:p>
            <a:pPr marL="0" indent="0"/>
            <a:endParaRPr lang="en-US" sz="2100" dirty="0">
              <a:latin typeface="+mj-lt"/>
            </a:endParaRPr>
          </a:p>
        </p:txBody>
      </p:sp>
      <p:sp>
        <p:nvSpPr>
          <p:cNvPr id="11" name="Rectangle 3"/>
          <p:cNvSpPr>
            <a:spLocks noChangeArrowheads="1"/>
          </p:cNvSpPr>
          <p:nvPr/>
        </p:nvSpPr>
        <p:spPr bwMode="auto">
          <a:xfrm>
            <a:off x="1074494" y="2120325"/>
            <a:ext cx="6210300" cy="609600"/>
          </a:xfrm>
          <a:prstGeom prst="rect">
            <a:avLst/>
          </a:prstGeom>
          <a:solidFill>
            <a:srgbClr val="00BC1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chemeClr val="bg1"/>
                </a:solidFill>
              </a:rPr>
              <a:t>	</a:t>
            </a:r>
            <a:r>
              <a:rPr lang="en-US" sz="2800" dirty="0">
                <a:solidFill>
                  <a:schemeClr val="bg1"/>
                </a:solidFill>
              </a:rPr>
              <a:t>Tuition &amp; Fees</a:t>
            </a:r>
            <a:r>
              <a:rPr lang="en-US" sz="2800" dirty="0">
                <a:solidFill>
                  <a:srgbClr val="000066"/>
                </a:solidFill>
              </a:rPr>
              <a:t>   </a:t>
            </a:r>
            <a:endParaRPr lang="en-US" sz="3200" dirty="0">
              <a:solidFill>
                <a:srgbClr val="000066"/>
              </a:solidFill>
            </a:endParaRPr>
          </a:p>
        </p:txBody>
      </p:sp>
      <p:sp>
        <p:nvSpPr>
          <p:cNvPr id="12" name="Rectangle 4"/>
          <p:cNvSpPr>
            <a:spLocks noChangeArrowheads="1"/>
          </p:cNvSpPr>
          <p:nvPr/>
        </p:nvSpPr>
        <p:spPr bwMode="auto">
          <a:xfrm>
            <a:off x="1074494" y="2729925"/>
            <a:ext cx="6210300" cy="609600"/>
          </a:xfrm>
          <a:prstGeom prst="rect">
            <a:avLst/>
          </a:prstGeom>
          <a:solidFill>
            <a:srgbClr val="3165F7"/>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chemeClr val="bg1"/>
                </a:solidFill>
              </a:rPr>
              <a:t>	</a:t>
            </a:r>
            <a:r>
              <a:rPr lang="en-US" sz="2800" dirty="0">
                <a:solidFill>
                  <a:schemeClr val="bg1"/>
                </a:solidFill>
              </a:rPr>
              <a:t>Room &amp; Board</a:t>
            </a:r>
            <a:endParaRPr lang="en-US" sz="3200" dirty="0">
              <a:solidFill>
                <a:schemeClr val="bg1"/>
              </a:solidFill>
            </a:endParaRPr>
          </a:p>
        </p:txBody>
      </p:sp>
      <p:sp>
        <p:nvSpPr>
          <p:cNvPr id="13" name="Rectangle 5"/>
          <p:cNvSpPr>
            <a:spLocks noChangeArrowheads="1"/>
          </p:cNvSpPr>
          <p:nvPr/>
        </p:nvSpPr>
        <p:spPr bwMode="auto">
          <a:xfrm>
            <a:off x="1074494" y="3339525"/>
            <a:ext cx="6210300" cy="685800"/>
          </a:xfrm>
          <a:prstGeom prst="rect">
            <a:avLst/>
          </a:prstGeom>
          <a:solidFill>
            <a:srgbClr val="00BC1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rgbClr val="000066"/>
                </a:solidFill>
              </a:rPr>
              <a:t>	</a:t>
            </a:r>
            <a:r>
              <a:rPr lang="en-US" sz="2800" dirty="0">
                <a:solidFill>
                  <a:schemeClr val="bg1"/>
                </a:solidFill>
              </a:rPr>
              <a:t>Transportation</a:t>
            </a:r>
          </a:p>
        </p:txBody>
      </p:sp>
      <p:sp>
        <p:nvSpPr>
          <p:cNvPr id="14" name="Rectangle 6"/>
          <p:cNvSpPr>
            <a:spLocks noChangeArrowheads="1"/>
          </p:cNvSpPr>
          <p:nvPr/>
        </p:nvSpPr>
        <p:spPr bwMode="auto">
          <a:xfrm>
            <a:off x="1074494" y="4025325"/>
            <a:ext cx="6210300" cy="685800"/>
          </a:xfrm>
          <a:prstGeom prst="rect">
            <a:avLst/>
          </a:prstGeom>
          <a:solidFill>
            <a:srgbClr val="3165F7"/>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chemeClr val="bg1"/>
                </a:solidFill>
              </a:rPr>
              <a:t>	</a:t>
            </a:r>
            <a:r>
              <a:rPr lang="en-US" sz="2800" dirty="0">
                <a:solidFill>
                  <a:schemeClr val="bg1"/>
                </a:solidFill>
              </a:rPr>
              <a:t>Books &amp; Supplies</a:t>
            </a:r>
            <a:endParaRPr lang="en-US" sz="3200" dirty="0">
              <a:solidFill>
                <a:schemeClr val="bg1"/>
              </a:solidFill>
            </a:endParaRPr>
          </a:p>
        </p:txBody>
      </p:sp>
      <p:sp>
        <p:nvSpPr>
          <p:cNvPr id="15" name="Rectangle 7"/>
          <p:cNvSpPr>
            <a:spLocks noChangeArrowheads="1"/>
          </p:cNvSpPr>
          <p:nvPr/>
        </p:nvSpPr>
        <p:spPr bwMode="auto">
          <a:xfrm>
            <a:off x="1074494" y="4711125"/>
            <a:ext cx="6210300" cy="609600"/>
          </a:xfrm>
          <a:prstGeom prst="rect">
            <a:avLst/>
          </a:prstGeom>
          <a:solidFill>
            <a:srgbClr val="00BC1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2800" dirty="0">
                <a:solidFill>
                  <a:schemeClr val="bg1"/>
                </a:solidFill>
              </a:rPr>
              <a:t>	Miscellaneous Living Expenses</a:t>
            </a:r>
          </a:p>
        </p:txBody>
      </p:sp>
      <p:sp>
        <p:nvSpPr>
          <p:cNvPr id="16" name="Text Box 8"/>
          <p:cNvSpPr txBox="1">
            <a:spLocks noChangeArrowheads="1"/>
          </p:cNvSpPr>
          <p:nvPr/>
        </p:nvSpPr>
        <p:spPr bwMode="auto">
          <a:xfrm>
            <a:off x="1074494" y="5473125"/>
            <a:ext cx="6210300" cy="584775"/>
          </a:xfrm>
          <a:prstGeom prst="rect">
            <a:avLst/>
          </a:prstGeom>
          <a:solidFill>
            <a:srgbClr val="FF818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spcBef>
                <a:spcPct val="50000"/>
              </a:spcBef>
              <a:buClr>
                <a:srgbClr val="DE1A3F"/>
              </a:buClr>
              <a:buSzPct val="150000"/>
              <a:defRPr/>
            </a:pPr>
            <a:r>
              <a:rPr lang="en-US" sz="3200" dirty="0">
                <a:latin typeface="Trebuchet MS" pitchFamily="34" charset="0"/>
              </a:rPr>
              <a:t>  </a:t>
            </a:r>
            <a:r>
              <a:rPr lang="en-US" sz="3200" dirty="0"/>
              <a:t>Cost of Attendance (COA)</a:t>
            </a:r>
            <a:endParaRPr lang="en-US" sz="3600" dirty="0"/>
          </a:p>
        </p:txBody>
      </p:sp>
      <p:sp>
        <p:nvSpPr>
          <p:cNvPr id="17" name="Line 9"/>
          <p:cNvSpPr>
            <a:spLocks noChangeShapeType="1"/>
          </p:cNvSpPr>
          <p:nvPr/>
        </p:nvSpPr>
        <p:spPr bwMode="auto">
          <a:xfrm>
            <a:off x="693494" y="5396925"/>
            <a:ext cx="6571274" cy="1588"/>
          </a:xfrm>
          <a:prstGeom prst="line">
            <a:avLst/>
          </a:prstGeom>
          <a:noFill/>
          <a:ln w="142875">
            <a:solidFill>
              <a:schemeClr val="tx1"/>
            </a:solidFill>
            <a:round/>
            <a:headEnd/>
            <a:tailEnd/>
          </a:ln>
        </p:spPr>
        <p:txBody>
          <a:bodyPr wrap="none" anchor="ctr"/>
          <a:lstStyle/>
          <a:p>
            <a:endParaRPr lang="en-US" dirty="0"/>
          </a:p>
        </p:txBody>
      </p:sp>
      <p:sp>
        <p:nvSpPr>
          <p:cNvPr id="18" name="Right Brace 17"/>
          <p:cNvSpPr>
            <a:spLocks/>
          </p:cNvSpPr>
          <p:nvPr/>
        </p:nvSpPr>
        <p:spPr bwMode="auto">
          <a:xfrm>
            <a:off x="7322894" y="2120325"/>
            <a:ext cx="381000" cy="591652"/>
          </a:xfrm>
          <a:prstGeom prst="rightBrace">
            <a:avLst>
              <a:gd name="adj1" fmla="val 8326"/>
              <a:gd name="adj2" fmla="val 50000"/>
            </a:avLst>
          </a:prstGeom>
          <a:solidFill>
            <a:srgbClr val="FFC000"/>
          </a:solidFill>
          <a:ln w="9525" algn="ctr">
            <a:solidFill>
              <a:srgbClr val="333399"/>
            </a:solidFill>
            <a:round/>
            <a:headEnd/>
            <a:tailEnd/>
          </a:ln>
        </p:spPr>
        <p:txBody>
          <a:bodyPr/>
          <a:lstStyle/>
          <a:p>
            <a:pPr marL="342900" indent="-342900"/>
            <a:endParaRPr lang="es-MX"/>
          </a:p>
        </p:txBody>
      </p:sp>
      <p:sp>
        <p:nvSpPr>
          <p:cNvPr id="19" name="Right Brace 18"/>
          <p:cNvSpPr>
            <a:spLocks/>
          </p:cNvSpPr>
          <p:nvPr/>
        </p:nvSpPr>
        <p:spPr bwMode="auto">
          <a:xfrm>
            <a:off x="7322894" y="3415725"/>
            <a:ext cx="381000" cy="1905000"/>
          </a:xfrm>
          <a:prstGeom prst="rightBrace">
            <a:avLst>
              <a:gd name="adj1" fmla="val 8333"/>
              <a:gd name="adj2" fmla="val 50000"/>
            </a:avLst>
          </a:prstGeom>
          <a:solidFill>
            <a:srgbClr val="FFC000"/>
          </a:solidFill>
          <a:ln w="9525" algn="ctr">
            <a:solidFill>
              <a:srgbClr val="333399"/>
            </a:solidFill>
            <a:round/>
            <a:headEnd/>
            <a:tailEnd/>
          </a:ln>
        </p:spPr>
        <p:txBody>
          <a:bodyPr/>
          <a:lstStyle/>
          <a:p>
            <a:pPr marL="342900" indent="-342900"/>
            <a:endParaRPr lang="es-MX"/>
          </a:p>
        </p:txBody>
      </p:sp>
      <p:sp>
        <p:nvSpPr>
          <p:cNvPr id="20" name="Right Brace 11"/>
          <p:cNvSpPr>
            <a:spLocks/>
          </p:cNvSpPr>
          <p:nvPr/>
        </p:nvSpPr>
        <p:spPr bwMode="auto">
          <a:xfrm>
            <a:off x="7322894" y="2782922"/>
            <a:ext cx="381000" cy="537865"/>
          </a:xfrm>
          <a:prstGeom prst="rightBrace">
            <a:avLst>
              <a:gd name="adj1" fmla="val 8326"/>
              <a:gd name="adj2" fmla="val 53954"/>
            </a:avLst>
          </a:prstGeom>
          <a:solidFill>
            <a:srgbClr val="FFC000"/>
          </a:solidFill>
          <a:ln w="9525" algn="ctr">
            <a:solidFill>
              <a:srgbClr val="333399"/>
            </a:solidFill>
            <a:round/>
            <a:headEnd/>
            <a:tailEnd/>
          </a:ln>
        </p:spPr>
        <p:txBody>
          <a:bodyPr/>
          <a:lstStyle/>
          <a:p>
            <a:pPr marL="342900" indent="-342900"/>
            <a:endParaRPr lang="es-MX"/>
          </a:p>
        </p:txBody>
      </p:sp>
      <p:sp>
        <p:nvSpPr>
          <p:cNvPr id="21" name="TextBox 20"/>
          <p:cNvSpPr txBox="1">
            <a:spLocks noChangeArrowheads="1"/>
          </p:cNvSpPr>
          <p:nvPr/>
        </p:nvSpPr>
        <p:spPr bwMode="auto">
          <a:xfrm>
            <a:off x="7780094" y="2200335"/>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s-MX" sz="1400" dirty="0" err="1" smtClean="0">
                <a:latin typeface="Arial" panose="020B0604020202020204" pitchFamily="34" charset="0"/>
                <a:cs typeface="Arial" panose="020B0604020202020204" pitchFamily="34" charset="0"/>
              </a:rPr>
              <a:t>Direct</a:t>
            </a:r>
            <a:endParaRPr lang="es-MX" sz="1400" dirty="0">
              <a:latin typeface="Arial" panose="020B0604020202020204" pitchFamily="34" charset="0"/>
              <a:cs typeface="Arial" panose="020B0604020202020204" pitchFamily="34" charset="0"/>
            </a:endParaRPr>
          </a:p>
          <a:p>
            <a:pPr eaLnBrk="1" hangingPunct="1"/>
            <a:r>
              <a:rPr lang="es-MX" sz="1400" dirty="0">
                <a:latin typeface="Arial" panose="020B0604020202020204" pitchFamily="34" charset="0"/>
                <a:cs typeface="Arial" panose="020B0604020202020204" pitchFamily="34" charset="0"/>
              </a:rPr>
              <a:t>e</a:t>
            </a:r>
            <a:r>
              <a:rPr lang="es-MX" sz="1400" dirty="0" smtClean="0">
                <a:latin typeface="Arial" panose="020B0604020202020204" pitchFamily="34" charset="0"/>
                <a:cs typeface="Arial" panose="020B0604020202020204" pitchFamily="34" charset="0"/>
              </a:rPr>
              <a:t>xpenses</a:t>
            </a:r>
            <a:endParaRPr lang="es-MX" sz="1400" dirty="0">
              <a:latin typeface="Arial" panose="020B0604020202020204" pitchFamily="34" charset="0"/>
              <a:cs typeface="Arial" panose="020B0604020202020204" pitchFamily="34" charset="0"/>
            </a:endParaRPr>
          </a:p>
        </p:txBody>
      </p:sp>
      <p:sp>
        <p:nvSpPr>
          <p:cNvPr id="22" name="TextBox 21"/>
          <p:cNvSpPr txBox="1">
            <a:spLocks noChangeArrowheads="1"/>
          </p:cNvSpPr>
          <p:nvPr/>
        </p:nvSpPr>
        <p:spPr bwMode="auto">
          <a:xfrm>
            <a:off x="7780094" y="3758625"/>
            <a:ext cx="16763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endParaRPr lang="es-MX" sz="1400" dirty="0">
              <a:latin typeface="Arial" panose="020B0604020202020204" pitchFamily="34" charset="0"/>
              <a:cs typeface="Arial" panose="020B0604020202020204" pitchFamily="34" charset="0"/>
            </a:endParaRPr>
          </a:p>
          <a:p>
            <a:pPr eaLnBrk="1" hangingPunct="1"/>
            <a:r>
              <a:rPr lang="es-MX" sz="1400" dirty="0" err="1">
                <a:latin typeface="Arial" panose="020B0604020202020204" pitchFamily="34" charset="0"/>
                <a:cs typeface="Arial" panose="020B0604020202020204" pitchFamily="34" charset="0"/>
              </a:rPr>
              <a:t>Indirect</a:t>
            </a:r>
            <a:endParaRPr lang="es-MX" sz="1400" dirty="0">
              <a:latin typeface="Arial" panose="020B0604020202020204" pitchFamily="34" charset="0"/>
              <a:cs typeface="Arial" panose="020B0604020202020204" pitchFamily="34" charset="0"/>
            </a:endParaRPr>
          </a:p>
          <a:p>
            <a:pPr eaLnBrk="1" hangingPunct="1"/>
            <a:r>
              <a:rPr lang="es-MX" sz="1400" dirty="0">
                <a:latin typeface="Arial" panose="020B0604020202020204" pitchFamily="34" charset="0"/>
                <a:cs typeface="Arial" panose="020B0604020202020204" pitchFamily="34" charset="0"/>
              </a:rPr>
              <a:t>e</a:t>
            </a:r>
            <a:r>
              <a:rPr lang="es-MX" sz="1400" dirty="0" smtClean="0">
                <a:latin typeface="Arial" panose="020B0604020202020204" pitchFamily="34" charset="0"/>
                <a:cs typeface="Arial" panose="020B0604020202020204" pitchFamily="34" charset="0"/>
              </a:rPr>
              <a:t>xpenses</a:t>
            </a:r>
            <a:endParaRPr lang="es-MX" sz="1400" dirty="0">
              <a:latin typeface="Arial" panose="020B0604020202020204" pitchFamily="34" charset="0"/>
              <a:cs typeface="Arial" panose="020B0604020202020204" pitchFamily="34" charset="0"/>
            </a:endParaRPr>
          </a:p>
        </p:txBody>
      </p:sp>
      <p:sp>
        <p:nvSpPr>
          <p:cNvPr id="23" name="TextBox 22"/>
          <p:cNvSpPr txBox="1"/>
          <p:nvPr/>
        </p:nvSpPr>
        <p:spPr>
          <a:xfrm>
            <a:off x="7780094" y="2808861"/>
            <a:ext cx="1600200" cy="523220"/>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Direct/Indirect expenses</a:t>
            </a:r>
            <a:endParaRPr lang="en-US" sz="1400" b="1" dirty="0">
              <a:latin typeface="Arial" panose="020B0604020202020204" pitchFamily="34" charset="0"/>
              <a:cs typeface="Arial" panose="020B0604020202020204" pitchFamily="34" charset="0"/>
            </a:endParaRPr>
          </a:p>
        </p:txBody>
      </p:sp>
      <p:sp>
        <p:nvSpPr>
          <p:cNvPr id="24" name="Text Box 10"/>
          <p:cNvSpPr txBox="1">
            <a:spLocks noChangeArrowheads="1"/>
          </p:cNvSpPr>
          <p:nvPr/>
        </p:nvSpPr>
        <p:spPr bwMode="auto">
          <a:xfrm>
            <a:off x="464894" y="4673025"/>
            <a:ext cx="796925" cy="708025"/>
          </a:xfrm>
          <a:prstGeom prst="rect">
            <a:avLst/>
          </a:prstGeom>
          <a:noFill/>
          <a:ln w="9525">
            <a:noFill/>
            <a:miter lim="800000"/>
            <a:headEnd/>
            <a:tailEnd/>
          </a:ln>
        </p:spPr>
        <p:txBody>
          <a:bodyPr>
            <a:spAutoFit/>
          </a:bodyPr>
          <a:lstStyle/>
          <a:p>
            <a:pPr algn="ctr" eaLnBrk="0" hangingPunct="0">
              <a:spcBef>
                <a:spcPct val="50000"/>
              </a:spcBef>
              <a:buClr>
                <a:srgbClr val="DE1A3F"/>
              </a:buClr>
              <a:buSzPct val="150000"/>
            </a:pPr>
            <a:r>
              <a:rPr lang="en-US" sz="4000" dirty="0">
                <a:latin typeface="Trebuchet MS" pitchFamily="34" charset="0"/>
              </a:rPr>
              <a:t>+</a:t>
            </a:r>
          </a:p>
        </p:txBody>
      </p:sp>
      <p:sp>
        <p:nvSpPr>
          <p:cNvPr id="25"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7</a:t>
            </a:fld>
            <a:endParaRPr lang="es-MX" dirty="0">
              <a:solidFill>
                <a:prstClr val="black">
                  <a:tint val="75000"/>
                </a:prstClr>
              </a:solidFill>
            </a:endParaRPr>
          </a:p>
        </p:txBody>
      </p:sp>
    </p:spTree>
    <p:extLst>
      <p:ext uri="{BB962C8B-B14F-4D97-AF65-F5344CB8AC3E}">
        <p14:creationId xmlns:p14="http://schemas.microsoft.com/office/powerpoint/2010/main" val="2452011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457200" y="457200"/>
            <a:ext cx="8229600" cy="571500"/>
          </a:xfrm>
          <a:noFill/>
        </p:spPr>
        <p:txBody>
          <a:bodyPr/>
          <a:lstStyle/>
          <a:p>
            <a:r>
              <a:rPr lang="en-US" dirty="0" smtClean="0">
                <a:latin typeface="Cambria" panose="02040503050406030204" pitchFamily="18" charset="0"/>
              </a:rPr>
              <a:t>Earnings and Unemployment Rates</a:t>
            </a:r>
            <a:endParaRPr lang="en-US" dirty="0">
              <a:latin typeface="Cambria" panose="02040503050406030204" pitchFamily="18" charset="0"/>
            </a:endParaRPr>
          </a:p>
        </p:txBody>
      </p:sp>
      <p:sp>
        <p:nvSpPr>
          <p:cNvPr id="26" name="Rectangle 8"/>
          <p:cNvSpPr>
            <a:spLocks noGrp="1" noChangeArrowheads="1"/>
          </p:cNvSpPr>
          <p:nvPr>
            <p:ph type="body" sz="quarter" idx="13"/>
          </p:nvPr>
        </p:nvSpPr>
        <p:spPr>
          <a:xfrm>
            <a:off x="457200" y="1003300"/>
            <a:ext cx="8416160" cy="482600"/>
          </a:xfrm>
          <a:noFill/>
        </p:spPr>
        <p:txBody>
          <a:bodyPr/>
          <a:lstStyle/>
          <a:p>
            <a:pPr marL="0" indent="0" eaLnBrk="1" hangingPunct="1">
              <a:spcBef>
                <a:spcPct val="75000"/>
              </a:spcBef>
              <a:buFontTx/>
              <a:buNone/>
            </a:pPr>
            <a:r>
              <a:rPr lang="en-US" sz="2200" dirty="0" smtClean="0">
                <a:latin typeface="Cambria" panose="02040503050406030204" pitchFamily="18" charset="0"/>
              </a:rPr>
              <a:t>by educational attainment</a:t>
            </a:r>
          </a:p>
        </p:txBody>
      </p:sp>
      <p:sp>
        <p:nvSpPr>
          <p:cNvPr id="8" name="Slide Number Placeholder 2"/>
          <p:cNvSpPr>
            <a:spLocks noGrp="1"/>
          </p:cNvSpPr>
          <p:nvPr>
            <p:ph type="sldNum" sz="quarter" idx="14"/>
          </p:nvPr>
        </p:nvSpPr>
        <p:spPr>
          <a:xfrm>
            <a:off x="3708400" y="6210300"/>
            <a:ext cx="1676400" cy="647700"/>
          </a:xfrm>
        </p:spPr>
        <p:txBody>
          <a:bodyPr/>
          <a:lstStyle/>
          <a:p>
            <a:pPr>
              <a:defRPr/>
            </a:pPr>
            <a:fld id="{0BC245A3-9D73-4390-8FB3-6C53FA3D3D02}" type="slidenum">
              <a:rPr lang="es-MX" smtClean="0">
                <a:solidFill>
                  <a:prstClr val="black">
                    <a:tint val="75000"/>
                  </a:prstClr>
                </a:solidFill>
              </a:rPr>
              <a:pPr>
                <a:defRPr/>
              </a:pPr>
              <a:t>8</a:t>
            </a:fld>
            <a:endParaRPr lang="es-MX" dirty="0">
              <a:solidFill>
                <a:prstClr val="black">
                  <a:tint val="75000"/>
                </a:prstClr>
              </a:solidFill>
            </a:endParaRPr>
          </a:p>
        </p:txBody>
      </p:sp>
      <p:sp>
        <p:nvSpPr>
          <p:cNvPr id="9" name="TextBox 8"/>
          <p:cNvSpPr txBox="1"/>
          <p:nvPr/>
        </p:nvSpPr>
        <p:spPr>
          <a:xfrm>
            <a:off x="0" y="5946246"/>
            <a:ext cx="9144000" cy="430887"/>
          </a:xfrm>
          <a:prstGeom prst="rect">
            <a:avLst/>
          </a:prstGeom>
          <a:noFill/>
        </p:spPr>
        <p:txBody>
          <a:bodyPr wrap="square" rtlCol="0">
            <a:spAutoFit/>
          </a:bodyPr>
          <a:lstStyle/>
          <a:p>
            <a:pPr algn="ctr"/>
            <a:endParaRPr lang="en-US" sz="1100" dirty="0" smtClean="0"/>
          </a:p>
          <a:p>
            <a:pPr algn="ctr"/>
            <a:r>
              <a:rPr lang="en-US" sz="1100" dirty="0" smtClean="0"/>
              <a:t>Source: </a:t>
            </a:r>
            <a:r>
              <a:rPr lang="en-US" sz="1100" b="1" i="1" dirty="0" smtClean="0"/>
              <a:t>Current Population Survey</a:t>
            </a:r>
            <a:r>
              <a:rPr lang="en-US" sz="1100" b="1" dirty="0" smtClean="0"/>
              <a:t>, Bureau of Labor Statistics</a:t>
            </a:r>
            <a:endParaRPr lang="en-US" sz="1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81" y="1595437"/>
            <a:ext cx="7988240" cy="4214673"/>
          </a:xfrm>
          <a:prstGeom prst="rect">
            <a:avLst/>
          </a:prstGeom>
        </p:spPr>
      </p:pic>
    </p:spTree>
    <p:extLst>
      <p:ext uri="{BB962C8B-B14F-4D97-AF65-F5344CB8AC3E}">
        <p14:creationId xmlns:p14="http://schemas.microsoft.com/office/powerpoint/2010/main" val="2819534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1930" y="3467405"/>
            <a:ext cx="7220140" cy="1689820"/>
          </a:xfrm>
        </p:spPr>
        <p:txBody>
          <a:bodyPr/>
          <a:lstStyle/>
          <a:p>
            <a:pPr>
              <a:defRPr/>
            </a:pPr>
            <a:r>
              <a:rPr lang="en-US" sz="4500" dirty="0" smtClean="0">
                <a:latin typeface="Cambria" panose="02040503050406030204" pitchFamily="18" charset="0"/>
              </a:rPr>
              <a:t>Ways to pay for </a:t>
            </a:r>
            <a:br>
              <a:rPr lang="en-US" sz="4500" dirty="0" smtClean="0">
                <a:latin typeface="Cambria" panose="02040503050406030204" pitchFamily="18" charset="0"/>
              </a:rPr>
            </a:br>
            <a:r>
              <a:rPr lang="en-US" sz="4500" dirty="0" smtClean="0">
                <a:latin typeface="Cambria" panose="02040503050406030204" pitchFamily="18" charset="0"/>
              </a:rPr>
              <a:t>	a college education</a:t>
            </a:r>
            <a:endParaRPr lang="en-US" sz="4500" dirty="0">
              <a:latin typeface="Cambria" panose="02040503050406030204" pitchFamily="18" charset="0"/>
            </a:endParaRPr>
          </a:p>
        </p:txBody>
      </p:sp>
      <p:sp>
        <p:nvSpPr>
          <p:cNvPr id="5" name="Slide Number Placeholder 2"/>
          <p:cNvSpPr>
            <a:spLocks noGrp="1"/>
          </p:cNvSpPr>
          <p:nvPr>
            <p:ph type="sldNum" sz="quarter" idx="4294967295"/>
          </p:nvPr>
        </p:nvSpPr>
        <p:spPr>
          <a:xfrm>
            <a:off x="3708400" y="6210300"/>
            <a:ext cx="1676400" cy="647700"/>
          </a:xfrm>
          <a:prstGeom prst="rect">
            <a:avLst/>
          </a:prstGeom>
        </p:spPr>
        <p:txBody>
          <a:bodyPr/>
          <a:lstStyle/>
          <a:p>
            <a:pPr algn="ctr">
              <a:defRPr/>
            </a:pPr>
            <a:endParaRPr lang="es-MX" sz="1200" dirty="0" smtClean="0">
              <a:solidFill>
                <a:prstClr val="black">
                  <a:tint val="75000"/>
                </a:prstClr>
              </a:solidFill>
              <a:latin typeface="+mn-lt"/>
            </a:endParaRPr>
          </a:p>
          <a:p>
            <a:pPr algn="ctr">
              <a:defRPr/>
            </a:pPr>
            <a:fld id="{0BC245A3-9D73-4390-8FB3-6C53FA3D3D02}" type="slidenum">
              <a:rPr lang="es-MX" sz="1200" smtClean="0">
                <a:solidFill>
                  <a:prstClr val="black">
                    <a:tint val="75000"/>
                  </a:prstClr>
                </a:solidFill>
                <a:latin typeface="+mn-lt"/>
              </a:rPr>
              <a:pPr algn="ctr">
                <a:defRPr/>
              </a:pPr>
              <a:t>9</a:t>
            </a:fld>
            <a:endParaRPr lang="es-MX" sz="1200" dirty="0">
              <a:solidFill>
                <a:prstClr val="black">
                  <a:tint val="75000"/>
                </a:prst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33643</TotalTime>
  <Words>7254</Words>
  <Application>Microsoft Office PowerPoint</Application>
  <PresentationFormat>On-screen Show (4:3)</PresentationFormat>
  <Paragraphs>1028</Paragraphs>
  <Slides>58</Slides>
  <Notes>58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Arial Narrow</vt:lpstr>
      <vt:lpstr>Bodoni MT Condensed</vt:lpstr>
      <vt:lpstr>Calibri</vt:lpstr>
      <vt:lpstr>Cambria</vt:lpstr>
      <vt:lpstr>Impact</vt:lpstr>
      <vt:lpstr>Times New Roman</vt:lpstr>
      <vt:lpstr>Times New Roman Bold</vt:lpstr>
      <vt:lpstr>Trebuchet MS</vt:lpstr>
      <vt:lpstr>Wingdings</vt:lpstr>
      <vt:lpstr>Office Theme</vt:lpstr>
      <vt:lpstr>Fundamentals of Financial Aid</vt:lpstr>
      <vt:lpstr>Fundamentals of Financial Aid</vt:lpstr>
      <vt:lpstr>Anticipate Questions</vt:lpstr>
      <vt:lpstr>Trends in College Cost</vt:lpstr>
      <vt:lpstr>PowerPoint Presentation</vt:lpstr>
      <vt:lpstr>PowerPoint Presentation</vt:lpstr>
      <vt:lpstr>What are the costs?</vt:lpstr>
      <vt:lpstr>Earnings and Unemployment Rates</vt:lpstr>
      <vt:lpstr>Ways to pay for   a college education</vt:lpstr>
      <vt:lpstr>Know the Options</vt:lpstr>
      <vt:lpstr>Terms and concepts</vt:lpstr>
      <vt:lpstr>Types of Financial Aid</vt:lpstr>
      <vt:lpstr>Aid Definitions</vt:lpstr>
      <vt:lpstr>Aid Definitions</vt:lpstr>
      <vt:lpstr>Guiding Principles</vt:lpstr>
      <vt:lpstr>Expected Family Contribution</vt:lpstr>
      <vt:lpstr>Financial Need</vt:lpstr>
      <vt:lpstr>How the Typical Family Pays for College</vt:lpstr>
      <vt:lpstr>Government Sources of Financial Aid</vt:lpstr>
      <vt:lpstr>Illinois Student Assistance Commission</vt:lpstr>
      <vt:lpstr>U. S. Department of Education</vt:lpstr>
      <vt:lpstr>The Big Three</vt:lpstr>
      <vt:lpstr>Grant Aid 2013-2014</vt:lpstr>
      <vt:lpstr>Loan Programs</vt:lpstr>
      <vt:lpstr>U. S. Department of Education</vt:lpstr>
      <vt:lpstr>U. S. Department of Education</vt:lpstr>
      <vt:lpstr>U. S. Department of Education</vt:lpstr>
      <vt:lpstr>Student Loans 2013-2014</vt:lpstr>
      <vt:lpstr>APPLYING FOR   FINANCIAL AID</vt:lpstr>
      <vt:lpstr>How to Apply</vt:lpstr>
      <vt:lpstr>General Eligibility Requirements</vt:lpstr>
      <vt:lpstr>Free Application for Federal Student Aid</vt:lpstr>
      <vt:lpstr>Dependency Status</vt:lpstr>
      <vt:lpstr>FSA ID</vt:lpstr>
      <vt:lpstr>When to Apply  </vt:lpstr>
      <vt:lpstr>Output Documents</vt:lpstr>
      <vt:lpstr>College Board: CSS/Financial Aid Profile</vt:lpstr>
      <vt:lpstr>CSS/Financial Aid Profile</vt:lpstr>
      <vt:lpstr>Financial Aid Awards</vt:lpstr>
      <vt:lpstr>Interactive Award Letter Comparison</vt:lpstr>
      <vt:lpstr>Other things to know about applying for aid:</vt:lpstr>
      <vt:lpstr>Disbursement</vt:lpstr>
      <vt:lpstr>The Financial Aid Process</vt:lpstr>
      <vt:lpstr>Determine Student Eligibility</vt:lpstr>
      <vt:lpstr>Packaging</vt:lpstr>
      <vt:lpstr>Disburse Aid</vt:lpstr>
      <vt:lpstr>Student Departures</vt:lpstr>
      <vt:lpstr>Resources</vt:lpstr>
      <vt:lpstr>ISACorps</vt:lpstr>
      <vt:lpstr>Stay Connected</vt:lpstr>
      <vt:lpstr>MAP Approved Schools</vt:lpstr>
      <vt:lpstr>ISAC Student Portal</vt:lpstr>
      <vt:lpstr>SALT Standards</vt:lpstr>
      <vt:lpstr>Tools from the Dept. of Education</vt:lpstr>
      <vt:lpstr>College Planning Timeline</vt:lpstr>
      <vt:lpstr>Manuals &amp; Handbooks</vt:lpstr>
      <vt:lpstr>Trusted Web Sites</vt:lpstr>
      <vt:lpstr>PowerPoint Presentation</vt:lpstr>
    </vt:vector>
  </TitlesOfParts>
  <Company>ISAC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ISAC Professional Development Opportunities</dc:title>
  <dc:creator>SEspinosa</dc:creator>
  <cp:lastModifiedBy>Sarah E Goldman</cp:lastModifiedBy>
  <cp:revision>605</cp:revision>
  <cp:lastPrinted>2014-10-02T18:07:18Z</cp:lastPrinted>
  <dcterms:created xsi:type="dcterms:W3CDTF">2010-05-12T15:34:15Z</dcterms:created>
  <dcterms:modified xsi:type="dcterms:W3CDTF">2015-07-21T19:02:48Z</dcterms:modified>
</cp:coreProperties>
</file>