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313" r:id="rId2"/>
    <p:sldId id="314" r:id="rId3"/>
    <p:sldId id="315" r:id="rId4"/>
    <p:sldId id="316" r:id="rId5"/>
    <p:sldId id="317" r:id="rId6"/>
    <p:sldId id="318" r:id="rId7"/>
    <p:sldId id="319" r:id="rId8"/>
    <p:sldId id="256" r:id="rId9"/>
    <p:sldId id="280" r:id="rId10"/>
    <p:sldId id="257" r:id="rId11"/>
    <p:sldId id="258" r:id="rId12"/>
    <p:sldId id="279" r:id="rId13"/>
    <p:sldId id="281" r:id="rId14"/>
    <p:sldId id="282" r:id="rId15"/>
    <p:sldId id="285" r:id="rId16"/>
    <p:sldId id="283" r:id="rId17"/>
    <p:sldId id="286" r:id="rId18"/>
    <p:sldId id="320" r:id="rId19"/>
    <p:sldId id="287" r:id="rId20"/>
    <p:sldId id="288" r:id="rId21"/>
    <p:sldId id="289" r:id="rId22"/>
    <p:sldId id="290" r:id="rId23"/>
    <p:sldId id="291" r:id="rId24"/>
    <p:sldId id="292" r:id="rId25"/>
    <p:sldId id="293" r:id="rId26"/>
    <p:sldId id="284"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 id="306" r:id="rId40"/>
    <p:sldId id="307" r:id="rId41"/>
    <p:sldId id="309" r:id="rId42"/>
    <p:sldId id="308" r:id="rId43"/>
    <p:sldId id="310" r:id="rId44"/>
    <p:sldId id="312" r:id="rId45"/>
    <p:sldId id="311"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239" autoAdjust="0"/>
  </p:normalViewPr>
  <p:slideViewPr>
    <p:cSldViewPr snapToGrid="0" snapToObjects="1">
      <p:cViewPr varScale="1">
        <p:scale>
          <a:sx n="65" d="100"/>
          <a:sy n="65" d="100"/>
        </p:scale>
        <p:origin x="-1536"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898281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1269659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7468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3222580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159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766223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3884436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4517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3454141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10739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4071675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604531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127459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450584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17731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290233-0DD1-4A80-BB1E-9ADC3556DBB6}" type="datetimeFigureOut">
              <a:rPr lang="en-US" smtClean="0"/>
              <a:t>5/15/2015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dirty="0"/>
          </a:p>
        </p:txBody>
      </p:sp>
    </p:spTree>
    <p:extLst>
      <p:ext uri="{BB962C8B-B14F-4D97-AF65-F5344CB8AC3E}">
        <p14:creationId xmlns:p14="http://schemas.microsoft.com/office/powerpoint/2010/main" val="201085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290233-0DD1-4A80-BB1E-9ADC3556DBB6}" type="datetimeFigureOut">
              <a:rPr lang="en-US" smtClean="0"/>
              <a:t>5/15/2015</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CFE4BAC9-6D41-4691-9299-18EF07EF0177}" type="slidenum">
              <a:rPr lang="en-US" smtClean="0"/>
              <a:t>‹#›</a:t>
            </a:fld>
            <a:endParaRPr lang="en-US" dirty="0"/>
          </a:p>
        </p:txBody>
      </p:sp>
    </p:spTree>
    <p:extLst>
      <p:ext uri="{BB962C8B-B14F-4D97-AF65-F5344CB8AC3E}">
        <p14:creationId xmlns:p14="http://schemas.microsoft.com/office/powerpoint/2010/main" val="226918265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302117"/>
            <a:ext cx="6347713" cy="1320800"/>
          </a:xfrm>
        </p:spPr>
        <p:txBody>
          <a:bodyPr/>
          <a:lstStyle/>
          <a:p>
            <a:r>
              <a:rPr lang="en-US" dirty="0" smtClean="0"/>
              <a:t>Generation Stressed</a:t>
            </a:r>
            <a:endParaRPr lang="en-US" dirty="0"/>
          </a:p>
        </p:txBody>
      </p:sp>
      <p:sp>
        <p:nvSpPr>
          <p:cNvPr id="5" name="Content Placeholder 4"/>
          <p:cNvSpPr>
            <a:spLocks noGrp="1"/>
          </p:cNvSpPr>
          <p:nvPr>
            <p:ph idx="1"/>
          </p:nvPr>
        </p:nvSpPr>
        <p:spPr>
          <a:xfrm>
            <a:off x="609599" y="3396343"/>
            <a:ext cx="6545944" cy="2438400"/>
          </a:xfrm>
        </p:spPr>
        <p:txBody>
          <a:bodyPr>
            <a:normAutofit fontScale="25000" lnSpcReduction="20000"/>
          </a:bodyPr>
          <a:lstStyle/>
          <a:p>
            <a:endParaRPr lang="en-US" dirty="0" smtClean="0"/>
          </a:p>
          <a:p>
            <a:endParaRPr lang="en-US" dirty="0"/>
          </a:p>
          <a:p>
            <a:endParaRPr lang="en-US" dirty="0" smtClean="0"/>
          </a:p>
          <a:p>
            <a:endParaRPr lang="en-US" dirty="0"/>
          </a:p>
          <a:p>
            <a:endParaRPr lang="en-US" dirty="0" smtClean="0"/>
          </a:p>
          <a:p>
            <a:endParaRPr lang="en-US" sz="6000" dirty="0"/>
          </a:p>
          <a:p>
            <a:r>
              <a:rPr lang="en-US" sz="9600" dirty="0" smtClean="0"/>
              <a:t>Drew Eder. Highland Park High School</a:t>
            </a:r>
          </a:p>
          <a:p>
            <a:r>
              <a:rPr lang="en-US" sz="9600" dirty="0" smtClean="0"/>
              <a:t>Holly Fleischer, Highland Park High School</a:t>
            </a:r>
          </a:p>
          <a:p>
            <a:r>
              <a:rPr lang="en-US" sz="9600" dirty="0" smtClean="0"/>
              <a:t>Benjamin Schwartz, </a:t>
            </a:r>
            <a:r>
              <a:rPr lang="en-US" sz="9600" dirty="0" err="1" smtClean="0"/>
              <a:t>Psy</a:t>
            </a:r>
            <a:r>
              <a:rPr lang="en-US" sz="9600" dirty="0" smtClean="0"/>
              <a:t>. D. University of Illinois - Chicago </a:t>
            </a:r>
            <a:endParaRPr lang="en-US" sz="9600" dirty="0"/>
          </a:p>
        </p:txBody>
      </p:sp>
      <p:pic>
        <p:nvPicPr>
          <p:cNvPr id="6" name="Picture 5"/>
          <p:cNvPicPr>
            <a:picLocks noChangeAspect="1"/>
          </p:cNvPicPr>
          <p:nvPr/>
        </p:nvPicPr>
        <p:blipFill>
          <a:blip r:embed="rId2"/>
          <a:stretch>
            <a:fillRect/>
          </a:stretch>
        </p:blipFill>
        <p:spPr>
          <a:xfrm>
            <a:off x="2429990" y="1112232"/>
            <a:ext cx="3151905" cy="3298222"/>
          </a:xfrm>
          <a:prstGeom prst="rect">
            <a:avLst/>
          </a:prstGeom>
        </p:spPr>
      </p:pic>
    </p:spTree>
    <p:extLst>
      <p:ext uri="{BB962C8B-B14F-4D97-AF65-F5344CB8AC3E}">
        <p14:creationId xmlns:p14="http://schemas.microsoft.com/office/powerpoint/2010/main" val="1111620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Anxiety and stress is extremely adaptive for survival</a:t>
            </a:r>
            <a:endParaRPr lang="en-US" dirty="0"/>
          </a:p>
        </p:txBody>
      </p:sp>
      <p:sp>
        <p:nvSpPr>
          <p:cNvPr id="3" name="Content Placeholder 2"/>
          <p:cNvSpPr>
            <a:spLocks noGrp="1"/>
          </p:cNvSpPr>
          <p:nvPr>
            <p:ph idx="1"/>
          </p:nvPr>
        </p:nvSpPr>
        <p:spPr/>
        <p:txBody>
          <a:bodyPr>
            <a:normAutofit/>
          </a:bodyPr>
          <a:lstStyle/>
          <a:p>
            <a:pPr>
              <a:buFont typeface="Arial"/>
              <a:buChar char="•"/>
            </a:pPr>
            <a:r>
              <a:rPr lang="en-US" sz="3200" dirty="0" smtClean="0"/>
              <a:t>Helpful to keep us moving forward (ambition)</a:t>
            </a:r>
          </a:p>
          <a:p>
            <a:pPr>
              <a:buFont typeface="Arial"/>
              <a:buChar char="•"/>
            </a:pPr>
            <a:r>
              <a:rPr lang="en-US" sz="3200" dirty="0" smtClean="0"/>
              <a:t>Motivator to prepare more</a:t>
            </a:r>
          </a:p>
          <a:p>
            <a:pPr>
              <a:buFont typeface="Arial"/>
              <a:buChar char="•"/>
            </a:pPr>
            <a:r>
              <a:rPr lang="en-US" sz="3200" dirty="0" smtClean="0"/>
              <a:t>Protective measure</a:t>
            </a:r>
          </a:p>
          <a:p>
            <a:pPr lvl="5"/>
            <a:r>
              <a:rPr lang="en-US" sz="3200" dirty="0" smtClean="0"/>
              <a:t>Signals that we need action</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1" y="4487863"/>
            <a:ext cx="2857500" cy="2143125"/>
          </a:xfrm>
          <a:prstGeom prst="rect">
            <a:avLst/>
          </a:prstGeom>
        </p:spPr>
      </p:pic>
    </p:spTree>
    <p:extLst>
      <p:ext uri="{BB962C8B-B14F-4D97-AF65-F5344CB8AC3E}">
        <p14:creationId xmlns:p14="http://schemas.microsoft.com/office/powerpoint/2010/main" val="19174847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We avoid situations that elicit s</a:t>
            </a:r>
            <a:r>
              <a:rPr lang="en-US" sz="3200" dirty="0" smtClean="0"/>
              <a:t>tress </a:t>
            </a:r>
            <a:r>
              <a:rPr lang="en-US" sz="3200" dirty="0"/>
              <a:t>because of </a:t>
            </a:r>
            <a:r>
              <a:rPr lang="en-US" sz="3200" dirty="0" smtClean="0"/>
              <a:t>the discomfort</a:t>
            </a:r>
            <a:endParaRPr lang="en-US" sz="3200" dirty="0"/>
          </a:p>
        </p:txBody>
      </p:sp>
      <p:sp>
        <p:nvSpPr>
          <p:cNvPr id="3" name="Content Placeholder 2"/>
          <p:cNvSpPr>
            <a:spLocks noGrp="1"/>
          </p:cNvSpPr>
          <p:nvPr>
            <p:ph idx="1"/>
          </p:nvPr>
        </p:nvSpPr>
        <p:spPr/>
        <p:txBody>
          <a:bodyPr/>
          <a:lstStyle/>
          <a:p>
            <a:r>
              <a:rPr lang="en-US" dirty="0" smtClean="0"/>
              <a:t> </a:t>
            </a:r>
            <a:r>
              <a:rPr lang="en-US" sz="2000" dirty="0" smtClean="0"/>
              <a:t>When experiencing stress, the amygdala fires that we are in trouble.  We then have three possible automatic responses to protect us:</a:t>
            </a:r>
          </a:p>
          <a:p>
            <a:pPr lvl="1"/>
            <a:r>
              <a:rPr lang="en-US" sz="2000" dirty="0" smtClean="0"/>
              <a:t>1. Fight the threat</a:t>
            </a:r>
          </a:p>
          <a:p>
            <a:pPr lvl="1"/>
            <a:r>
              <a:rPr lang="en-US" sz="2000" dirty="0" smtClean="0"/>
              <a:t>2. Flight </a:t>
            </a:r>
          </a:p>
          <a:p>
            <a:pPr lvl="1"/>
            <a:r>
              <a:rPr lang="en-US" sz="2000" dirty="0" smtClean="0"/>
              <a:t>3. Freeze</a:t>
            </a:r>
            <a:endParaRPr lang="en-US" sz="2000" dirty="0"/>
          </a:p>
        </p:txBody>
      </p:sp>
      <p:pic>
        <p:nvPicPr>
          <p:cNvPr id="4" name="Picture 3"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513" y="3836987"/>
            <a:ext cx="4597400" cy="1765300"/>
          </a:xfrm>
          <a:prstGeom prst="rect">
            <a:avLst/>
          </a:prstGeom>
        </p:spPr>
      </p:pic>
    </p:spTree>
    <p:extLst>
      <p:ext uri="{BB962C8B-B14F-4D97-AF65-F5344CB8AC3E}">
        <p14:creationId xmlns:p14="http://schemas.microsoft.com/office/powerpoint/2010/main" val="38507494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TRIUNE BRAIN THEORY</a:t>
            </a:r>
            <a:endParaRPr lang="en-US" dirty="0"/>
          </a:p>
        </p:txBody>
      </p:sp>
      <p:sp>
        <p:nvSpPr>
          <p:cNvPr id="3" name="Content Placeholder 2"/>
          <p:cNvSpPr>
            <a:spLocks noGrp="1"/>
          </p:cNvSpPr>
          <p:nvPr>
            <p:ph idx="1"/>
          </p:nvPr>
        </p:nvSpPr>
        <p:spPr/>
        <p:txBody>
          <a:bodyPr/>
          <a:lstStyle/>
          <a:p>
            <a:pPr>
              <a:buAutoNum type="arabicPeriod"/>
            </a:pPr>
            <a:r>
              <a:rPr lang="en-US" dirty="0" smtClean="0"/>
              <a:t>Reptilian- Instinctual/ heart and lung functioning</a:t>
            </a:r>
          </a:p>
          <a:p>
            <a:pPr>
              <a:buAutoNum type="arabicPeriod"/>
            </a:pPr>
            <a:r>
              <a:rPr lang="en-US" dirty="0" smtClean="0"/>
              <a:t>Paleopallium- Emotions that click us to act on instinct and lessen thought.  When the paleo clicks on, the neocortex will automatically click off because it is incompatible based on the speed of action </a:t>
            </a:r>
          </a:p>
          <a:p>
            <a:pPr>
              <a:buAutoNum type="arabicPeriod"/>
            </a:pPr>
            <a:r>
              <a:rPr lang="en-US" dirty="0" smtClean="0"/>
              <a:t>Neocortex- Thinking brain that allows us to prepare and plan in a logical fashion</a:t>
            </a:r>
          </a:p>
          <a:p>
            <a:pPr marL="0" indent="0"/>
            <a:r>
              <a:rPr lang="en-US" dirty="0"/>
              <a:t>	</a:t>
            </a:r>
            <a:r>
              <a:rPr lang="en-US" dirty="0" smtClean="0"/>
              <a:t>*****Mindfulness helps to reengage the neocortex*****</a:t>
            </a:r>
          </a:p>
          <a:p>
            <a:pPr>
              <a:buAutoNum type="arabicPeriod"/>
            </a:pPr>
            <a:endParaRPr lang="en-US" dirty="0"/>
          </a:p>
        </p:txBody>
      </p:sp>
      <p:pic>
        <p:nvPicPr>
          <p:cNvPr id="4" name="Picture 3" descr="triunbrai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1812" y="295585"/>
            <a:ext cx="4279900" cy="2616200"/>
          </a:xfrm>
          <a:prstGeom prst="rect">
            <a:avLst/>
          </a:prstGeom>
        </p:spPr>
      </p:pic>
      <p:pic>
        <p:nvPicPr>
          <p:cNvPr id="5" name="Content Placeholder 7" descr="675px-Triune_brain.png"/>
          <p:cNvPicPr>
            <a:picLocks noChangeAspect="1"/>
          </p:cNvPicPr>
          <p:nvPr/>
        </p:nvPicPr>
        <p:blipFill>
          <a:blip r:embed="rId3" cstate="email">
            <a:extLst>
              <a:ext uri="{28A0092B-C50C-407E-A947-70E740481C1C}">
                <a14:useLocalDpi xmlns:a14="http://schemas.microsoft.com/office/drawing/2010/main" val="0"/>
              </a:ext>
            </a:extLst>
          </a:blip>
          <a:srcRect t="23228" b="23228"/>
          <a:stretch>
            <a:fillRect/>
          </a:stretch>
        </p:blipFill>
        <p:spPr>
          <a:xfrm>
            <a:off x="2157411" y="4866705"/>
            <a:ext cx="2943225" cy="1835677"/>
          </a:xfrm>
          <a:prstGeom prst="rect">
            <a:avLst/>
          </a:prstGeom>
        </p:spPr>
      </p:pic>
    </p:spTree>
    <p:extLst>
      <p:ext uri="{BB962C8B-B14F-4D97-AF65-F5344CB8AC3E}">
        <p14:creationId xmlns:p14="http://schemas.microsoft.com/office/powerpoint/2010/main" val="2057401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 Disorders Defined	</a:t>
            </a:r>
            <a:endParaRPr lang="en-US" dirty="0"/>
          </a:p>
        </p:txBody>
      </p:sp>
      <p:sp>
        <p:nvSpPr>
          <p:cNvPr id="3" name="Content Placeholder 2"/>
          <p:cNvSpPr>
            <a:spLocks noGrp="1"/>
          </p:cNvSpPr>
          <p:nvPr>
            <p:ph idx="1"/>
          </p:nvPr>
        </p:nvSpPr>
        <p:spPr>
          <a:xfrm>
            <a:off x="609599" y="1628775"/>
            <a:ext cx="6347714" cy="4972049"/>
          </a:xfrm>
        </p:spPr>
        <p:txBody>
          <a:bodyPr>
            <a:normAutofit/>
          </a:bodyPr>
          <a:lstStyle/>
          <a:p>
            <a:r>
              <a:rPr lang="en-US" sz="2000" dirty="0" smtClean="0"/>
              <a:t>	Anxiety </a:t>
            </a:r>
            <a:r>
              <a:rPr lang="en-US" sz="2000" dirty="0"/>
              <a:t>disorders are one of the most common mental </a:t>
            </a:r>
            <a:r>
              <a:rPr lang="en-US" sz="2000" dirty="0" smtClean="0"/>
              <a:t>health conditions </a:t>
            </a:r>
            <a:r>
              <a:rPr lang="en-US" sz="2000" dirty="0"/>
              <a:t>in children and adolescents. </a:t>
            </a:r>
            <a:endParaRPr lang="en-US" sz="2000" dirty="0" smtClean="0"/>
          </a:p>
          <a:p>
            <a:r>
              <a:rPr lang="en-US" sz="2000" dirty="0"/>
              <a:t>	</a:t>
            </a:r>
            <a:r>
              <a:rPr lang="en-US" sz="2000" dirty="0" smtClean="0"/>
              <a:t>While </a:t>
            </a:r>
            <a:r>
              <a:rPr lang="en-US" sz="2000" dirty="0"/>
              <a:t>everyone may have occasional moments of feeling anxious or worried, an anxiety disorder is a medical condition that causes people to feel persistently, uncontrollably worried over an extended period of time. </a:t>
            </a:r>
            <a:endParaRPr lang="en-US" sz="2000" dirty="0" smtClean="0"/>
          </a:p>
          <a:p>
            <a:r>
              <a:rPr lang="en-US" sz="2000" dirty="0"/>
              <a:t>	</a:t>
            </a:r>
            <a:r>
              <a:rPr lang="en-US" sz="2000" dirty="0" smtClean="0"/>
              <a:t>The </a:t>
            </a:r>
            <a:r>
              <a:rPr lang="en-US" sz="2000" dirty="0"/>
              <a:t>disorder may result in significant distress in a number of settings, such as school, peer relationships, and home </a:t>
            </a:r>
            <a:r>
              <a:rPr lang="en-US" sz="2000" dirty="0" smtClean="0"/>
              <a:t>life </a:t>
            </a:r>
            <a:endParaRPr lang="en-US" sz="2000" dirty="0"/>
          </a:p>
          <a:p>
            <a:r>
              <a:rPr lang="en-US" sz="2000" dirty="0" smtClean="0"/>
              <a:t>Anxiety may </a:t>
            </a:r>
            <a:r>
              <a:rPr lang="en-US" sz="2000" dirty="0"/>
              <a:t>dramatically affect people's lives by limiting their ability to engage in a variety of activities.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7986" y="379410"/>
            <a:ext cx="2143125" cy="1438275"/>
          </a:xfrm>
          <a:prstGeom prst="rect">
            <a:avLst/>
          </a:prstGeom>
        </p:spPr>
      </p:pic>
    </p:spTree>
    <p:extLst>
      <p:ext uri="{BB962C8B-B14F-4D97-AF65-F5344CB8AC3E}">
        <p14:creationId xmlns:p14="http://schemas.microsoft.com/office/powerpoint/2010/main" val="15065048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Anxiety Disorders</a:t>
            </a:r>
            <a:endParaRPr lang="en-US" dirty="0"/>
          </a:p>
        </p:txBody>
      </p:sp>
      <p:sp>
        <p:nvSpPr>
          <p:cNvPr id="3" name="Content Placeholder 2"/>
          <p:cNvSpPr>
            <a:spLocks noGrp="1"/>
          </p:cNvSpPr>
          <p:nvPr>
            <p:ph idx="1"/>
          </p:nvPr>
        </p:nvSpPr>
        <p:spPr>
          <a:xfrm>
            <a:off x="822960" y="1500188"/>
            <a:ext cx="7520940" cy="5072062"/>
          </a:xfrm>
        </p:spPr>
        <p:txBody>
          <a:bodyPr>
            <a:normAutofit lnSpcReduction="10000"/>
          </a:bodyPr>
          <a:lstStyle/>
          <a:p>
            <a:pPr>
              <a:buFont typeface="Wingdings" panose="05000000000000000000" pitchFamily="2" charset="2"/>
              <a:buChar char="§"/>
            </a:pPr>
            <a:r>
              <a:rPr lang="en-US" sz="1800" dirty="0" smtClean="0"/>
              <a:t>GAD- </a:t>
            </a:r>
            <a:r>
              <a:rPr lang="en-US" sz="1800" dirty="0"/>
              <a:t>a</a:t>
            </a:r>
            <a:r>
              <a:rPr lang="en-US" sz="1800" dirty="0" smtClean="0"/>
              <a:t>nxiety </a:t>
            </a:r>
            <a:r>
              <a:rPr lang="en-US" sz="1800" dirty="0"/>
              <a:t>that occurs in multiple settings, involving excessive apprehension about a number of situations on most </a:t>
            </a:r>
            <a:endParaRPr lang="en-US" sz="1800" dirty="0" smtClean="0"/>
          </a:p>
          <a:p>
            <a:pPr>
              <a:buFont typeface="Wingdings" panose="05000000000000000000" pitchFamily="2" charset="2"/>
              <a:buChar char="§"/>
            </a:pPr>
            <a:r>
              <a:rPr lang="en-US" sz="1800" i="1" dirty="0" smtClean="0"/>
              <a:t>social </a:t>
            </a:r>
            <a:r>
              <a:rPr lang="en-US" sz="1800" i="1" dirty="0"/>
              <a:t>phobia</a:t>
            </a:r>
            <a:r>
              <a:rPr lang="en-US" sz="1800" dirty="0"/>
              <a:t> or </a:t>
            </a:r>
            <a:r>
              <a:rPr lang="en-US" sz="1800" i="1" dirty="0"/>
              <a:t>social anxiety</a:t>
            </a:r>
            <a:r>
              <a:rPr lang="en-US" sz="1800" dirty="0"/>
              <a:t> - fear of meeting new people or of embarrassing oneself in social </a:t>
            </a:r>
            <a:r>
              <a:rPr lang="en-US" sz="1800" dirty="0" smtClean="0"/>
              <a:t>situations</a:t>
            </a:r>
          </a:p>
          <a:p>
            <a:pPr lvl="2"/>
            <a:r>
              <a:rPr lang="en-US" sz="1800" i="1" dirty="0"/>
              <a:t>selective </a:t>
            </a:r>
            <a:r>
              <a:rPr lang="en-US" sz="1800" i="1" dirty="0" err="1"/>
              <a:t>mutism</a:t>
            </a:r>
            <a:r>
              <a:rPr lang="en-US" sz="1800" dirty="0"/>
              <a:t> - persistent failure to speak in specific social situations (despite the physical ability to speak in other </a:t>
            </a:r>
            <a:r>
              <a:rPr lang="en-US" sz="1800" dirty="0" smtClean="0"/>
              <a:t>situations)</a:t>
            </a:r>
            <a:endParaRPr lang="en-US" sz="1800" dirty="0"/>
          </a:p>
          <a:p>
            <a:pPr>
              <a:buFont typeface="Arial" panose="020B0604020202020204" pitchFamily="34" charset="0"/>
              <a:buChar char="•"/>
            </a:pPr>
            <a:r>
              <a:rPr lang="en-US" sz="1800" i="1" dirty="0"/>
              <a:t>specific phobia</a:t>
            </a:r>
            <a:r>
              <a:rPr lang="en-US" sz="1800" dirty="0"/>
              <a:t> - fear of a particular object </a:t>
            </a:r>
            <a:r>
              <a:rPr lang="en-US" sz="1800" dirty="0" smtClean="0"/>
              <a:t>(spider</a:t>
            </a:r>
            <a:r>
              <a:rPr lang="en-US" sz="1800" dirty="0"/>
              <a:t>) or situation </a:t>
            </a:r>
            <a:r>
              <a:rPr lang="en-US" sz="1800" dirty="0" smtClean="0"/>
              <a:t>(airplane </a:t>
            </a:r>
            <a:r>
              <a:rPr lang="en-US" sz="1800" dirty="0"/>
              <a:t>travel)</a:t>
            </a:r>
          </a:p>
          <a:p>
            <a:pPr>
              <a:buFont typeface="Arial" panose="020B0604020202020204" pitchFamily="34" charset="0"/>
              <a:buChar char="•"/>
            </a:pPr>
            <a:r>
              <a:rPr lang="en-US" sz="1800" i="1" dirty="0"/>
              <a:t>separation anxiety disorder</a:t>
            </a:r>
            <a:r>
              <a:rPr lang="en-US" sz="1800" dirty="0"/>
              <a:t> - fear of separating from home or primary caregiver</a:t>
            </a:r>
          </a:p>
          <a:p>
            <a:pPr>
              <a:buFont typeface="Arial" panose="020B0604020202020204" pitchFamily="34" charset="0"/>
              <a:buChar char="•"/>
            </a:pPr>
            <a:r>
              <a:rPr lang="en-US" sz="1800" i="1" dirty="0"/>
              <a:t>panic disorder</a:t>
            </a:r>
            <a:r>
              <a:rPr lang="en-US" sz="1800" dirty="0"/>
              <a:t> - unpredictable and repeated panic attacks unrelated to surrounding circumstances</a:t>
            </a:r>
          </a:p>
          <a:p>
            <a:pPr>
              <a:buFont typeface="Arial" panose="020B0604020202020204" pitchFamily="34" charset="0"/>
              <a:buChar char="•"/>
            </a:pPr>
            <a:r>
              <a:rPr lang="en-US" sz="1800" i="1" dirty="0"/>
              <a:t>obsessive-compulsive disorder</a:t>
            </a:r>
            <a:r>
              <a:rPr lang="en-US" sz="1800" dirty="0"/>
              <a:t> - uncontrollable, repetitive, thoughts and fears, often accompanied by repetitive behaviors intended to prevent the fears from being realized</a:t>
            </a:r>
          </a:p>
          <a:p>
            <a:endParaRPr lang="en-US" dirty="0"/>
          </a:p>
        </p:txBody>
      </p:sp>
    </p:spTree>
    <p:extLst>
      <p:ext uri="{BB962C8B-B14F-4D97-AF65-F5344CB8AC3E}">
        <p14:creationId xmlns:p14="http://schemas.microsoft.com/office/powerpoint/2010/main" val="2731763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609600"/>
            <a:ext cx="6742999" cy="604838"/>
          </a:xfrm>
        </p:spPr>
        <p:txBody>
          <a:bodyPr>
            <a:noAutofit/>
          </a:bodyPr>
          <a:lstStyle/>
          <a:p>
            <a:r>
              <a:rPr lang="en-US" sz="2800" dirty="0" smtClean="0"/>
              <a:t>Causes/Risk Factors of Anxiety Disorder</a:t>
            </a:r>
            <a:endParaRPr lang="en-US" sz="2800" dirty="0"/>
          </a:p>
        </p:txBody>
      </p:sp>
      <p:sp>
        <p:nvSpPr>
          <p:cNvPr id="3" name="Content Placeholder 2"/>
          <p:cNvSpPr>
            <a:spLocks noGrp="1"/>
          </p:cNvSpPr>
          <p:nvPr>
            <p:ph idx="1"/>
          </p:nvPr>
        </p:nvSpPr>
        <p:spPr>
          <a:xfrm>
            <a:off x="609599" y="1214438"/>
            <a:ext cx="6347714" cy="4826925"/>
          </a:xfrm>
        </p:spPr>
        <p:txBody>
          <a:bodyPr>
            <a:noAutofit/>
          </a:bodyPr>
          <a:lstStyle/>
          <a:p>
            <a:r>
              <a:rPr lang="en-US" sz="2400" dirty="0" smtClean="0"/>
              <a:t>Genetics/Family Dynamics</a:t>
            </a:r>
          </a:p>
          <a:p>
            <a:r>
              <a:rPr lang="en-US" sz="2400" dirty="0" smtClean="0"/>
              <a:t>Biological/Neurological Factors</a:t>
            </a:r>
          </a:p>
          <a:p>
            <a:r>
              <a:rPr lang="en-US" sz="2400" dirty="0" smtClean="0"/>
              <a:t>Developmental Factors</a:t>
            </a:r>
          </a:p>
          <a:p>
            <a:r>
              <a:rPr lang="en-US" sz="2400" dirty="0" smtClean="0"/>
              <a:t>Socio-Economic Status-stress factors</a:t>
            </a:r>
          </a:p>
          <a:p>
            <a:r>
              <a:rPr lang="en-US" sz="2400" dirty="0" smtClean="0"/>
              <a:t>Age-early childhood</a:t>
            </a:r>
          </a:p>
          <a:p>
            <a:r>
              <a:rPr lang="en-US" sz="2400" dirty="0" smtClean="0"/>
              <a:t>Gender-Females</a:t>
            </a:r>
          </a:p>
          <a:p>
            <a:r>
              <a:rPr lang="en-US" sz="2400" dirty="0" smtClean="0"/>
              <a:t>Life experiences/Traumas</a:t>
            </a:r>
          </a:p>
          <a:p>
            <a:r>
              <a:rPr lang="en-US" sz="2400" dirty="0" smtClean="0"/>
              <a:t>Personality-shy, inability to tolerate unknown</a:t>
            </a:r>
          </a:p>
          <a:p>
            <a:r>
              <a:rPr lang="en-US" sz="2400" dirty="0" smtClean="0"/>
              <a:t>Social factors- social alienation</a:t>
            </a:r>
          </a:p>
          <a:p>
            <a:r>
              <a:rPr lang="en-US" sz="2400" dirty="0" smtClean="0"/>
              <a:t>Medical Factors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6474" y="1557338"/>
            <a:ext cx="3057526" cy="3300412"/>
          </a:xfrm>
          <a:prstGeom prst="rect">
            <a:avLst/>
          </a:prstGeom>
        </p:spPr>
      </p:pic>
    </p:spTree>
    <p:extLst>
      <p:ext uri="{BB962C8B-B14F-4D97-AF65-F5344CB8AC3E}">
        <p14:creationId xmlns:p14="http://schemas.microsoft.com/office/powerpoint/2010/main" val="28825598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Anxiety look like at Home?</a:t>
            </a:r>
            <a:endParaRPr lang="en-US" dirty="0"/>
          </a:p>
        </p:txBody>
      </p:sp>
      <p:sp>
        <p:nvSpPr>
          <p:cNvPr id="3" name="Content Placeholder 2"/>
          <p:cNvSpPr>
            <a:spLocks noGrp="1"/>
          </p:cNvSpPr>
          <p:nvPr>
            <p:ph idx="1"/>
          </p:nvPr>
        </p:nvSpPr>
        <p:spPr>
          <a:xfrm>
            <a:off x="609599" y="1743076"/>
            <a:ext cx="6347714" cy="4800600"/>
          </a:xfrm>
        </p:spPr>
        <p:txBody>
          <a:bodyPr>
            <a:normAutofit/>
          </a:bodyPr>
          <a:lstStyle/>
          <a:p>
            <a:pPr>
              <a:buFont typeface="Arial" panose="020B0604020202020204" pitchFamily="34" charset="0"/>
              <a:buChar char="•"/>
            </a:pPr>
            <a:r>
              <a:rPr lang="en-US" dirty="0"/>
              <a:t>Excessive worry and anxiety </a:t>
            </a:r>
            <a:endParaRPr lang="en-US" dirty="0" smtClean="0"/>
          </a:p>
          <a:p>
            <a:pPr>
              <a:buFont typeface="Arial" panose="020B0604020202020204" pitchFamily="34" charset="0"/>
              <a:buChar char="•"/>
            </a:pPr>
            <a:r>
              <a:rPr lang="en-US" dirty="0" smtClean="0"/>
              <a:t>Frequent </a:t>
            </a:r>
            <a:r>
              <a:rPr lang="en-US" dirty="0"/>
              <a:t>self-doubt and self-critical </a:t>
            </a:r>
            <a:r>
              <a:rPr lang="en-US" dirty="0" smtClean="0"/>
              <a:t>comments</a:t>
            </a:r>
          </a:p>
          <a:p>
            <a:pPr>
              <a:buFont typeface="Arial" panose="020B0604020202020204" pitchFamily="34" charset="0"/>
              <a:buChar char="•"/>
            </a:pPr>
            <a:r>
              <a:rPr lang="en-US" dirty="0"/>
              <a:t>Inability to stop the worry despite parental </a:t>
            </a:r>
            <a:r>
              <a:rPr lang="en-US" dirty="0" smtClean="0"/>
              <a:t>reassurance</a:t>
            </a:r>
          </a:p>
          <a:p>
            <a:pPr>
              <a:buFont typeface="Arial" panose="020B0604020202020204" pitchFamily="34" charset="0"/>
              <a:buChar char="•"/>
            </a:pPr>
            <a:r>
              <a:rPr lang="en-US" dirty="0"/>
              <a:t>Physical problems, including headaches, stomach ache, fatigue, and muscle tensions</a:t>
            </a:r>
          </a:p>
          <a:p>
            <a:pPr>
              <a:buFont typeface="Arial" panose="020B0604020202020204" pitchFamily="34" charset="0"/>
              <a:buChar char="•"/>
            </a:pPr>
            <a:r>
              <a:rPr lang="en-US" dirty="0"/>
              <a:t>R</a:t>
            </a:r>
            <a:r>
              <a:rPr lang="en-US" dirty="0" smtClean="0"/>
              <a:t>estlessness</a:t>
            </a:r>
            <a:r>
              <a:rPr lang="en-US" dirty="0"/>
              <a:t>, feeling "on edge," difficulty concentrating or relaxing, or mind going blank</a:t>
            </a:r>
          </a:p>
          <a:p>
            <a:pPr>
              <a:buFont typeface="Arial" panose="020B0604020202020204" pitchFamily="34" charset="0"/>
              <a:buChar char="•"/>
            </a:pPr>
            <a:r>
              <a:rPr lang="en-US" dirty="0"/>
              <a:t>Irritability, which often increases with increased worry</a:t>
            </a:r>
          </a:p>
          <a:p>
            <a:pPr>
              <a:buFont typeface="Arial" panose="020B0604020202020204" pitchFamily="34" charset="0"/>
              <a:buChar char="•"/>
            </a:pPr>
            <a:r>
              <a:rPr lang="en-US" dirty="0"/>
              <a:t>Sleep </a:t>
            </a:r>
            <a:r>
              <a:rPr lang="en-US" dirty="0" smtClean="0"/>
              <a:t>problems</a:t>
            </a:r>
          </a:p>
          <a:p>
            <a:pPr>
              <a:buFont typeface="Arial" panose="020B0604020202020204" pitchFamily="34" charset="0"/>
              <a:buChar char="•"/>
            </a:pPr>
            <a:r>
              <a:rPr lang="en-US" dirty="0" smtClean="0"/>
              <a:t>Experimentation </a:t>
            </a:r>
            <a:r>
              <a:rPr lang="en-US" dirty="0"/>
              <a:t>with alcohol or drugs </a:t>
            </a:r>
            <a:endParaRPr lang="en-US" dirty="0" smtClean="0"/>
          </a:p>
          <a:p>
            <a:pPr>
              <a:buFont typeface="Arial" panose="020B0604020202020204" pitchFamily="34" charset="0"/>
              <a:buChar char="•"/>
            </a:pPr>
            <a:r>
              <a:rPr lang="en-US" dirty="0" smtClean="0"/>
              <a:t>Depression </a:t>
            </a:r>
            <a:r>
              <a:rPr lang="en-US" dirty="0"/>
              <a:t>or thoughts of not wanting to be </a:t>
            </a:r>
            <a:r>
              <a:rPr lang="en-US" dirty="0" smtClean="0"/>
              <a:t>alive</a:t>
            </a:r>
            <a:endParaRPr lang="en-US" dirty="0"/>
          </a:p>
          <a:p>
            <a:pPr>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3712" y="390525"/>
            <a:ext cx="1885950" cy="2419350"/>
          </a:xfrm>
          <a:prstGeom prst="rect">
            <a:avLst/>
          </a:prstGeom>
        </p:spPr>
      </p:pic>
    </p:spTree>
    <p:extLst>
      <p:ext uri="{BB962C8B-B14F-4D97-AF65-F5344CB8AC3E}">
        <p14:creationId xmlns:p14="http://schemas.microsoft.com/office/powerpoint/2010/main" val="3344362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7500937" cy="719138"/>
          </a:xfrm>
        </p:spPr>
        <p:txBody>
          <a:bodyPr>
            <a:normAutofit/>
          </a:bodyPr>
          <a:lstStyle/>
          <a:p>
            <a:r>
              <a:rPr lang="en-US" sz="2800" dirty="0" smtClean="0"/>
              <a:t>How does Anxiety present in high school?</a:t>
            </a:r>
            <a:endParaRPr lang="en-US" sz="2800" dirty="0"/>
          </a:p>
        </p:txBody>
      </p:sp>
      <p:sp>
        <p:nvSpPr>
          <p:cNvPr id="3" name="Content Placeholder 2"/>
          <p:cNvSpPr>
            <a:spLocks noGrp="1"/>
          </p:cNvSpPr>
          <p:nvPr>
            <p:ph idx="1"/>
          </p:nvPr>
        </p:nvSpPr>
        <p:spPr>
          <a:xfrm>
            <a:off x="609599" y="1214438"/>
            <a:ext cx="6347714" cy="4826925"/>
          </a:xfrm>
        </p:spPr>
        <p:txBody>
          <a:bodyPr/>
          <a:lstStyle/>
          <a:p>
            <a:r>
              <a:rPr lang="en-US" dirty="0" smtClean="0"/>
              <a:t>Excessive worry about a variety of matters</a:t>
            </a:r>
          </a:p>
          <a:p>
            <a:r>
              <a:rPr lang="en-US" dirty="0" smtClean="0"/>
              <a:t>Repeated seeking of teacher approval</a:t>
            </a:r>
          </a:p>
          <a:p>
            <a:r>
              <a:rPr lang="en-US" dirty="0" smtClean="0"/>
              <a:t>An inability to explain or stop worries</a:t>
            </a:r>
          </a:p>
          <a:p>
            <a:r>
              <a:rPr lang="en-US" dirty="0" smtClean="0"/>
              <a:t>Difficulty transitioning</a:t>
            </a:r>
          </a:p>
          <a:p>
            <a:r>
              <a:rPr lang="en-US" dirty="0" smtClean="0"/>
              <a:t>Refusal or reluctance to attend school</a:t>
            </a:r>
          </a:p>
          <a:p>
            <a:r>
              <a:rPr lang="en-US" dirty="0" smtClean="0"/>
              <a:t>Avoidance of academic and peer activities </a:t>
            </a:r>
          </a:p>
          <a:p>
            <a:r>
              <a:rPr lang="en-US" dirty="0" smtClean="0"/>
              <a:t>Self-criticism and low self-esteem</a:t>
            </a:r>
          </a:p>
          <a:p>
            <a:r>
              <a:rPr lang="en-US" dirty="0" smtClean="0"/>
              <a:t>Difficulty Concentrating</a:t>
            </a:r>
          </a:p>
          <a:p>
            <a:r>
              <a:rPr lang="en-US" dirty="0" smtClean="0"/>
              <a:t>Co-morbidity (ADHD, depression, learning disorders)</a:t>
            </a:r>
          </a:p>
          <a:p>
            <a:r>
              <a:rPr lang="en-US" dirty="0" smtClean="0"/>
              <a:t>Lower achievement</a:t>
            </a:r>
          </a:p>
          <a:p>
            <a:r>
              <a:rPr lang="en-US" dirty="0" smtClean="0"/>
              <a:t>Over-programming</a:t>
            </a:r>
          </a:p>
          <a:p>
            <a:pPr marL="0" indent="0">
              <a:buNone/>
            </a:pPr>
            <a:endParaRPr lang="en-US" dirty="0" smtClean="0"/>
          </a:p>
          <a:p>
            <a:endParaRPr lang="en-US" dirty="0"/>
          </a:p>
        </p:txBody>
      </p:sp>
    </p:spTree>
    <p:extLst>
      <p:ext uri="{BB962C8B-B14F-4D97-AF65-F5344CB8AC3E}">
        <p14:creationId xmlns:p14="http://schemas.microsoft.com/office/powerpoint/2010/main" val="2558297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78426"/>
          </a:xfrm>
        </p:spPr>
        <p:txBody>
          <a:bodyPr>
            <a:normAutofit fontScale="90000"/>
          </a:bodyPr>
          <a:lstStyle/>
          <a:p>
            <a:pPr algn="ctr"/>
            <a:r>
              <a:rPr lang="en-US" dirty="0" smtClean="0"/>
              <a:t>Socio-Economic Factors- Poverty</a:t>
            </a:r>
            <a:br>
              <a:rPr lang="en-US" dirty="0" smtClean="0"/>
            </a:br>
            <a:r>
              <a:rPr lang="en-US" sz="2400" dirty="0" smtClean="0"/>
              <a:t>Maslow’s </a:t>
            </a:r>
            <a:r>
              <a:rPr lang="en-US" sz="2400" dirty="0" err="1" smtClean="0"/>
              <a:t>Hieracrchy</a:t>
            </a:r>
            <a:r>
              <a:rPr lang="en-US" sz="2400" dirty="0" smtClean="0"/>
              <a:t> of Needs</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96182" y="1563330"/>
            <a:ext cx="6079689" cy="4478696"/>
          </a:xfrm>
        </p:spPr>
      </p:pic>
    </p:spTree>
    <p:extLst>
      <p:ext uri="{BB962C8B-B14F-4D97-AF65-F5344CB8AC3E}">
        <p14:creationId xmlns:p14="http://schemas.microsoft.com/office/powerpoint/2010/main" val="3504109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28600"/>
            <a:ext cx="7586662" cy="657225"/>
          </a:xfrm>
        </p:spPr>
        <p:txBody>
          <a:bodyPr>
            <a:normAutofit/>
          </a:bodyPr>
          <a:lstStyle/>
          <a:p>
            <a:r>
              <a:rPr lang="en-US" dirty="0" smtClean="0"/>
              <a:t>Socio-Economic Factors-Top 1%</a:t>
            </a:r>
            <a:endParaRPr lang="en-US" dirty="0"/>
          </a:p>
        </p:txBody>
      </p:sp>
      <p:sp>
        <p:nvSpPr>
          <p:cNvPr id="3" name="Content Placeholder 2"/>
          <p:cNvSpPr>
            <a:spLocks noGrp="1"/>
          </p:cNvSpPr>
          <p:nvPr>
            <p:ph idx="1"/>
          </p:nvPr>
        </p:nvSpPr>
        <p:spPr>
          <a:xfrm>
            <a:off x="609599" y="885826"/>
            <a:ext cx="6347714" cy="5800724"/>
          </a:xfrm>
        </p:spPr>
        <p:txBody>
          <a:bodyPr>
            <a:normAutofit lnSpcReduction="10000"/>
          </a:bodyPr>
          <a:lstStyle/>
          <a:p>
            <a:r>
              <a:rPr lang="en-US" sz="1900" dirty="0"/>
              <a:t>Sense of self is robbed when everything a student does is for the purpose of looking good in the eyes of admissions officers and employers</a:t>
            </a:r>
          </a:p>
          <a:p>
            <a:r>
              <a:rPr lang="en-US" sz="1900" dirty="0"/>
              <a:t>These students fall apart and develop anxiety disorders and/or depression because they have no authentic sense of who they are or what is important in their lives</a:t>
            </a:r>
            <a:r>
              <a:rPr lang="en-US" sz="1900" dirty="0" smtClean="0"/>
              <a:t>.</a:t>
            </a:r>
          </a:p>
          <a:p>
            <a:pPr lvl="1"/>
            <a:r>
              <a:rPr lang="en-US" sz="1700" dirty="0" smtClean="0"/>
              <a:t>“Preteens from affluent, well-educated families experience the highest rates of depression, substance abuse, anxiety disorders, somatic complaints, and unhappiness of any group of children in this country” (p. 45-46).</a:t>
            </a:r>
          </a:p>
          <a:p>
            <a:pPr lvl="1"/>
            <a:r>
              <a:rPr lang="en-US" sz="1700" dirty="0" smtClean="0"/>
              <a:t>“This generation of highly accomplished, college-bound students have been robbed of their independence because they have been raised in a petri dish for one purpose only: to attend an elite college that ensures their and their families’ economic and social status (p. 46-47).</a:t>
            </a:r>
          </a:p>
          <a:p>
            <a:pPr marL="0" indent="0">
              <a:buNone/>
            </a:pPr>
            <a:r>
              <a:rPr lang="en-US" dirty="0" smtClean="0"/>
              <a:t>From former Yale professor, William </a:t>
            </a:r>
            <a:r>
              <a:rPr lang="en-US" dirty="0" err="1" smtClean="0"/>
              <a:t>Deresiewiscz</a:t>
            </a:r>
            <a:r>
              <a:rPr lang="en-US" dirty="0" smtClean="0"/>
              <a:t> in </a:t>
            </a:r>
            <a:r>
              <a:rPr lang="en-US" i="1" dirty="0" smtClean="0"/>
              <a:t>Excellent Sheep: The Miseducation of American Elite and the way to a meaningful life</a:t>
            </a:r>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72350" y="5286375"/>
            <a:ext cx="1571625" cy="1571625"/>
          </a:xfrm>
          <a:prstGeom prst="rect">
            <a:avLst/>
          </a:prstGeom>
        </p:spPr>
      </p:pic>
    </p:spTree>
    <p:extLst>
      <p:ext uri="{BB962C8B-B14F-4D97-AF65-F5344CB8AC3E}">
        <p14:creationId xmlns:p14="http://schemas.microsoft.com/office/powerpoint/2010/main" val="2996186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spend so much time talking about adolescent stress?</a:t>
            </a:r>
            <a:endParaRPr lang="en-US" dirty="0"/>
          </a:p>
        </p:txBody>
      </p:sp>
      <p:sp>
        <p:nvSpPr>
          <p:cNvPr id="3" name="Content Placeholder 2"/>
          <p:cNvSpPr>
            <a:spLocks noGrp="1"/>
          </p:cNvSpPr>
          <p:nvPr>
            <p:ph idx="1"/>
          </p:nvPr>
        </p:nvSpPr>
        <p:spPr/>
        <p:txBody>
          <a:bodyPr>
            <a:normAutofit/>
          </a:bodyPr>
          <a:lstStyle/>
          <a:p>
            <a:pPr>
              <a:buFontTx/>
              <a:buChar char="-"/>
            </a:pPr>
            <a:r>
              <a:rPr lang="en-US" sz="2400" dirty="0" smtClean="0"/>
              <a:t>Chicago-area high school trends in student hospitalization </a:t>
            </a:r>
          </a:p>
          <a:p>
            <a:pPr>
              <a:buFontTx/>
              <a:buChar char="-"/>
            </a:pPr>
            <a:r>
              <a:rPr lang="en-US" sz="2400" dirty="0" smtClean="0"/>
              <a:t>IACAC list serve topic regarding student essay topics during Fall of 2014</a:t>
            </a:r>
          </a:p>
          <a:p>
            <a:pPr>
              <a:buFontTx/>
              <a:buChar char="-"/>
            </a:pPr>
            <a:r>
              <a:rPr lang="en-US" sz="2400" dirty="0" smtClean="0"/>
              <a:t>Concerns from higher education on emotional health of students entering college</a:t>
            </a:r>
          </a:p>
          <a:p>
            <a:pPr>
              <a:buFontTx/>
              <a:buChar char="-"/>
            </a:pPr>
            <a:r>
              <a:rPr lang="en-US" sz="2400" dirty="0" smtClean="0"/>
              <a:t>Emotional health has direct correlation to the ability to succeed in the classroom</a:t>
            </a:r>
            <a:endParaRPr lang="en-US" sz="2400" dirty="0"/>
          </a:p>
        </p:txBody>
      </p:sp>
    </p:spTree>
    <p:extLst>
      <p:ext uri="{BB962C8B-B14F-4D97-AF65-F5344CB8AC3E}">
        <p14:creationId xmlns:p14="http://schemas.microsoft.com/office/powerpoint/2010/main" val="11941043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57164"/>
            <a:ext cx="6347713" cy="642936"/>
          </a:xfrm>
        </p:spPr>
        <p:txBody>
          <a:bodyPr/>
          <a:lstStyle/>
          <a:p>
            <a:r>
              <a:rPr lang="en-US" dirty="0" smtClean="0"/>
              <a:t>Developmental Factors</a:t>
            </a:r>
            <a:endParaRPr lang="en-US" dirty="0"/>
          </a:p>
        </p:txBody>
      </p:sp>
      <p:sp>
        <p:nvSpPr>
          <p:cNvPr id="3" name="Content Placeholder 2"/>
          <p:cNvSpPr>
            <a:spLocks noGrp="1"/>
          </p:cNvSpPr>
          <p:nvPr>
            <p:ph idx="1"/>
          </p:nvPr>
        </p:nvSpPr>
        <p:spPr>
          <a:xfrm>
            <a:off x="257175" y="800100"/>
            <a:ext cx="6700138" cy="5857876"/>
          </a:xfrm>
        </p:spPr>
        <p:txBody>
          <a:bodyPr>
            <a:normAutofit/>
          </a:bodyPr>
          <a:lstStyle/>
          <a:p>
            <a:r>
              <a:rPr lang="en-US" sz="1500" dirty="0" smtClean="0"/>
              <a:t>“Parents </a:t>
            </a:r>
            <a:r>
              <a:rPr lang="en-US" sz="1500" dirty="0"/>
              <a:t>who persistently fall on the side of intervening for their child, as opposed to supporting their child's attempts to problem solve, interfere with the most important task of childhood and adolescence: the development of a sense of self. Autonomy, what we commonly call independence, along with competence and interpersonal relationships, are considered to be inborn human needs. Their development is central to psychological health. In a supportive and respectful family, children go about the business of forging a "sense of self" by being exposed to, and learning to manage, increasingly complex personal and interpersonal challenges</a:t>
            </a:r>
            <a:r>
              <a:rPr lang="en-US" sz="1500" dirty="0" smtClean="0"/>
              <a:t>.”</a:t>
            </a:r>
          </a:p>
          <a:p>
            <a:r>
              <a:rPr lang="en-US" sz="1500" dirty="0" smtClean="0"/>
              <a:t>“Both </a:t>
            </a:r>
            <a:r>
              <a:rPr lang="en-US" sz="1500" dirty="0"/>
              <a:t>intrusion and </a:t>
            </a:r>
            <a:r>
              <a:rPr lang="en-US" sz="1500" dirty="0" err="1"/>
              <a:t>overinvolvement</a:t>
            </a:r>
            <a:r>
              <a:rPr lang="en-US" sz="1500" dirty="0"/>
              <a:t> prevent the development of the kinds of skills that children need to be successful: the ability to be a self-starter, the willingness to engage in trial-and-error learning, the ability to delay gratification, to tolerate frustration, to show self control, to learn from mistakes and to be a flexible and creative thinker</a:t>
            </a:r>
            <a:r>
              <a:rPr lang="en-US" sz="1500" dirty="0" smtClean="0"/>
              <a:t>.”</a:t>
            </a:r>
          </a:p>
          <a:p>
            <a:r>
              <a:rPr lang="en-US" sz="1500" dirty="0" smtClean="0"/>
              <a:t>“Psychological </a:t>
            </a:r>
            <a:r>
              <a:rPr lang="en-US" sz="1500" dirty="0"/>
              <a:t>development goes awry when children are pressured into valuing the views of others over their </a:t>
            </a:r>
            <a:r>
              <a:rPr lang="en-US" sz="1500" dirty="0" smtClean="0"/>
              <a:t>own….Working </a:t>
            </a:r>
            <a:r>
              <a:rPr lang="en-US" sz="1500" dirty="0"/>
              <a:t>primarily to please others and to gain their approval takes time and energy away from children's real job of figuring out their authentic talents, skills and interests</a:t>
            </a:r>
            <a:r>
              <a:rPr lang="en-US" sz="1500" dirty="0" smtClean="0"/>
              <a:t>.”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00" y="2105025"/>
            <a:ext cx="1905000" cy="2876550"/>
          </a:xfrm>
          <a:prstGeom prst="rect">
            <a:avLst/>
          </a:prstGeom>
        </p:spPr>
      </p:pic>
    </p:spTree>
    <p:extLst>
      <p:ext uri="{BB962C8B-B14F-4D97-AF65-F5344CB8AC3E}">
        <p14:creationId xmlns:p14="http://schemas.microsoft.com/office/powerpoint/2010/main" val="31513194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576263"/>
          </a:xfrm>
        </p:spPr>
        <p:txBody>
          <a:bodyPr>
            <a:noAutofit/>
          </a:bodyPr>
          <a:lstStyle/>
          <a:p>
            <a:pPr algn="ctr"/>
            <a:r>
              <a:rPr lang="en-US" sz="1600" dirty="0" smtClean="0"/>
              <a:t>Where your admitted students are on the emotional development scale may prove to be more indicative of success than ACT score and GPA</a:t>
            </a:r>
            <a:endParaRPr lang="en-US" sz="1600"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rot="5400000">
            <a:off x="1233563" y="1566789"/>
            <a:ext cx="5591023" cy="5286374"/>
          </a:xfrm>
        </p:spPr>
      </p:pic>
    </p:spTree>
    <p:extLst>
      <p:ext uri="{BB962C8B-B14F-4D97-AF65-F5344CB8AC3E}">
        <p14:creationId xmlns:p14="http://schemas.microsoft.com/office/powerpoint/2010/main" val="26590657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90563"/>
          </a:xfrm>
        </p:spPr>
        <p:txBody>
          <a:bodyPr/>
          <a:lstStyle/>
          <a:p>
            <a:pPr algn="ctr"/>
            <a:r>
              <a:rPr lang="en-US" dirty="0" smtClean="0"/>
              <a:t>Implications for college</a:t>
            </a:r>
            <a:endParaRPr lang="en-US" dirty="0"/>
          </a:p>
        </p:txBody>
      </p:sp>
      <p:sp>
        <p:nvSpPr>
          <p:cNvPr id="3" name="Content Placeholder 2"/>
          <p:cNvSpPr>
            <a:spLocks noGrp="1"/>
          </p:cNvSpPr>
          <p:nvPr>
            <p:ph idx="1"/>
          </p:nvPr>
        </p:nvSpPr>
        <p:spPr>
          <a:xfrm>
            <a:off x="609599" y="1300164"/>
            <a:ext cx="6347714" cy="4741200"/>
          </a:xfrm>
        </p:spPr>
        <p:txBody>
          <a:bodyPr>
            <a:normAutofit/>
          </a:bodyPr>
          <a:lstStyle/>
          <a:p>
            <a:pPr marL="0" indent="0">
              <a:buNone/>
            </a:pPr>
            <a:r>
              <a:rPr lang="en-US" sz="2400" dirty="0" smtClean="0"/>
              <a:t>According </a:t>
            </a:r>
            <a:r>
              <a:rPr lang="en-US" sz="2400" dirty="0"/>
              <a:t>to the Center for  Collegiate Mental </a:t>
            </a:r>
            <a:r>
              <a:rPr lang="en-US" sz="2400" dirty="0" smtClean="0"/>
              <a:t>Health pilot study:</a:t>
            </a:r>
          </a:p>
          <a:p>
            <a:r>
              <a:rPr lang="en-US" sz="2000" dirty="0" smtClean="0"/>
              <a:t> The greater students exhibit symptoms of anxiety, the more academic distress they feel</a:t>
            </a:r>
          </a:p>
          <a:p>
            <a:r>
              <a:rPr lang="en-US" sz="2000" dirty="0" smtClean="0"/>
              <a:t>The greater the symptoms, the lower the academic achievement</a:t>
            </a:r>
          </a:p>
          <a:p>
            <a:r>
              <a:rPr lang="en-US" sz="2000" dirty="0" smtClean="0"/>
              <a:t>Students often wait days for a mental health appointment due to budgetary cuts in counseling centers</a:t>
            </a:r>
          </a:p>
          <a:p>
            <a:r>
              <a:rPr lang="en-US" sz="2000" dirty="0" smtClean="0"/>
              <a:t>College centers serve 10 percent of pop.</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33849" y="5169826"/>
            <a:ext cx="2619375" cy="1502437"/>
          </a:xfrm>
          <a:prstGeom prst="rect">
            <a:avLst/>
          </a:prstGeom>
        </p:spPr>
      </p:pic>
    </p:spTree>
    <p:extLst>
      <p:ext uri="{BB962C8B-B14F-4D97-AF65-F5344CB8AC3E}">
        <p14:creationId xmlns:p14="http://schemas.microsoft.com/office/powerpoint/2010/main" val="359818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647700"/>
          </a:xfrm>
        </p:spPr>
        <p:txBody>
          <a:bodyPr>
            <a:normAutofit/>
          </a:bodyPr>
          <a:lstStyle/>
          <a:p>
            <a:pPr algn="ctr"/>
            <a:r>
              <a:rPr lang="en-US" dirty="0" smtClean="0"/>
              <a:t>A few suggestions</a:t>
            </a:r>
            <a:endParaRPr lang="en-US" dirty="0"/>
          </a:p>
        </p:txBody>
      </p:sp>
      <p:sp>
        <p:nvSpPr>
          <p:cNvPr id="3" name="Content Placeholder 2"/>
          <p:cNvSpPr>
            <a:spLocks noGrp="1"/>
          </p:cNvSpPr>
          <p:nvPr>
            <p:ph idx="1"/>
          </p:nvPr>
        </p:nvSpPr>
        <p:spPr>
          <a:xfrm>
            <a:off x="609599" y="1257300"/>
            <a:ext cx="6347714" cy="5414963"/>
          </a:xfrm>
        </p:spPr>
        <p:txBody>
          <a:bodyPr>
            <a:normAutofit/>
          </a:bodyPr>
          <a:lstStyle/>
          <a:p>
            <a:r>
              <a:rPr lang="en-US" sz="2000" dirty="0" smtClean="0"/>
              <a:t>Yale Center for Emotional Intelligence has found that emotional intelligence can be taught </a:t>
            </a:r>
            <a:endParaRPr lang="en-US" sz="2000" dirty="0"/>
          </a:p>
          <a:p>
            <a:r>
              <a:rPr lang="en-US" sz="2000" dirty="0" smtClean="0"/>
              <a:t>They suggest offering an Emotions 101 class for all freshmen as part of orientation, seminars, or dorm lives</a:t>
            </a:r>
          </a:p>
          <a:p>
            <a:pPr lvl="1"/>
            <a:r>
              <a:rPr lang="en-US" sz="1800" dirty="0" smtClean="0"/>
              <a:t>In </a:t>
            </a:r>
            <a:r>
              <a:rPr lang="en-US" sz="1800" dirty="0"/>
              <a:t>classrooms where </a:t>
            </a:r>
            <a:r>
              <a:rPr lang="en-US" sz="1800" dirty="0" smtClean="0"/>
              <a:t>students </a:t>
            </a:r>
            <a:r>
              <a:rPr lang="en-US" sz="1800" dirty="0"/>
              <a:t>learn to recognize, understand, label, express, and regulate their </a:t>
            </a:r>
            <a:r>
              <a:rPr lang="en-US" sz="1800" dirty="0" smtClean="0"/>
              <a:t>emotions</a:t>
            </a:r>
            <a:r>
              <a:rPr lang="en-US" sz="1800" dirty="0"/>
              <a:t>:</a:t>
            </a:r>
            <a:r>
              <a:rPr lang="en-US" sz="1800" dirty="0" smtClean="0"/>
              <a:t> </a:t>
            </a:r>
          </a:p>
          <a:p>
            <a:pPr lvl="2"/>
            <a:r>
              <a:rPr lang="en-US" sz="1600" dirty="0" smtClean="0"/>
              <a:t>they </a:t>
            </a:r>
            <a:r>
              <a:rPr lang="en-US" sz="1600" dirty="0"/>
              <a:t>have better relationships and social skills and are more connected to each other and their </a:t>
            </a:r>
            <a:r>
              <a:rPr lang="en-US" sz="1600" dirty="0" smtClean="0"/>
              <a:t>teachers</a:t>
            </a:r>
          </a:p>
          <a:p>
            <a:pPr lvl="2"/>
            <a:r>
              <a:rPr lang="en-US" sz="1600" dirty="0" smtClean="0"/>
              <a:t>they </a:t>
            </a:r>
            <a:r>
              <a:rPr lang="en-US" sz="1600" dirty="0"/>
              <a:t>are better at managing </a:t>
            </a:r>
            <a:r>
              <a:rPr lang="en-US" sz="1600" dirty="0" smtClean="0"/>
              <a:t>conflict</a:t>
            </a:r>
          </a:p>
          <a:p>
            <a:pPr lvl="2"/>
            <a:r>
              <a:rPr lang="en-US" sz="1600" dirty="0" smtClean="0"/>
              <a:t>they </a:t>
            </a:r>
            <a:r>
              <a:rPr lang="en-US" sz="1600" dirty="0"/>
              <a:t>are more autonomous and show more leadership </a:t>
            </a:r>
            <a:r>
              <a:rPr lang="en-US" sz="1600" dirty="0" smtClean="0"/>
              <a:t>skills</a:t>
            </a:r>
          </a:p>
          <a:p>
            <a:pPr lvl="2"/>
            <a:r>
              <a:rPr lang="en-US" sz="1600" dirty="0" smtClean="0"/>
              <a:t>they </a:t>
            </a:r>
            <a:r>
              <a:rPr lang="en-US" sz="1600" dirty="0"/>
              <a:t>perform better in academic subjects (it’s easier to concentrate when they feel better</a:t>
            </a:r>
            <a:r>
              <a:rPr lang="en-US" sz="1600" dirty="0" smtClean="0"/>
              <a:t>).</a:t>
            </a:r>
          </a:p>
          <a:p>
            <a:pPr marL="457200" lvl="1" indent="0">
              <a:buNone/>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313" y="242887"/>
            <a:ext cx="2186687" cy="2871788"/>
          </a:xfrm>
          <a:prstGeom prst="rect">
            <a:avLst/>
          </a:prstGeom>
        </p:spPr>
      </p:pic>
    </p:spTree>
    <p:extLst>
      <p:ext uri="{BB962C8B-B14F-4D97-AF65-F5344CB8AC3E}">
        <p14:creationId xmlns:p14="http://schemas.microsoft.com/office/powerpoint/2010/main" val="37026062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04850"/>
          </a:xfrm>
        </p:spPr>
        <p:txBody>
          <a:bodyPr/>
          <a:lstStyle/>
          <a:p>
            <a:pPr algn="ctr"/>
            <a:r>
              <a:rPr lang="en-US" dirty="0" smtClean="0"/>
              <a:t>A few suggestions continued…</a:t>
            </a:r>
            <a:endParaRPr lang="en-US" dirty="0"/>
          </a:p>
        </p:txBody>
      </p:sp>
      <p:sp>
        <p:nvSpPr>
          <p:cNvPr id="3" name="Content Placeholder 2"/>
          <p:cNvSpPr>
            <a:spLocks noGrp="1"/>
          </p:cNvSpPr>
          <p:nvPr>
            <p:ph idx="1"/>
          </p:nvPr>
        </p:nvSpPr>
        <p:spPr>
          <a:xfrm>
            <a:off x="609599" y="1314450"/>
            <a:ext cx="6347714" cy="4726913"/>
          </a:xfrm>
        </p:spPr>
        <p:txBody>
          <a:bodyPr>
            <a:noAutofit/>
          </a:bodyPr>
          <a:lstStyle/>
          <a:p>
            <a:r>
              <a:rPr lang="en-US" sz="2000" dirty="0"/>
              <a:t>Yale School of </a:t>
            </a:r>
            <a:r>
              <a:rPr lang="en-US" sz="2000" dirty="0" smtClean="0"/>
              <a:t>Management uses a </a:t>
            </a:r>
            <a:r>
              <a:rPr lang="en-US" sz="2000" dirty="0"/>
              <a:t>standardized test of emotional intelligence and a mobile app that teaches emotional skills.</a:t>
            </a:r>
          </a:p>
          <a:p>
            <a:r>
              <a:rPr lang="en-US" sz="2000" dirty="0" smtClean="0"/>
              <a:t>Social Connectedness is the number one protective factor for developing mental illness symptoms. </a:t>
            </a:r>
          </a:p>
          <a:p>
            <a:r>
              <a:rPr lang="en-US" sz="2000" dirty="0"/>
              <a:t>P</a:t>
            </a:r>
            <a:r>
              <a:rPr lang="en-US" sz="2000" dirty="0" smtClean="0"/>
              <a:t>arental involvement is understood, but a college student’s confidence and personal agency is undermined when parents intervene on their behalf</a:t>
            </a: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57312" y="2019300"/>
            <a:ext cx="2186688"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9370" y="4253374"/>
            <a:ext cx="2124075" cy="2152650"/>
          </a:xfrm>
          <a:prstGeom prst="rect">
            <a:avLst/>
          </a:prstGeom>
        </p:spPr>
      </p:pic>
    </p:spTree>
    <p:extLst>
      <p:ext uri="{BB962C8B-B14F-4D97-AF65-F5344CB8AC3E}">
        <p14:creationId xmlns:p14="http://schemas.microsoft.com/office/powerpoint/2010/main" val="7340522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747713"/>
          </a:xfrm>
        </p:spPr>
        <p:txBody>
          <a:bodyPr>
            <a:normAutofit fontScale="90000"/>
          </a:bodyPr>
          <a:lstStyle/>
          <a:p>
            <a:pPr algn="ctr"/>
            <a:r>
              <a:rPr lang="en-US" dirty="0" smtClean="0"/>
              <a:t>Questions we should ask for lasting happiness</a:t>
            </a:r>
            <a:endParaRPr lang="en-US" dirty="0"/>
          </a:p>
        </p:txBody>
      </p:sp>
      <p:sp>
        <p:nvSpPr>
          <p:cNvPr id="3" name="Content Placeholder 2"/>
          <p:cNvSpPr>
            <a:spLocks noGrp="1"/>
          </p:cNvSpPr>
          <p:nvPr>
            <p:ph idx="1"/>
          </p:nvPr>
        </p:nvSpPr>
        <p:spPr>
          <a:xfrm>
            <a:off x="609599" y="2143124"/>
            <a:ext cx="6347714" cy="3898239"/>
          </a:xfrm>
        </p:spPr>
        <p:txBody>
          <a:bodyPr>
            <a:normAutofit fontScale="92500" lnSpcReduction="20000"/>
          </a:bodyPr>
          <a:lstStyle/>
          <a:p>
            <a:r>
              <a:rPr lang="en-US" sz="2000" dirty="0" smtClean="0"/>
              <a:t>Who tells us who we are? </a:t>
            </a:r>
          </a:p>
          <a:p>
            <a:pPr lvl="1"/>
            <a:r>
              <a:rPr lang="en-US" dirty="0"/>
              <a:t>E</a:t>
            </a:r>
            <a:r>
              <a:rPr lang="en-US" dirty="0" smtClean="0"/>
              <a:t>xplore identity development that is not dependent on internet, television, movies, advertising, and college admissions</a:t>
            </a:r>
          </a:p>
          <a:p>
            <a:r>
              <a:rPr lang="en-US" sz="2000" dirty="0" smtClean="0"/>
              <a:t>Where do we want to go with our lives? </a:t>
            </a:r>
          </a:p>
          <a:p>
            <a:pPr lvl="1"/>
            <a:r>
              <a:rPr lang="en-US" dirty="0" smtClean="0"/>
              <a:t>What leads us to fulfillment and happiness---passion</a:t>
            </a:r>
          </a:p>
          <a:p>
            <a:r>
              <a:rPr lang="en-US" sz="2000" dirty="0" smtClean="0"/>
              <a:t>How do we want to get there?</a:t>
            </a:r>
          </a:p>
          <a:p>
            <a:pPr lvl="1"/>
            <a:r>
              <a:rPr lang="en-US" dirty="0" smtClean="0"/>
              <a:t>The journey is as important as the end goal</a:t>
            </a:r>
          </a:p>
          <a:p>
            <a:endParaRPr lang="en-US" sz="2000" dirty="0"/>
          </a:p>
          <a:p>
            <a:pPr marL="0" indent="0">
              <a:buNone/>
            </a:pPr>
            <a:r>
              <a:rPr lang="en-US" sz="2000" dirty="0" smtClean="0"/>
              <a:t>Instead of WHAT questions:</a:t>
            </a:r>
          </a:p>
          <a:p>
            <a:r>
              <a:rPr lang="en-US" sz="2000" dirty="0" smtClean="0"/>
              <a:t>What grade did you get?</a:t>
            </a:r>
          </a:p>
          <a:p>
            <a:r>
              <a:rPr lang="en-US" sz="2000" dirty="0" smtClean="0"/>
              <a:t>What team did you make</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1549" y="4467225"/>
            <a:ext cx="2524125" cy="1809750"/>
          </a:xfrm>
          <a:prstGeom prst="rect">
            <a:avLst/>
          </a:prstGeom>
        </p:spPr>
      </p:pic>
    </p:spTree>
    <p:extLst>
      <p:ext uri="{BB962C8B-B14F-4D97-AF65-F5344CB8AC3E}">
        <p14:creationId xmlns:p14="http://schemas.microsoft.com/office/powerpoint/2010/main" val="1334662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609600"/>
            <a:ext cx="6347713" cy="447675"/>
          </a:xfrm>
        </p:spPr>
        <p:txBody>
          <a:bodyPr>
            <a:normAutofit fontScale="90000"/>
          </a:bodyPr>
          <a:lstStyle/>
          <a:p>
            <a:pPr algn="ctr"/>
            <a:r>
              <a:rPr lang="en-US" dirty="0" smtClean="0"/>
              <a:t>References</a:t>
            </a:r>
            <a:endParaRPr lang="en-US" dirty="0"/>
          </a:p>
        </p:txBody>
      </p:sp>
      <p:sp>
        <p:nvSpPr>
          <p:cNvPr id="3" name="Content Placeholder 2"/>
          <p:cNvSpPr>
            <a:spLocks noGrp="1"/>
          </p:cNvSpPr>
          <p:nvPr>
            <p:ph idx="1"/>
          </p:nvPr>
        </p:nvSpPr>
        <p:spPr>
          <a:xfrm>
            <a:off x="609599" y="1257300"/>
            <a:ext cx="6347714" cy="4784063"/>
          </a:xfrm>
        </p:spPr>
        <p:txBody>
          <a:bodyPr>
            <a:normAutofit fontScale="77500" lnSpcReduction="20000"/>
          </a:bodyPr>
          <a:lstStyle/>
          <a:p>
            <a:r>
              <a:rPr lang="en-US" dirty="0"/>
              <a:t>The Association for University and College Counseling Center </a:t>
            </a:r>
            <a:r>
              <a:rPr lang="en-US" dirty="0" smtClean="0"/>
              <a:t>Directors </a:t>
            </a:r>
            <a:r>
              <a:rPr lang="en-US" i="1" dirty="0" smtClean="0"/>
              <a:t>(</a:t>
            </a:r>
            <a:r>
              <a:rPr lang="en-US" dirty="0" smtClean="0"/>
              <a:t>2013) </a:t>
            </a:r>
            <a:r>
              <a:rPr lang="en-US" dirty="0"/>
              <a:t>The Association for University and College Counseling Center Directors Annual </a:t>
            </a:r>
            <a:r>
              <a:rPr lang="en-US" dirty="0" smtClean="0"/>
              <a:t>Survey. Aurora, IL: </a:t>
            </a:r>
            <a:r>
              <a:rPr lang="en-US" dirty="0" err="1" smtClean="0"/>
              <a:t>Reetz</a:t>
            </a:r>
            <a:r>
              <a:rPr lang="en-US" dirty="0" smtClean="0"/>
              <a:t>, D.; Barr, V.; </a:t>
            </a:r>
            <a:r>
              <a:rPr lang="en-US" dirty="0" err="1" smtClean="0"/>
              <a:t>Krylowicz</a:t>
            </a:r>
            <a:r>
              <a:rPr lang="en-US" dirty="0" smtClean="0"/>
              <a:t>, B. </a:t>
            </a:r>
          </a:p>
          <a:p>
            <a:r>
              <a:rPr lang="en-US" dirty="0" smtClean="0"/>
              <a:t>Strauss, V. (2014, September 28). Why college freshman need to take Emotions 101 </a:t>
            </a:r>
            <a:r>
              <a:rPr lang="en-US" i="1" dirty="0" smtClean="0"/>
              <a:t>Washington Post </a:t>
            </a:r>
            <a:r>
              <a:rPr lang="en-US" dirty="0" smtClean="0"/>
              <a:t>p.</a:t>
            </a:r>
            <a:r>
              <a:rPr lang="en-US" i="1" dirty="0" smtClean="0"/>
              <a:t> </a:t>
            </a:r>
            <a:r>
              <a:rPr lang="en-US" dirty="0" smtClean="0"/>
              <a:t>1-7</a:t>
            </a:r>
          </a:p>
          <a:p>
            <a:r>
              <a:rPr lang="en-US" dirty="0" smtClean="0"/>
              <a:t>Mulligan, M. (2014, November 20) The Three Most important questions you can ask your teenager. </a:t>
            </a:r>
            <a:r>
              <a:rPr lang="en-US" i="1" dirty="0"/>
              <a:t>H</a:t>
            </a:r>
            <a:r>
              <a:rPr lang="en-US" i="1" dirty="0" smtClean="0"/>
              <a:t>uffington Post</a:t>
            </a:r>
            <a:r>
              <a:rPr lang="en-US" dirty="0" smtClean="0"/>
              <a:t>, p1-10</a:t>
            </a:r>
          </a:p>
          <a:p>
            <a:r>
              <a:rPr lang="en-US" dirty="0"/>
              <a:t>Massachusetts General Hospital </a:t>
            </a:r>
            <a:r>
              <a:rPr lang="en-US" dirty="0" smtClean="0"/>
              <a:t>(2010). What is Anxiety. MA: School Psychiatry Program and </a:t>
            </a:r>
            <a:r>
              <a:rPr lang="en-US" dirty="0" err="1" smtClean="0"/>
              <a:t>Madi</a:t>
            </a:r>
            <a:r>
              <a:rPr lang="en-US" dirty="0" smtClean="0"/>
              <a:t> Resource Center</a:t>
            </a:r>
          </a:p>
          <a:p>
            <a:r>
              <a:rPr lang="en-US" dirty="0" err="1"/>
              <a:t>Giambrone</a:t>
            </a:r>
            <a:r>
              <a:rPr lang="en-US" dirty="0"/>
              <a:t> </a:t>
            </a:r>
            <a:r>
              <a:rPr lang="en-US" dirty="0" smtClean="0"/>
              <a:t>, A. (2015, March 2). When Mentally Ill students feel alone.  </a:t>
            </a:r>
            <a:r>
              <a:rPr lang="en-US" i="1" dirty="0" smtClean="0"/>
              <a:t>The Atlantic </a:t>
            </a:r>
            <a:r>
              <a:rPr lang="en-US" dirty="0" smtClean="0"/>
              <a:t>p1-6</a:t>
            </a:r>
          </a:p>
          <a:p>
            <a:r>
              <a:rPr lang="en-US" dirty="0" err="1" smtClean="0"/>
              <a:t>Welle</a:t>
            </a:r>
            <a:r>
              <a:rPr lang="en-US" dirty="0" smtClean="0"/>
              <a:t>, C. (2014, January 31). Stress and Anxiety: Scientists Uncover Where Stress Lives in the Brain, Including Causal Mechanism that Produces Worry </a:t>
            </a:r>
            <a:r>
              <a:rPr lang="en-US" i="1" dirty="0" smtClean="0"/>
              <a:t>Medical Daily</a:t>
            </a:r>
            <a:r>
              <a:rPr lang="en-US" dirty="0" smtClean="0"/>
              <a:t> p.1-10</a:t>
            </a:r>
          </a:p>
          <a:p>
            <a:r>
              <a:rPr lang="en-US" dirty="0" smtClean="0"/>
              <a:t>Levine, M. (2008</a:t>
            </a:r>
            <a:r>
              <a:rPr lang="en-US" i="1" dirty="0" smtClean="0"/>
              <a:t>). The Price of Privilege </a:t>
            </a:r>
            <a:r>
              <a:rPr lang="en-US" dirty="0" smtClean="0"/>
              <a:t>New York: Harper Collins </a:t>
            </a:r>
          </a:p>
          <a:p>
            <a:r>
              <a:rPr lang="en-US" dirty="0" smtClean="0"/>
              <a:t>Deresiewicz, W. (2014</a:t>
            </a:r>
            <a:r>
              <a:rPr lang="en-US" i="1" dirty="0" smtClean="0"/>
              <a:t>). Excellent Sheep: The </a:t>
            </a:r>
            <a:r>
              <a:rPr lang="en-US" i="1" dirty="0"/>
              <a:t>Miseducation of the American Elite and the Way to a Meaningful </a:t>
            </a:r>
            <a:r>
              <a:rPr lang="en-US" i="1" dirty="0" smtClean="0"/>
              <a:t>Life. New York: </a:t>
            </a:r>
            <a:r>
              <a:rPr lang="en-US" dirty="0" smtClean="0"/>
              <a:t>Free Press </a:t>
            </a:r>
          </a:p>
          <a:p>
            <a:r>
              <a:rPr lang="en-US" dirty="0" smtClean="0"/>
              <a:t>Boyle, S. (2015). </a:t>
            </a:r>
            <a:r>
              <a:rPr lang="en-US" i="1" dirty="0" smtClean="0"/>
              <a:t>The Four Gifts of Anxiety: Embrace the Power of Your Anxiety and Transform your life MA: </a:t>
            </a:r>
            <a:r>
              <a:rPr lang="en-US" dirty="0" smtClean="0"/>
              <a:t>Adams Media</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13206570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52344" cy="4064000"/>
          </a:xfrm>
        </p:spPr>
        <p:txBody>
          <a:bodyPr>
            <a:normAutofit/>
          </a:bodyPr>
          <a:lstStyle/>
          <a:p>
            <a:r>
              <a:rPr lang="en-US" dirty="0"/>
              <a:t>Generation Stressed: Part II</a:t>
            </a:r>
            <a:br>
              <a:rPr lang="en-US" dirty="0"/>
            </a:br>
            <a:r>
              <a:rPr lang="en-US" dirty="0" smtClean="0"/>
              <a:t/>
            </a:r>
            <a:br>
              <a:rPr lang="en-US" dirty="0" smtClean="0"/>
            </a:br>
            <a:r>
              <a:rPr lang="en-US" dirty="0" smtClean="0">
                <a:solidFill>
                  <a:schemeClr val="tx1"/>
                </a:solidFill>
              </a:rPr>
              <a:t>Stress</a:t>
            </a:r>
            <a:r>
              <a:rPr lang="en-US" dirty="0">
                <a:solidFill>
                  <a:schemeClr val="tx1"/>
                </a:solidFill>
              </a:rPr>
              <a:t>, Burnout, Depression and the </a:t>
            </a:r>
            <a:r>
              <a:rPr lang="en-US" dirty="0" smtClean="0">
                <a:solidFill>
                  <a:schemeClr val="tx1"/>
                </a:solidFill>
              </a:rPr>
              <a:t>Student…Assessing </a:t>
            </a:r>
            <a:r>
              <a:rPr lang="en-US" dirty="0">
                <a:solidFill>
                  <a:schemeClr val="tx1"/>
                </a:solidFill>
              </a:rPr>
              <a:t>College </a:t>
            </a:r>
            <a:br>
              <a:rPr lang="en-US" dirty="0">
                <a:solidFill>
                  <a:schemeClr val="tx1"/>
                </a:solidFill>
              </a:rPr>
            </a:br>
            <a:r>
              <a:rPr lang="en-US" dirty="0">
                <a:solidFill>
                  <a:schemeClr val="tx1"/>
                </a:solidFill>
              </a:rPr>
              <a:t>Mental Health Offerings</a:t>
            </a:r>
            <a:br>
              <a:rPr lang="en-US" dirty="0">
                <a:solidFill>
                  <a:schemeClr val="tx1"/>
                </a:solidFill>
              </a:rPr>
            </a:br>
            <a:r>
              <a:rPr lang="en-US" dirty="0" smtClean="0">
                <a:solidFill>
                  <a:schemeClr val="tx1"/>
                </a:solidFill>
              </a:rPr>
              <a:t/>
            </a:r>
            <a:br>
              <a:rPr lang="en-US" dirty="0" smtClean="0">
                <a:solidFill>
                  <a:schemeClr val="tx1"/>
                </a:solidFill>
              </a:rPr>
            </a:br>
            <a:r>
              <a:rPr lang="en-US" dirty="0" smtClean="0">
                <a:solidFill>
                  <a:schemeClr val="tx1"/>
                </a:solidFill>
              </a:rPr>
              <a:t>Benjamin Schwartz </a:t>
            </a:r>
            <a:r>
              <a:rPr lang="en-US" dirty="0" err="1" smtClean="0">
                <a:solidFill>
                  <a:schemeClr val="tx1"/>
                </a:solidFill>
              </a:rPr>
              <a:t>Psy</a:t>
            </a:r>
            <a:r>
              <a:rPr lang="en-US" dirty="0" smtClean="0">
                <a:solidFill>
                  <a:schemeClr val="tx1"/>
                </a:solidFill>
              </a:rPr>
              <a:t>. D.</a:t>
            </a:r>
            <a:endParaRPr lang="en-US" dirty="0">
              <a:solidFill>
                <a:schemeClr val="tx1"/>
              </a:solidFill>
            </a:endParaRPr>
          </a:p>
        </p:txBody>
      </p:sp>
      <p:pic>
        <p:nvPicPr>
          <p:cNvPr id="4" name="Content Placeholder 3"/>
          <p:cNvPicPr>
            <a:picLocks noGrp="1" noChangeAspect="1"/>
          </p:cNvPicPr>
          <p:nvPr>
            <p:ph idx="1"/>
          </p:nvPr>
        </p:nvPicPr>
        <p:blipFill>
          <a:blip r:embed="rId2"/>
          <a:stretch>
            <a:fillRect/>
          </a:stretch>
        </p:blipFill>
        <p:spPr>
          <a:xfrm>
            <a:off x="144644" y="4963965"/>
            <a:ext cx="3243353" cy="1725318"/>
          </a:xfrm>
          <a:prstGeom prst="rect">
            <a:avLst/>
          </a:prstGeom>
        </p:spPr>
      </p:pic>
    </p:spTree>
    <p:extLst>
      <p:ext uri="{BB962C8B-B14F-4D97-AF65-F5344CB8AC3E}">
        <p14:creationId xmlns:p14="http://schemas.microsoft.com/office/powerpoint/2010/main" val="13906124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7" y="275772"/>
            <a:ext cx="6347713" cy="1320800"/>
          </a:xfrm>
        </p:spPr>
        <p:txBody>
          <a:bodyPr/>
          <a:lstStyle/>
          <a:p>
            <a:r>
              <a:rPr lang="en-US" dirty="0" smtClean="0"/>
              <a:t>Prevalence</a:t>
            </a:r>
            <a:endParaRPr lang="en-US" dirty="0"/>
          </a:p>
        </p:txBody>
      </p:sp>
      <p:sp>
        <p:nvSpPr>
          <p:cNvPr id="3" name="Content Placeholder 2"/>
          <p:cNvSpPr>
            <a:spLocks noGrp="1"/>
          </p:cNvSpPr>
          <p:nvPr>
            <p:ph idx="1"/>
          </p:nvPr>
        </p:nvSpPr>
        <p:spPr>
          <a:xfrm>
            <a:off x="561279" y="1545773"/>
            <a:ext cx="6676573" cy="4630057"/>
          </a:xfrm>
        </p:spPr>
        <p:txBody>
          <a:bodyPr>
            <a:noAutofit/>
          </a:bodyPr>
          <a:lstStyle/>
          <a:p>
            <a:r>
              <a:rPr lang="en-US" sz="2200" dirty="0"/>
              <a:t>The American Freshman: 2014 National Norms (Survey of 150,000 students nationwide)</a:t>
            </a:r>
          </a:p>
          <a:p>
            <a:r>
              <a:rPr lang="en-US" sz="2200" dirty="0"/>
              <a:t>Self-rated emotional health at an all-time low</a:t>
            </a:r>
          </a:p>
          <a:p>
            <a:r>
              <a:rPr lang="en-US" sz="2200" dirty="0"/>
              <a:t>9.5% frequently “felt depressed” during past year </a:t>
            </a:r>
          </a:p>
          <a:p>
            <a:r>
              <a:rPr lang="en-US" sz="2200" dirty="0"/>
              <a:t>5 years prior this number was 6.1%</a:t>
            </a:r>
          </a:p>
          <a:p>
            <a:r>
              <a:rPr lang="en-US" sz="2200" dirty="0"/>
              <a:t>34.6% “felt overwhelmed” by school and other commitments</a:t>
            </a:r>
          </a:p>
          <a:p>
            <a:r>
              <a:rPr lang="en-US" sz="2200" dirty="0"/>
              <a:t>5 years prior this number was 27.1</a:t>
            </a:r>
            <a:r>
              <a:rPr lang="en-US" sz="2200" dirty="0" smtClean="0"/>
              <a:t>%</a:t>
            </a:r>
          </a:p>
          <a:p>
            <a:endParaRPr lang="en-US" sz="2200" dirty="0"/>
          </a:p>
          <a:p>
            <a:r>
              <a:rPr lang="en-US" sz="2200" dirty="0"/>
              <a:t>Why? </a:t>
            </a:r>
          </a:p>
          <a:p>
            <a:endParaRPr lang="en-US" sz="2200" dirty="0"/>
          </a:p>
          <a:p>
            <a:endParaRPr lang="en-US" sz="2200" dirty="0"/>
          </a:p>
        </p:txBody>
      </p:sp>
    </p:spTree>
    <p:extLst>
      <p:ext uri="{BB962C8B-B14F-4D97-AF65-F5344CB8AC3E}">
        <p14:creationId xmlns:p14="http://schemas.microsoft.com/office/powerpoint/2010/main" val="57944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0845" y="-297"/>
            <a:ext cx="12485690" cy="6858594"/>
          </a:xfrm>
          <a:prstGeom prst="rect">
            <a:avLst/>
          </a:prstGeom>
        </p:spPr>
      </p:pic>
    </p:spTree>
    <p:extLst>
      <p:ext uri="{BB962C8B-B14F-4D97-AF65-F5344CB8AC3E}">
        <p14:creationId xmlns:p14="http://schemas.microsoft.com/office/powerpoint/2010/main" val="2900759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90743" cy="6858000"/>
          </a:xfrm>
          <a:prstGeom prst="rect">
            <a:avLst/>
          </a:prstGeom>
        </p:spPr>
      </p:pic>
    </p:spTree>
    <p:extLst>
      <p:ext uri="{BB962C8B-B14F-4D97-AF65-F5344CB8AC3E}">
        <p14:creationId xmlns:p14="http://schemas.microsoft.com/office/powerpoint/2010/main" val="18811791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News</a:t>
            </a:r>
            <a:endParaRPr lang="en-US" dirty="0"/>
          </a:p>
        </p:txBody>
      </p:sp>
      <p:sp>
        <p:nvSpPr>
          <p:cNvPr id="3" name="Content Placeholder 2"/>
          <p:cNvSpPr>
            <a:spLocks noGrp="1"/>
          </p:cNvSpPr>
          <p:nvPr>
            <p:ph idx="1"/>
          </p:nvPr>
        </p:nvSpPr>
        <p:spPr>
          <a:xfrm>
            <a:off x="609599" y="1741714"/>
            <a:ext cx="6347714" cy="4299649"/>
          </a:xfrm>
        </p:spPr>
        <p:txBody>
          <a:bodyPr>
            <a:normAutofit lnSpcReduction="10000"/>
          </a:bodyPr>
          <a:lstStyle/>
          <a:p>
            <a:r>
              <a:rPr lang="en-US" sz="2200" i="1" dirty="0"/>
              <a:t>How Colleges Flunk Mental Health </a:t>
            </a:r>
          </a:p>
          <a:p>
            <a:pPr lvl="1"/>
            <a:r>
              <a:rPr lang="en-US" sz="2200" dirty="0"/>
              <a:t>Newsweek, 2/11/15</a:t>
            </a:r>
          </a:p>
          <a:p>
            <a:r>
              <a:rPr lang="en-US" sz="2200" i="1" dirty="0"/>
              <a:t>College Freshman’s Mental Health Hits New Low</a:t>
            </a:r>
          </a:p>
          <a:p>
            <a:pPr lvl="1"/>
            <a:r>
              <a:rPr lang="en-US" sz="2200" dirty="0"/>
              <a:t>CBS News, 2/6/15</a:t>
            </a:r>
          </a:p>
          <a:p>
            <a:r>
              <a:rPr lang="en-US" sz="2200" i="1" dirty="0"/>
              <a:t>When Mentally Ill Students Feel Alone</a:t>
            </a:r>
            <a:r>
              <a:rPr lang="en-US" sz="2200" dirty="0"/>
              <a:t> </a:t>
            </a:r>
          </a:p>
          <a:p>
            <a:pPr lvl="1"/>
            <a:r>
              <a:rPr lang="en-US" sz="2200" dirty="0"/>
              <a:t>The Atlantic, 3/2/15</a:t>
            </a:r>
          </a:p>
          <a:p>
            <a:r>
              <a:rPr lang="en-US" sz="2200" i="1" dirty="0"/>
              <a:t>Why are College Students Reporting Record High Levels of Stress?</a:t>
            </a:r>
          </a:p>
          <a:p>
            <a:pPr lvl="1"/>
            <a:r>
              <a:rPr lang="en-US" sz="2200" dirty="0"/>
              <a:t>Time, 1/27/2011</a:t>
            </a:r>
          </a:p>
          <a:p>
            <a:endParaRPr lang="en-US" dirty="0"/>
          </a:p>
        </p:txBody>
      </p:sp>
    </p:spTree>
    <p:extLst>
      <p:ext uri="{BB962C8B-B14F-4D97-AF65-F5344CB8AC3E}">
        <p14:creationId xmlns:p14="http://schemas.microsoft.com/office/powerpoint/2010/main" val="20125257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966858" cy="1320800"/>
          </a:xfrm>
        </p:spPr>
        <p:txBody>
          <a:bodyPr/>
          <a:lstStyle/>
          <a:p>
            <a:r>
              <a:rPr lang="en-US" dirty="0" smtClean="0"/>
              <a:t>Stress, Burnout, and Depression</a:t>
            </a:r>
            <a:endParaRPr lang="en-US" dirty="0"/>
          </a:p>
        </p:txBody>
      </p:sp>
      <p:sp>
        <p:nvSpPr>
          <p:cNvPr id="3" name="Content Placeholder 2"/>
          <p:cNvSpPr>
            <a:spLocks noGrp="1"/>
          </p:cNvSpPr>
          <p:nvPr>
            <p:ph idx="1"/>
          </p:nvPr>
        </p:nvSpPr>
        <p:spPr>
          <a:xfrm>
            <a:off x="609599" y="1725161"/>
            <a:ext cx="6347714" cy="4472439"/>
          </a:xfrm>
        </p:spPr>
        <p:txBody>
          <a:bodyPr>
            <a:normAutofit/>
          </a:bodyPr>
          <a:lstStyle/>
          <a:p>
            <a:r>
              <a:rPr lang="en-US" sz="2000" dirty="0">
                <a:latin typeface="Century Schoolbook" charset="0"/>
                <a:ea typeface="ＭＳ Ｐゴシック" charset="0"/>
                <a:cs typeface="ＭＳ Ｐゴシック" charset="0"/>
              </a:rPr>
              <a:t>Stress</a:t>
            </a:r>
          </a:p>
          <a:p>
            <a:pPr lvl="1"/>
            <a:r>
              <a:rPr lang="en-US" sz="2000" dirty="0" err="1">
                <a:latin typeface="Century Schoolbook" charset="0"/>
                <a:ea typeface="ＭＳ Ｐゴシック" charset="0"/>
              </a:rPr>
              <a:t>Overengagement</a:t>
            </a:r>
            <a:r>
              <a:rPr lang="en-US" sz="2000" dirty="0">
                <a:latin typeface="Century Schoolbook" charset="0"/>
                <a:ea typeface="ＭＳ Ｐゴシック" charset="0"/>
              </a:rPr>
              <a:t> </a:t>
            </a:r>
          </a:p>
          <a:p>
            <a:pPr lvl="1"/>
            <a:r>
              <a:rPr lang="en-US" sz="2000" dirty="0" err="1">
                <a:latin typeface="Century Schoolbook" charset="0"/>
                <a:ea typeface="ＭＳ Ｐゴシック" charset="0"/>
              </a:rPr>
              <a:t>Overreactive</a:t>
            </a:r>
            <a:endParaRPr lang="en-US" sz="2000" dirty="0">
              <a:latin typeface="Century Schoolbook" charset="0"/>
              <a:ea typeface="ＭＳ Ｐゴシック" charset="0"/>
            </a:endParaRPr>
          </a:p>
          <a:p>
            <a:pPr lvl="1"/>
            <a:r>
              <a:rPr lang="en-US" sz="2000" dirty="0">
                <a:latin typeface="Century Schoolbook" charset="0"/>
                <a:ea typeface="ＭＳ Ｐゴシック" charset="0"/>
              </a:rPr>
              <a:t>Loss of energy</a:t>
            </a:r>
          </a:p>
          <a:p>
            <a:pPr lvl="1"/>
            <a:r>
              <a:rPr lang="en-US" sz="2000" dirty="0">
                <a:latin typeface="Century Schoolbook" charset="0"/>
                <a:ea typeface="ＭＳ Ｐゴシック" charset="0"/>
              </a:rPr>
              <a:t>Problems with concentration &amp; memory </a:t>
            </a:r>
          </a:p>
          <a:p>
            <a:pPr lvl="1"/>
            <a:r>
              <a:rPr lang="en-US" sz="2000" dirty="0">
                <a:latin typeface="Century Schoolbook" charset="0"/>
                <a:ea typeface="ＭＳ Ｐゴシック" charset="0"/>
              </a:rPr>
              <a:t>Leads to anxiety   </a:t>
            </a:r>
          </a:p>
          <a:p>
            <a:r>
              <a:rPr lang="en-US" sz="2000" dirty="0">
                <a:latin typeface="Century Schoolbook"/>
                <a:cs typeface="Century Schoolbook"/>
              </a:rPr>
              <a:t>Stress and stressful life events are strongly correlated with academic impairment and  prevalence and onset of depression (</a:t>
            </a:r>
            <a:r>
              <a:rPr lang="en-US" sz="2000" dirty="0" err="1">
                <a:latin typeface="Century Schoolbook"/>
                <a:cs typeface="Century Schoolbook"/>
              </a:rPr>
              <a:t>Aselton</a:t>
            </a:r>
            <a:r>
              <a:rPr lang="en-US" sz="2000" dirty="0">
                <a:latin typeface="Century Schoolbook"/>
                <a:cs typeface="Century Schoolbook"/>
              </a:rPr>
              <a:t>, 2012). </a:t>
            </a:r>
          </a:p>
          <a:p>
            <a:r>
              <a:rPr lang="en-US" sz="2000" dirty="0">
                <a:latin typeface="Century Schoolbook"/>
                <a:cs typeface="Century Schoolbook"/>
              </a:rPr>
              <a:t>Coping counts (active vs passive)</a:t>
            </a:r>
          </a:p>
          <a:p>
            <a:endParaRPr lang="en-US" dirty="0"/>
          </a:p>
        </p:txBody>
      </p:sp>
    </p:spTree>
    <p:extLst>
      <p:ext uri="{BB962C8B-B14F-4D97-AF65-F5344CB8AC3E}">
        <p14:creationId xmlns:p14="http://schemas.microsoft.com/office/powerpoint/2010/main" val="24722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Stress</a:t>
            </a:r>
            <a:endParaRPr lang="en-US" dirty="0"/>
          </a:p>
        </p:txBody>
      </p:sp>
      <p:sp>
        <p:nvSpPr>
          <p:cNvPr id="3" name="Content Placeholder 2"/>
          <p:cNvSpPr>
            <a:spLocks noGrp="1"/>
          </p:cNvSpPr>
          <p:nvPr>
            <p:ph idx="1"/>
          </p:nvPr>
        </p:nvSpPr>
        <p:spPr/>
        <p:txBody>
          <a:bodyPr>
            <a:normAutofit/>
          </a:bodyPr>
          <a:lstStyle/>
          <a:p>
            <a:r>
              <a:rPr lang="en-US" sz="2400" dirty="0">
                <a:latin typeface="Century Schoolbook"/>
                <a:cs typeface="Century Schoolbook"/>
              </a:rPr>
              <a:t>Roommate issues</a:t>
            </a:r>
          </a:p>
          <a:p>
            <a:r>
              <a:rPr lang="en-US" sz="2400" dirty="0">
                <a:latin typeface="Century Schoolbook"/>
                <a:cs typeface="Century Schoolbook"/>
              </a:rPr>
              <a:t>Academic problems </a:t>
            </a:r>
          </a:p>
          <a:p>
            <a:r>
              <a:rPr lang="en-US" sz="2400" dirty="0">
                <a:latin typeface="Century Schoolbook"/>
                <a:cs typeface="Century Schoolbook"/>
              </a:rPr>
              <a:t>Financial struggles </a:t>
            </a:r>
          </a:p>
          <a:p>
            <a:r>
              <a:rPr lang="en-US" sz="2400" dirty="0">
                <a:latin typeface="Century Schoolbook"/>
                <a:cs typeface="Century Schoolbook"/>
              </a:rPr>
              <a:t>Career concerns </a:t>
            </a:r>
          </a:p>
          <a:p>
            <a:r>
              <a:rPr lang="en-US" sz="2400" dirty="0">
                <a:latin typeface="Century Schoolbook"/>
                <a:cs typeface="Century Schoolbook"/>
              </a:rPr>
              <a:t>Pressure from family</a:t>
            </a:r>
          </a:p>
          <a:p>
            <a:r>
              <a:rPr lang="en-US" sz="2400" dirty="0">
                <a:latin typeface="Century Schoolbook"/>
                <a:cs typeface="Century Schoolbook"/>
              </a:rPr>
              <a:t>Change in sleeping and eating habits</a:t>
            </a:r>
          </a:p>
          <a:p>
            <a:r>
              <a:rPr lang="en-US" sz="2400" dirty="0">
                <a:latin typeface="Century Schoolbook"/>
                <a:cs typeface="Century Schoolbook"/>
              </a:rPr>
              <a:t>Premorbid coping counts</a:t>
            </a:r>
            <a:endParaRPr lang="en-US" sz="2400" dirty="0"/>
          </a:p>
        </p:txBody>
      </p:sp>
    </p:spTree>
    <p:extLst>
      <p:ext uri="{BB962C8B-B14F-4D97-AF65-F5344CB8AC3E}">
        <p14:creationId xmlns:p14="http://schemas.microsoft.com/office/powerpoint/2010/main" val="23686655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155544" cy="1320800"/>
          </a:xfrm>
        </p:spPr>
        <p:txBody>
          <a:bodyPr/>
          <a:lstStyle/>
          <a:p>
            <a:r>
              <a:rPr lang="en-US" dirty="0" smtClean="0"/>
              <a:t>Stress, Burnout, and Depression</a:t>
            </a:r>
            <a:endParaRPr lang="en-US" dirty="0"/>
          </a:p>
        </p:txBody>
      </p:sp>
      <p:sp>
        <p:nvSpPr>
          <p:cNvPr id="3" name="Content Placeholder 2"/>
          <p:cNvSpPr>
            <a:spLocks noGrp="1"/>
          </p:cNvSpPr>
          <p:nvPr>
            <p:ph idx="1"/>
          </p:nvPr>
        </p:nvSpPr>
        <p:spPr>
          <a:xfrm>
            <a:off x="609599" y="1654630"/>
            <a:ext cx="6347714" cy="4386734"/>
          </a:xfrm>
        </p:spPr>
        <p:txBody>
          <a:bodyPr/>
          <a:lstStyle/>
          <a:p>
            <a:r>
              <a:rPr lang="en-US" sz="2000" dirty="0">
                <a:latin typeface="Century Schoolbook" charset="0"/>
                <a:ea typeface="ＭＳ Ｐゴシック" charset="0"/>
                <a:cs typeface="ＭＳ Ｐゴシック" charset="0"/>
              </a:rPr>
              <a:t>Burnout</a:t>
            </a:r>
          </a:p>
          <a:p>
            <a:pPr lvl="1"/>
            <a:r>
              <a:rPr lang="en-US" sz="2000" dirty="0">
                <a:latin typeface="Century Schoolbook" charset="0"/>
                <a:ea typeface="ＭＳ Ｐゴシック" charset="0"/>
              </a:rPr>
              <a:t>Fatigue </a:t>
            </a:r>
          </a:p>
          <a:p>
            <a:pPr lvl="1"/>
            <a:r>
              <a:rPr lang="en-US" sz="2000" dirty="0">
                <a:latin typeface="Century Schoolbook" charset="0"/>
                <a:ea typeface="ＭＳ Ｐゴシック" charset="0"/>
              </a:rPr>
              <a:t>Apathy </a:t>
            </a:r>
          </a:p>
          <a:p>
            <a:pPr lvl="1"/>
            <a:r>
              <a:rPr lang="en-US" sz="2000" dirty="0">
                <a:latin typeface="Century Schoolbook" charset="0"/>
                <a:ea typeface="ＭＳ Ｐゴシック" charset="0"/>
              </a:rPr>
              <a:t>Disengagement / detachment </a:t>
            </a:r>
          </a:p>
          <a:p>
            <a:pPr lvl="1"/>
            <a:r>
              <a:rPr lang="en-US" sz="2000" dirty="0">
                <a:latin typeface="Century Schoolbook" charset="0"/>
                <a:ea typeface="ＭＳ Ｐゴシック" charset="0"/>
              </a:rPr>
              <a:t>Blunted / mental exhaustion </a:t>
            </a:r>
          </a:p>
          <a:p>
            <a:pPr lvl="1"/>
            <a:r>
              <a:rPr lang="en-US" sz="2000" dirty="0">
                <a:latin typeface="Century Schoolbook" charset="0"/>
                <a:ea typeface="ＭＳ Ｐゴシック" charset="0"/>
              </a:rPr>
              <a:t>Loss of motivation/hope </a:t>
            </a:r>
          </a:p>
          <a:p>
            <a:pPr lvl="1"/>
            <a:r>
              <a:rPr lang="en-US" sz="2000" dirty="0">
                <a:latin typeface="Century Schoolbook" charset="0"/>
                <a:ea typeface="ＭＳ Ｐゴシック" charset="0"/>
              </a:rPr>
              <a:t>Leads to depression </a:t>
            </a:r>
          </a:p>
          <a:p>
            <a:r>
              <a:rPr lang="en-US" sz="2000" dirty="0">
                <a:latin typeface="Century Schoolbook"/>
                <a:cs typeface="Century Schoolbook"/>
              </a:rPr>
              <a:t>Remits after rest, vacation, or improvements in work environment and life balance </a:t>
            </a:r>
          </a:p>
          <a:p>
            <a:endParaRPr lang="en-US" dirty="0"/>
          </a:p>
        </p:txBody>
      </p:sp>
    </p:spTree>
    <p:extLst>
      <p:ext uri="{BB962C8B-B14F-4D97-AF65-F5344CB8AC3E}">
        <p14:creationId xmlns:p14="http://schemas.microsoft.com/office/powerpoint/2010/main" val="1567533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771" y="609600"/>
            <a:ext cx="7010400" cy="1016000"/>
          </a:xfrm>
        </p:spPr>
        <p:txBody>
          <a:bodyPr>
            <a:normAutofit fontScale="90000"/>
          </a:bodyPr>
          <a:lstStyle/>
          <a:p>
            <a:r>
              <a:rPr lang="en-US" dirty="0" smtClean="0"/>
              <a:t>Traits of Someone Likely to Burnout</a:t>
            </a:r>
            <a:endParaRPr lang="en-US" dirty="0"/>
          </a:p>
        </p:txBody>
      </p:sp>
      <p:sp>
        <p:nvSpPr>
          <p:cNvPr id="3" name="Content Placeholder 2"/>
          <p:cNvSpPr>
            <a:spLocks noGrp="1"/>
          </p:cNvSpPr>
          <p:nvPr>
            <p:ph idx="1"/>
          </p:nvPr>
        </p:nvSpPr>
        <p:spPr>
          <a:xfrm>
            <a:off x="609599" y="1509485"/>
            <a:ext cx="6676572" cy="4956629"/>
          </a:xfrm>
        </p:spPr>
        <p:txBody>
          <a:bodyPr>
            <a:normAutofit/>
          </a:bodyPr>
          <a:lstStyle/>
          <a:p>
            <a:r>
              <a:rPr lang="en-US" b="1" i="1" dirty="0">
                <a:latin typeface="Century Schoolbook"/>
                <a:cs typeface="Century Schoolbook"/>
              </a:rPr>
              <a:t>Idealistic</a:t>
            </a:r>
            <a:r>
              <a:rPr lang="en-US" dirty="0">
                <a:latin typeface="Century Schoolbook"/>
                <a:cs typeface="Century Schoolbook"/>
              </a:rPr>
              <a:t> </a:t>
            </a:r>
          </a:p>
          <a:p>
            <a:pPr lvl="1"/>
            <a:r>
              <a:rPr lang="en-US" dirty="0">
                <a:latin typeface="Century Schoolbook"/>
                <a:cs typeface="Century Schoolbook"/>
              </a:rPr>
              <a:t>They have high aspirations for their life and believe that their special talents, knowledge and education will be enough to change the world in some way. </a:t>
            </a:r>
          </a:p>
          <a:p>
            <a:r>
              <a:rPr lang="en-US" b="1" i="1" dirty="0">
                <a:latin typeface="Century Schoolbook"/>
                <a:cs typeface="Century Schoolbook"/>
              </a:rPr>
              <a:t>Goal Oriented </a:t>
            </a:r>
            <a:endParaRPr lang="en-US" dirty="0">
              <a:latin typeface="Century Schoolbook"/>
              <a:cs typeface="Century Schoolbook"/>
            </a:endParaRPr>
          </a:p>
          <a:p>
            <a:pPr lvl="1"/>
            <a:r>
              <a:rPr lang="en-US" dirty="0">
                <a:latin typeface="Century Schoolbook"/>
                <a:cs typeface="Century Schoolbook"/>
              </a:rPr>
              <a:t>They work very hard, often devoting their lives to a certain cause, career, or relationship.</a:t>
            </a:r>
          </a:p>
          <a:p>
            <a:r>
              <a:rPr lang="en-US" b="1" i="1" dirty="0">
                <a:latin typeface="Century Schoolbook"/>
                <a:cs typeface="Century Schoolbook"/>
              </a:rPr>
              <a:t>Leaders</a:t>
            </a:r>
            <a:r>
              <a:rPr lang="en-US" dirty="0">
                <a:latin typeface="Century Schoolbook"/>
                <a:cs typeface="Century Schoolbook"/>
              </a:rPr>
              <a:t> </a:t>
            </a:r>
          </a:p>
          <a:p>
            <a:pPr lvl="1"/>
            <a:r>
              <a:rPr lang="en-US" dirty="0">
                <a:latin typeface="Century Schoolbook"/>
                <a:cs typeface="Century Schoolbook"/>
              </a:rPr>
              <a:t>They take on more than their share of work and try to motivate others with their ideals and high expectations.   </a:t>
            </a:r>
          </a:p>
          <a:p>
            <a:r>
              <a:rPr lang="en-US" b="1" i="1" dirty="0">
                <a:latin typeface="Century Schoolbook"/>
                <a:cs typeface="Century Schoolbook"/>
              </a:rPr>
              <a:t>Females</a:t>
            </a:r>
            <a:r>
              <a:rPr lang="en-US" dirty="0">
                <a:latin typeface="Century Schoolbook"/>
                <a:cs typeface="Century Schoolbook"/>
              </a:rPr>
              <a:t> </a:t>
            </a:r>
          </a:p>
          <a:p>
            <a:pPr lvl="1"/>
            <a:r>
              <a:rPr lang="en-US" dirty="0">
                <a:latin typeface="Century Schoolbook"/>
                <a:cs typeface="Century Schoolbook"/>
              </a:rPr>
              <a:t>They may try to fulfill a “superwoman” ideal and get over-stressed from the responsibilities of work, children, and home.</a:t>
            </a:r>
          </a:p>
          <a:p>
            <a:pPr marL="365760" lvl="1" indent="0" algn="r">
              <a:buNone/>
            </a:pPr>
            <a:r>
              <a:rPr lang="en-US" sz="1200" dirty="0">
                <a:latin typeface="Century Schoolbook"/>
                <a:cs typeface="Century Schoolbook"/>
              </a:rPr>
              <a:t>(College of Charleston) </a:t>
            </a:r>
            <a:r>
              <a:rPr lang="en-US" dirty="0">
                <a:latin typeface="Century Schoolbook"/>
                <a:cs typeface="Century Schoolbook"/>
              </a:rPr>
              <a:t> </a:t>
            </a:r>
          </a:p>
          <a:p>
            <a:endParaRPr lang="en-US" dirty="0"/>
          </a:p>
        </p:txBody>
      </p:sp>
    </p:spTree>
    <p:extLst>
      <p:ext uri="{BB962C8B-B14F-4D97-AF65-F5344CB8AC3E}">
        <p14:creationId xmlns:p14="http://schemas.microsoft.com/office/powerpoint/2010/main" val="3596904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media.bonnint.net/dn/1/165/16523.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30820" y="674703"/>
            <a:ext cx="8803738" cy="529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3150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7431315" cy="1320800"/>
          </a:xfrm>
        </p:spPr>
        <p:txBody>
          <a:bodyPr/>
          <a:lstStyle/>
          <a:p>
            <a:r>
              <a:rPr lang="en-US" dirty="0" smtClean="0"/>
              <a:t>Stress, Burnout, and Depression</a:t>
            </a:r>
            <a:endParaRPr lang="en-US" dirty="0"/>
          </a:p>
        </p:txBody>
      </p:sp>
      <p:sp>
        <p:nvSpPr>
          <p:cNvPr id="3" name="Content Placeholder 2"/>
          <p:cNvSpPr>
            <a:spLocks noGrp="1"/>
          </p:cNvSpPr>
          <p:nvPr>
            <p:ph idx="1"/>
          </p:nvPr>
        </p:nvSpPr>
        <p:spPr/>
        <p:txBody>
          <a:bodyPr>
            <a:normAutofit lnSpcReduction="10000"/>
          </a:bodyPr>
          <a:lstStyle/>
          <a:p>
            <a:r>
              <a:rPr lang="en-US" sz="2400" dirty="0">
                <a:latin typeface="Century Schoolbook"/>
                <a:cs typeface="Century Schoolbook"/>
              </a:rPr>
              <a:t>Depression </a:t>
            </a:r>
          </a:p>
          <a:p>
            <a:pPr lvl="1"/>
            <a:r>
              <a:rPr lang="en-US" sz="2400" dirty="0">
                <a:latin typeface="Century Schoolbook"/>
                <a:cs typeface="Century Schoolbook"/>
              </a:rPr>
              <a:t>Trouble sleeping  </a:t>
            </a:r>
          </a:p>
          <a:p>
            <a:pPr lvl="1"/>
            <a:r>
              <a:rPr lang="en-US" sz="2400" dirty="0">
                <a:latin typeface="Century Schoolbook"/>
                <a:cs typeface="Century Schoolbook"/>
              </a:rPr>
              <a:t>Feelings of guilt</a:t>
            </a:r>
          </a:p>
          <a:p>
            <a:pPr lvl="1"/>
            <a:r>
              <a:rPr lang="en-US" sz="2400" dirty="0">
                <a:latin typeface="Century Schoolbook"/>
                <a:cs typeface="Century Schoolbook"/>
              </a:rPr>
              <a:t>Changes in appetite </a:t>
            </a:r>
          </a:p>
          <a:p>
            <a:pPr lvl="1"/>
            <a:r>
              <a:rPr lang="en-US" sz="2400" dirty="0">
                <a:latin typeface="Century Schoolbook"/>
                <a:cs typeface="Century Schoolbook"/>
              </a:rPr>
              <a:t>Suicidal thoughts </a:t>
            </a:r>
          </a:p>
          <a:p>
            <a:r>
              <a:rPr lang="en-US" sz="2400" dirty="0">
                <a:latin typeface="Century Schoolbook"/>
                <a:cs typeface="Century Schoolbook"/>
              </a:rPr>
              <a:t>Persistent and pervasive                   depressed mood and/or loss of interest in doing things you would have previously enjoyed</a:t>
            </a:r>
          </a:p>
          <a:p>
            <a:endParaRPr lang="en-US" dirty="0"/>
          </a:p>
        </p:txBody>
      </p:sp>
      <p:pic>
        <p:nvPicPr>
          <p:cNvPr id="4" name="Picture 3"/>
          <p:cNvPicPr>
            <a:picLocks noChangeAspect="1"/>
          </p:cNvPicPr>
          <p:nvPr/>
        </p:nvPicPr>
        <p:blipFill>
          <a:blip r:embed="rId2"/>
          <a:stretch>
            <a:fillRect/>
          </a:stretch>
        </p:blipFill>
        <p:spPr>
          <a:xfrm>
            <a:off x="4833256" y="1523639"/>
            <a:ext cx="3309258" cy="3150413"/>
          </a:xfrm>
          <a:prstGeom prst="rect">
            <a:avLst/>
          </a:prstGeom>
        </p:spPr>
      </p:pic>
    </p:spTree>
    <p:extLst>
      <p:ext uri="{BB962C8B-B14F-4D97-AF65-F5344CB8AC3E}">
        <p14:creationId xmlns:p14="http://schemas.microsoft.com/office/powerpoint/2010/main" val="36688478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Depression</a:t>
            </a:r>
            <a:endParaRPr lang="en-US" dirty="0"/>
          </a:p>
        </p:txBody>
      </p:sp>
      <p:sp>
        <p:nvSpPr>
          <p:cNvPr id="3" name="Content Placeholder 2"/>
          <p:cNvSpPr>
            <a:spLocks noGrp="1"/>
          </p:cNvSpPr>
          <p:nvPr>
            <p:ph idx="1"/>
          </p:nvPr>
        </p:nvSpPr>
        <p:spPr>
          <a:xfrm>
            <a:off x="609599" y="1596572"/>
            <a:ext cx="6347714" cy="4444792"/>
          </a:xfrm>
        </p:spPr>
        <p:txBody>
          <a:bodyPr/>
          <a:lstStyle/>
          <a:p>
            <a:r>
              <a:rPr lang="en-US" sz="2000" dirty="0">
                <a:latin typeface="Century Schoolbook"/>
                <a:cs typeface="Century Schoolbook"/>
              </a:rPr>
              <a:t>Major Depression vs. Dysthymia</a:t>
            </a:r>
          </a:p>
          <a:p>
            <a:pPr lvl="1"/>
            <a:r>
              <a:rPr lang="en-US" sz="2000" dirty="0">
                <a:latin typeface="Century Schoolbook"/>
                <a:cs typeface="Century Schoolbook"/>
              </a:rPr>
              <a:t>And bipolar disorder (aka manic-depressive)</a:t>
            </a:r>
          </a:p>
          <a:p>
            <a:r>
              <a:rPr lang="en-US" sz="2000" dirty="0">
                <a:latin typeface="Century Schoolbook"/>
                <a:cs typeface="Century Schoolbook"/>
              </a:rPr>
              <a:t>Clinical depression… </a:t>
            </a:r>
          </a:p>
          <a:p>
            <a:pPr lvl="1"/>
            <a:r>
              <a:rPr lang="en-US" sz="2000" dirty="0">
                <a:latin typeface="Century Schoolbook"/>
                <a:cs typeface="Century Schoolbook"/>
              </a:rPr>
              <a:t>can affect your body, mood, thoughts, and behavior</a:t>
            </a:r>
          </a:p>
          <a:p>
            <a:pPr lvl="1"/>
            <a:r>
              <a:rPr lang="en-US" sz="2000" dirty="0">
                <a:latin typeface="Century Schoolbook"/>
                <a:cs typeface="Century Schoolbook"/>
              </a:rPr>
              <a:t>is not a passing mood, a sign of personal weakness, or condition that can be willed away</a:t>
            </a:r>
          </a:p>
          <a:p>
            <a:r>
              <a:rPr lang="en-US" sz="2000" dirty="0">
                <a:latin typeface="Century Schoolbook"/>
                <a:cs typeface="Century Schoolbook"/>
              </a:rPr>
              <a:t>Suicidal thoughts, impulses, and behaviors </a:t>
            </a:r>
            <a:r>
              <a:rPr lang="en-US" sz="2000" u="sng" dirty="0">
                <a:latin typeface="Century Schoolbook"/>
                <a:cs typeface="Century Schoolbook"/>
              </a:rPr>
              <a:t>should always</a:t>
            </a:r>
            <a:r>
              <a:rPr lang="en-US" sz="2000" dirty="0">
                <a:latin typeface="Century Schoolbook"/>
                <a:cs typeface="Century Schoolbook"/>
              </a:rPr>
              <a:t> be taken seriously</a:t>
            </a:r>
          </a:p>
          <a:p>
            <a:pPr lvl="1"/>
            <a:r>
              <a:rPr lang="en-US" sz="2000" i="1" dirty="0">
                <a:latin typeface="Century Schoolbook"/>
                <a:cs typeface="Century Schoolbook"/>
              </a:rPr>
              <a:t>Past attempts, impulsivity, demographics </a:t>
            </a:r>
          </a:p>
          <a:p>
            <a:endParaRPr lang="en-US" dirty="0"/>
          </a:p>
        </p:txBody>
      </p:sp>
    </p:spTree>
    <p:extLst>
      <p:ext uri="{BB962C8B-B14F-4D97-AF65-F5344CB8AC3E}">
        <p14:creationId xmlns:p14="http://schemas.microsoft.com/office/powerpoint/2010/main" val="36551858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14368" y="0"/>
            <a:ext cx="5509079" cy="7455962"/>
          </a:xfrm>
          <a:prstGeom prst="rect">
            <a:avLst/>
          </a:prstGeom>
        </p:spPr>
      </p:pic>
    </p:spTree>
    <p:extLst>
      <p:ext uri="{BB962C8B-B14F-4D97-AF65-F5344CB8AC3E}">
        <p14:creationId xmlns:p14="http://schemas.microsoft.com/office/powerpoint/2010/main" val="25308912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 in College Counseling</a:t>
            </a:r>
            <a:endParaRPr lang="en-US" dirty="0"/>
          </a:p>
        </p:txBody>
      </p:sp>
      <p:sp>
        <p:nvSpPr>
          <p:cNvPr id="3" name="Content Placeholder 2"/>
          <p:cNvSpPr>
            <a:spLocks noGrp="1"/>
          </p:cNvSpPr>
          <p:nvPr>
            <p:ph idx="1"/>
          </p:nvPr>
        </p:nvSpPr>
        <p:spPr>
          <a:xfrm>
            <a:off x="609599" y="1611086"/>
            <a:ext cx="6347714" cy="4430277"/>
          </a:xfrm>
        </p:spPr>
        <p:txBody>
          <a:bodyPr/>
          <a:lstStyle/>
          <a:p>
            <a:r>
              <a:rPr lang="en-US" sz="2400" dirty="0">
                <a:latin typeface="Century Schoolbook"/>
                <a:cs typeface="Century Schoolbook"/>
              </a:rPr>
              <a:t>Severe Psychological Problems &gt; Developmental Concerns or Information </a:t>
            </a:r>
          </a:p>
          <a:p>
            <a:pPr lvl="1"/>
            <a:r>
              <a:rPr lang="en-US" sz="2400" dirty="0">
                <a:latin typeface="Century Schoolbook"/>
                <a:cs typeface="Century Schoolbook"/>
              </a:rPr>
              <a:t>Prevalence and severity </a:t>
            </a:r>
          </a:p>
          <a:p>
            <a:pPr lvl="1"/>
            <a:r>
              <a:rPr lang="en-US" sz="2400" dirty="0">
                <a:latin typeface="Century Schoolbook"/>
                <a:cs typeface="Century Schoolbook"/>
              </a:rPr>
              <a:t>World expecting more of students</a:t>
            </a:r>
          </a:p>
          <a:p>
            <a:pPr lvl="1"/>
            <a:r>
              <a:rPr lang="en-US" sz="2400" dirty="0">
                <a:latin typeface="Century Schoolbook"/>
                <a:cs typeface="Century Schoolbook"/>
              </a:rPr>
              <a:t>Heightened focus on academics over social connection </a:t>
            </a:r>
          </a:p>
          <a:p>
            <a:r>
              <a:rPr lang="en-US" sz="2400" dirty="0">
                <a:latin typeface="Century Schoolbook"/>
                <a:cs typeface="Century Schoolbook"/>
              </a:rPr>
              <a:t>Diminished Stigma </a:t>
            </a:r>
          </a:p>
          <a:p>
            <a:r>
              <a:rPr lang="en-US" sz="2400" dirty="0">
                <a:latin typeface="Century Schoolbook"/>
                <a:cs typeface="Century Schoolbook"/>
              </a:rPr>
              <a:t>More campus resources</a:t>
            </a:r>
          </a:p>
          <a:p>
            <a:r>
              <a:rPr lang="en-US" sz="2400" dirty="0">
                <a:latin typeface="Century Schoolbook"/>
                <a:cs typeface="Century Schoolbook"/>
              </a:rPr>
              <a:t>Increased accessibility to college </a:t>
            </a:r>
          </a:p>
          <a:p>
            <a:endParaRPr lang="en-US" dirty="0"/>
          </a:p>
        </p:txBody>
      </p:sp>
    </p:spTree>
    <p:extLst>
      <p:ext uri="{BB962C8B-B14F-4D97-AF65-F5344CB8AC3E}">
        <p14:creationId xmlns:p14="http://schemas.microsoft.com/office/powerpoint/2010/main" val="2739641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35693926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609600"/>
            <a:ext cx="7620000" cy="943429"/>
          </a:xfrm>
        </p:spPr>
        <p:txBody>
          <a:bodyPr>
            <a:normAutofit fontScale="90000"/>
          </a:bodyPr>
          <a:lstStyle/>
          <a:p>
            <a:r>
              <a:rPr lang="en-US" dirty="0" smtClean="0"/>
              <a:t>Considerations for Advisors &amp; Parents</a:t>
            </a:r>
            <a:endParaRPr lang="en-US" dirty="0"/>
          </a:p>
        </p:txBody>
      </p:sp>
      <p:sp>
        <p:nvSpPr>
          <p:cNvPr id="3" name="Content Placeholder 2"/>
          <p:cNvSpPr>
            <a:spLocks noGrp="1"/>
          </p:cNvSpPr>
          <p:nvPr>
            <p:ph idx="1"/>
          </p:nvPr>
        </p:nvSpPr>
        <p:spPr>
          <a:xfrm>
            <a:off x="609598" y="1553029"/>
            <a:ext cx="6589487" cy="4731657"/>
          </a:xfrm>
        </p:spPr>
        <p:txBody>
          <a:bodyPr>
            <a:normAutofit/>
          </a:bodyPr>
          <a:lstStyle/>
          <a:p>
            <a:r>
              <a:rPr lang="en-US" dirty="0">
                <a:latin typeface="Century Schoolbook"/>
                <a:cs typeface="Century Schoolbook"/>
              </a:rPr>
              <a:t>School Size </a:t>
            </a:r>
          </a:p>
          <a:p>
            <a:pPr lvl="1"/>
            <a:r>
              <a:rPr lang="en-US" dirty="0">
                <a:latin typeface="Century Schoolbook"/>
                <a:cs typeface="Century Schoolbook"/>
              </a:rPr>
              <a:t>Impact on learning environment </a:t>
            </a:r>
          </a:p>
          <a:p>
            <a:pPr lvl="1"/>
            <a:r>
              <a:rPr lang="en-US" dirty="0">
                <a:latin typeface="Century Schoolbook"/>
                <a:cs typeface="Century Schoolbook"/>
              </a:rPr>
              <a:t>1 clinician per 1,000 to 1,500 students </a:t>
            </a:r>
          </a:p>
          <a:p>
            <a:r>
              <a:rPr lang="en-US" dirty="0">
                <a:latin typeface="Century Schoolbook"/>
                <a:cs typeface="Century Schoolbook"/>
              </a:rPr>
              <a:t>Treatment prior to college </a:t>
            </a:r>
          </a:p>
          <a:p>
            <a:pPr lvl="1"/>
            <a:r>
              <a:rPr lang="en-US" dirty="0">
                <a:latin typeface="Century Schoolbook"/>
                <a:cs typeface="Century Schoolbook"/>
              </a:rPr>
              <a:t>Entering college with more anxiety…stakes raised due to acceptance process </a:t>
            </a:r>
          </a:p>
          <a:p>
            <a:pPr lvl="1"/>
            <a:r>
              <a:rPr lang="en-US" dirty="0">
                <a:latin typeface="Century Schoolbook"/>
                <a:cs typeface="Century Schoolbook"/>
              </a:rPr>
              <a:t>Therapy versus medication </a:t>
            </a:r>
          </a:p>
          <a:p>
            <a:r>
              <a:rPr lang="en-US" dirty="0">
                <a:latin typeface="Century Schoolbook"/>
                <a:cs typeface="Century Schoolbook"/>
              </a:rPr>
              <a:t>Diversity </a:t>
            </a:r>
          </a:p>
          <a:p>
            <a:pPr lvl="1"/>
            <a:r>
              <a:rPr lang="en-US" dirty="0">
                <a:latin typeface="Century Schoolbook"/>
                <a:cs typeface="Century Schoolbook"/>
              </a:rPr>
              <a:t>Impact on adjustment </a:t>
            </a:r>
          </a:p>
          <a:p>
            <a:pPr lvl="1"/>
            <a:r>
              <a:rPr lang="en-US" dirty="0">
                <a:latin typeface="Century Schoolbook"/>
                <a:cs typeface="Century Schoolbook"/>
              </a:rPr>
              <a:t>i.e. UIC</a:t>
            </a:r>
          </a:p>
          <a:p>
            <a:r>
              <a:rPr lang="en-US" dirty="0">
                <a:latin typeface="Century Schoolbook"/>
                <a:cs typeface="Century Schoolbook"/>
              </a:rPr>
              <a:t>Social media and its impact</a:t>
            </a:r>
          </a:p>
          <a:p>
            <a:r>
              <a:rPr lang="en-US" dirty="0">
                <a:latin typeface="Century Schoolbook"/>
                <a:cs typeface="Century Schoolbook"/>
              </a:rPr>
              <a:t>Higher education catching up to mental health needs </a:t>
            </a:r>
          </a:p>
          <a:p>
            <a:endParaRPr lang="en-US" dirty="0"/>
          </a:p>
        </p:txBody>
      </p:sp>
    </p:spTree>
    <p:extLst>
      <p:ext uri="{BB962C8B-B14F-4D97-AF65-F5344CB8AC3E}">
        <p14:creationId xmlns:p14="http://schemas.microsoft.com/office/powerpoint/2010/main" val="18722753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928914"/>
          </a:xfrm>
        </p:spPr>
        <p:txBody>
          <a:bodyPr/>
          <a:lstStyle/>
          <a:p>
            <a:r>
              <a:rPr lang="en-US" dirty="0" smtClean="0"/>
              <a:t>How to Support Your Students</a:t>
            </a:r>
            <a:endParaRPr lang="en-US" dirty="0"/>
          </a:p>
        </p:txBody>
      </p:sp>
      <p:sp>
        <p:nvSpPr>
          <p:cNvPr id="3" name="Content Placeholder 2"/>
          <p:cNvSpPr>
            <a:spLocks noGrp="1"/>
          </p:cNvSpPr>
          <p:nvPr>
            <p:ph idx="1"/>
          </p:nvPr>
        </p:nvSpPr>
        <p:spPr>
          <a:xfrm>
            <a:off x="609599" y="1654630"/>
            <a:ext cx="6347714" cy="4760684"/>
          </a:xfrm>
        </p:spPr>
        <p:txBody>
          <a:bodyPr>
            <a:normAutofit/>
          </a:bodyPr>
          <a:lstStyle/>
          <a:p>
            <a:r>
              <a:rPr lang="en-US" sz="1600" dirty="0">
                <a:latin typeface="Century Schoolbook"/>
                <a:cs typeface="Century Schoolbook"/>
              </a:rPr>
              <a:t>Different levels of access </a:t>
            </a:r>
          </a:p>
          <a:p>
            <a:pPr lvl="1"/>
            <a:r>
              <a:rPr lang="en-US" dirty="0">
                <a:latin typeface="Century Schoolbook"/>
                <a:cs typeface="Century Schoolbook"/>
              </a:rPr>
              <a:t>Resident Advisors / Residence Life </a:t>
            </a:r>
          </a:p>
          <a:p>
            <a:pPr lvl="1"/>
            <a:r>
              <a:rPr lang="en-US" dirty="0">
                <a:latin typeface="Century Schoolbook"/>
                <a:cs typeface="Century Schoolbook"/>
              </a:rPr>
              <a:t>Student Affairs </a:t>
            </a:r>
          </a:p>
          <a:p>
            <a:pPr lvl="2"/>
            <a:r>
              <a:rPr lang="en-US" sz="1600" dirty="0">
                <a:latin typeface="Century Schoolbook"/>
                <a:cs typeface="Century Schoolbook"/>
              </a:rPr>
              <a:t>Counseling or Wellness Center (therapy, meds, referrals)</a:t>
            </a:r>
          </a:p>
          <a:p>
            <a:pPr lvl="2"/>
            <a:r>
              <a:rPr lang="en-US" sz="1600" dirty="0">
                <a:latin typeface="Century Schoolbook"/>
                <a:cs typeface="Century Schoolbook"/>
              </a:rPr>
              <a:t>Student Orgs </a:t>
            </a:r>
          </a:p>
          <a:p>
            <a:pPr lvl="2"/>
            <a:r>
              <a:rPr lang="en-US" sz="1600" dirty="0">
                <a:latin typeface="Century Schoolbook"/>
                <a:cs typeface="Century Schoolbook"/>
              </a:rPr>
              <a:t>Cultural Centers </a:t>
            </a:r>
          </a:p>
          <a:p>
            <a:pPr lvl="2"/>
            <a:r>
              <a:rPr lang="en-US" sz="1600" dirty="0">
                <a:latin typeface="Century Schoolbook"/>
                <a:cs typeface="Century Schoolbook"/>
              </a:rPr>
              <a:t>Disability Resource Center</a:t>
            </a:r>
          </a:p>
          <a:p>
            <a:pPr lvl="1"/>
            <a:r>
              <a:rPr lang="en-US" dirty="0">
                <a:latin typeface="Century Schoolbook"/>
                <a:cs typeface="Century Schoolbook"/>
              </a:rPr>
              <a:t>Academic Affairs </a:t>
            </a:r>
          </a:p>
          <a:p>
            <a:pPr lvl="1"/>
            <a:r>
              <a:rPr lang="en-US" dirty="0">
                <a:latin typeface="Century Schoolbook"/>
                <a:cs typeface="Century Schoolbook"/>
              </a:rPr>
              <a:t>Admissions </a:t>
            </a:r>
          </a:p>
          <a:p>
            <a:pPr lvl="1"/>
            <a:r>
              <a:rPr lang="en-US" dirty="0">
                <a:latin typeface="Century Schoolbook"/>
                <a:cs typeface="Century Schoolbook"/>
              </a:rPr>
              <a:t>Advising </a:t>
            </a:r>
          </a:p>
          <a:p>
            <a:pPr lvl="1"/>
            <a:r>
              <a:rPr lang="en-US" dirty="0">
                <a:latin typeface="Century Schoolbook"/>
                <a:cs typeface="Century Schoolbook"/>
              </a:rPr>
              <a:t>Departmental overlap responding to crisis </a:t>
            </a:r>
          </a:p>
          <a:p>
            <a:r>
              <a:rPr lang="en-US" sz="1600" dirty="0">
                <a:latin typeface="Century Schoolbook"/>
                <a:cs typeface="Century Schoolbook"/>
              </a:rPr>
              <a:t>Balance comes through experience at college </a:t>
            </a:r>
          </a:p>
          <a:p>
            <a:endParaRPr lang="en-US" dirty="0"/>
          </a:p>
        </p:txBody>
      </p:sp>
    </p:spTree>
    <p:extLst>
      <p:ext uri="{BB962C8B-B14F-4D97-AF65-F5344CB8AC3E}">
        <p14:creationId xmlns:p14="http://schemas.microsoft.com/office/powerpoint/2010/main" val="2875816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1428" y="1"/>
            <a:ext cx="445273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21305" y="1"/>
            <a:ext cx="467218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26438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Critical Question</a:t>
            </a:r>
            <a:endParaRPr lang="en-US" sz="4800" dirty="0"/>
          </a:p>
        </p:txBody>
      </p:sp>
      <p:sp>
        <p:nvSpPr>
          <p:cNvPr id="3" name="Content Placeholder 2"/>
          <p:cNvSpPr>
            <a:spLocks noGrp="1"/>
          </p:cNvSpPr>
          <p:nvPr>
            <p:ph idx="1"/>
          </p:nvPr>
        </p:nvSpPr>
        <p:spPr/>
        <p:txBody>
          <a:bodyPr/>
          <a:lstStyle/>
          <a:p>
            <a:pPr algn="ctr"/>
            <a:r>
              <a:rPr lang="en-US" sz="3600" dirty="0">
                <a:latin typeface="Century Schoolbook"/>
                <a:cs typeface="Century Schoolbook"/>
              </a:rPr>
              <a:t>What is the role of higher education in addressing student mental health concerns? </a:t>
            </a:r>
          </a:p>
          <a:p>
            <a:endParaRPr lang="en-US" dirty="0"/>
          </a:p>
        </p:txBody>
      </p:sp>
    </p:spTree>
    <p:extLst>
      <p:ext uri="{BB962C8B-B14F-4D97-AF65-F5344CB8AC3E}">
        <p14:creationId xmlns:p14="http://schemas.microsoft.com/office/powerpoint/2010/main" val="37396795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a:latin typeface="Century Schoolbook" panose="02040604050505020304" pitchFamily="18" charset="0"/>
              </a:rPr>
              <a:t>The JED Foundation</a:t>
            </a:r>
          </a:p>
          <a:p>
            <a:r>
              <a:rPr lang="en-US" dirty="0">
                <a:latin typeface="Century Schoolbook" panose="02040604050505020304" pitchFamily="18" charset="0"/>
              </a:rPr>
              <a:t>National Alliance on Mental Illness (NAMI)</a:t>
            </a:r>
          </a:p>
          <a:p>
            <a:r>
              <a:rPr lang="en-US" dirty="0">
                <a:latin typeface="Century Schoolbook" panose="02040604050505020304" pitchFamily="18" charset="0"/>
              </a:rPr>
              <a:t>Transitionyear.org</a:t>
            </a:r>
          </a:p>
          <a:p>
            <a:r>
              <a:rPr lang="en-US" dirty="0">
                <a:latin typeface="Century Schoolbook" panose="02040604050505020304" pitchFamily="18" charset="0"/>
              </a:rPr>
              <a:t>College Transition Initiative  </a:t>
            </a:r>
          </a:p>
          <a:p>
            <a:r>
              <a:rPr lang="en-US" i="1" dirty="0">
                <a:latin typeface="Century Schoolbook" panose="02040604050505020304" pitchFamily="18" charset="0"/>
              </a:rPr>
              <a:t>What to do when college is not the</a:t>
            </a:r>
          </a:p>
          <a:p>
            <a:pPr marL="0" indent="0">
              <a:buNone/>
            </a:pPr>
            <a:r>
              <a:rPr lang="en-US" i="1" dirty="0">
                <a:latin typeface="Century Schoolbook" panose="02040604050505020304" pitchFamily="18" charset="0"/>
              </a:rPr>
              <a:t>    best time of your life? </a:t>
            </a:r>
            <a:endParaRPr lang="en-US" dirty="0">
              <a:latin typeface="Century Schoolbook" panose="02040604050505020304" pitchFamily="18" charset="0"/>
            </a:endParaRPr>
          </a:p>
          <a:p>
            <a:pPr lvl="1"/>
            <a:r>
              <a:rPr lang="en-US" dirty="0">
                <a:latin typeface="Century Schoolbook" panose="02040604050505020304" pitchFamily="18" charset="0"/>
              </a:rPr>
              <a:t>By David </a:t>
            </a:r>
            <a:r>
              <a:rPr lang="en-US" dirty="0" err="1">
                <a:latin typeface="Century Schoolbook" panose="02040604050505020304" pitchFamily="18" charset="0"/>
              </a:rPr>
              <a:t>Leibow</a:t>
            </a:r>
            <a:endParaRPr lang="en-US" dirty="0">
              <a:latin typeface="Century Schoolbook" panose="02040604050505020304" pitchFamily="18" charset="0"/>
            </a:endParaRPr>
          </a:p>
          <a:p>
            <a:r>
              <a:rPr lang="en-US" i="1" dirty="0">
                <a:latin typeface="Century Schoolbook" panose="02040604050505020304" pitchFamily="18" charset="0"/>
              </a:rPr>
              <a:t>College of the overwhelmed: The campus mental health crisis and what to do about it</a:t>
            </a:r>
          </a:p>
          <a:p>
            <a:pPr lvl="1"/>
            <a:r>
              <a:rPr lang="en-US" dirty="0">
                <a:latin typeface="Century Schoolbook" panose="02040604050505020304" pitchFamily="18" charset="0"/>
              </a:rPr>
              <a:t>By Theresa Foy </a:t>
            </a:r>
            <a:r>
              <a:rPr lang="en-US" dirty="0" err="1">
                <a:latin typeface="Century Schoolbook" panose="02040604050505020304" pitchFamily="18" charset="0"/>
              </a:rPr>
              <a:t>DiGeronimo</a:t>
            </a:r>
            <a:endParaRPr lang="en-US" dirty="0">
              <a:latin typeface="Century Schoolbook" panose="02040604050505020304" pitchFamily="18" charset="0"/>
            </a:endParaRPr>
          </a:p>
          <a:p>
            <a:endParaRPr lang="en-US" dirty="0"/>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74199" y="2709103"/>
            <a:ext cx="1512992" cy="2086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264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09599" y="1553030"/>
            <a:ext cx="6347714" cy="4731656"/>
          </a:xfrm>
        </p:spPr>
        <p:txBody>
          <a:bodyPr>
            <a:normAutofit fontScale="85000" lnSpcReduction="10000"/>
          </a:bodyPr>
          <a:lstStyle/>
          <a:p>
            <a:r>
              <a:rPr lang="en-US" sz="1900" dirty="0">
                <a:latin typeface="Century Schoolbook"/>
                <a:cs typeface="Century Schoolbook"/>
              </a:rPr>
              <a:t>American Psychological Association (2011). </a:t>
            </a:r>
            <a:r>
              <a:rPr lang="en-US" sz="1900" i="1" dirty="0">
                <a:latin typeface="Century Schoolbook"/>
                <a:cs typeface="Century Schoolbook"/>
              </a:rPr>
              <a:t>The State of Mental Health on College Campuses: A Growing Crisis</a:t>
            </a:r>
            <a:r>
              <a:rPr lang="en-US" sz="1900" dirty="0">
                <a:latin typeface="Century Schoolbook"/>
                <a:cs typeface="Century Schoolbook"/>
              </a:rPr>
              <a:t>. Retrieved from: http://www.apa.org/about/gr/education/news/2011/college-campuses.aspx.  </a:t>
            </a:r>
          </a:p>
          <a:p>
            <a:r>
              <a:rPr lang="en-US" sz="1900" dirty="0" err="1">
                <a:latin typeface="Century Schoolbook"/>
                <a:cs typeface="Century Schoolbook"/>
              </a:rPr>
              <a:t>Aselton</a:t>
            </a:r>
            <a:r>
              <a:rPr lang="en-US" sz="1900" dirty="0">
                <a:latin typeface="Century Schoolbook"/>
                <a:cs typeface="Century Schoolbook"/>
              </a:rPr>
              <a:t>, P. (2012). Sources of stress and coping in American college students who have been diagnosed with depression. </a:t>
            </a:r>
          </a:p>
          <a:p>
            <a:r>
              <a:rPr lang="en-US" sz="1900" dirty="0">
                <a:latin typeface="Century Schoolbook"/>
                <a:cs typeface="Century Schoolbook"/>
              </a:rPr>
              <a:t>College of Charleston Student Health Center. Common Mental Health Topics: Burnout. </a:t>
            </a:r>
            <a:r>
              <a:rPr lang="en-US" sz="1900" i="1" dirty="0">
                <a:latin typeface="Century Schoolbook"/>
                <a:cs typeface="Century Schoolbook"/>
              </a:rPr>
              <a:t>Journal of Child and Adolescent Psychiatric Nursing, </a:t>
            </a:r>
            <a:r>
              <a:rPr lang="en-US" sz="1900" dirty="0">
                <a:latin typeface="Century Schoolbook"/>
                <a:cs typeface="Century Schoolbook"/>
              </a:rPr>
              <a:t>25, 119-123. </a:t>
            </a:r>
          </a:p>
          <a:p>
            <a:r>
              <a:rPr lang="en-US" sz="1900" dirty="0">
                <a:latin typeface="Century Schoolbook"/>
                <a:cs typeface="Century Schoolbook"/>
              </a:rPr>
              <a:t>Higher Education Research Institute (2014). </a:t>
            </a:r>
            <a:r>
              <a:rPr lang="en-US" sz="1900" i="1" dirty="0">
                <a:latin typeface="Century Schoolbook"/>
                <a:cs typeface="Century Schoolbook"/>
              </a:rPr>
              <a:t>The American Freshman: National Norms 2014</a:t>
            </a:r>
            <a:r>
              <a:rPr lang="en-US" sz="1900" dirty="0">
                <a:latin typeface="Century Schoolbook"/>
                <a:cs typeface="Century Schoolbook"/>
              </a:rPr>
              <a:t>. Retrieved from http://www.heri.ucla.edu/monographsTheAmericanFreshman2014.pdf. Los Angeles: Higher Education Research Institute </a:t>
            </a:r>
          </a:p>
          <a:p>
            <a:r>
              <a:rPr lang="en-US" sz="1900" dirty="0">
                <a:latin typeface="Century Schoolbook"/>
                <a:cs typeface="Century Schoolbook"/>
              </a:rPr>
              <a:t>National Institute of Mental Health. (2003). </a:t>
            </a:r>
            <a:r>
              <a:rPr lang="en-US" sz="1900" i="1" dirty="0">
                <a:latin typeface="Century Schoolbook"/>
                <a:cs typeface="Century Schoolbook"/>
              </a:rPr>
              <a:t>Depression and college </a:t>
            </a:r>
            <a:r>
              <a:rPr lang="en-US" sz="1900" dirty="0">
                <a:latin typeface="Century Schoolbook"/>
                <a:cs typeface="Century Schoolbook"/>
              </a:rPr>
              <a:t>students. UC Berkeley, University Health Services, from NIH Publication No. 97-4266; s:uhs/healthed/depresscoll.doc.</a:t>
            </a:r>
          </a:p>
          <a:p>
            <a:endParaRPr lang="en-US" dirty="0"/>
          </a:p>
        </p:txBody>
      </p:sp>
    </p:spTree>
    <p:extLst>
      <p:ext uri="{BB962C8B-B14F-4D97-AF65-F5344CB8AC3E}">
        <p14:creationId xmlns:p14="http://schemas.microsoft.com/office/powerpoint/2010/main" val="311314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16114"/>
            <a:ext cx="9144000" cy="6633029"/>
          </a:xfrm>
          <a:prstGeom prst="rect">
            <a:avLst/>
          </a:prstGeom>
        </p:spPr>
      </p:pic>
    </p:spTree>
    <p:extLst>
      <p:ext uri="{BB962C8B-B14F-4D97-AF65-F5344CB8AC3E}">
        <p14:creationId xmlns:p14="http://schemas.microsoft.com/office/powerpoint/2010/main" val="442390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74171"/>
            <a:ext cx="9144000" cy="6966858"/>
          </a:xfrm>
          <a:prstGeom prst="rect">
            <a:avLst/>
          </a:prstGeom>
        </p:spPr>
      </p:pic>
    </p:spTree>
    <p:extLst>
      <p:ext uri="{BB962C8B-B14F-4D97-AF65-F5344CB8AC3E}">
        <p14:creationId xmlns:p14="http://schemas.microsoft.com/office/powerpoint/2010/main" val="17897841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966857"/>
          </a:xfrm>
          <a:prstGeom prst="rect">
            <a:avLst/>
          </a:prstGeom>
        </p:spPr>
      </p:pic>
    </p:spTree>
    <p:extLst>
      <p:ext uri="{BB962C8B-B14F-4D97-AF65-F5344CB8AC3E}">
        <p14:creationId xmlns:p14="http://schemas.microsoft.com/office/powerpoint/2010/main" val="2335280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Generation Stressed: A specific look at anxiety	</a:t>
            </a:r>
            <a:endParaRPr lang="en-US" dirty="0"/>
          </a:p>
        </p:txBody>
      </p:sp>
      <p:sp>
        <p:nvSpPr>
          <p:cNvPr id="5" name="Subtitle 4"/>
          <p:cNvSpPr>
            <a:spLocks noGrp="1"/>
          </p:cNvSpPr>
          <p:nvPr>
            <p:ph type="subTitle" idx="1"/>
          </p:nvPr>
        </p:nvSpPr>
        <p:spPr/>
        <p:txBody>
          <a:bodyPr/>
          <a:lstStyle/>
          <a:p>
            <a:r>
              <a:rPr lang="en-US" dirty="0" smtClean="0"/>
              <a:t>Holly Fleischer</a:t>
            </a:r>
            <a:endParaRPr lang="en-US" dirty="0"/>
          </a:p>
        </p:txBody>
      </p:sp>
      <p:pic>
        <p:nvPicPr>
          <p:cNvPr id="4" name="Picture 3" descr="attacchi-di-panic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6601" y="3812645"/>
            <a:ext cx="3206750" cy="2670175"/>
          </a:xfrm>
          <a:prstGeom prst="rect">
            <a:avLst/>
          </a:prstGeom>
        </p:spPr>
      </p:pic>
    </p:spTree>
    <p:extLst>
      <p:ext uri="{BB962C8B-B14F-4D97-AF65-F5344CB8AC3E}">
        <p14:creationId xmlns:p14="http://schemas.microsoft.com/office/powerpoint/2010/main" val="207449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595313"/>
            <a:ext cx="6347713" cy="176213"/>
          </a:xfrm>
        </p:spPr>
        <p:txBody>
          <a:bodyPr>
            <a:noAutofit/>
          </a:bodyPr>
          <a:lstStyle/>
          <a:p>
            <a:pPr algn="ctr"/>
            <a:r>
              <a:rPr lang="en-US" sz="2000" dirty="0" smtClean="0"/>
              <a:t>Why Should We Care: Beyond the Humanitarian Argument</a:t>
            </a:r>
            <a:endParaRPr lang="en-US" sz="2000" dirty="0"/>
          </a:p>
        </p:txBody>
      </p:sp>
      <p:sp>
        <p:nvSpPr>
          <p:cNvPr id="3" name="Content Placeholder 2"/>
          <p:cNvSpPr>
            <a:spLocks noGrp="1"/>
          </p:cNvSpPr>
          <p:nvPr>
            <p:ph idx="1"/>
          </p:nvPr>
        </p:nvSpPr>
        <p:spPr>
          <a:xfrm>
            <a:off x="822960" y="1314450"/>
            <a:ext cx="7520940" cy="3786188"/>
          </a:xfrm>
        </p:spPr>
        <p:txBody>
          <a:bodyPr>
            <a:normAutofit lnSpcReduction="10000"/>
          </a:bodyPr>
          <a:lstStyle/>
          <a:p>
            <a:pPr marL="0" indent="0"/>
            <a:r>
              <a:rPr lang="en-US" sz="1800" dirty="0" smtClean="0"/>
              <a:t>According </a:t>
            </a:r>
            <a:r>
              <a:rPr lang="en-US" sz="1800" dirty="0"/>
              <a:t>to the </a:t>
            </a:r>
            <a:r>
              <a:rPr lang="en-US" sz="1800" dirty="0" smtClean="0"/>
              <a:t>2013 </a:t>
            </a:r>
            <a:r>
              <a:rPr lang="en-US" sz="1800" dirty="0"/>
              <a:t>Association for University and College Counseling Center Directors survey of counseling center </a:t>
            </a:r>
            <a:r>
              <a:rPr lang="en-US" sz="1800" dirty="0" smtClean="0"/>
              <a:t>directors:</a:t>
            </a:r>
            <a:endParaRPr lang="en-US" sz="1800" dirty="0"/>
          </a:p>
          <a:p>
            <a:pPr>
              <a:buFont typeface="Arial" panose="020B0604020202020204" pitchFamily="34" charset="0"/>
              <a:buChar char="•"/>
            </a:pPr>
            <a:r>
              <a:rPr lang="en-US" sz="1800" dirty="0" smtClean="0"/>
              <a:t>70% of </a:t>
            </a:r>
            <a:r>
              <a:rPr lang="en-US" sz="1800" dirty="0"/>
              <a:t>directors believe that the </a:t>
            </a:r>
            <a:r>
              <a:rPr lang="en-US" sz="1800" dirty="0" smtClean="0"/>
              <a:t># of </a:t>
            </a:r>
            <a:r>
              <a:rPr lang="en-US" sz="1800" dirty="0"/>
              <a:t>students with severe psychological problems on their campus has increased in the past year.</a:t>
            </a:r>
          </a:p>
          <a:p>
            <a:pPr>
              <a:buFont typeface="Arial" panose="020B0604020202020204" pitchFamily="34" charset="0"/>
              <a:buChar char="•"/>
            </a:pPr>
            <a:r>
              <a:rPr lang="en-US" sz="1800" dirty="0" smtClean="0"/>
              <a:t>Anxiety </a:t>
            </a:r>
            <a:r>
              <a:rPr lang="en-US" sz="1800" dirty="0"/>
              <a:t>is the top presenting concern among college students (41.6 percent), followed by depression (36.4 percent) and relationship problems (35.8 percent).</a:t>
            </a:r>
          </a:p>
          <a:p>
            <a:pPr>
              <a:buFont typeface="Arial" panose="020B0604020202020204" pitchFamily="34" charset="0"/>
              <a:buChar char="•"/>
            </a:pPr>
            <a:r>
              <a:rPr lang="en-US" sz="1800" dirty="0" smtClean="0"/>
              <a:t>24.5 </a:t>
            </a:r>
            <a:r>
              <a:rPr lang="en-US" sz="1800" dirty="0"/>
              <a:t>percent of clients were taking </a:t>
            </a:r>
            <a:r>
              <a:rPr lang="en-US" sz="1800" dirty="0" smtClean="0"/>
              <a:t>psychotropic medications</a:t>
            </a:r>
          </a:p>
          <a:p>
            <a:pPr>
              <a:buFont typeface="Arial" panose="020B0604020202020204" pitchFamily="34" charset="0"/>
              <a:buChar char="•"/>
            </a:pPr>
            <a:r>
              <a:rPr lang="en-US" sz="1800" dirty="0" smtClean="0"/>
              <a:t>21% </a:t>
            </a:r>
            <a:r>
              <a:rPr lang="en-US" sz="1800" dirty="0"/>
              <a:t>of counseling center students present with severe mental health concerns, while another </a:t>
            </a:r>
            <a:r>
              <a:rPr lang="en-US" sz="1800" dirty="0" smtClean="0"/>
              <a:t>40% </a:t>
            </a:r>
            <a:r>
              <a:rPr lang="en-US" sz="1800" dirty="0"/>
              <a:t>present with mild mental health concerns.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525" y="5100637"/>
            <a:ext cx="2471737" cy="1628775"/>
          </a:xfrm>
          <a:prstGeom prst="rect">
            <a:avLst/>
          </a:prstGeom>
        </p:spPr>
      </p:pic>
    </p:spTree>
    <p:extLst>
      <p:ext uri="{BB962C8B-B14F-4D97-AF65-F5344CB8AC3E}">
        <p14:creationId xmlns:p14="http://schemas.microsoft.com/office/powerpoint/2010/main" val="743830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4810</TotalTime>
  <Words>2266</Words>
  <Application>Microsoft Office PowerPoint</Application>
  <PresentationFormat>On-screen Show (4:3)</PresentationFormat>
  <Paragraphs>258</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Facet</vt:lpstr>
      <vt:lpstr>Generation Stressed</vt:lpstr>
      <vt:lpstr>Why spend so much time talking about adolescent stress?</vt:lpstr>
      <vt:lpstr>PowerPoint Presentation</vt:lpstr>
      <vt:lpstr>PowerPoint Presentation</vt:lpstr>
      <vt:lpstr>PowerPoint Presentation</vt:lpstr>
      <vt:lpstr>PowerPoint Presentation</vt:lpstr>
      <vt:lpstr>PowerPoint Presentation</vt:lpstr>
      <vt:lpstr>Generation Stressed: A specific look at anxiety </vt:lpstr>
      <vt:lpstr>Why Should We Care: Beyond the Humanitarian Argument</vt:lpstr>
      <vt:lpstr>Anxiety and stress is extremely adaptive for survival</vt:lpstr>
      <vt:lpstr>We avoid situations that elicit stress because of the discomfort</vt:lpstr>
      <vt:lpstr>TRIUNE BRAIN THEORY</vt:lpstr>
      <vt:lpstr>Anxiety Disorders Defined </vt:lpstr>
      <vt:lpstr>Types of Anxiety Disorders</vt:lpstr>
      <vt:lpstr>Causes/Risk Factors of Anxiety Disorder</vt:lpstr>
      <vt:lpstr>What Does Anxiety look like at Home?</vt:lpstr>
      <vt:lpstr>How does Anxiety present in high school?</vt:lpstr>
      <vt:lpstr>Socio-Economic Factors- Poverty Maslow’s Hieracrchy of Needs</vt:lpstr>
      <vt:lpstr>Socio-Economic Factors-Top 1%</vt:lpstr>
      <vt:lpstr>Developmental Factors</vt:lpstr>
      <vt:lpstr>Where your admitted students are on the emotional development scale may prove to be more indicative of success than ACT score and GPA</vt:lpstr>
      <vt:lpstr>Implications for college</vt:lpstr>
      <vt:lpstr>A few suggestions</vt:lpstr>
      <vt:lpstr>A few suggestions continued…</vt:lpstr>
      <vt:lpstr>Questions we should ask for lasting happiness</vt:lpstr>
      <vt:lpstr>References</vt:lpstr>
      <vt:lpstr>Generation Stressed: Part II  Stress, Burnout, Depression and the Student…Assessing College  Mental Health Offerings  Benjamin Schwartz Psy. D.</vt:lpstr>
      <vt:lpstr>Prevalence</vt:lpstr>
      <vt:lpstr>PowerPoint Presentation</vt:lpstr>
      <vt:lpstr>National News</vt:lpstr>
      <vt:lpstr>Stress, Burnout, and Depression</vt:lpstr>
      <vt:lpstr>Sources of Stress</vt:lpstr>
      <vt:lpstr>Stress, Burnout, and Depression</vt:lpstr>
      <vt:lpstr>Traits of Someone Likely to Burnout</vt:lpstr>
      <vt:lpstr>PowerPoint Presentation</vt:lpstr>
      <vt:lpstr>Stress, Burnout, and Depression</vt:lpstr>
      <vt:lpstr>Clinical Depression</vt:lpstr>
      <vt:lpstr>PowerPoint Presentation</vt:lpstr>
      <vt:lpstr>Trends in College Counseling</vt:lpstr>
      <vt:lpstr>Considerations for Advisors &amp; Parents</vt:lpstr>
      <vt:lpstr>How to Support Your Students</vt:lpstr>
      <vt:lpstr>PowerPoint Presentation</vt:lpstr>
      <vt:lpstr>Critical Question</vt:lpstr>
      <vt:lpstr>Resources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Assisting the Anxious Adolescent</dc:title>
  <dc:creator>Holly Fleischer</dc:creator>
  <cp:lastModifiedBy>Default</cp:lastModifiedBy>
  <cp:revision>59</cp:revision>
  <dcterms:created xsi:type="dcterms:W3CDTF">2013-11-24T16:07:53Z</dcterms:created>
  <dcterms:modified xsi:type="dcterms:W3CDTF">2015-05-16T00:57:50Z</dcterms:modified>
</cp:coreProperties>
</file>