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45" r:id="rId1"/>
    <p:sldMasterId id="2147483757" r:id="rId2"/>
  </p:sldMasterIdLst>
  <p:notesMasterIdLst>
    <p:notesMasterId r:id="rId19"/>
  </p:notesMasterIdLst>
  <p:handoutMasterIdLst>
    <p:handoutMasterId r:id="rId20"/>
  </p:handoutMasterIdLst>
  <p:sldIdLst>
    <p:sldId id="343" r:id="rId3"/>
    <p:sldId id="346" r:id="rId4"/>
    <p:sldId id="364" r:id="rId5"/>
    <p:sldId id="261" r:id="rId6"/>
    <p:sldId id="359" r:id="rId7"/>
    <p:sldId id="363" r:id="rId8"/>
    <p:sldId id="305" r:id="rId9"/>
    <p:sldId id="360" r:id="rId10"/>
    <p:sldId id="358" r:id="rId11"/>
    <p:sldId id="366" r:id="rId12"/>
    <p:sldId id="373" r:id="rId13"/>
    <p:sldId id="374" r:id="rId14"/>
    <p:sldId id="316" r:id="rId15"/>
    <p:sldId id="367" r:id="rId16"/>
    <p:sldId id="371" r:id="rId17"/>
    <p:sldId id="304" r:id="rId18"/>
  </p:sldIdLst>
  <p:sldSz cx="9144000" cy="6858000" type="screen4x3"/>
  <p:notesSz cx="6858000" cy="9144000"/>
  <p:embeddedFontLst>
    <p:embeddedFont>
      <p:font typeface="Wingdings 3" pitchFamily="18" charset="2"/>
      <p:regular r:id="rId21"/>
    </p:embeddedFont>
    <p:embeddedFont>
      <p:font typeface="Georgia" pitchFamily="18" charset="0"/>
      <p:regular r:id="rId22"/>
      <p:bold r:id="rId23"/>
      <p:italic r:id="rId24"/>
      <p:boldItalic r:id="rId25"/>
    </p:embeddedFont>
    <p:embeddedFont>
      <p:font typeface="Garamond" pitchFamily="18" charset="0"/>
      <p:regular r:id="rId26"/>
      <p:bold r:id="rId27"/>
      <p: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ＭＳ Ｐゴシック" pitchFamily="34" charset="-128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C0C0"/>
    <a:srgbClr val="808080"/>
    <a:srgbClr val="5E5E5E"/>
    <a:srgbClr val="5FA326"/>
    <a:srgbClr val="68B42A"/>
    <a:srgbClr val="76CB2F"/>
    <a:srgbClr val="3399FF"/>
    <a:srgbClr val="40629E"/>
    <a:srgbClr val="7DA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53963" autoAdjust="0"/>
  </p:normalViewPr>
  <p:slideViewPr>
    <p:cSldViewPr>
      <p:cViewPr varScale="1">
        <p:scale>
          <a:sx n="38" d="100"/>
          <a:sy n="38" d="100"/>
        </p:scale>
        <p:origin x="-23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Applicants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45</c:v>
                </c:pt>
                <c:pt idx="1">
                  <c:v>141</c:v>
                </c:pt>
                <c:pt idx="2">
                  <c:v>171</c:v>
                </c:pt>
                <c:pt idx="3">
                  <c:v>206</c:v>
                </c:pt>
                <c:pt idx="4">
                  <c:v>228</c:v>
                </c:pt>
                <c:pt idx="5">
                  <c:v>206</c:v>
                </c:pt>
                <c:pt idx="6">
                  <c:v>240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Admits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9382716049382602E-3"/>
                  <c:y val="-9.3846669690206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580246913580247E-2"/>
                  <c:y val="-2.58078341648062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345679012345723E-2"/>
                  <c:y val="-2.81540009070613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14814814814815E-2"/>
                  <c:y val="-2.34616674225510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6419753086418843E-3"/>
                  <c:y val="-7.0385002267653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8765432098764528E-3"/>
                  <c:y val="-1.64231671957857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111111111111021E-2"/>
                  <c:y val="-3.51925011338266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</c:v>
                </c:pt>
                <c:pt idx="1">
                  <c:v>87</c:v>
                </c:pt>
                <c:pt idx="2">
                  <c:v>106</c:v>
                </c:pt>
                <c:pt idx="3">
                  <c:v>117</c:v>
                </c:pt>
                <c:pt idx="4">
                  <c:v>161</c:v>
                </c:pt>
                <c:pt idx="5">
                  <c:v>148</c:v>
                </c:pt>
                <c:pt idx="6">
                  <c:v>166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6419753086419519E-3"/>
                  <c:y val="-7.0385002267653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83950617283949E-2"/>
                  <c:y val="-9.3846669690204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345679012345678E-2"/>
                  <c:y val="-9.38466696902052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876543209876543E-3"/>
                  <c:y val="-9.3846669690204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9753086419752996E-2"/>
                  <c:y val="-4.6923334845102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814814814814633E-2"/>
                  <c:y val="-7.03850022676532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</c:v>
                </c:pt>
                <c:pt idx="1">
                  <c:v>64</c:v>
                </c:pt>
                <c:pt idx="2">
                  <c:v>96</c:v>
                </c:pt>
                <c:pt idx="3">
                  <c:v>93</c:v>
                </c:pt>
                <c:pt idx="4">
                  <c:v>122</c:v>
                </c:pt>
                <c:pt idx="5">
                  <c:v>129</c:v>
                </c:pt>
                <c:pt idx="6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04000"/>
        <c:axId val="162305536"/>
      </c:barChart>
      <c:catAx>
        <c:axId val="16230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2305536"/>
        <c:crosses val="autoZero"/>
        <c:auto val="1"/>
        <c:lblAlgn val="ctr"/>
        <c:lblOffset val="100"/>
        <c:noMultiLvlLbl val="0"/>
      </c:catAx>
      <c:valAx>
        <c:axId val="16230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04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9960824341401769E-2"/>
          <c:y val="4.2939839296815038E-2"/>
          <c:w val="0.13823757729436362"/>
          <c:h val="0.18748523622047245"/>
        </c:manualLayout>
      </c:layout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341832785094222E-2"/>
          <c:y val="4.127133124186174E-2"/>
          <c:w val="0.91274447860725938"/>
          <c:h val="0.804158293801484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Accepts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5187342398109951E-2"/>
                  <c:y val="-3.35592160599651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779848702185582E-2"/>
                  <c:y val="-2.83962597430473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  <c:pt idx="4">
                  <c:v>Fall 2012</c:v>
                </c:pt>
                <c:pt idx="5">
                  <c:v>Spring 2013</c:v>
                </c:pt>
                <c:pt idx="6">
                  <c:v>Fall 2013</c:v>
                </c:pt>
                <c:pt idx="7">
                  <c:v>Spring 2014</c:v>
                </c:pt>
                <c:pt idx="8">
                  <c:v>Fall 2014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10</c:v>
                </c:pt>
                <c:pt idx="1">
                  <c:v>1</c:v>
                </c:pt>
                <c:pt idx="2">
                  <c:v>20</c:v>
                </c:pt>
                <c:pt idx="3">
                  <c:v>2</c:v>
                </c:pt>
                <c:pt idx="4">
                  <c:v>39</c:v>
                </c:pt>
                <c:pt idx="5">
                  <c:v>15</c:v>
                </c:pt>
                <c:pt idx="6">
                  <c:v>48</c:v>
                </c:pt>
                <c:pt idx="7">
                  <c:v>15</c:v>
                </c:pt>
                <c:pt idx="8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447291965505101E-2"/>
                  <c:y val="-2.06518252676708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817317181807512E-2"/>
                  <c:y val="-3.35592160599651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3484760445127087E-2"/>
                  <c:y val="-2.06518252676708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052222892474917E-2"/>
                  <c:y val="-2.58147815845885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  <c:pt idx="4">
                  <c:v>Fall 2012</c:v>
                </c:pt>
                <c:pt idx="5">
                  <c:v>Spring 2013</c:v>
                </c:pt>
                <c:pt idx="6">
                  <c:v>Fall 2013</c:v>
                </c:pt>
                <c:pt idx="7">
                  <c:v>Spring 2014</c:v>
                </c:pt>
                <c:pt idx="8">
                  <c:v>Fall 2014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Declined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964861310336732E-2"/>
                  <c:y val="-5.421104132763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187342398109923E-2"/>
                  <c:y val="-6.7118432119930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149873918487837E-2"/>
                  <c:y val="-3.872217237688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9557367614412338E-2"/>
                  <c:y val="-5.16295631691770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Fall 2010</c:v>
                </c:pt>
                <c:pt idx="1">
                  <c:v>Spring 2011</c:v>
                </c:pt>
                <c:pt idx="2">
                  <c:v>Fall 2011</c:v>
                </c:pt>
                <c:pt idx="3">
                  <c:v>Spring 2012</c:v>
                </c:pt>
                <c:pt idx="4">
                  <c:v>Fall 2012</c:v>
                </c:pt>
                <c:pt idx="5">
                  <c:v>Spring 2013</c:v>
                </c:pt>
                <c:pt idx="6">
                  <c:v>Fall 2013</c:v>
                </c:pt>
                <c:pt idx="7">
                  <c:v>Spring 2014</c:v>
                </c:pt>
                <c:pt idx="8">
                  <c:v>Fall 2014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397184"/>
        <c:axId val="162484992"/>
      </c:barChart>
      <c:catAx>
        <c:axId val="16239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484992"/>
        <c:crosses val="autoZero"/>
        <c:auto val="1"/>
        <c:lblAlgn val="ctr"/>
        <c:lblOffset val="100"/>
        <c:noMultiLvlLbl val="0"/>
      </c:catAx>
      <c:valAx>
        <c:axId val="16248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39718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9.703272622330314E-2"/>
          <c:y val="0.10340019294008412"/>
          <c:w val="0.12603075362642968"/>
          <c:h val="0.21494830335905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May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15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ser>
          <c:idx val="0"/>
          <c:order val="2"/>
          <c:tx>
            <c:strRef>
              <c:f>Sheet1!$B$1</c:f>
              <c:strCache>
                <c:ptCount val="1"/>
                <c:pt idx="0">
                  <c:v>December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674752"/>
        <c:axId val="163713408"/>
      </c:barChart>
      <c:catAx>
        <c:axId val="16367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13408"/>
        <c:crosses val="autoZero"/>
        <c:auto val="1"/>
        <c:lblAlgn val="ctr"/>
        <c:lblOffset val="100"/>
        <c:noMultiLvlLbl val="0"/>
      </c:catAx>
      <c:valAx>
        <c:axId val="16371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674752"/>
        <c:crosses val="autoZero"/>
        <c:crossBetween val="between"/>
        <c:majorUnit val="5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0.52542</cdr:x>
      <cdr:y>0.91781</cdr:y>
    </cdr:from>
    <cdr:to>
      <cdr:x>0.60169</cdr:x>
      <cdr:y>0.9726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51054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Parkland Pathway to Illinois: IACRAO – October 30,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000EA-6E40-4313-9CDE-69F5B06C8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F1AB0C-582A-4315-AEAA-80ADB5C93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66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D5D02-B058-40BE-8E2E-9B5B87F91BA5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5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7A52F-E4CC-4EBA-BD5B-46E215150CC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r>
              <a:rPr lang="en-US" dirty="0"/>
              <a:t>Number of applicants/admits/accepts</a:t>
            </a:r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50" indent="-28098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950" indent="-22383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4800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4063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12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84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56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28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A5452A1C-2FBA-444A-A946-E80B56A1F2EC}" type="slidenum">
              <a:rPr lang="en-US" sz="1200">
                <a:solidFill>
                  <a:prstClr val="black"/>
                </a:solidFill>
              </a:rPr>
              <a:pPr algn="r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3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7A52F-E4CC-4EBA-BD5B-46E215150CC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endParaRPr lang="en-US" dirty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50" indent="-28098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950" indent="-22383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4800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4063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12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84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56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28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A5452A1C-2FBA-444A-A946-E80B56A1F2EC}" type="slidenum">
              <a:rPr lang="en-US" sz="1200">
                <a:solidFill>
                  <a:prstClr val="black"/>
                </a:solidFill>
              </a:rPr>
              <a:pPr algn="r"/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6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7A52F-E4CC-4EBA-BD5B-46E215150CC7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/>
        <p:txBody>
          <a:bodyPr lIns="91425" tIns="45712" rIns="91425" bIns="45712"/>
          <a:lstStyle/>
          <a:p>
            <a:endParaRPr lang="en-US" dirty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b"/>
          <a:lstStyle>
            <a:lvl1pPr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50" indent="-28098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950" indent="-223838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4800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4063" indent="-225425" defTabSz="90011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12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84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956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52863" indent="-225425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A5452A1C-2FBA-444A-A946-E80B56A1F2EC}" type="slidenum">
              <a:rPr lang="en-US" sz="1200">
                <a:solidFill>
                  <a:prstClr val="black"/>
                </a:solidFill>
              </a:rPr>
              <a:pPr algn="r"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9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D5D02-B058-40BE-8E2E-9B5B87F91BA5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790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D5D02-B058-40BE-8E2E-9B5B87F91BA5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34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1AB0C-582A-4315-AEAA-80ADB5C93E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9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1AB0C-582A-4315-AEAA-80ADB5C93E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D5D02-B058-40BE-8E2E-9B5B87F91BA5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60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5D5D02-B058-40BE-8E2E-9B5B87F91BA5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14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F1AB0C-582A-4315-AEAA-80ADB5C93E6C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8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642A1-B732-4A71-AFBA-05CEE698A5A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3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368425"/>
            <a:ext cx="38100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A71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3124200"/>
            <a:ext cx="3886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E4BDB-445E-4404-9AD4-C83560B5B8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7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/>
          <a:p>
            <a:pPr>
              <a:defRPr/>
            </a:pPr>
            <a:fld id="{C8E705C4-D9A2-403A-A2AA-B13DFAEC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86022-868C-47C9-A78F-76AFD8FE7A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9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AD162-98C1-4B1F-A89E-92579B4C6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0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86BA48-61ED-488F-8940-E6215316A0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5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1E62D-5FD9-4798-87DF-2CB00548B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6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E7D45-0FCC-4E92-8365-041C7121A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5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DDBE3-B1F9-4ED6-B279-DB72C535C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8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71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3657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356350"/>
            <a:ext cx="16764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F849-F8EA-452A-B10A-F8190A6271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9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E736E-CCB3-4960-B692-88ED2A1B8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6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4A0AD-FA1B-4B92-A4D3-012F8C4C36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3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F1E2-FF99-6143-AF15-B2C1305FC9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5/15/2015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1D96-60AF-334E-A2EE-0A4E21EB8E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://www.uiuc.ed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80B0A5-A2A1-4863-9547-0BE91B45F6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4CCE83F8-B370-44AA-88C7-979A4F5FC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4419600" y="6248400"/>
            <a:ext cx="304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4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ferhandbook.illinois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tif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3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tiff"/><Relationship Id="rId5" Type="http://schemas.openxmlformats.org/officeDocument/2006/relationships/hyperlink" Target="mailto:ksmigiel@illinois.edu" TargetMode="External"/><Relationship Id="rId4" Type="http://schemas.openxmlformats.org/officeDocument/2006/relationships/hyperlink" Target="mailto:holly10@illinoi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hyperlink" Target="mailto:ksmigiel@illinois.edu" TargetMode="External"/><Relationship Id="rId4" Type="http://schemas.openxmlformats.org/officeDocument/2006/relationships/hyperlink" Target="mailto:holly10@illinois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228600" y="1066800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Parkland Pathway to Illinois</a:t>
            </a:r>
          </a:p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May 22, 2013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32" y="0"/>
            <a:ext cx="10172700" cy="6838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503" y="748605"/>
            <a:ext cx="869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Parkland Pathway to Illinois: Paving the Road from a Comprehensive Community College to a Research I Land Grant </a:t>
            </a:r>
            <a:r>
              <a:rPr lang="en-US" sz="2800" b="1" dirty="0" smtClean="0">
                <a:latin typeface="Georgia" pitchFamily="18" charset="0"/>
              </a:rPr>
              <a:t>Institution</a:t>
            </a:r>
            <a:endParaRPr lang="en-US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444" y="5867400"/>
            <a:ext cx="482418" cy="609600"/>
          </a:xfrm>
          <a:prstGeom prst="rect">
            <a:avLst/>
          </a:prstGeom>
        </p:spPr>
      </p:pic>
      <p:pic>
        <p:nvPicPr>
          <p:cNvPr id="307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" y="58674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0377" y="1143000"/>
            <a:ext cx="8108823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Access </a:t>
            </a:r>
            <a:r>
              <a:rPr lang="en-US" sz="2800" dirty="0">
                <a:latin typeface="Georgia" pitchFamily="18" charset="0"/>
              </a:rPr>
              <a:t>to </a:t>
            </a:r>
            <a:r>
              <a:rPr lang="en-US" sz="2800" dirty="0" smtClean="0">
                <a:latin typeface="Georgia" pitchFamily="18" charset="0"/>
              </a:rPr>
              <a:t>award winning faculty at both institutions</a:t>
            </a:r>
            <a:endParaRPr lang="en-US" sz="2800" dirty="0">
              <a:latin typeface="Georgia" pitchFamily="18" charset="0"/>
            </a:endParaRPr>
          </a:p>
          <a:p>
            <a:pPr marL="109537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r>
              <a:rPr lang="en-US" sz="2800" dirty="0">
                <a:latin typeface="Georgia" pitchFamily="18" charset="0"/>
              </a:rPr>
              <a:t>Opportunity to live on U of I campus</a:t>
            </a:r>
          </a:p>
          <a:p>
            <a:pPr marL="109537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r>
              <a:rPr lang="en-US" sz="2800" dirty="0">
                <a:latin typeface="Georgia" pitchFamily="18" charset="0"/>
              </a:rPr>
              <a:t>Participate in student clubs at both </a:t>
            </a:r>
            <a:r>
              <a:rPr lang="en-US" sz="2800" dirty="0" smtClean="0">
                <a:latin typeface="Georgia" pitchFamily="18" charset="0"/>
              </a:rPr>
              <a:t>institutions</a:t>
            </a:r>
          </a:p>
          <a:p>
            <a:pPr marL="0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Easy-to-access academic/student support</a:t>
            </a:r>
          </a:p>
          <a:p>
            <a:pPr marL="0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Individualized advising at both institutions</a:t>
            </a:r>
            <a:endParaRPr lang="en-US" sz="2800" dirty="0">
              <a:latin typeface="Georgia" pitchFamily="18" charset="0"/>
            </a:endParaRPr>
          </a:p>
          <a:p>
            <a:pPr marL="109537" indent="0">
              <a:buNone/>
            </a:pPr>
            <a:endParaRPr lang="en-US" sz="2100" dirty="0" smtClean="0">
              <a:latin typeface="Georgia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1532" y="4762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Program Details</a:t>
            </a:r>
          </a:p>
        </p:txBody>
      </p:sp>
    </p:spTree>
    <p:extLst>
      <p:ext uri="{BB962C8B-B14F-4D97-AF65-F5344CB8AC3E}">
        <p14:creationId xmlns:p14="http://schemas.microsoft.com/office/powerpoint/2010/main" val="37245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2982" y="6086475"/>
            <a:ext cx="482418" cy="609600"/>
          </a:xfrm>
          <a:prstGeom prst="rect">
            <a:avLst/>
          </a:prstGeom>
        </p:spPr>
      </p:pic>
      <p:pic>
        <p:nvPicPr>
          <p:cNvPr id="6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" y="6086475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11430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Parkland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Georgia" pitchFamily="18" charset="0"/>
              </a:rPr>
              <a:t>Students are given the PATH designation in </a:t>
            </a:r>
            <a:r>
              <a:rPr lang="en-US" sz="2600" dirty="0" err="1">
                <a:solidFill>
                  <a:prstClr val="black"/>
                </a:solidFill>
                <a:latin typeface="Georgia" pitchFamily="18" charset="0"/>
              </a:rPr>
              <a:t>DataTel</a:t>
            </a:r>
            <a:endParaRPr lang="en-US" sz="2600" dirty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Illinois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All applicants are given attributes at application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Enrolled students are given attributes designating their tuition rate (in Parkland’s district, out of district and Trustee)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Tuition Waive-downs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eorgia" pitchFamily="18" charset="0"/>
              </a:rPr>
              <a:t>Once students apply to transfer, each receives an attribute based on completion status (non-completer or completer). </a:t>
            </a:r>
            <a:endParaRPr lang="en-US" sz="26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1532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  <a:cs typeface="Times New Roman" pitchFamily="18" charset="0"/>
              </a:rPr>
              <a:t>Admission/Continuation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18487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Georgia" pitchFamily="18" charset="0"/>
              </a:rPr>
              <a:t>Must stay in good standing</a:t>
            </a:r>
          </a:p>
          <a:p>
            <a:r>
              <a:rPr lang="en-US" dirty="0" smtClean="0">
                <a:latin typeface="Georgia" pitchFamily="18" charset="0"/>
              </a:rPr>
              <a:t>Meet with advisors at both institutions at least once per semester</a:t>
            </a:r>
          </a:p>
          <a:p>
            <a:r>
              <a:rPr lang="en-US" dirty="0" smtClean="0">
                <a:latin typeface="Georgia" pitchFamily="18" charset="0"/>
              </a:rPr>
              <a:t>Minimum of 12 semester hours between institutions</a:t>
            </a:r>
          </a:p>
          <a:p>
            <a:r>
              <a:rPr lang="en-US" dirty="0" smtClean="0">
                <a:latin typeface="Georgia" pitchFamily="18" charset="0"/>
              </a:rPr>
              <a:t>No early applications to transfer</a:t>
            </a:r>
          </a:p>
          <a:p>
            <a:r>
              <a:rPr lang="en-US" dirty="0" smtClean="0">
                <a:latin typeface="Georgia" pitchFamily="18" charset="0"/>
              </a:rPr>
              <a:t>Take courses required: </a:t>
            </a:r>
            <a:r>
              <a:rPr lang="en-US" dirty="0" smtClean="0">
                <a:latin typeface="Georgia" pitchFamily="18" charset="0"/>
                <a:hlinkClick r:id="rId3"/>
              </a:rPr>
              <a:t>www.transferhandbook.illinois.edu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92113" lvl="1" indent="0">
              <a:buNone/>
            </a:pPr>
            <a:endParaRPr lang="en-US" dirty="0"/>
          </a:p>
        </p:txBody>
      </p:sp>
      <p:pic>
        <p:nvPicPr>
          <p:cNvPr id="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0198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logo-stacked-colo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eorgia" pitchFamily="18" charset="0"/>
                <a:cs typeface="Times New Roman" pitchFamily="18" charset="0"/>
              </a:rPr>
              <a:t>Policy Summary</a:t>
            </a:r>
          </a:p>
        </p:txBody>
      </p:sp>
    </p:spTree>
    <p:extLst>
      <p:ext uri="{BB962C8B-B14F-4D97-AF65-F5344CB8AC3E}">
        <p14:creationId xmlns:p14="http://schemas.microsoft.com/office/powerpoint/2010/main" val="179045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520444"/>
              </p:ext>
            </p:extLst>
          </p:nvPr>
        </p:nvGraphicFramePr>
        <p:xfrm>
          <a:off x="152400" y="1142999"/>
          <a:ext cx="10287000" cy="541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Participation by Cohort</a:t>
            </a:r>
          </a:p>
        </p:txBody>
      </p:sp>
    </p:spTree>
    <p:extLst>
      <p:ext uri="{BB962C8B-B14F-4D97-AF65-F5344CB8AC3E}">
        <p14:creationId xmlns:p14="http://schemas.microsoft.com/office/powerpoint/2010/main" val="11107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pic>
        <p:nvPicPr>
          <p:cNvPr id="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0198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Parkland Pathway Completers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58380199"/>
              </p:ext>
            </p:extLst>
          </p:nvPr>
        </p:nvGraphicFramePr>
        <p:xfrm>
          <a:off x="76199" y="1100138"/>
          <a:ext cx="9023131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40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pic>
        <p:nvPicPr>
          <p:cNvPr id="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0198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Parkland Pathway Graduation Rates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35015577"/>
              </p:ext>
            </p:extLst>
          </p:nvPr>
        </p:nvGraphicFramePr>
        <p:xfrm>
          <a:off x="76199" y="1100138"/>
          <a:ext cx="9023131" cy="491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46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752600"/>
            <a:ext cx="4114800" cy="329882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Holly 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Herrera,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hlinkClick r:id="rId4"/>
              </a:rPr>
              <a:t>holly10@illinois.edu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1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n-US" sz="1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Kristin Smigielski,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hlinkClick r:id="rId5"/>
              </a:rPr>
              <a:t>ksmigiel@illinois.edu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4200" y="4761"/>
            <a:ext cx="30480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EA7125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spcAft>
                <a:spcPts val="0"/>
              </a:spcAft>
            </a:pPr>
            <a:r>
              <a:rPr lang="en-US" sz="16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aramond" pitchFamily="18" charset="0"/>
              </a:rPr>
              <a:t>PARKLAND COLLEGE</a:t>
            </a:r>
            <a:endParaRPr lang="en-US" sz="1600" b="1" spc="100" dirty="0">
              <a:solidFill>
                <a:schemeClr val="tx1">
                  <a:lumMod val="50000"/>
                  <a:lumOff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Picture 5" descr="PClogo-stacked-color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867400"/>
            <a:ext cx="48241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2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4382" y="5867400"/>
            <a:ext cx="482418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Presenters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Holly Herrera, Coordinator </a:t>
            </a:r>
            <a:r>
              <a:rPr lang="en-US" dirty="0">
                <a:latin typeface="Georgia" pitchFamily="18" charset="0"/>
              </a:rPr>
              <a:t>for Transfer </a:t>
            </a:r>
            <a:r>
              <a:rPr lang="en-US" dirty="0" smtClean="0">
                <a:latin typeface="Georgia" pitchFamily="18" charset="0"/>
              </a:rPr>
              <a:t>Advising, University </a:t>
            </a:r>
            <a:r>
              <a:rPr lang="en-US" dirty="0">
                <a:latin typeface="Georgia" pitchFamily="18" charset="0"/>
              </a:rPr>
              <a:t>of Illinois</a:t>
            </a:r>
            <a:r>
              <a:rPr lang="en-US" sz="3100" dirty="0">
                <a:latin typeface="Georgia" pitchFamily="18" charset="0"/>
              </a:rPr>
              <a:t>, </a:t>
            </a:r>
            <a:r>
              <a:rPr lang="en-US" sz="3100" dirty="0" smtClean="0">
                <a:latin typeface="Georgia" pitchFamily="18" charset="0"/>
                <a:hlinkClick r:id="rId4"/>
              </a:rPr>
              <a:t>holly10@illinois.edu</a:t>
            </a:r>
            <a:r>
              <a:rPr lang="en-US" sz="3100" dirty="0" smtClean="0">
                <a:latin typeface="Georgia" pitchFamily="18" charset="0"/>
              </a:rPr>
              <a:t> </a:t>
            </a:r>
          </a:p>
          <a:p>
            <a:pPr marL="109537" indent="0">
              <a:buNone/>
            </a:pPr>
            <a:endParaRPr lang="en-US" sz="1050" dirty="0" smtClean="0">
              <a:latin typeface="Georgia" pitchFamily="18" charset="0"/>
            </a:endParaRPr>
          </a:p>
          <a:p>
            <a:pPr marL="109537" indent="0">
              <a:buNone/>
            </a:pPr>
            <a:endParaRPr lang="en-US" sz="1050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Kristin Smigielski, </a:t>
            </a:r>
            <a:r>
              <a:rPr lang="en-US" sz="3100" dirty="0" smtClean="0">
                <a:latin typeface="Georgia" pitchFamily="18" charset="0"/>
              </a:rPr>
              <a:t>Associate </a:t>
            </a:r>
            <a:r>
              <a:rPr lang="en-US" sz="3100" dirty="0">
                <a:latin typeface="Georgia" pitchFamily="18" charset="0"/>
              </a:rPr>
              <a:t>Director, </a:t>
            </a:r>
            <a:r>
              <a:rPr lang="en-US" sz="3100" dirty="0" smtClean="0">
                <a:latin typeface="Georgia" pitchFamily="18" charset="0"/>
              </a:rPr>
              <a:t>Undergraduate Admissions</a:t>
            </a:r>
            <a:r>
              <a:rPr lang="en-US" sz="3100" dirty="0">
                <a:latin typeface="Georgia" pitchFamily="18" charset="0"/>
              </a:rPr>
              <a:t>, University of Illinois, </a:t>
            </a:r>
            <a:r>
              <a:rPr lang="en-US" sz="3100" dirty="0" smtClean="0">
                <a:latin typeface="Georgia" pitchFamily="18" charset="0"/>
              </a:rPr>
              <a:t>	</a:t>
            </a:r>
            <a:r>
              <a:rPr lang="en-US" sz="3100" dirty="0" smtClean="0">
                <a:latin typeface="Georgia" pitchFamily="18" charset="0"/>
                <a:hlinkClick r:id="rId5"/>
              </a:rPr>
              <a:t>ksmigiel@illinois.edu</a:t>
            </a:r>
            <a:r>
              <a:rPr lang="en-US" sz="3100" dirty="0" smtClean="0">
                <a:latin typeface="Georgia" pitchFamily="18" charset="0"/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" y="58674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3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434513" cy="7655231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81000" y="-152400"/>
            <a:ext cx="10210799" cy="1143000"/>
          </a:xfrm>
          <a:prstGeom prst="rect">
            <a:avLst/>
          </a:prstGeom>
          <a:solidFill>
            <a:srgbClr val="FFFFFF">
              <a:alpha val="72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The Institutions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42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533400" y="1295400"/>
            <a:ext cx="472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+mn-lt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+mn-lt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+mn-lt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5pPr>
            <a:lvl6pPr marL="18288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6pPr>
            <a:lvl7pPr marL="2286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7pPr>
            <a:lvl8pPr marL="27432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8pPr>
            <a:lvl9pPr marL="32004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-342900">
              <a:buClr>
                <a:schemeClr val="accent3">
                  <a:lumMod val="75000"/>
                </a:schemeClr>
              </a:buClr>
            </a:pPr>
            <a:r>
              <a:rPr lang="en-US" b="1" kern="0" dirty="0" smtClean="0">
                <a:latin typeface="Georgia" pitchFamily="18" charset="0"/>
              </a:rPr>
              <a:t>We serve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26 public high schools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Over 66 communities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Over 280,000 residents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Parts of 12 Illinois counties</a:t>
            </a:r>
          </a:p>
          <a:p>
            <a:pPr marL="342900" lvl="1" indent="0">
              <a:buClrTx/>
              <a:buNone/>
            </a:pPr>
            <a:endParaRPr lang="en-US" sz="1800" kern="0" dirty="0" smtClean="0">
              <a:latin typeface="Georgia" pitchFamily="18" charset="0"/>
            </a:endParaRP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US" b="1" kern="0" dirty="0" smtClean="0">
                <a:latin typeface="Georgia" pitchFamily="18" charset="0"/>
              </a:rPr>
              <a:t>Comprehensive College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37% full-time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27% ethnic minority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30% AA/AS transfer programs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 smtClean="0">
                <a:latin typeface="Georgia" pitchFamily="18" charset="0"/>
              </a:rPr>
              <a:t>21% AAS occupational programs</a:t>
            </a:r>
          </a:p>
          <a:p>
            <a:pPr marL="571500" lvl="1">
              <a:buClrTx/>
              <a:buFont typeface="Wingdings 2" pitchFamily="18" charset="2"/>
              <a:buChar char=""/>
            </a:pPr>
            <a:r>
              <a:rPr lang="en-US" sz="2000" kern="0" dirty="0">
                <a:latin typeface="Georgia" pitchFamily="18" charset="0"/>
              </a:rPr>
              <a:t>20:1 Student to faculty </a:t>
            </a:r>
            <a:r>
              <a:rPr lang="en-US" sz="2000" kern="0" dirty="0" smtClean="0">
                <a:latin typeface="Georgia" pitchFamily="18" charset="0"/>
              </a:rPr>
              <a:t>ratio</a:t>
            </a:r>
          </a:p>
          <a:p>
            <a:pPr marL="571500" lvl="1">
              <a:buClrTx/>
              <a:buFont typeface="Wingdings 2" pitchFamily="18" charset="2"/>
              <a:buChar char=""/>
            </a:pPr>
            <a:endParaRPr lang="en-US" sz="2000" kern="0" dirty="0" smtClean="0"/>
          </a:p>
        </p:txBody>
      </p:sp>
      <p:pic>
        <p:nvPicPr>
          <p:cNvPr id="6" name="Picture 9" descr="district 505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503" y="877700"/>
            <a:ext cx="3692097" cy="50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60198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61912" y="-76200"/>
            <a:ext cx="9248776" cy="838200"/>
          </a:xfrm>
          <a:prstGeom prst="rect">
            <a:avLst/>
          </a:prstGeom>
          <a:solidFill>
            <a:srgbClr val="68B42A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Parkland College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6782" y="5867400"/>
            <a:ext cx="482418" cy="609600"/>
          </a:xfrm>
          <a:prstGeom prst="rect">
            <a:avLst/>
          </a:prstGeom>
        </p:spPr>
      </p:pic>
      <p:pic>
        <p:nvPicPr>
          <p:cNvPr id="307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" y="58674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3999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b="1" dirty="0" smtClean="0"/>
              <a:t>University of Illinois at Urbana-Champaign</a:t>
            </a:r>
            <a:endParaRPr lang="en-US" sz="3600" b="1" dirty="0"/>
          </a:p>
        </p:txBody>
      </p:sp>
      <p:pic>
        <p:nvPicPr>
          <p:cNvPr id="12" name="Picture 2" descr="Champaign-Urb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4" y="1371600"/>
            <a:ext cx="56071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257800" y="1295400"/>
            <a:ext cx="3581400" cy="53340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Ranked 11</a:t>
            </a:r>
            <a:r>
              <a:rPr lang="en-US" sz="2400" baseline="30000" dirty="0" smtClean="0">
                <a:ea typeface="ＭＳ Ｐゴシック"/>
              </a:rPr>
              <a:t>th</a:t>
            </a:r>
            <a:r>
              <a:rPr lang="en-US" sz="2400" dirty="0" smtClean="0">
                <a:ea typeface="ＭＳ Ｐゴシック"/>
              </a:rPr>
              <a:t> among public universities (USNWR)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3</a:t>
            </a:r>
            <a:r>
              <a:rPr lang="en-US" sz="2400" baseline="30000" dirty="0" smtClean="0">
                <a:ea typeface="ＭＳ Ｐゴシック"/>
              </a:rPr>
              <a:t>rd</a:t>
            </a:r>
            <a:r>
              <a:rPr lang="en-US" sz="2400" dirty="0" smtClean="0">
                <a:ea typeface="ＭＳ Ｐゴシック"/>
              </a:rPr>
              <a:t> most recruited undergrads in the nation (WSJ)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a typeface="ＭＳ Ｐゴシック"/>
              </a:rPr>
              <a:t>#1 in Big Ten for starting and mid-career salaries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ea typeface="ＭＳ Ｐゴシック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495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32,579 Undergraduates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17:1 student to faculty ratio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56% Men, 44% Women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29.6% are underrepresented students</a:t>
            </a:r>
            <a:endParaRPr lang="en-US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7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holly10\Downloads\UI-02-110721-272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33351"/>
            <a:ext cx="10210800" cy="69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81000" y="-133350"/>
            <a:ext cx="10210799" cy="114300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en-US" b="1" dirty="0" smtClean="0"/>
              <a:t>The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pic>
        <p:nvPicPr>
          <p:cNvPr id="6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" y="6086475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3874" y="1143000"/>
            <a:ext cx="83215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Georgia" pitchFamily="18" charset="0"/>
              </a:rPr>
              <a:t>Graduates of Illinois high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>
                <a:latin typeface="Georgia" pitchFamily="18" charset="0"/>
              </a:rPr>
              <a:t>Focus on underrepresented students, first </a:t>
            </a:r>
            <a:r>
              <a:rPr lang="en-US" sz="3200" dirty="0" smtClean="0">
                <a:latin typeface="Georgia" pitchFamily="18" charset="0"/>
              </a:rPr>
              <a:t>generation, low SES and/or </a:t>
            </a:r>
            <a:r>
              <a:rPr lang="en-US" sz="3200" b="1" dirty="0" smtClean="0">
                <a:latin typeface="Georgia" pitchFamily="18" charset="0"/>
              </a:rPr>
              <a:t>Parkland district</a:t>
            </a:r>
            <a:endParaRPr lang="en-US" sz="3200" b="1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Georgia" pitchFamily="18" charset="0"/>
              </a:rPr>
              <a:t>All colleges except Business 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3200" dirty="0">
                <a:latin typeface="Georgia" pitchFamily="18" charset="0"/>
              </a:rPr>
              <a:t>Selected majors or general admissions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Georgia" pitchFamily="18" charset="0"/>
              </a:rPr>
              <a:t>Take Parkland orientation course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>
                <a:latin typeface="Georgia" pitchFamily="18" charset="0"/>
              </a:rPr>
              <a:t>Limited change of major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eorgia" pitchFamily="18" charset="0"/>
              </a:rPr>
              <a:t>Program Design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Program Design</a:t>
            </a:r>
          </a:p>
        </p:txBody>
      </p:sp>
    </p:spTree>
    <p:extLst>
      <p:ext uri="{BB962C8B-B14F-4D97-AF65-F5344CB8AC3E}">
        <p14:creationId xmlns:p14="http://schemas.microsoft.com/office/powerpoint/2010/main" val="39601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7904" y="6019800"/>
            <a:ext cx="482418" cy="609600"/>
          </a:xfrm>
          <a:prstGeom prst="rect">
            <a:avLst/>
          </a:prstGeom>
        </p:spPr>
      </p:pic>
      <p:pic>
        <p:nvPicPr>
          <p:cNvPr id="6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4" y="6086475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11430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itchFamily="18" charset="0"/>
              </a:rPr>
              <a:t>The following items will need to be submitted to the University of Illinois: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Parkland </a:t>
            </a:r>
            <a:r>
              <a:rPr lang="en-US" dirty="0">
                <a:latin typeface="Georgia" pitchFamily="18" charset="0"/>
              </a:rPr>
              <a:t>Pathway to Illinois application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Official </a:t>
            </a:r>
            <a:r>
              <a:rPr lang="en-US" dirty="0">
                <a:latin typeface="Georgia" pitchFamily="18" charset="0"/>
              </a:rPr>
              <a:t>college transcripts if applicable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ACT or SAT scores (writing scores are not required)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Georgia" pitchFamily="18" charset="0"/>
              </a:rPr>
              <a:t>Parkland Pathway Essay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Parkland </a:t>
            </a:r>
            <a:r>
              <a:rPr lang="en-US" dirty="0">
                <a:latin typeface="Georgia" pitchFamily="18" charset="0"/>
              </a:rPr>
              <a:t>College</a:t>
            </a:r>
            <a:r>
              <a:rPr lang="en-US" dirty="0" smtClean="0">
                <a:latin typeface="Georgia" pitchFamily="18" charset="0"/>
              </a:rPr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Parkland College Application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ACT scores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High school transcript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Complete </a:t>
            </a:r>
            <a:r>
              <a:rPr lang="en-US" dirty="0">
                <a:latin typeface="Georgia" pitchFamily="18" charset="0"/>
              </a:rPr>
              <a:t>College Assessments at Parkland </a:t>
            </a:r>
            <a:r>
              <a:rPr lang="en-US" dirty="0" smtClean="0">
                <a:latin typeface="Georgia" pitchFamily="18" charset="0"/>
              </a:rPr>
              <a:t>College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31532" y="0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Application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64966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logo-stacked-colo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4720" y="5867400"/>
            <a:ext cx="482418" cy="609600"/>
          </a:xfrm>
          <a:prstGeom prst="rect">
            <a:avLst/>
          </a:prstGeom>
        </p:spPr>
      </p:pic>
      <p:pic>
        <p:nvPicPr>
          <p:cNvPr id="3075" name="Picture 3" descr="C:\Users\holly10\Downloads\imark_bold\imark_bold\pc\bold3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" y="5867400"/>
            <a:ext cx="41262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0377" y="1219200"/>
            <a:ext cx="8108823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itchFamily="18" charset="0"/>
              </a:rPr>
              <a:t>Dual enrollment with Parkland as the primary institution</a:t>
            </a:r>
          </a:p>
          <a:p>
            <a:pPr marL="109537" indent="0">
              <a:buNone/>
            </a:pPr>
            <a:endParaRPr lang="en-US" sz="1600" dirty="0" smtClean="0">
              <a:latin typeface="Georgia" pitchFamily="18" charset="0"/>
            </a:endParaRPr>
          </a:p>
          <a:p>
            <a:r>
              <a:rPr lang="en-US" sz="2800" dirty="0">
                <a:latin typeface="Georgia" pitchFamily="18" charset="0"/>
              </a:rPr>
              <a:t>Guaranteed admission at the University of </a:t>
            </a:r>
            <a:r>
              <a:rPr lang="en-US" sz="2800" dirty="0" smtClean="0">
                <a:latin typeface="Georgia" pitchFamily="18" charset="0"/>
              </a:rPr>
              <a:t>Illinois (stipulations)</a:t>
            </a:r>
            <a:endParaRPr lang="en-US" sz="2800" dirty="0">
              <a:latin typeface="Georgia" pitchFamily="18" charset="0"/>
            </a:endParaRPr>
          </a:p>
          <a:p>
            <a:pPr marL="109537" indent="0">
              <a:buNone/>
            </a:pPr>
            <a:endParaRPr lang="en-US" sz="16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Access to smaller class sizes</a:t>
            </a:r>
          </a:p>
          <a:p>
            <a:pPr marL="0" indent="0">
              <a:buNone/>
            </a:pPr>
            <a:endParaRPr lang="en-US" sz="1600" dirty="0">
              <a:latin typeface="Georgia" pitchFamily="18" charset="0"/>
            </a:endParaRPr>
          </a:p>
          <a:p>
            <a:r>
              <a:rPr lang="en-US" sz="2800" dirty="0" smtClean="0">
                <a:latin typeface="Georgia" pitchFamily="18" charset="0"/>
              </a:rPr>
              <a:t>Parkland </a:t>
            </a:r>
            <a:r>
              <a:rPr lang="en-US" sz="2800" dirty="0">
                <a:latin typeface="Georgia" pitchFamily="18" charset="0"/>
              </a:rPr>
              <a:t>tuition rate at both institutions</a:t>
            </a:r>
          </a:p>
          <a:p>
            <a:pPr marL="109537" indent="0">
              <a:buNone/>
            </a:pPr>
            <a:endParaRPr lang="en-US" sz="1050" dirty="0" smtClean="0">
              <a:latin typeface="Georgia" pitchFamily="18" charset="0"/>
            </a:endParaRPr>
          </a:p>
          <a:p>
            <a:pPr marL="109537" indent="0">
              <a:buNone/>
            </a:pPr>
            <a:endParaRPr lang="en-US" sz="2100" dirty="0" smtClean="0">
              <a:latin typeface="Georgia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1532" y="4762"/>
            <a:ext cx="9175531" cy="838200"/>
          </a:xfrm>
          <a:prstGeom prst="rect">
            <a:avLst/>
          </a:prstGeom>
          <a:gradFill flip="none" rotWithShape="1">
            <a:gsLst>
              <a:gs pos="0">
                <a:srgbClr val="7FD13B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D6ECFF">
                  <a:lumMod val="2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Program Details</a:t>
            </a:r>
          </a:p>
        </p:txBody>
      </p:sp>
    </p:spTree>
    <p:extLst>
      <p:ext uri="{BB962C8B-B14F-4D97-AF65-F5344CB8AC3E}">
        <p14:creationId xmlns:p14="http://schemas.microsoft.com/office/powerpoint/2010/main" val="94266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oelling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2004:Templates:Presentations:Designs:Snowflakes</Template>
  <TotalTime>6233</TotalTime>
  <Words>444</Words>
  <Application>Microsoft Office PowerPoint</Application>
  <PresentationFormat>On-screen Show (4:3)</PresentationFormat>
  <Paragraphs>112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Wingdings 3</vt:lpstr>
      <vt:lpstr>Georgia</vt:lpstr>
      <vt:lpstr>Garamond</vt:lpstr>
      <vt:lpstr>Calibri</vt:lpstr>
      <vt:lpstr>Wingdings 2</vt:lpstr>
      <vt:lpstr>Times New Roman</vt:lpstr>
      <vt:lpstr>ＭＳ Ｐゴシック</vt:lpstr>
      <vt:lpstr>Verdana</vt:lpstr>
      <vt:lpstr>Office Theme</vt:lpstr>
      <vt:lpstr>foellinger</vt:lpstr>
      <vt:lpstr>Parkland Pathway to Illinois Orientation</vt:lpstr>
      <vt:lpstr>Presenters</vt:lpstr>
      <vt:lpstr>PowerPoint Presentation</vt:lpstr>
      <vt:lpstr>PowerPoint Presentation</vt:lpstr>
      <vt:lpstr> </vt:lpstr>
      <vt:lpstr>The Program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Holly Herrera,  holly10@illinois.edu    Kristin Smigielski, ksmigiel@illinois.edu </vt:lpstr>
    </vt:vector>
  </TitlesOfParts>
  <Company>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Kaster</dc:creator>
  <cp:lastModifiedBy>Default</cp:lastModifiedBy>
  <cp:revision>235</cp:revision>
  <cp:lastPrinted>2014-10-24T19:48:04Z</cp:lastPrinted>
  <dcterms:modified xsi:type="dcterms:W3CDTF">2015-05-16T01:04:42Z</dcterms:modified>
</cp:coreProperties>
</file>