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690" r:id="rId2"/>
  </p:sldMasterIdLst>
  <p:notesMasterIdLst>
    <p:notesMasterId r:id="rId35"/>
  </p:notesMasterIdLst>
  <p:sldIdLst>
    <p:sldId id="256" r:id="rId3"/>
    <p:sldId id="257" r:id="rId4"/>
    <p:sldId id="258" r:id="rId5"/>
    <p:sldId id="259" r:id="rId6"/>
    <p:sldId id="260" r:id="rId7"/>
    <p:sldId id="274" r:id="rId8"/>
    <p:sldId id="261" r:id="rId9"/>
    <p:sldId id="282" r:id="rId10"/>
    <p:sldId id="283" r:id="rId11"/>
    <p:sldId id="284" r:id="rId12"/>
    <p:sldId id="285" r:id="rId13"/>
    <p:sldId id="262" r:id="rId14"/>
    <p:sldId id="263" r:id="rId15"/>
    <p:sldId id="275" r:id="rId16"/>
    <p:sldId id="276" r:id="rId17"/>
    <p:sldId id="277" r:id="rId18"/>
    <p:sldId id="278" r:id="rId19"/>
    <p:sldId id="279" r:id="rId20"/>
    <p:sldId id="286" r:id="rId21"/>
    <p:sldId id="264" r:id="rId22"/>
    <p:sldId id="265" r:id="rId23"/>
    <p:sldId id="266" r:id="rId24"/>
    <p:sldId id="267" r:id="rId25"/>
    <p:sldId id="280" r:id="rId26"/>
    <p:sldId id="281" r:id="rId27"/>
    <p:sldId id="287" r:id="rId28"/>
    <p:sldId id="288" r:id="rId29"/>
    <p:sldId id="270" r:id="rId30"/>
    <p:sldId id="271" r:id="rId31"/>
    <p:sldId id="272" r:id="rId32"/>
    <p:sldId id="289" r:id="rId33"/>
    <p:sldId id="273"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3" autoAdjust="0"/>
    <p:restoredTop sz="94660"/>
  </p:normalViewPr>
  <p:slideViewPr>
    <p:cSldViewPr snapToGrid="0">
      <p:cViewPr>
        <p:scale>
          <a:sx n="77" d="100"/>
          <a:sy n="77" d="100"/>
        </p:scale>
        <p:origin x="-29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4499AC-A78F-4701-8879-52D59D239389}" type="datetimeFigureOut">
              <a:rPr lang="en-US"/>
              <a:pPr/>
              <a:t>5/15/2015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968CD7-BD49-477E-AC2F-E6D5D9EE534E}" type="slidenum">
              <a:rPr lang="en-US"/>
              <a:pPr/>
              <a:t>‹#›</a:t>
            </a:fld>
            <a:endParaRPr lang="en-US" dirty="0"/>
          </a:p>
        </p:txBody>
      </p:sp>
    </p:spTree>
    <p:extLst>
      <p:ext uri="{BB962C8B-B14F-4D97-AF65-F5344CB8AC3E}">
        <p14:creationId xmlns:p14="http://schemas.microsoft.com/office/powerpoint/2010/main" val="2982561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968CD7-BD49-477E-AC2F-E6D5D9EE534E}" type="slidenum">
              <a:rPr lang="en-US"/>
              <a:pPr/>
              <a:t>1</a:t>
            </a:fld>
            <a:endParaRPr lang="en-US" dirty="0"/>
          </a:p>
        </p:txBody>
      </p:sp>
    </p:spTree>
    <p:extLst>
      <p:ext uri="{BB962C8B-B14F-4D97-AF65-F5344CB8AC3E}">
        <p14:creationId xmlns:p14="http://schemas.microsoft.com/office/powerpoint/2010/main" val="37851372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968CD7-BD49-477E-AC2F-E6D5D9EE534E}" type="slidenum">
              <a:rPr lang="en-US"/>
              <a:pPr/>
              <a:t>20</a:t>
            </a:fld>
            <a:endParaRPr lang="en-US" dirty="0"/>
          </a:p>
        </p:txBody>
      </p:sp>
    </p:spTree>
    <p:extLst>
      <p:ext uri="{BB962C8B-B14F-4D97-AF65-F5344CB8AC3E}">
        <p14:creationId xmlns:p14="http://schemas.microsoft.com/office/powerpoint/2010/main" val="18541558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968CD7-BD49-477E-AC2F-E6D5D9EE534E}" type="slidenum">
              <a:rPr lang="en-US"/>
              <a:pPr/>
              <a:t>21</a:t>
            </a:fld>
            <a:endParaRPr lang="en-US" dirty="0"/>
          </a:p>
        </p:txBody>
      </p:sp>
    </p:spTree>
    <p:extLst>
      <p:ext uri="{BB962C8B-B14F-4D97-AF65-F5344CB8AC3E}">
        <p14:creationId xmlns:p14="http://schemas.microsoft.com/office/powerpoint/2010/main" val="36987109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968CD7-BD49-477E-AC2F-E6D5D9EE534E}" type="slidenum">
              <a:rPr lang="en-US"/>
              <a:pPr/>
              <a:t>22</a:t>
            </a:fld>
            <a:endParaRPr lang="en-US" dirty="0"/>
          </a:p>
        </p:txBody>
      </p:sp>
    </p:spTree>
    <p:extLst>
      <p:ext uri="{BB962C8B-B14F-4D97-AF65-F5344CB8AC3E}">
        <p14:creationId xmlns:p14="http://schemas.microsoft.com/office/powerpoint/2010/main" val="3890539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968CD7-BD49-477E-AC2F-E6D5D9EE534E}" type="slidenum">
              <a:rPr lang="en-US"/>
              <a:pPr/>
              <a:t>23</a:t>
            </a:fld>
            <a:endParaRPr lang="en-US" dirty="0"/>
          </a:p>
        </p:txBody>
      </p:sp>
    </p:spTree>
    <p:extLst>
      <p:ext uri="{BB962C8B-B14F-4D97-AF65-F5344CB8AC3E}">
        <p14:creationId xmlns:p14="http://schemas.microsoft.com/office/powerpoint/2010/main" val="42663179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968CD7-BD49-477E-AC2F-E6D5D9EE534E}" type="slidenum">
              <a:rPr lang="en-US"/>
              <a:pPr/>
              <a:t>28</a:t>
            </a:fld>
            <a:endParaRPr lang="en-US" dirty="0"/>
          </a:p>
        </p:txBody>
      </p:sp>
    </p:spTree>
    <p:extLst>
      <p:ext uri="{BB962C8B-B14F-4D97-AF65-F5344CB8AC3E}">
        <p14:creationId xmlns:p14="http://schemas.microsoft.com/office/powerpoint/2010/main" val="13519340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968CD7-BD49-477E-AC2F-E6D5D9EE534E}" type="slidenum">
              <a:rPr lang="en-US"/>
              <a:pPr/>
              <a:t>29</a:t>
            </a:fld>
            <a:endParaRPr lang="en-US" dirty="0"/>
          </a:p>
        </p:txBody>
      </p:sp>
    </p:spTree>
    <p:extLst>
      <p:ext uri="{BB962C8B-B14F-4D97-AF65-F5344CB8AC3E}">
        <p14:creationId xmlns:p14="http://schemas.microsoft.com/office/powerpoint/2010/main" val="5805196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968CD7-BD49-477E-AC2F-E6D5D9EE534E}" type="slidenum">
              <a:rPr lang="en-US"/>
              <a:pPr/>
              <a:t>30</a:t>
            </a:fld>
            <a:endParaRPr lang="en-US" dirty="0"/>
          </a:p>
        </p:txBody>
      </p:sp>
    </p:spTree>
    <p:extLst>
      <p:ext uri="{BB962C8B-B14F-4D97-AF65-F5344CB8AC3E}">
        <p14:creationId xmlns:p14="http://schemas.microsoft.com/office/powerpoint/2010/main" val="34255117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968CD7-BD49-477E-AC2F-E6D5D9EE534E}" type="slidenum">
              <a:rPr lang="en-US"/>
              <a:pPr/>
              <a:t>32</a:t>
            </a:fld>
            <a:endParaRPr lang="en-US" dirty="0"/>
          </a:p>
        </p:txBody>
      </p:sp>
    </p:spTree>
    <p:extLst>
      <p:ext uri="{BB962C8B-B14F-4D97-AF65-F5344CB8AC3E}">
        <p14:creationId xmlns:p14="http://schemas.microsoft.com/office/powerpoint/2010/main" val="4235501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968CD7-BD49-477E-AC2F-E6D5D9EE534E}" type="slidenum">
              <a:rPr lang="en-US"/>
              <a:pPr/>
              <a:t>2</a:t>
            </a:fld>
            <a:endParaRPr lang="en-US" dirty="0"/>
          </a:p>
        </p:txBody>
      </p:sp>
    </p:spTree>
    <p:extLst>
      <p:ext uri="{BB962C8B-B14F-4D97-AF65-F5344CB8AC3E}">
        <p14:creationId xmlns:p14="http://schemas.microsoft.com/office/powerpoint/2010/main" val="4192614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968CD7-BD49-477E-AC2F-E6D5D9EE534E}" type="slidenum">
              <a:rPr lang="en-US"/>
              <a:pPr/>
              <a:t>3</a:t>
            </a:fld>
            <a:endParaRPr lang="en-US" dirty="0"/>
          </a:p>
        </p:txBody>
      </p:sp>
    </p:spTree>
    <p:extLst>
      <p:ext uri="{BB962C8B-B14F-4D97-AF65-F5344CB8AC3E}">
        <p14:creationId xmlns:p14="http://schemas.microsoft.com/office/powerpoint/2010/main" val="595417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968CD7-BD49-477E-AC2F-E6D5D9EE534E}" type="slidenum">
              <a:rPr lang="en-US"/>
              <a:pPr/>
              <a:t>4</a:t>
            </a:fld>
            <a:endParaRPr lang="en-US" dirty="0"/>
          </a:p>
        </p:txBody>
      </p:sp>
    </p:spTree>
    <p:extLst>
      <p:ext uri="{BB962C8B-B14F-4D97-AF65-F5344CB8AC3E}">
        <p14:creationId xmlns:p14="http://schemas.microsoft.com/office/powerpoint/2010/main" val="3284318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968CD7-BD49-477E-AC2F-E6D5D9EE534E}" type="slidenum">
              <a:rPr lang="en-US"/>
              <a:pPr/>
              <a:t>5</a:t>
            </a:fld>
            <a:endParaRPr lang="en-US" dirty="0"/>
          </a:p>
        </p:txBody>
      </p:sp>
    </p:spTree>
    <p:extLst>
      <p:ext uri="{BB962C8B-B14F-4D97-AF65-F5344CB8AC3E}">
        <p14:creationId xmlns:p14="http://schemas.microsoft.com/office/powerpoint/2010/main" val="19681602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968CD7-BD49-477E-AC2F-E6D5D9EE534E}" type="slidenum">
              <a:rPr lang="en-US"/>
              <a:pPr/>
              <a:t>6</a:t>
            </a:fld>
            <a:endParaRPr lang="en-US" dirty="0"/>
          </a:p>
        </p:txBody>
      </p:sp>
    </p:spTree>
    <p:extLst>
      <p:ext uri="{BB962C8B-B14F-4D97-AF65-F5344CB8AC3E}">
        <p14:creationId xmlns:p14="http://schemas.microsoft.com/office/powerpoint/2010/main" val="34466105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968CD7-BD49-477E-AC2F-E6D5D9EE534E}" type="slidenum">
              <a:rPr lang="en-US"/>
              <a:pPr/>
              <a:t>7</a:t>
            </a:fld>
            <a:endParaRPr lang="en-US" dirty="0"/>
          </a:p>
        </p:txBody>
      </p:sp>
    </p:spTree>
    <p:extLst>
      <p:ext uri="{BB962C8B-B14F-4D97-AF65-F5344CB8AC3E}">
        <p14:creationId xmlns:p14="http://schemas.microsoft.com/office/powerpoint/2010/main" val="4001301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968CD7-BD49-477E-AC2F-E6D5D9EE534E}" type="slidenum">
              <a:rPr lang="en-US"/>
              <a:pPr/>
              <a:t>12</a:t>
            </a:fld>
            <a:endParaRPr lang="en-US" dirty="0"/>
          </a:p>
        </p:txBody>
      </p:sp>
    </p:spTree>
    <p:extLst>
      <p:ext uri="{BB962C8B-B14F-4D97-AF65-F5344CB8AC3E}">
        <p14:creationId xmlns:p14="http://schemas.microsoft.com/office/powerpoint/2010/main" val="186990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968CD7-BD49-477E-AC2F-E6D5D9EE534E}" type="slidenum">
              <a:rPr lang="en-US"/>
              <a:pPr/>
              <a:t>13</a:t>
            </a:fld>
            <a:endParaRPr lang="en-US" dirty="0"/>
          </a:p>
        </p:txBody>
      </p:sp>
    </p:spTree>
    <p:extLst>
      <p:ext uri="{BB962C8B-B14F-4D97-AF65-F5344CB8AC3E}">
        <p14:creationId xmlns:p14="http://schemas.microsoft.com/office/powerpoint/2010/main" val="2114335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E4C8CC7-D060-471C-ABA7-BD37E967FB8A}" type="datetimeFigureOut">
              <a:rPr lang="en-US" smtClean="0"/>
              <a:pPr/>
              <a:t>5/15/2015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1D228F-7C9C-4EE1-952C-31F72B235239}" type="slidenum">
              <a:rPr lang="en-US" smtClean="0"/>
              <a:pPr/>
              <a:t>‹#›</a:t>
            </a:fld>
            <a:endParaRPr lang="en-US" dirty="0"/>
          </a:p>
        </p:txBody>
      </p:sp>
    </p:spTree>
    <p:extLst>
      <p:ext uri="{BB962C8B-B14F-4D97-AF65-F5344CB8AC3E}">
        <p14:creationId xmlns:p14="http://schemas.microsoft.com/office/powerpoint/2010/main" val="2336938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E4C8CC7-D060-471C-ABA7-BD37E967FB8A}" type="datetimeFigureOut">
              <a:rPr lang="en-US" smtClean="0"/>
              <a:pPr/>
              <a:t>5/15/2015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1D228F-7C9C-4EE1-952C-31F72B235239}" type="slidenum">
              <a:rPr lang="en-US" smtClean="0"/>
              <a:pPr/>
              <a:t>‹#›</a:t>
            </a:fld>
            <a:endParaRPr lang="en-US" dirty="0"/>
          </a:p>
        </p:txBody>
      </p:sp>
    </p:spTree>
    <p:extLst>
      <p:ext uri="{BB962C8B-B14F-4D97-AF65-F5344CB8AC3E}">
        <p14:creationId xmlns:p14="http://schemas.microsoft.com/office/powerpoint/2010/main" val="4113634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4C8CC7-D060-471C-ABA7-BD37E967FB8A}" type="datetimeFigureOut">
              <a:rPr lang="en-US" smtClean="0"/>
              <a:pPr/>
              <a:t>5/15/2015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1D228F-7C9C-4EE1-952C-31F72B235239}" type="slidenum">
              <a:rPr lang="en-US" smtClean="0"/>
              <a:pPr/>
              <a:t>‹#›</a:t>
            </a:fld>
            <a:endParaRPr lang="en-US" dirty="0"/>
          </a:p>
        </p:txBody>
      </p:sp>
    </p:spTree>
    <p:extLst>
      <p:ext uri="{BB962C8B-B14F-4D97-AF65-F5344CB8AC3E}">
        <p14:creationId xmlns:p14="http://schemas.microsoft.com/office/powerpoint/2010/main" val="4650145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E4C8CC7-D060-471C-ABA7-BD37E967FB8A}" type="datetimeFigureOut">
              <a:rPr lang="en-US" smtClean="0"/>
              <a:pPr/>
              <a:t>5/15/2015</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C61D228F-7C9C-4EE1-952C-31F72B23523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4C8CC7-D060-471C-ABA7-BD37E967FB8A}" type="datetimeFigureOut">
              <a:rPr lang="en-US" smtClean="0"/>
              <a:pPr/>
              <a:t>5/15/2015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1D228F-7C9C-4EE1-952C-31F72B235239}"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E4C8CC7-D060-471C-ABA7-BD37E967FB8A}" type="datetimeFigureOut">
              <a:rPr lang="en-US" smtClean="0"/>
              <a:pPr/>
              <a:t>5/15/2015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1D228F-7C9C-4EE1-952C-31F72B23523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E4C8CC7-D060-471C-ABA7-BD37E967FB8A}" type="datetimeFigureOut">
              <a:rPr lang="en-US" smtClean="0"/>
              <a:pPr/>
              <a:t>5/15/2015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1D228F-7C9C-4EE1-952C-31F72B235239}"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E4C8CC7-D060-471C-ABA7-BD37E967FB8A}" type="datetimeFigureOut">
              <a:rPr lang="en-US" smtClean="0"/>
              <a:pPr/>
              <a:t>5/15/2015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61D228F-7C9C-4EE1-952C-31F72B235239}"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E4C8CC7-D060-471C-ABA7-BD37E967FB8A}" type="datetimeFigureOut">
              <a:rPr lang="en-US" smtClean="0"/>
              <a:pPr/>
              <a:t>5/15/2015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61D228F-7C9C-4EE1-952C-31F72B235239}"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4C8CC7-D060-471C-ABA7-BD37E967FB8A}" type="datetimeFigureOut">
              <a:rPr lang="en-US" smtClean="0"/>
              <a:pPr/>
              <a:t>5/15/2015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61D228F-7C9C-4EE1-952C-31F72B235239}"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E4C8CC7-D060-471C-ABA7-BD37E967FB8A}" type="datetimeFigureOut">
              <a:rPr lang="en-US" smtClean="0"/>
              <a:pPr/>
              <a:t>5/15/2015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1D228F-7C9C-4EE1-952C-31F72B23523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E4C8CC7-D060-471C-ABA7-BD37E967FB8A}" type="datetimeFigureOut">
              <a:rPr lang="en-US" smtClean="0"/>
              <a:pPr/>
              <a:t>5/15/2015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1D228F-7C9C-4EE1-952C-31F72B235239}" type="slidenum">
              <a:rPr lang="en-US" smtClean="0"/>
              <a:pPr/>
              <a:t>‹#›</a:t>
            </a:fld>
            <a:endParaRPr lang="en-US" dirty="0"/>
          </a:p>
        </p:txBody>
      </p:sp>
    </p:spTree>
    <p:extLst>
      <p:ext uri="{BB962C8B-B14F-4D97-AF65-F5344CB8AC3E}">
        <p14:creationId xmlns:p14="http://schemas.microsoft.com/office/powerpoint/2010/main" val="38996447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E4C8CC7-D060-471C-ABA7-BD37E967FB8A}" type="datetimeFigureOut">
              <a:rPr lang="en-US" smtClean="0"/>
              <a:pPr/>
              <a:t>5/15/2015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C61D228F-7C9C-4EE1-952C-31F72B235239}" type="slidenum">
              <a:rPr lang="en-US" smtClean="0"/>
              <a:pPr/>
              <a:t>‹#›</a:t>
            </a:fld>
            <a:endParaRPr lang="en-US" dirty="0"/>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4C8CC7-D060-471C-ABA7-BD37E967FB8A}" type="datetimeFigureOut">
              <a:rPr lang="en-US" smtClean="0"/>
              <a:pPr/>
              <a:t>5/15/2015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1D228F-7C9C-4EE1-952C-31F72B235239}"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4C8CC7-D060-471C-ABA7-BD37E967FB8A}" type="datetimeFigureOut">
              <a:rPr lang="en-US" smtClean="0"/>
              <a:pPr/>
              <a:t>5/15/2015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1D228F-7C9C-4EE1-952C-31F72B23523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4C8CC7-D060-471C-ABA7-BD37E967FB8A}" type="datetimeFigureOut">
              <a:rPr lang="en-US" smtClean="0"/>
              <a:pPr/>
              <a:t>5/15/2015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1D228F-7C9C-4EE1-952C-31F72B235239}" type="slidenum">
              <a:rPr lang="en-US" smtClean="0"/>
              <a:pPr/>
              <a:t>‹#›</a:t>
            </a:fld>
            <a:endParaRPr lang="en-US" dirty="0"/>
          </a:p>
        </p:txBody>
      </p:sp>
    </p:spTree>
    <p:extLst>
      <p:ext uri="{BB962C8B-B14F-4D97-AF65-F5344CB8AC3E}">
        <p14:creationId xmlns:p14="http://schemas.microsoft.com/office/powerpoint/2010/main" val="2498646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E4C8CC7-D060-471C-ABA7-BD37E967FB8A}" type="datetimeFigureOut">
              <a:rPr lang="en-US" smtClean="0"/>
              <a:pPr/>
              <a:t>5/15/2015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1D228F-7C9C-4EE1-952C-31F72B235239}" type="slidenum">
              <a:rPr lang="en-US" smtClean="0"/>
              <a:pPr/>
              <a:t>‹#›</a:t>
            </a:fld>
            <a:endParaRPr lang="en-US" dirty="0"/>
          </a:p>
        </p:txBody>
      </p:sp>
    </p:spTree>
    <p:extLst>
      <p:ext uri="{BB962C8B-B14F-4D97-AF65-F5344CB8AC3E}">
        <p14:creationId xmlns:p14="http://schemas.microsoft.com/office/powerpoint/2010/main" val="856649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5127" y="2507550"/>
            <a:ext cx="5156200"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7550"/>
            <a:ext cx="5181601"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4C8CC7-D060-471C-ABA7-BD37E967FB8A}" type="datetimeFigureOut">
              <a:rPr lang="en-US" smtClean="0"/>
              <a:pPr/>
              <a:t>5/15/2015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61D228F-7C9C-4EE1-952C-31F72B235239}" type="slidenum">
              <a:rPr lang="en-US" smtClean="0"/>
              <a:pPr/>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996699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E4C8CC7-D060-471C-ABA7-BD37E967FB8A}" type="datetimeFigureOut">
              <a:rPr lang="en-US" smtClean="0"/>
              <a:pPr/>
              <a:t>5/15/2015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61D228F-7C9C-4EE1-952C-31F72B235239}" type="slidenum">
              <a:rPr lang="en-US" smtClean="0"/>
              <a:pPr/>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68723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4C8CC7-D060-471C-ABA7-BD37E967FB8A}" type="datetimeFigureOut">
              <a:rPr lang="en-US" smtClean="0"/>
              <a:pPr/>
              <a:t>5/15/2015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61D228F-7C9C-4EE1-952C-31F72B235239}" type="slidenum">
              <a:rPr lang="en-US" smtClean="0"/>
              <a:pPr/>
              <a:t>‹#›</a:t>
            </a:fld>
            <a:endParaRPr lang="en-US" dirty="0"/>
          </a:p>
        </p:txBody>
      </p:sp>
    </p:spTree>
    <p:extLst>
      <p:ext uri="{BB962C8B-B14F-4D97-AF65-F5344CB8AC3E}">
        <p14:creationId xmlns:p14="http://schemas.microsoft.com/office/powerpoint/2010/main" val="4024627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en-US" smtClean="0"/>
              <a:t>Click to edit Master title style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4C8CC7-D060-471C-ABA7-BD37E967FB8A}" type="datetimeFigureOut">
              <a:rPr lang="en-US" smtClean="0"/>
              <a:pPr/>
              <a:t>5/15/2015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1D228F-7C9C-4EE1-952C-31F72B235239}" type="slidenum">
              <a:rPr lang="en-US" smtClean="0"/>
              <a:pPr/>
              <a:t>‹#›</a:t>
            </a:fld>
            <a:endParaRPr lang="en-US" dirty="0"/>
          </a:p>
        </p:txBody>
      </p:sp>
    </p:spTree>
    <p:extLst>
      <p:ext uri="{BB962C8B-B14F-4D97-AF65-F5344CB8AC3E}">
        <p14:creationId xmlns:p14="http://schemas.microsoft.com/office/powerpoint/2010/main" val="168419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4C8CC7-D060-471C-ABA7-BD37E967FB8A}" type="datetimeFigureOut">
              <a:rPr lang="en-US" smtClean="0"/>
              <a:pPr/>
              <a:t>5/15/2015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1D228F-7C9C-4EE1-952C-31F72B235239}" type="slidenum">
              <a:rPr lang="en-US" smtClean="0"/>
              <a:pPr/>
              <a:t>‹#›</a:t>
            </a:fld>
            <a:endParaRPr lang="en-US" dirty="0"/>
          </a:p>
        </p:txBody>
      </p:sp>
    </p:spTree>
    <p:extLst>
      <p:ext uri="{BB962C8B-B14F-4D97-AF65-F5344CB8AC3E}">
        <p14:creationId xmlns:p14="http://schemas.microsoft.com/office/powerpoint/2010/main" val="1133756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7E4C8CC7-D060-471C-ABA7-BD37E967FB8A}" type="datetimeFigureOut">
              <a:rPr lang="en-US" smtClean="0"/>
              <a:pPr/>
              <a:t>5/15/2015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C61D228F-7C9C-4EE1-952C-31F72B235239}" type="slidenum">
              <a:rPr lang="en-US" smtClean="0"/>
              <a:pPr/>
              <a:t>‹#›</a:t>
            </a:fld>
            <a:endParaRPr lang="en-US" dirty="0"/>
          </a:p>
        </p:txBody>
      </p:sp>
    </p:spTree>
    <p:extLst>
      <p:ext uri="{BB962C8B-B14F-4D97-AF65-F5344CB8AC3E}">
        <p14:creationId xmlns:p14="http://schemas.microsoft.com/office/powerpoint/2010/main" val="155241735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E4C8CC7-D060-471C-ABA7-BD37E967FB8A}" type="datetimeFigureOut">
              <a:rPr lang="en-US" smtClean="0"/>
              <a:pPr/>
              <a:t>5/15/2015</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61D228F-7C9C-4EE1-952C-31F72B235239}" type="slidenum">
              <a:rPr lang="en-US" smtClean="0"/>
              <a:pPr/>
              <a:t>‹#›</a:t>
            </a:fld>
            <a:endParaRPr lang="en-US" dirty="0"/>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hyperlink" Target="https://succeed.naviance.com/" TargetMode="Externa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hyperlink" Target="mailto:mmohan@elmhurst205.org" TargetMode="External"/><Relationship Id="rId2" Type="http://schemas.openxmlformats.org/officeDocument/2006/relationships/notesSlide" Target="../notesSlides/notesSlide17.xml"/><Relationship Id="rId1" Type="http://schemas.openxmlformats.org/officeDocument/2006/relationships/slideLayout" Target="../slideLayouts/slideLayout13.xml"/><Relationship Id="rId5" Type="http://schemas.openxmlformats.org/officeDocument/2006/relationships/hyperlink" Target="mailto:loconnor@cusd201.org" TargetMode="External"/><Relationship Id="rId4" Type="http://schemas.openxmlformats.org/officeDocument/2006/relationships/hyperlink" Target="mailto:brianptrainor@gmail.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hyperlink" Target="http://www.signupgenius.com/" TargetMode="Externa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Collecting Effective Data in Counseling</a:t>
            </a:r>
            <a:endParaRPr lang="en-US" dirty="0"/>
          </a:p>
        </p:txBody>
      </p:sp>
      <p:sp>
        <p:nvSpPr>
          <p:cNvPr id="3" name="Subtitle 2"/>
          <p:cNvSpPr>
            <a:spLocks noGrp="1"/>
          </p:cNvSpPr>
          <p:nvPr>
            <p:ph type="subTitle" idx="1"/>
          </p:nvPr>
        </p:nvSpPr>
        <p:spPr/>
        <p:txBody>
          <a:bodyPr>
            <a:normAutofit fontScale="70000" lnSpcReduction="20000"/>
          </a:bodyPr>
          <a:lstStyle/>
          <a:p>
            <a:r>
              <a:rPr lang="en-US" dirty="0"/>
              <a:t>Presenters: </a:t>
            </a:r>
          </a:p>
          <a:p>
            <a:r>
              <a:rPr lang="en-US" dirty="0" smtClean="0">
                <a:latin typeface="Constantia" charset="0"/>
              </a:rPr>
              <a:t>Maureen Mohan, </a:t>
            </a:r>
            <a:r>
              <a:rPr lang="en-US" dirty="0">
                <a:latin typeface="Constantia" charset="0"/>
              </a:rPr>
              <a:t>Guidance Counselor, </a:t>
            </a:r>
            <a:r>
              <a:rPr lang="en-US" dirty="0" smtClean="0">
                <a:latin typeface="Constantia" charset="0"/>
              </a:rPr>
              <a:t>York </a:t>
            </a:r>
            <a:r>
              <a:rPr lang="en-US" dirty="0">
                <a:latin typeface="Constantia" charset="0"/>
              </a:rPr>
              <a:t>High School</a:t>
            </a:r>
          </a:p>
          <a:p>
            <a:r>
              <a:rPr lang="en-US" dirty="0"/>
              <a:t>Brian Trainor, </a:t>
            </a:r>
            <a:r>
              <a:rPr lang="en-US" dirty="0" smtClean="0"/>
              <a:t>Ph.D., Educational </a:t>
            </a:r>
            <a:r>
              <a:rPr lang="en-US" dirty="0"/>
              <a:t>Research Methodology, Loyola </a:t>
            </a:r>
            <a:r>
              <a:rPr lang="en-US" dirty="0" smtClean="0"/>
              <a:t>University-Chicago</a:t>
            </a:r>
          </a:p>
          <a:p>
            <a:endParaRPr lang="en-US" dirty="0" smtClean="0"/>
          </a:p>
          <a:p>
            <a:r>
              <a:rPr lang="en-US" dirty="0" smtClean="0"/>
              <a:t>Moderator:</a:t>
            </a:r>
          </a:p>
          <a:p>
            <a:r>
              <a:rPr lang="en-US" dirty="0" smtClean="0"/>
              <a:t>Lauren O’Connor, Guidance Counselor, Westmont High School</a:t>
            </a:r>
          </a:p>
        </p:txBody>
      </p:sp>
    </p:spTree>
    <p:extLst>
      <p:ext uri="{BB962C8B-B14F-4D97-AF65-F5344CB8AC3E}">
        <p14:creationId xmlns:p14="http://schemas.microsoft.com/office/powerpoint/2010/main" val="14615227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Tips for Presenting Qualitative Data  </a:t>
            </a:r>
            <a:br>
              <a:rPr lang="en-US" sz="4000" dirty="0" smtClean="0"/>
            </a:br>
            <a:r>
              <a:rPr lang="en-US" sz="2800" dirty="0" smtClean="0"/>
              <a:t>Sign Up Genius – York Freshman Mentor Interviews</a:t>
            </a:r>
            <a:endParaRPr lang="en-US" sz="2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6378" y="2067242"/>
            <a:ext cx="8612660" cy="4632005"/>
          </a:xfrm>
        </p:spPr>
      </p:pic>
    </p:spTree>
    <p:extLst>
      <p:ext uri="{BB962C8B-B14F-4D97-AF65-F5344CB8AC3E}">
        <p14:creationId xmlns:p14="http://schemas.microsoft.com/office/powerpoint/2010/main" val="1516190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Presenting Qualitative Data</a:t>
            </a:r>
            <a:endParaRPr lang="en-US" dirty="0"/>
          </a:p>
        </p:txBody>
      </p:sp>
      <p:sp>
        <p:nvSpPr>
          <p:cNvPr id="3" name="Content Placeholder 2"/>
          <p:cNvSpPr>
            <a:spLocks noGrp="1"/>
          </p:cNvSpPr>
          <p:nvPr>
            <p:ph idx="1"/>
          </p:nvPr>
        </p:nvSpPr>
        <p:spPr/>
        <p:txBody>
          <a:bodyPr/>
          <a:lstStyle/>
          <a:p>
            <a:r>
              <a:rPr lang="en-US" dirty="0" smtClean="0"/>
              <a:t>NVivo software for Windows</a:t>
            </a:r>
          </a:p>
          <a:p>
            <a:pPr lvl="1"/>
            <a:r>
              <a:rPr lang="en-US" dirty="0" smtClean="0"/>
              <a:t>Platform for analyzing unstructured data</a:t>
            </a:r>
          </a:p>
          <a:p>
            <a:pPr lvl="1"/>
            <a:r>
              <a:rPr lang="en-US" dirty="0" smtClean="0"/>
              <a:t>Uses powerful search tools to extract information from coded data</a:t>
            </a:r>
          </a:p>
          <a:p>
            <a:pPr lvl="1"/>
            <a:r>
              <a:rPr lang="en-US" dirty="0" smtClean="0"/>
              <a:t>Unique visualization tools to summarize coded data</a:t>
            </a:r>
          </a:p>
          <a:p>
            <a:pPr lvl="1"/>
            <a:r>
              <a:rPr lang="en-US" dirty="0" smtClean="0"/>
              <a:t>Sharing/disseminating options</a:t>
            </a:r>
          </a:p>
          <a:p>
            <a:pPr lvl="1"/>
            <a:r>
              <a:rPr lang="en-US" dirty="0" smtClean="0"/>
              <a:t>Used by professional researchers, evaluators, professors, educators, etc.</a:t>
            </a:r>
          </a:p>
          <a:p>
            <a:pPr lvl="1"/>
            <a:r>
              <a:rPr lang="en-US" dirty="0" smtClean="0"/>
              <a:t>Analyzes content from interviews, groups, discussions, surveys, audio files, video files, websites, etc.</a:t>
            </a:r>
          </a:p>
          <a:p>
            <a:pPr lvl="1"/>
            <a:r>
              <a:rPr lang="en-US" dirty="0" smtClean="0"/>
              <a:t>Interfaces  well with many other programs</a:t>
            </a:r>
          </a:p>
          <a:p>
            <a:pPr lvl="1"/>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Presenting Qualitative Data</a:t>
            </a:r>
            <a:endParaRPr lang="en-US" dirty="0"/>
          </a:p>
        </p:txBody>
      </p:sp>
      <p:sp>
        <p:nvSpPr>
          <p:cNvPr id="3" name="Content Placeholder 2"/>
          <p:cNvSpPr>
            <a:spLocks noGrp="1"/>
          </p:cNvSpPr>
          <p:nvPr>
            <p:ph idx="1"/>
          </p:nvPr>
        </p:nvSpPr>
        <p:spPr/>
        <p:txBody>
          <a:bodyPr>
            <a:normAutofit/>
          </a:bodyPr>
          <a:lstStyle/>
          <a:p>
            <a:r>
              <a:rPr lang="en-US" dirty="0" smtClean="0"/>
              <a:t>What if your school doesn’t have the time or money to invest in NVivo?</a:t>
            </a:r>
          </a:p>
          <a:p>
            <a:r>
              <a:rPr lang="en-US" dirty="0" smtClean="0"/>
              <a:t>Encourage a culture shift in your department</a:t>
            </a:r>
          </a:p>
          <a:p>
            <a:pPr lvl="1"/>
            <a:r>
              <a:rPr lang="en-US" dirty="0" smtClean="0"/>
              <a:t>Counselors should perceive and describe information gleaned from interviews, conversations, or non-experimental observations as real data</a:t>
            </a:r>
          </a:p>
          <a:p>
            <a:r>
              <a:rPr lang="en-US" dirty="0" smtClean="0"/>
              <a:t>Employ methodological vocabulary to describe action steps and interventions</a:t>
            </a:r>
          </a:p>
          <a:p>
            <a:pPr lvl="1"/>
            <a:r>
              <a:rPr lang="en-US" dirty="0" smtClean="0"/>
              <a:t>Narrative analysis</a:t>
            </a:r>
          </a:p>
          <a:p>
            <a:pPr lvl="1"/>
            <a:r>
              <a:rPr lang="en-US" dirty="0" smtClean="0"/>
              <a:t>Coding</a:t>
            </a:r>
            <a:endParaRPr lang="en-US" dirty="0"/>
          </a:p>
          <a:p>
            <a:pPr lvl="1"/>
            <a:r>
              <a:rPr lang="en-US" dirty="0" smtClean="0"/>
              <a:t>Ethical inquiry</a:t>
            </a:r>
          </a:p>
        </p:txBody>
      </p:sp>
    </p:spTree>
    <p:extLst>
      <p:ext uri="{BB962C8B-B14F-4D97-AF65-F5344CB8AC3E}">
        <p14:creationId xmlns:p14="http://schemas.microsoft.com/office/powerpoint/2010/main" val="2983914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Presenting Qualitative Data</a:t>
            </a:r>
            <a:endParaRPr lang="en-US" dirty="0"/>
          </a:p>
        </p:txBody>
      </p:sp>
      <p:sp>
        <p:nvSpPr>
          <p:cNvPr id="3" name="Content Placeholder 2"/>
          <p:cNvSpPr>
            <a:spLocks noGrp="1"/>
          </p:cNvSpPr>
          <p:nvPr>
            <p:ph idx="1"/>
          </p:nvPr>
        </p:nvSpPr>
        <p:spPr/>
        <p:txBody>
          <a:bodyPr/>
          <a:lstStyle/>
          <a:p>
            <a:r>
              <a:rPr lang="en-US" dirty="0" smtClean="0"/>
              <a:t>Whenever possible, apply a </a:t>
            </a:r>
            <a:r>
              <a:rPr lang="en-US" u="sng" dirty="0" smtClean="0"/>
              <a:t>mixed methods </a:t>
            </a:r>
            <a:r>
              <a:rPr lang="en-US" dirty="0" smtClean="0"/>
              <a:t>approach</a:t>
            </a:r>
          </a:p>
          <a:p>
            <a:r>
              <a:rPr lang="en-US" dirty="0" smtClean="0"/>
              <a:t>Mixed methods approaches provide thick rich descriptions of qualitative data supported by numbers and quantitative data</a:t>
            </a:r>
          </a:p>
          <a:p>
            <a:r>
              <a:rPr lang="en-US" dirty="0" smtClean="0"/>
              <a:t>Improves presentation of qualitative data by including empirical information and reducing the perceived subjectivity</a:t>
            </a:r>
          </a:p>
          <a:p>
            <a:r>
              <a:rPr lang="en-US" dirty="0" smtClean="0"/>
              <a:t>Enhances presentation of quantitative data by providing a context in which to view empirical information and allowing for a more holistic review</a:t>
            </a:r>
            <a:endParaRPr lang="en-US" dirty="0"/>
          </a:p>
        </p:txBody>
      </p:sp>
    </p:spTree>
    <p:extLst>
      <p:ext uri="{BB962C8B-B14F-4D97-AF65-F5344CB8AC3E}">
        <p14:creationId xmlns:p14="http://schemas.microsoft.com/office/powerpoint/2010/main" val="3398835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of Mixed Method Data Presentation</a:t>
            </a:r>
            <a:endParaRPr lang="en-US" dirty="0"/>
          </a:p>
        </p:txBody>
      </p:sp>
      <p:sp>
        <p:nvSpPr>
          <p:cNvPr id="3" name="Content Placeholder 2"/>
          <p:cNvSpPr>
            <a:spLocks noGrp="1"/>
          </p:cNvSpPr>
          <p:nvPr>
            <p:ph idx="1"/>
          </p:nvPr>
        </p:nvSpPr>
        <p:spPr/>
        <p:txBody>
          <a:bodyPr>
            <a:normAutofit/>
          </a:bodyPr>
          <a:lstStyle/>
          <a:p>
            <a:r>
              <a:rPr lang="en-US" dirty="0"/>
              <a:t>  </a:t>
            </a:r>
            <a:r>
              <a:rPr lang="en-US" dirty="0" smtClean="0"/>
              <a:t>Needs Assessment: </a:t>
            </a:r>
          </a:p>
          <a:p>
            <a:pPr lvl="1"/>
            <a:r>
              <a:rPr lang="en-US" dirty="0" smtClean="0"/>
              <a:t>Students Mental and Emotional Health </a:t>
            </a:r>
            <a:r>
              <a:rPr lang="en-US" dirty="0"/>
              <a:t> </a:t>
            </a:r>
            <a:r>
              <a:rPr lang="en-US" dirty="0" smtClean="0"/>
              <a:t>- need discussed often by York Student Services Department  and top priority for our principal.</a:t>
            </a:r>
          </a:p>
          <a:p>
            <a:pPr marL="393192" lvl="1" indent="0">
              <a:buNone/>
            </a:pPr>
            <a:endParaRPr lang="en-US" dirty="0" smtClean="0"/>
          </a:p>
          <a:p>
            <a:pPr marL="393192" lvl="1" indent="0">
              <a:buNone/>
            </a:pPr>
            <a:r>
              <a:rPr lang="en-US" dirty="0" smtClean="0"/>
              <a:t>*Looking closer at this Need stemmed from 2 data points:</a:t>
            </a:r>
          </a:p>
          <a:p>
            <a:pPr marL="393192" lvl="1" indent="0">
              <a:buNone/>
            </a:pPr>
            <a:r>
              <a:rPr lang="en-US" dirty="0"/>
              <a:t>	</a:t>
            </a:r>
            <a:r>
              <a:rPr lang="en-US" dirty="0" smtClean="0"/>
              <a:t>1. Qualitative data shared from all student services staff. Mainly counselors and social workers, who work often with students struggling with anxiety &amp; depression. </a:t>
            </a:r>
          </a:p>
          <a:p>
            <a:pPr marL="393192" lvl="1" indent="0">
              <a:buNone/>
            </a:pPr>
            <a:r>
              <a:rPr lang="en-US" dirty="0"/>
              <a:t>	</a:t>
            </a:r>
            <a:r>
              <a:rPr lang="en-US" dirty="0" smtClean="0"/>
              <a:t>2. Quantitative Data: Illinois Youth Survey given to 10</a:t>
            </a:r>
            <a:r>
              <a:rPr lang="en-US" baseline="30000" dirty="0" smtClean="0"/>
              <a:t>th</a:t>
            </a:r>
            <a:r>
              <a:rPr lang="en-US" dirty="0" smtClean="0"/>
              <a:t> and 11</a:t>
            </a:r>
            <a:r>
              <a:rPr lang="en-US" baseline="30000" dirty="0" smtClean="0"/>
              <a:t>th</a:t>
            </a:r>
            <a:r>
              <a:rPr lang="en-US" dirty="0" smtClean="0"/>
              <a:t> graders in the spring of 2014. </a:t>
            </a:r>
          </a:p>
        </p:txBody>
      </p:sp>
    </p:spTree>
    <p:extLst>
      <p:ext uri="{BB962C8B-B14F-4D97-AF65-F5344CB8AC3E}">
        <p14:creationId xmlns:p14="http://schemas.microsoft.com/office/powerpoint/2010/main" val="4052847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Illinois Youth Survey quantitative data</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94022" y="1935163"/>
            <a:ext cx="8406440" cy="4725304"/>
          </a:xfrm>
        </p:spPr>
      </p:pic>
    </p:spTree>
    <p:extLst>
      <p:ext uri="{BB962C8B-B14F-4D97-AF65-F5344CB8AC3E}">
        <p14:creationId xmlns:p14="http://schemas.microsoft.com/office/powerpoint/2010/main" val="1465965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816" y="308672"/>
            <a:ext cx="10972800" cy="988787"/>
          </a:xfrm>
        </p:spPr>
        <p:txBody>
          <a:bodyPr/>
          <a:lstStyle/>
          <a:p>
            <a:r>
              <a:rPr lang="en-US" sz="4800" dirty="0" smtClean="0"/>
              <a:t>Now what to do with the data?</a:t>
            </a:r>
            <a:endParaRPr lang="en-US" sz="4800" dirty="0"/>
          </a:p>
        </p:txBody>
      </p:sp>
      <p:sp>
        <p:nvSpPr>
          <p:cNvPr id="3" name="Content Placeholder 2"/>
          <p:cNvSpPr>
            <a:spLocks noGrp="1"/>
          </p:cNvSpPr>
          <p:nvPr>
            <p:ph idx="1"/>
          </p:nvPr>
        </p:nvSpPr>
        <p:spPr>
          <a:xfrm>
            <a:off x="420130" y="1346886"/>
            <a:ext cx="11038703" cy="4446373"/>
          </a:xfrm>
        </p:spPr>
        <p:txBody>
          <a:bodyPr>
            <a:normAutofit/>
          </a:bodyPr>
          <a:lstStyle/>
          <a:p>
            <a:r>
              <a:rPr lang="en-US" sz="2000" dirty="0" smtClean="0"/>
              <a:t>Use </a:t>
            </a:r>
            <a:r>
              <a:rPr lang="en-US" sz="2000" b="1" dirty="0" smtClean="0"/>
              <a:t>Google forms</a:t>
            </a:r>
            <a:r>
              <a:rPr lang="en-US" sz="2000" dirty="0" smtClean="0"/>
              <a:t> to create a survey and tap into thoughts of the department on this topic.</a:t>
            </a:r>
          </a:p>
          <a:p>
            <a:r>
              <a:rPr lang="en-US" sz="2000" dirty="0" smtClean="0"/>
              <a:t>Some sample questions: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2171" y="2286324"/>
            <a:ext cx="7087590" cy="135273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2171" y="3725561"/>
            <a:ext cx="7401959" cy="1705213"/>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3144" y="5526376"/>
            <a:ext cx="7240011" cy="914528"/>
          </a:xfrm>
          <a:prstGeom prst="rect">
            <a:avLst/>
          </a:prstGeom>
        </p:spPr>
      </p:pic>
    </p:spTree>
    <p:extLst>
      <p:ext uri="{BB962C8B-B14F-4D97-AF65-F5344CB8AC3E}">
        <p14:creationId xmlns:p14="http://schemas.microsoft.com/office/powerpoint/2010/main" val="2570694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454" y="716444"/>
            <a:ext cx="10972800" cy="902291"/>
          </a:xfrm>
        </p:spPr>
        <p:txBody>
          <a:bodyPr>
            <a:noAutofit/>
          </a:bodyPr>
          <a:lstStyle/>
          <a:p>
            <a:r>
              <a:rPr lang="en-US" sz="4000" dirty="0" smtClean="0"/>
              <a:t>Google forms makes survey responses easy to view!</a:t>
            </a:r>
            <a:endParaRPr lang="en-US" sz="40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9778" y="1791730"/>
            <a:ext cx="9165454" cy="2051221"/>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2486" y="4064915"/>
            <a:ext cx="10517084" cy="2403337"/>
          </a:xfrm>
          <a:prstGeom prst="rect">
            <a:avLst/>
          </a:prstGeom>
        </p:spPr>
      </p:pic>
    </p:spTree>
    <p:extLst>
      <p:ext uri="{BB962C8B-B14F-4D97-AF65-F5344CB8AC3E}">
        <p14:creationId xmlns:p14="http://schemas.microsoft.com/office/powerpoint/2010/main" val="3622692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11861"/>
            <a:ext cx="10972800" cy="939361"/>
          </a:xfrm>
        </p:spPr>
        <p:txBody>
          <a:bodyPr>
            <a:normAutofit fontScale="90000"/>
          </a:bodyPr>
          <a:lstStyle/>
          <a:p>
            <a:r>
              <a:rPr lang="en-US" dirty="0" smtClean="0"/>
              <a:t>Google Forms: provide qualitative and quantitative date from survey</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0703" y="2496064"/>
            <a:ext cx="11437034" cy="3262185"/>
          </a:xfrm>
        </p:spPr>
      </p:pic>
    </p:spTree>
    <p:extLst>
      <p:ext uri="{BB962C8B-B14F-4D97-AF65-F5344CB8AC3E}">
        <p14:creationId xmlns:p14="http://schemas.microsoft.com/office/powerpoint/2010/main" val="3694723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Monkey</a:t>
            </a:r>
            <a:endParaRPr lang="en-US" dirty="0"/>
          </a:p>
        </p:txBody>
      </p:sp>
      <p:sp>
        <p:nvSpPr>
          <p:cNvPr id="3" name="Content Placeholder 2"/>
          <p:cNvSpPr>
            <a:spLocks noGrp="1"/>
          </p:cNvSpPr>
          <p:nvPr>
            <p:ph idx="1"/>
          </p:nvPr>
        </p:nvSpPr>
        <p:spPr/>
        <p:txBody>
          <a:bodyPr/>
          <a:lstStyle/>
          <a:p>
            <a:r>
              <a:rPr lang="en-US" dirty="0" smtClean="0"/>
              <a:t>Another good tool to help analyze and present quantitative survey data</a:t>
            </a:r>
          </a:p>
          <a:p>
            <a:r>
              <a:rPr lang="en-US" dirty="0" smtClean="0"/>
              <a:t>Compiles responses for you</a:t>
            </a:r>
          </a:p>
          <a:p>
            <a:r>
              <a:rPr lang="en-US" dirty="0" smtClean="0"/>
              <a:t>Creates tables and presentation materials for you</a:t>
            </a:r>
          </a:p>
          <a:p>
            <a:r>
              <a:rPr lang="en-US" dirty="0" smtClean="0"/>
              <a:t>Easy to use</a:t>
            </a:r>
          </a:p>
          <a:p>
            <a:r>
              <a:rPr lang="en-US" dirty="0" smtClean="0"/>
              <a:t>Semi-free</a:t>
            </a:r>
          </a:p>
          <a:p>
            <a:r>
              <a:rPr lang="en-US" dirty="0" smtClean="0"/>
              <a:t>Microsoft Excel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to be Discussed</a:t>
            </a:r>
            <a:endParaRPr lang="en-US" dirty="0"/>
          </a:p>
        </p:txBody>
      </p:sp>
      <p:sp>
        <p:nvSpPr>
          <p:cNvPr id="3" name="Content Placeholder 2"/>
          <p:cNvSpPr>
            <a:spLocks noGrp="1"/>
          </p:cNvSpPr>
          <p:nvPr>
            <p:ph idx="1"/>
          </p:nvPr>
        </p:nvSpPr>
        <p:spPr/>
        <p:txBody>
          <a:bodyPr/>
          <a:lstStyle/>
          <a:p>
            <a:r>
              <a:rPr lang="en-US" dirty="0"/>
              <a:t>How do we make sense of qualitative/anecdotal data?</a:t>
            </a:r>
          </a:p>
          <a:p>
            <a:r>
              <a:rPr lang="en-US" dirty="0" smtClean="0"/>
              <a:t>How </a:t>
            </a:r>
            <a:r>
              <a:rPr lang="en-US" dirty="0"/>
              <a:t>can we collect more reliable data?</a:t>
            </a:r>
          </a:p>
          <a:p>
            <a:r>
              <a:rPr lang="en-US" dirty="0"/>
              <a:t>How can data help us improve our counseling programs and the services we provide to students?</a:t>
            </a:r>
          </a:p>
          <a:p>
            <a:endParaRPr lang="en-US" dirty="0"/>
          </a:p>
          <a:p>
            <a:pPr marL="0" indent="0">
              <a:buNone/>
            </a:pPr>
            <a:endParaRPr lang="en-US" dirty="0"/>
          </a:p>
        </p:txBody>
      </p:sp>
    </p:spTree>
    <p:extLst>
      <p:ext uri="{BB962C8B-B14F-4D97-AF65-F5344CB8AC3E}">
        <p14:creationId xmlns:p14="http://schemas.microsoft.com/office/powerpoint/2010/main" val="18486067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Commonly Collected Quantitative Data</a:t>
            </a:r>
            <a:endParaRPr lang="en-US" dirty="0"/>
          </a:p>
        </p:txBody>
      </p:sp>
      <p:sp>
        <p:nvSpPr>
          <p:cNvPr id="3" name="Content Placeholder 2"/>
          <p:cNvSpPr>
            <a:spLocks noGrp="1"/>
          </p:cNvSpPr>
          <p:nvPr>
            <p:ph idx="1"/>
          </p:nvPr>
        </p:nvSpPr>
        <p:spPr/>
        <p:txBody>
          <a:bodyPr/>
          <a:lstStyle/>
          <a:p>
            <a:r>
              <a:rPr lang="en-US" dirty="0" smtClean="0"/>
              <a:t>Graduation rates</a:t>
            </a:r>
          </a:p>
          <a:p>
            <a:r>
              <a:rPr lang="en-US" dirty="0" smtClean="0"/>
              <a:t>Survey data (Likert-scale or multiple choice questions)</a:t>
            </a:r>
          </a:p>
          <a:p>
            <a:r>
              <a:rPr lang="en-US" dirty="0" smtClean="0"/>
              <a:t>Post-secondary plans</a:t>
            </a:r>
          </a:p>
          <a:p>
            <a:r>
              <a:rPr lang="en-US" dirty="0" smtClean="0"/>
              <a:t>Standardized test scores</a:t>
            </a:r>
            <a:endParaRPr lang="en-US" dirty="0"/>
          </a:p>
        </p:txBody>
      </p:sp>
    </p:spTree>
    <p:extLst>
      <p:ext uri="{BB962C8B-B14F-4D97-AF65-F5344CB8AC3E}">
        <p14:creationId xmlns:p14="http://schemas.microsoft.com/office/powerpoint/2010/main" val="39008011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Unexpected Dilemma of Quantitative Data</a:t>
            </a:r>
            <a:endParaRPr lang="en-US" dirty="0"/>
          </a:p>
        </p:txBody>
      </p:sp>
      <p:sp>
        <p:nvSpPr>
          <p:cNvPr id="3" name="Content Placeholder 2"/>
          <p:cNvSpPr>
            <a:spLocks noGrp="1"/>
          </p:cNvSpPr>
          <p:nvPr>
            <p:ph idx="1"/>
          </p:nvPr>
        </p:nvSpPr>
        <p:spPr/>
        <p:txBody>
          <a:bodyPr/>
          <a:lstStyle/>
          <a:p>
            <a:r>
              <a:rPr lang="en-US" dirty="0" smtClean="0"/>
              <a:t>While the primary problem with qualitative data collection is that others may view it as too subjective, the primary problem with quantitative data is that others may place too much faith in it.</a:t>
            </a:r>
          </a:p>
          <a:p>
            <a:r>
              <a:rPr lang="en-US" dirty="0" smtClean="0"/>
              <a:t>How can we ensure our quantitative data is both reliable and valid?</a:t>
            </a:r>
          </a:p>
          <a:p>
            <a:r>
              <a:rPr lang="en-US" dirty="0" smtClean="0"/>
              <a:t>What are some examples of quantitative data used in counseling departments? How are these data used?</a:t>
            </a:r>
          </a:p>
          <a:p>
            <a:endParaRPr lang="en-US" dirty="0" smtClean="0"/>
          </a:p>
          <a:p>
            <a:endParaRPr lang="en-US" dirty="0"/>
          </a:p>
        </p:txBody>
      </p:sp>
    </p:spTree>
    <p:extLst>
      <p:ext uri="{BB962C8B-B14F-4D97-AF65-F5344CB8AC3E}">
        <p14:creationId xmlns:p14="http://schemas.microsoft.com/office/powerpoint/2010/main" val="41408434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Pitfalls of Quantitative Data</a:t>
            </a:r>
            <a:endParaRPr lang="en-US" dirty="0"/>
          </a:p>
        </p:txBody>
      </p:sp>
      <p:sp>
        <p:nvSpPr>
          <p:cNvPr id="3" name="Content Placeholder 2"/>
          <p:cNvSpPr>
            <a:spLocks noGrp="1"/>
          </p:cNvSpPr>
          <p:nvPr>
            <p:ph idx="1"/>
          </p:nvPr>
        </p:nvSpPr>
        <p:spPr/>
        <p:txBody>
          <a:bodyPr>
            <a:normAutofit lnSpcReduction="10000"/>
          </a:bodyPr>
          <a:lstStyle/>
          <a:p>
            <a:r>
              <a:rPr lang="en-US" dirty="0"/>
              <a:t>Non-Response Bias</a:t>
            </a:r>
          </a:p>
          <a:p>
            <a:pPr lvl="1"/>
            <a:r>
              <a:rPr lang="en-US" dirty="0"/>
              <a:t>Occurs in statistical surveys when the answers of non-responders differ systematically from those of the responders</a:t>
            </a:r>
          </a:p>
          <a:p>
            <a:pPr lvl="1"/>
            <a:r>
              <a:rPr lang="en-US" dirty="0"/>
              <a:t>In this case, it is impossible to know what non-responders to a particular survey or assessment would have reported</a:t>
            </a:r>
          </a:p>
          <a:p>
            <a:r>
              <a:rPr lang="en-US" dirty="0"/>
              <a:t>If students are asked to complete a survey and only 40% respond, the data will likely be skewed to the extreme values</a:t>
            </a:r>
          </a:p>
          <a:p>
            <a:pPr lvl="1"/>
            <a:r>
              <a:rPr lang="en-US" dirty="0"/>
              <a:t>Students who want to be “nice” and help out</a:t>
            </a:r>
          </a:p>
          <a:p>
            <a:pPr lvl="1"/>
            <a:r>
              <a:rPr lang="en-US" dirty="0"/>
              <a:t>Students who have specific negative viewpoints to share</a:t>
            </a:r>
          </a:p>
          <a:p>
            <a:pPr lvl="1"/>
            <a:r>
              <a:rPr lang="en-US" dirty="0"/>
              <a:t>Degree of topic saliency highly correlated with response rate</a:t>
            </a:r>
          </a:p>
          <a:p>
            <a:pPr lvl="1"/>
            <a:r>
              <a:rPr lang="en-US" dirty="0"/>
              <a:t>The lower the response rate, the higher the probability of non-response bias</a:t>
            </a:r>
          </a:p>
        </p:txBody>
      </p:sp>
    </p:spTree>
    <p:extLst>
      <p:ext uri="{BB962C8B-B14F-4D97-AF65-F5344CB8AC3E}">
        <p14:creationId xmlns:p14="http://schemas.microsoft.com/office/powerpoint/2010/main" val="15723862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Pitfalls of Quantitative Data</a:t>
            </a:r>
            <a:endParaRPr lang="en-US" dirty="0"/>
          </a:p>
        </p:txBody>
      </p:sp>
      <p:sp>
        <p:nvSpPr>
          <p:cNvPr id="3" name="Content Placeholder 2"/>
          <p:cNvSpPr>
            <a:spLocks noGrp="1"/>
          </p:cNvSpPr>
          <p:nvPr>
            <p:ph idx="1"/>
          </p:nvPr>
        </p:nvSpPr>
        <p:spPr/>
        <p:txBody>
          <a:bodyPr/>
          <a:lstStyle/>
          <a:p>
            <a:r>
              <a:rPr lang="en-US" dirty="0"/>
              <a:t>Ways to combat non-response bias</a:t>
            </a:r>
          </a:p>
          <a:p>
            <a:r>
              <a:rPr lang="en-US" dirty="0"/>
              <a:t>Mandatory surveys</a:t>
            </a:r>
          </a:p>
          <a:p>
            <a:pPr lvl="1"/>
            <a:r>
              <a:rPr lang="en-US" dirty="0"/>
              <a:t>Distributed before or after state-mandated assessments (PSAE, PARCC)</a:t>
            </a:r>
          </a:p>
          <a:p>
            <a:pPr lvl="1"/>
            <a:r>
              <a:rPr lang="en-US" dirty="0"/>
              <a:t>Required for graduation/senior check-out</a:t>
            </a:r>
          </a:p>
          <a:p>
            <a:pPr lvl="2"/>
            <a:r>
              <a:rPr lang="en-US" dirty="0"/>
              <a:t>Problems with truthfulness</a:t>
            </a:r>
          </a:p>
          <a:p>
            <a:r>
              <a:rPr lang="en-US" dirty="0"/>
              <a:t>Predict what non-responders would have answered</a:t>
            </a:r>
          </a:p>
          <a:p>
            <a:pPr lvl="1"/>
            <a:r>
              <a:rPr lang="en-US" dirty="0"/>
              <a:t>Follow-up interviews/reminders</a:t>
            </a:r>
          </a:p>
          <a:p>
            <a:pPr lvl="1"/>
            <a:r>
              <a:rPr lang="en-US" dirty="0"/>
              <a:t>Sub-group analysis</a:t>
            </a:r>
          </a:p>
          <a:p>
            <a:pPr lvl="1"/>
            <a:r>
              <a:rPr lang="en-US" dirty="0">
                <a:solidFill>
                  <a:srgbClr val="000000"/>
                </a:solidFill>
              </a:rPr>
              <a:t>Demographic comparisons</a:t>
            </a:r>
          </a:p>
          <a:p>
            <a:pPr lvl="1"/>
            <a:endParaRPr lang="en-US" dirty="0">
              <a:solidFill>
                <a:srgbClr val="000000"/>
              </a:solidFill>
            </a:endParaRPr>
          </a:p>
        </p:txBody>
      </p:sp>
    </p:spTree>
    <p:extLst>
      <p:ext uri="{BB962C8B-B14F-4D97-AF65-F5344CB8AC3E}">
        <p14:creationId xmlns:p14="http://schemas.microsoft.com/office/powerpoint/2010/main" val="26914400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Mandatory Survey </a:t>
            </a:r>
            <a:br>
              <a:rPr lang="en-US" dirty="0" smtClean="0"/>
            </a:br>
            <a:r>
              <a:rPr lang="en-US" dirty="0" smtClean="0"/>
              <a:t>Example: York Senior Check out Survey</a:t>
            </a:r>
            <a:endParaRPr lang="en-US" dirty="0"/>
          </a:p>
        </p:txBody>
      </p:sp>
      <p:sp>
        <p:nvSpPr>
          <p:cNvPr id="3" name="Content Placeholder 2"/>
          <p:cNvSpPr>
            <a:spLocks noGrp="1"/>
          </p:cNvSpPr>
          <p:nvPr>
            <p:ph idx="1"/>
          </p:nvPr>
        </p:nvSpPr>
        <p:spPr/>
        <p:txBody>
          <a:bodyPr>
            <a:normAutofit/>
          </a:bodyPr>
          <a:lstStyle/>
          <a:p>
            <a:r>
              <a:rPr lang="en-US" dirty="0" smtClean="0"/>
              <a:t>Mandatory Participation</a:t>
            </a:r>
          </a:p>
          <a:p>
            <a:r>
              <a:rPr lang="en-US" dirty="0" smtClean="0"/>
              <a:t>Available in Naviance</a:t>
            </a:r>
            <a:r>
              <a:rPr lang="en-US" dirty="0"/>
              <a:t> (</a:t>
            </a:r>
            <a:r>
              <a:rPr lang="en-US" dirty="0">
                <a:hlinkClick r:id="rId2"/>
              </a:rPr>
              <a:t>https://succeed.naviance.com</a:t>
            </a:r>
            <a:r>
              <a:rPr lang="en-US" dirty="0" smtClean="0">
                <a:hlinkClick r:id="rId2"/>
              </a:rPr>
              <a:t>/</a:t>
            </a:r>
            <a:r>
              <a:rPr lang="en-US" dirty="0" smtClean="0"/>
              <a:t>) prior to senior check-out day, so students have the choice to take it in advance</a:t>
            </a:r>
          </a:p>
          <a:p>
            <a:pPr lvl="1"/>
            <a:r>
              <a:rPr lang="en-US" dirty="0" smtClean="0"/>
              <a:t>Email students through Naviance  &amp; cc parents</a:t>
            </a:r>
          </a:p>
          <a:p>
            <a:r>
              <a:rPr lang="en-US" dirty="0" smtClean="0"/>
              <a:t>Set up under </a:t>
            </a:r>
            <a:r>
              <a:rPr lang="en-US" dirty="0"/>
              <a:t>Connections tab, survey</a:t>
            </a:r>
          </a:p>
          <a:p>
            <a:r>
              <a:rPr lang="en-US" dirty="0" smtClean="0"/>
              <a:t>If a student does not take on own, required to sit at computer station during check out to complete</a:t>
            </a:r>
          </a:p>
          <a:p>
            <a:pPr lvl="1"/>
            <a:r>
              <a:rPr lang="en-US" dirty="0" smtClean="0"/>
              <a:t>Use this system to </a:t>
            </a:r>
            <a:r>
              <a:rPr lang="en-US" dirty="0"/>
              <a:t>lessen gaps/inconsistencies in </a:t>
            </a:r>
            <a:r>
              <a:rPr lang="en-US" dirty="0" smtClean="0"/>
              <a:t>data</a:t>
            </a:r>
          </a:p>
        </p:txBody>
      </p:sp>
    </p:spTree>
    <p:extLst>
      <p:ext uri="{BB962C8B-B14F-4D97-AF65-F5344CB8AC3E}">
        <p14:creationId xmlns:p14="http://schemas.microsoft.com/office/powerpoint/2010/main" val="31224857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Mandatory Survey </a:t>
            </a:r>
            <a:br>
              <a:rPr lang="en-US" dirty="0" smtClean="0"/>
            </a:br>
            <a:r>
              <a:rPr lang="en-US" dirty="0" smtClean="0"/>
              <a:t>Example: York Senior Check out Survey</a:t>
            </a:r>
            <a:endParaRPr lang="en-US" dirty="0"/>
          </a:p>
        </p:txBody>
      </p:sp>
      <p:sp>
        <p:nvSpPr>
          <p:cNvPr id="3" name="Content Placeholder 2"/>
          <p:cNvSpPr>
            <a:spLocks noGrp="1"/>
          </p:cNvSpPr>
          <p:nvPr>
            <p:ph idx="1"/>
          </p:nvPr>
        </p:nvSpPr>
        <p:spPr/>
        <p:txBody>
          <a:bodyPr/>
          <a:lstStyle/>
          <a:p>
            <a:pPr lvl="0">
              <a:buClr>
                <a:srgbClr val="0BD0D9"/>
              </a:buClr>
            </a:pPr>
            <a:r>
              <a:rPr lang="en-US" dirty="0" smtClean="0">
                <a:solidFill>
                  <a:prstClr val="black"/>
                </a:solidFill>
              </a:rPr>
              <a:t>Survey </a:t>
            </a:r>
            <a:r>
              <a:rPr lang="en-US" dirty="0">
                <a:solidFill>
                  <a:prstClr val="black"/>
                </a:solidFill>
              </a:rPr>
              <a:t>allows students to provide feedback on how the CCRC (College &amp; Career Resource Center) was able to meet their needs and the needs of their family. </a:t>
            </a:r>
            <a:endParaRPr lang="en-US" dirty="0" smtClean="0">
              <a:solidFill>
                <a:prstClr val="black"/>
              </a:solidFill>
            </a:endParaRPr>
          </a:p>
          <a:p>
            <a:pPr lvl="0">
              <a:buClr>
                <a:srgbClr val="0BD0D9"/>
              </a:buClr>
            </a:pPr>
            <a:r>
              <a:rPr lang="en-US" dirty="0" smtClean="0">
                <a:solidFill>
                  <a:prstClr val="black"/>
                </a:solidFill>
              </a:rPr>
              <a:t>Students </a:t>
            </a:r>
            <a:r>
              <a:rPr lang="en-US" dirty="0">
                <a:solidFill>
                  <a:prstClr val="black"/>
                </a:solidFill>
              </a:rPr>
              <a:t>also indicate what their post-high school plans will entail</a:t>
            </a:r>
          </a:p>
          <a:p>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1091" y="3904736"/>
            <a:ext cx="9180773" cy="2211858"/>
          </a:xfrm>
          <a:prstGeom prst="rect">
            <a:avLst/>
          </a:prstGeom>
        </p:spPr>
      </p:pic>
    </p:spTree>
    <p:extLst>
      <p:ext uri="{BB962C8B-B14F-4D97-AF65-F5344CB8AC3E}">
        <p14:creationId xmlns:p14="http://schemas.microsoft.com/office/powerpoint/2010/main" val="14083703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456953"/>
            <a:ext cx="10972800" cy="1001144"/>
          </a:xfrm>
        </p:spPr>
        <p:txBody>
          <a:bodyPr/>
          <a:lstStyle/>
          <a:p>
            <a:r>
              <a:rPr lang="en-US" dirty="0" smtClean="0"/>
              <a:t>York Senior Check out Survey</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1898" y="2137719"/>
            <a:ext cx="10313997" cy="3905508"/>
          </a:xfrm>
        </p:spPr>
      </p:pic>
    </p:spTree>
    <p:extLst>
      <p:ext uri="{BB962C8B-B14F-4D97-AF65-F5344CB8AC3E}">
        <p14:creationId xmlns:p14="http://schemas.microsoft.com/office/powerpoint/2010/main" val="20991032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543450"/>
            <a:ext cx="10972800" cy="828150"/>
          </a:xfrm>
        </p:spPr>
        <p:txBody>
          <a:bodyPr/>
          <a:lstStyle/>
          <a:p>
            <a:r>
              <a:rPr lang="en-US" dirty="0" smtClean="0"/>
              <a:t>York Senior Check Out Survey</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8167" y="1556952"/>
            <a:ext cx="11763833" cy="4887448"/>
          </a:xfrm>
        </p:spPr>
      </p:pic>
    </p:spTree>
    <p:extLst>
      <p:ext uri="{BB962C8B-B14F-4D97-AF65-F5344CB8AC3E}">
        <p14:creationId xmlns:p14="http://schemas.microsoft.com/office/powerpoint/2010/main" val="38995059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Pitfalls of Quantitative Data</a:t>
            </a:r>
            <a:endParaRPr lang="en-US" dirty="0"/>
          </a:p>
        </p:txBody>
      </p:sp>
      <p:sp>
        <p:nvSpPr>
          <p:cNvPr id="3" name="Content Placeholder 2"/>
          <p:cNvSpPr>
            <a:spLocks noGrp="1"/>
          </p:cNvSpPr>
          <p:nvPr>
            <p:ph idx="1"/>
          </p:nvPr>
        </p:nvSpPr>
        <p:spPr/>
        <p:txBody>
          <a:bodyPr/>
          <a:lstStyle/>
          <a:p>
            <a:r>
              <a:rPr lang="en-US" dirty="0" smtClean="0"/>
              <a:t>Reliability/Validity checks</a:t>
            </a:r>
          </a:p>
          <a:p>
            <a:pPr lvl="1"/>
            <a:r>
              <a:rPr lang="en-US" dirty="0" smtClean="0"/>
              <a:t>How do we know our surveys or assessments are measuring what they are supposed to measure and will continue to do so over time?</a:t>
            </a:r>
          </a:p>
          <a:p>
            <a:r>
              <a:rPr lang="en-US" dirty="0" smtClean="0"/>
              <a:t>Counselors may ask students throughout high school (i.e. freshman year, junior year) “How certain are you of your plans for after high school? Rate on a scale of 1-5 (one being not confident at all).”</a:t>
            </a:r>
          </a:p>
          <a:p>
            <a:pPr lvl="1"/>
            <a:r>
              <a:rPr lang="en-US" dirty="0" smtClean="0"/>
              <a:t>When we create these questions, they make sense to us. No matter how ideally we feel the question is written, we can never be sure how others will interpret the question.</a:t>
            </a:r>
          </a:p>
        </p:txBody>
      </p:sp>
    </p:spTree>
    <p:extLst>
      <p:ext uri="{BB962C8B-B14F-4D97-AF65-F5344CB8AC3E}">
        <p14:creationId xmlns:p14="http://schemas.microsoft.com/office/powerpoint/2010/main" val="31695610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Potential Pitfalls of Quantitative Data</a:t>
            </a:r>
            <a:endParaRPr lang="en-US" dirty="0"/>
          </a:p>
        </p:txBody>
      </p:sp>
      <p:sp>
        <p:nvSpPr>
          <p:cNvPr id="3" name="Content Placeholder 2"/>
          <p:cNvSpPr>
            <a:spLocks noGrp="1"/>
          </p:cNvSpPr>
          <p:nvPr>
            <p:ph idx="1"/>
          </p:nvPr>
        </p:nvSpPr>
        <p:spPr/>
        <p:txBody>
          <a:bodyPr/>
          <a:lstStyle/>
          <a:p>
            <a:r>
              <a:rPr lang="en-US" dirty="0" smtClean="0"/>
              <a:t>There are ways </a:t>
            </a:r>
            <a:r>
              <a:rPr lang="en-US" dirty="0"/>
              <a:t>to check for </a:t>
            </a:r>
            <a:r>
              <a:rPr lang="en-US" dirty="0" smtClean="0"/>
              <a:t>reliability/validity of survey instruments</a:t>
            </a:r>
          </a:p>
          <a:p>
            <a:r>
              <a:rPr lang="en-US" dirty="0" smtClean="0"/>
              <a:t>Factor Analysis</a:t>
            </a:r>
          </a:p>
          <a:p>
            <a:r>
              <a:rPr lang="en-US" dirty="0" smtClean="0"/>
              <a:t>IRT Analysis</a:t>
            </a:r>
          </a:p>
          <a:p>
            <a:r>
              <a:rPr lang="en-US" dirty="0" smtClean="0"/>
              <a:t>Can provide a lot of good information about the quality of the instrument</a:t>
            </a:r>
          </a:p>
          <a:p>
            <a:pPr lvl="1"/>
            <a:r>
              <a:rPr lang="en-US" dirty="0" smtClean="0"/>
              <a:t>Is it measuring what you think it is?</a:t>
            </a:r>
          </a:p>
          <a:p>
            <a:pPr lvl="1"/>
            <a:r>
              <a:rPr lang="en-US" dirty="0" smtClean="0"/>
              <a:t>Are people confused or misinterpreting certain questions?</a:t>
            </a:r>
          </a:p>
          <a:p>
            <a:pPr lvl="1"/>
            <a:endParaRPr lang="en-US" dirty="0" smtClean="0"/>
          </a:p>
        </p:txBody>
      </p:sp>
    </p:spTree>
    <p:extLst>
      <p:ext uri="{BB962C8B-B14F-4D97-AF65-F5344CB8AC3E}">
        <p14:creationId xmlns:p14="http://schemas.microsoft.com/office/powerpoint/2010/main" val="2389860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Qualitative Data Dilemma</a:t>
            </a:r>
            <a:endParaRPr lang="en-US" dirty="0"/>
          </a:p>
        </p:txBody>
      </p:sp>
      <p:sp>
        <p:nvSpPr>
          <p:cNvPr id="3" name="Content Placeholder 2"/>
          <p:cNvSpPr>
            <a:spLocks noGrp="1"/>
          </p:cNvSpPr>
          <p:nvPr>
            <p:ph idx="1"/>
          </p:nvPr>
        </p:nvSpPr>
        <p:spPr/>
        <p:txBody>
          <a:bodyPr/>
          <a:lstStyle/>
          <a:p>
            <a:r>
              <a:rPr lang="en-US" dirty="0" smtClean="0"/>
              <a:t>As counselors, much of the data we collect is qualitative, anecdotal, or based on non-experimental observation</a:t>
            </a:r>
          </a:p>
          <a:p>
            <a:r>
              <a:rPr lang="en-US" dirty="0" smtClean="0"/>
              <a:t>Qualitative data and anecdotal information is not tidy</a:t>
            </a:r>
          </a:p>
          <a:p>
            <a:r>
              <a:rPr lang="en-US" dirty="0" smtClean="0"/>
              <a:t>How do we present qualitative data as evidence?</a:t>
            </a:r>
            <a:endParaRPr lang="en-US" dirty="0"/>
          </a:p>
        </p:txBody>
      </p:sp>
    </p:spTree>
    <p:extLst>
      <p:ext uri="{BB962C8B-B14F-4D97-AF65-F5344CB8AC3E}">
        <p14:creationId xmlns:p14="http://schemas.microsoft.com/office/powerpoint/2010/main" val="40234553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Quantitative Data</a:t>
            </a:r>
            <a:endParaRPr lang="en-US" dirty="0"/>
          </a:p>
        </p:txBody>
      </p:sp>
      <p:sp>
        <p:nvSpPr>
          <p:cNvPr id="3" name="Content Placeholder 2"/>
          <p:cNvSpPr>
            <a:spLocks noGrp="1"/>
          </p:cNvSpPr>
          <p:nvPr>
            <p:ph idx="1"/>
          </p:nvPr>
        </p:nvSpPr>
        <p:spPr/>
        <p:txBody>
          <a:bodyPr/>
          <a:lstStyle/>
          <a:p>
            <a:r>
              <a:rPr lang="en-US" dirty="0" smtClean="0"/>
              <a:t>Oftentimes, individuals put a large amount of value on quantitative data</a:t>
            </a:r>
          </a:p>
          <a:p>
            <a:r>
              <a:rPr lang="en-US" dirty="0" smtClean="0"/>
              <a:t>However, quantitative data is just as subjective as qualitative data IF NOT MORE SO</a:t>
            </a:r>
          </a:p>
          <a:p>
            <a:r>
              <a:rPr lang="en-US" dirty="0" smtClean="0"/>
              <a:t>The keys to balancing our data collection, usage, and dissemination in counseling departments include:</a:t>
            </a:r>
          </a:p>
          <a:p>
            <a:pPr lvl="1"/>
            <a:r>
              <a:rPr lang="en-US" dirty="0" smtClean="0"/>
              <a:t>Applying mixed methods approaches</a:t>
            </a:r>
          </a:p>
          <a:p>
            <a:pPr lvl="1"/>
            <a:r>
              <a:rPr lang="en-US" dirty="0" smtClean="0"/>
              <a:t>Whenever possible, controlling for external factors or potential pitfalls</a:t>
            </a:r>
          </a:p>
          <a:p>
            <a:pPr lvl="1"/>
            <a:r>
              <a:rPr lang="en-US" dirty="0" smtClean="0"/>
              <a:t>Understanding that the use of data to drive decisions will always be in some ways a guessing game</a:t>
            </a:r>
            <a:endParaRPr lang="en-US" dirty="0"/>
          </a:p>
        </p:txBody>
      </p:sp>
    </p:spTree>
    <p:extLst>
      <p:ext uri="{BB962C8B-B14F-4D97-AF65-F5344CB8AC3E}">
        <p14:creationId xmlns:p14="http://schemas.microsoft.com/office/powerpoint/2010/main" val="37004667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p:txBody>
          <a:bodyPr/>
          <a:lstStyle/>
          <a:p>
            <a:r>
              <a:rPr lang="en-US" dirty="0" smtClean="0"/>
              <a:t>How does your school and/or department use data?</a:t>
            </a:r>
          </a:p>
          <a:p>
            <a:pPr marL="0" indent="0">
              <a:buNone/>
            </a:pPr>
            <a:endParaRPr lang="en-US" dirty="0" smtClean="0"/>
          </a:p>
          <a:p>
            <a:r>
              <a:rPr lang="en-US" dirty="0" smtClean="0"/>
              <a:t>Does your department use any of the resources shared in this presentation? If so, how do you utilize them with students?</a:t>
            </a:r>
          </a:p>
          <a:p>
            <a:pPr marL="0" indent="0">
              <a:buNone/>
            </a:pPr>
            <a:endParaRPr lang="en-US" dirty="0" smtClean="0"/>
          </a:p>
          <a:p>
            <a:r>
              <a:rPr lang="en-US" dirty="0" smtClean="0"/>
              <a:t>What is one of the biggest challenges your department encounters with data collection? Have you found a workable solution?</a:t>
            </a:r>
          </a:p>
          <a:p>
            <a:pPr marL="0" indent="0">
              <a:buNone/>
            </a:pPr>
            <a:endParaRPr lang="en-US" dirty="0" smtClean="0"/>
          </a:p>
          <a:p>
            <a:r>
              <a:rPr lang="en-US" dirty="0" smtClean="0"/>
              <a:t>Any further </a:t>
            </a:r>
            <a:r>
              <a:rPr lang="en-US" dirty="0" err="1" smtClean="0"/>
              <a:t>quetions</a:t>
            </a:r>
            <a:r>
              <a:rPr lang="en-US" dirty="0" smtClean="0"/>
              <a:t>?</a:t>
            </a:r>
          </a:p>
          <a:p>
            <a:endParaRPr lang="en-US" dirty="0"/>
          </a:p>
        </p:txBody>
      </p:sp>
    </p:spTree>
    <p:extLst>
      <p:ext uri="{BB962C8B-B14F-4D97-AF65-F5344CB8AC3E}">
        <p14:creationId xmlns:p14="http://schemas.microsoft.com/office/powerpoint/2010/main" val="30252688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Contact us!</a:t>
            </a:r>
            <a:endParaRPr lang="en-US" dirty="0"/>
          </a:p>
        </p:txBody>
      </p:sp>
      <p:sp>
        <p:nvSpPr>
          <p:cNvPr id="3" name="Content Placeholder 2"/>
          <p:cNvSpPr>
            <a:spLocks noGrp="1"/>
          </p:cNvSpPr>
          <p:nvPr>
            <p:ph idx="1"/>
          </p:nvPr>
        </p:nvSpPr>
        <p:spPr/>
        <p:txBody>
          <a:bodyPr/>
          <a:lstStyle/>
          <a:p>
            <a:pPr marL="0" indent="0">
              <a:buNone/>
            </a:pPr>
            <a:r>
              <a:rPr lang="en-US" dirty="0" smtClean="0"/>
              <a:t>Maureen Mohan</a:t>
            </a:r>
          </a:p>
          <a:p>
            <a:pPr marL="0" indent="0">
              <a:buNone/>
            </a:pPr>
            <a:r>
              <a:rPr lang="en-US" dirty="0" smtClean="0">
                <a:hlinkClick r:id="rId3"/>
              </a:rPr>
              <a:t>mmohan@elmhurst205.org</a:t>
            </a:r>
            <a:endParaRPr lang="en-US" dirty="0" smtClean="0"/>
          </a:p>
          <a:p>
            <a:pPr marL="0" indent="0">
              <a:buNone/>
            </a:pPr>
            <a:endParaRPr lang="en-US" dirty="0"/>
          </a:p>
          <a:p>
            <a:pPr marL="0" indent="0">
              <a:buNone/>
            </a:pPr>
            <a:r>
              <a:rPr lang="en-US" dirty="0">
                <a:latin typeface="Constantia" charset="0"/>
              </a:rPr>
              <a:t>Brian Trainor </a:t>
            </a:r>
          </a:p>
          <a:p>
            <a:pPr marL="0" indent="0">
              <a:buNone/>
            </a:pPr>
            <a:r>
              <a:rPr lang="en-US" dirty="0" smtClean="0">
                <a:latin typeface="Constantia" charset="0"/>
                <a:hlinkClick r:id="rId4"/>
              </a:rPr>
              <a:t>brianptrainor@gmail.com</a:t>
            </a:r>
          </a:p>
          <a:p>
            <a:pPr marL="0" indent="0">
              <a:buNone/>
            </a:pPr>
            <a:endParaRPr lang="en-US" dirty="0">
              <a:latin typeface="Constantia" charset="0"/>
              <a:hlinkClick r:id="rId4"/>
            </a:endParaRPr>
          </a:p>
          <a:p>
            <a:pPr marL="0" indent="0">
              <a:buNone/>
            </a:pPr>
            <a:r>
              <a:rPr lang="en-US" dirty="0"/>
              <a:t>Lauren O’Connor</a:t>
            </a:r>
          </a:p>
          <a:p>
            <a:pPr marL="0" indent="0">
              <a:buNone/>
            </a:pPr>
            <a:r>
              <a:rPr lang="en-US" dirty="0">
                <a:hlinkClick r:id="rId5"/>
              </a:rPr>
              <a:t>loconnor@cusd201.org</a:t>
            </a:r>
            <a:endParaRPr lang="en-US" dirty="0"/>
          </a:p>
        </p:txBody>
      </p:sp>
    </p:spTree>
    <p:extLst>
      <p:ext uri="{BB962C8B-B14F-4D97-AF65-F5344CB8AC3E}">
        <p14:creationId xmlns:p14="http://schemas.microsoft.com/office/powerpoint/2010/main" val="2772280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Commonly Collected Qualitative Data</a:t>
            </a:r>
            <a:endParaRPr lang="en-US" dirty="0"/>
          </a:p>
        </p:txBody>
      </p:sp>
      <p:sp>
        <p:nvSpPr>
          <p:cNvPr id="3" name="Content Placeholder 2"/>
          <p:cNvSpPr>
            <a:spLocks noGrp="1"/>
          </p:cNvSpPr>
          <p:nvPr>
            <p:ph idx="1"/>
          </p:nvPr>
        </p:nvSpPr>
        <p:spPr/>
        <p:txBody>
          <a:bodyPr>
            <a:normAutofit/>
          </a:bodyPr>
          <a:lstStyle/>
          <a:p>
            <a:r>
              <a:rPr lang="en-US" dirty="0" smtClean="0"/>
              <a:t>Needs assessments (free response questions)</a:t>
            </a:r>
          </a:p>
          <a:p>
            <a:pPr lvl="1"/>
            <a:r>
              <a:rPr lang="en-US" dirty="0" smtClean="0"/>
              <a:t>Example: “What do you need the most help with in school?”</a:t>
            </a:r>
          </a:p>
          <a:p>
            <a:r>
              <a:rPr lang="en-US" dirty="0" smtClean="0"/>
              <a:t>Informational interviews</a:t>
            </a:r>
          </a:p>
          <a:p>
            <a:pPr lvl="1"/>
            <a:r>
              <a:rPr lang="en-US" dirty="0" smtClean="0"/>
              <a:t>Students expressing thoughts and feelings</a:t>
            </a:r>
          </a:p>
          <a:p>
            <a:pPr lvl="1"/>
            <a:r>
              <a:rPr lang="en-US" dirty="0" smtClean="0"/>
              <a:t>Observations of body language or other non-verbal cues</a:t>
            </a:r>
          </a:p>
          <a:p>
            <a:r>
              <a:rPr lang="en-US" dirty="0" smtClean="0"/>
              <a:t>Group behaviors</a:t>
            </a:r>
          </a:p>
          <a:p>
            <a:r>
              <a:rPr lang="en-US" dirty="0" smtClean="0"/>
              <a:t>Genograms (student or counselor-created)</a:t>
            </a:r>
          </a:p>
          <a:p>
            <a:r>
              <a:rPr lang="en-US" dirty="0" smtClean="0"/>
              <a:t>Observations from classroom teachers of student academics and behavior</a:t>
            </a:r>
          </a:p>
        </p:txBody>
      </p:sp>
    </p:spTree>
    <p:extLst>
      <p:ext uri="{BB962C8B-B14F-4D97-AF65-F5344CB8AC3E}">
        <p14:creationId xmlns:p14="http://schemas.microsoft.com/office/powerpoint/2010/main" val="3125746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Qualitative Data</a:t>
            </a:r>
            <a:endParaRPr lang="en-US" dirty="0"/>
          </a:p>
        </p:txBody>
      </p:sp>
      <p:sp>
        <p:nvSpPr>
          <p:cNvPr id="3" name="Content Placeholder 2"/>
          <p:cNvSpPr>
            <a:spLocks noGrp="1"/>
          </p:cNvSpPr>
          <p:nvPr>
            <p:ph idx="1"/>
          </p:nvPr>
        </p:nvSpPr>
        <p:spPr/>
        <p:txBody>
          <a:bodyPr>
            <a:normAutofit/>
          </a:bodyPr>
          <a:lstStyle/>
          <a:p>
            <a:r>
              <a:rPr lang="en-US" dirty="0" smtClean="0"/>
              <a:t>Coding—a method of drawing meaning from qualitative data by recognizing patterns and common themes (i.e. establishing codes)</a:t>
            </a:r>
          </a:p>
          <a:p>
            <a:r>
              <a:rPr lang="en-US" dirty="0" smtClean="0"/>
              <a:t>Counselors do this naturally</a:t>
            </a:r>
          </a:p>
          <a:p>
            <a:r>
              <a:rPr lang="en-US" dirty="0"/>
              <a:t>These patterns and themes may be within a particular student or among a population</a:t>
            </a:r>
          </a:p>
          <a:p>
            <a:r>
              <a:rPr lang="en-US" dirty="0" smtClean="0"/>
              <a:t>Examples?</a:t>
            </a:r>
          </a:p>
        </p:txBody>
      </p:sp>
    </p:spTree>
    <p:extLst>
      <p:ext uri="{BB962C8B-B14F-4D97-AF65-F5344CB8AC3E}">
        <p14:creationId xmlns:p14="http://schemas.microsoft.com/office/powerpoint/2010/main" val="511647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Qualitative Data</a:t>
            </a:r>
            <a:endParaRPr lang="en-US" dirty="0"/>
          </a:p>
        </p:txBody>
      </p:sp>
      <p:sp>
        <p:nvSpPr>
          <p:cNvPr id="3" name="Content Placeholder 2"/>
          <p:cNvSpPr>
            <a:spLocks noGrp="1"/>
          </p:cNvSpPr>
          <p:nvPr>
            <p:ph idx="1"/>
          </p:nvPr>
        </p:nvSpPr>
        <p:spPr/>
        <p:txBody>
          <a:bodyPr/>
          <a:lstStyle/>
          <a:p>
            <a:r>
              <a:rPr lang="en-US" dirty="0" smtClean="0"/>
              <a:t>Timmy </a:t>
            </a:r>
            <a:r>
              <a:rPr lang="en-US" dirty="0"/>
              <a:t>said his parents are getting divorced; in a meeting his teachers mention he is struggling to focus in class and you connect his performance to his family strife in your mind.</a:t>
            </a:r>
          </a:p>
          <a:p>
            <a:r>
              <a:rPr lang="en-US" dirty="0"/>
              <a:t>You notice many students exhibiting exhaustion or lack of focus. The previous week one of your students mentioned ordering the new Call of Duty. You surmise some of these students’ struggles may be due to little sleep and lots of gaming.</a:t>
            </a:r>
          </a:p>
          <a:p>
            <a:r>
              <a:rPr lang="en-US" dirty="0"/>
              <a:t>Congratulations, you just coded!</a:t>
            </a:r>
          </a:p>
          <a:p>
            <a:endParaRPr lang="en-US" dirty="0"/>
          </a:p>
        </p:txBody>
      </p:sp>
    </p:spTree>
    <p:extLst>
      <p:ext uri="{BB962C8B-B14F-4D97-AF65-F5344CB8AC3E}">
        <p14:creationId xmlns:p14="http://schemas.microsoft.com/office/powerpoint/2010/main" val="1661576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Qualitative Data</a:t>
            </a:r>
            <a:endParaRPr lang="en-US" dirty="0"/>
          </a:p>
        </p:txBody>
      </p:sp>
      <p:sp>
        <p:nvSpPr>
          <p:cNvPr id="3" name="Content Placeholder 2"/>
          <p:cNvSpPr>
            <a:spLocks noGrp="1"/>
          </p:cNvSpPr>
          <p:nvPr>
            <p:ph idx="1"/>
          </p:nvPr>
        </p:nvSpPr>
        <p:spPr/>
        <p:txBody>
          <a:bodyPr>
            <a:normAutofit/>
          </a:bodyPr>
          <a:lstStyle/>
          <a:p>
            <a:r>
              <a:rPr lang="en-US" dirty="0" smtClean="0"/>
              <a:t>Administrators and school districts emphasize the need for more data collection and using that data to drive our decisions</a:t>
            </a:r>
          </a:p>
          <a:p>
            <a:r>
              <a:rPr lang="en-US" dirty="0" smtClean="0"/>
              <a:t>It is important to remember this coded information IS real data</a:t>
            </a:r>
          </a:p>
          <a:p>
            <a:r>
              <a:rPr lang="en-US" dirty="0" smtClean="0"/>
              <a:t>Qualitative data can be perceived as “fluff” or dismissed as subjective, but careful presentation of these data can help counselors design and implement interventions</a:t>
            </a:r>
          </a:p>
        </p:txBody>
      </p:sp>
    </p:spTree>
    <p:extLst>
      <p:ext uri="{BB962C8B-B14F-4D97-AF65-F5344CB8AC3E}">
        <p14:creationId xmlns:p14="http://schemas.microsoft.com/office/powerpoint/2010/main" val="1552259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5234"/>
            <a:ext cx="10972800" cy="766366"/>
          </a:xfrm>
        </p:spPr>
        <p:txBody>
          <a:bodyPr>
            <a:normAutofit fontScale="90000"/>
          </a:bodyPr>
          <a:lstStyle/>
          <a:p>
            <a:r>
              <a:rPr lang="en-US" dirty="0" smtClean="0"/>
              <a:t>Tips for Presenting Qualitative Data</a:t>
            </a:r>
            <a:endParaRPr lang="en-US" dirty="0"/>
          </a:p>
        </p:txBody>
      </p:sp>
      <p:sp>
        <p:nvSpPr>
          <p:cNvPr id="3" name="Content Placeholder 2"/>
          <p:cNvSpPr>
            <a:spLocks noGrp="1"/>
          </p:cNvSpPr>
          <p:nvPr>
            <p:ph idx="1"/>
          </p:nvPr>
        </p:nvSpPr>
        <p:spPr>
          <a:xfrm>
            <a:off x="296562" y="1396315"/>
            <a:ext cx="11359979" cy="4928286"/>
          </a:xfrm>
        </p:spPr>
        <p:txBody>
          <a:bodyPr>
            <a:normAutofit fontScale="62500" lnSpcReduction="20000"/>
          </a:bodyPr>
          <a:lstStyle/>
          <a:p>
            <a:pPr marL="0" indent="0">
              <a:buNone/>
            </a:pPr>
            <a:endParaRPr lang="en-US" dirty="0" smtClean="0">
              <a:solidFill>
                <a:srgbClr val="FF0000"/>
              </a:solidFill>
            </a:endParaRPr>
          </a:p>
          <a:p>
            <a:r>
              <a:rPr lang="en-US" dirty="0" smtClean="0"/>
              <a:t> </a:t>
            </a:r>
            <a:r>
              <a:rPr lang="en-US" sz="2900" dirty="0" smtClean="0"/>
              <a:t>A simple event sign up can provide useful data and not just “fluff” . </a:t>
            </a:r>
          </a:p>
          <a:p>
            <a:r>
              <a:rPr lang="en-US" sz="2900" dirty="0" smtClean="0"/>
              <a:t>Using </a:t>
            </a:r>
            <a:r>
              <a:rPr lang="en-US" sz="2900" dirty="0"/>
              <a:t>a source of technology rather than paper pencil </a:t>
            </a:r>
            <a:r>
              <a:rPr lang="en-US" sz="2900" dirty="0" smtClean="0"/>
              <a:t>can </a:t>
            </a:r>
            <a:r>
              <a:rPr lang="en-US" sz="2900" dirty="0"/>
              <a:t>reflect interesting data later on and </a:t>
            </a:r>
            <a:r>
              <a:rPr lang="en-US" sz="2900" dirty="0" smtClean="0"/>
              <a:t>determine future needs/trends of the event or program.</a:t>
            </a:r>
            <a:endParaRPr lang="en-US" sz="2900" dirty="0"/>
          </a:p>
          <a:p>
            <a:endParaRPr lang="en-US" sz="2900" dirty="0" smtClean="0"/>
          </a:p>
          <a:p>
            <a:r>
              <a:rPr lang="en-US" sz="2900" b="1" dirty="0" smtClean="0"/>
              <a:t>Sign up Genius </a:t>
            </a:r>
            <a:r>
              <a:rPr lang="en-US" sz="2900" dirty="0" smtClean="0"/>
              <a:t>is an online tool that can help with organization of qualitative information from a program sign up– i.e. group interviews, one-on-one student meetings, parent presentation, etc.</a:t>
            </a:r>
          </a:p>
          <a:p>
            <a:pPr lvl="1"/>
            <a:r>
              <a:rPr lang="en-US" sz="2900" dirty="0">
                <a:hlinkClick r:id="rId2"/>
              </a:rPr>
              <a:t>http://www.signupgenius.com</a:t>
            </a:r>
            <a:r>
              <a:rPr lang="en-US" sz="2900" dirty="0" smtClean="0">
                <a:hlinkClick r:id="rId2"/>
              </a:rPr>
              <a:t>/</a:t>
            </a:r>
            <a:endParaRPr lang="en-US" sz="2900" dirty="0" smtClean="0"/>
          </a:p>
          <a:p>
            <a:pPr marL="0" indent="0">
              <a:buNone/>
            </a:pPr>
            <a:endParaRPr lang="en-US" sz="2900" dirty="0" smtClean="0"/>
          </a:p>
          <a:p>
            <a:r>
              <a:rPr lang="en-US" sz="2900" b="1" dirty="0" smtClean="0"/>
              <a:t>Sign up Genius </a:t>
            </a:r>
            <a:r>
              <a:rPr lang="en-US" sz="2900" dirty="0" smtClean="0"/>
              <a:t>can easily organize and group people who are signing up. Create online and e-mail out link to necessary group. </a:t>
            </a:r>
          </a:p>
          <a:p>
            <a:pPr lvl="1"/>
            <a:r>
              <a:rPr lang="en-US" sz="2900" dirty="0" smtClean="0"/>
              <a:t>Could get more complex with creation of sign up, in order to track a trend amongst a certain group. </a:t>
            </a:r>
            <a:endParaRPr lang="en-US" sz="2900" dirty="0"/>
          </a:p>
          <a:p>
            <a:pPr lvl="1"/>
            <a:r>
              <a:rPr lang="en-US" sz="2900" dirty="0" smtClean="0"/>
              <a:t>Can be easily manipulated</a:t>
            </a:r>
          </a:p>
          <a:p>
            <a:pPr lvl="1"/>
            <a:r>
              <a:rPr lang="en-US" sz="2900" dirty="0" smtClean="0"/>
              <a:t>Can quickly provide info. </a:t>
            </a:r>
            <a:r>
              <a:rPr lang="en-US" sz="2900" dirty="0"/>
              <a:t>o</a:t>
            </a:r>
            <a:r>
              <a:rPr lang="en-US" sz="2900" dirty="0" smtClean="0"/>
              <a:t>n students who do not sign up at all, the students who sign up but are absent and the students who show up. </a:t>
            </a:r>
          </a:p>
          <a:p>
            <a:pPr lvl="2"/>
            <a:r>
              <a:rPr lang="en-US" sz="2900" dirty="0" smtClean="0"/>
              <a:t>Provides useful data for a counseling office that never would have existed before in a quantifiable, electronic format. </a:t>
            </a:r>
          </a:p>
        </p:txBody>
      </p:sp>
    </p:spTree>
    <p:extLst>
      <p:ext uri="{BB962C8B-B14F-4D97-AF65-F5344CB8AC3E}">
        <p14:creationId xmlns:p14="http://schemas.microsoft.com/office/powerpoint/2010/main" val="1440318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Presenting Qualitative Data</a:t>
            </a:r>
            <a:endParaRPr lang="en-US" dirty="0"/>
          </a:p>
        </p:txBody>
      </p:sp>
      <p:sp>
        <p:nvSpPr>
          <p:cNvPr id="3" name="Content Placeholder 2"/>
          <p:cNvSpPr>
            <a:spLocks noGrp="1"/>
          </p:cNvSpPr>
          <p:nvPr>
            <p:ph idx="1"/>
          </p:nvPr>
        </p:nvSpPr>
        <p:spPr/>
        <p:txBody>
          <a:bodyPr/>
          <a:lstStyle/>
          <a:p>
            <a:r>
              <a:rPr lang="en-US" dirty="0"/>
              <a:t>Example: York Freshman Mentor Program – Interview Sign </a:t>
            </a:r>
            <a:r>
              <a:rPr lang="en-US" dirty="0" smtClean="0"/>
              <a:t>up</a:t>
            </a:r>
          </a:p>
          <a:p>
            <a:r>
              <a:rPr lang="en-US" dirty="0" smtClean="0"/>
              <a:t>www.signupgenius.com</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653" y="2891481"/>
            <a:ext cx="11509327" cy="3064476"/>
          </a:xfrm>
          <a:prstGeom prst="rect">
            <a:avLst/>
          </a:prstGeom>
        </p:spPr>
      </p:pic>
    </p:spTree>
    <p:extLst>
      <p:ext uri="{BB962C8B-B14F-4D97-AF65-F5344CB8AC3E}">
        <p14:creationId xmlns:p14="http://schemas.microsoft.com/office/powerpoint/2010/main" val="2359422183"/>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701</TotalTime>
  <Words>1551</Words>
  <Application>Microsoft Office PowerPoint</Application>
  <PresentationFormat>Custom</PresentationFormat>
  <Paragraphs>189</Paragraphs>
  <Slides>32</Slides>
  <Notes>17</Notes>
  <HiddenSlides>0</HiddenSlides>
  <MMClips>0</MMClips>
  <ScaleCrop>false</ScaleCrop>
  <HeadingPairs>
    <vt:vector size="4" baseType="variant">
      <vt:variant>
        <vt:lpstr>Theme</vt:lpstr>
      </vt:variant>
      <vt:variant>
        <vt:i4>2</vt:i4>
      </vt:variant>
      <vt:variant>
        <vt:lpstr>Slide Titles</vt:lpstr>
      </vt:variant>
      <vt:variant>
        <vt:i4>32</vt:i4>
      </vt:variant>
    </vt:vector>
  </HeadingPairs>
  <TitlesOfParts>
    <vt:vector size="34" baseType="lpstr">
      <vt:lpstr>HDOfficeLightV0</vt:lpstr>
      <vt:lpstr>Flow</vt:lpstr>
      <vt:lpstr>Collecting Effective Data in Counseling</vt:lpstr>
      <vt:lpstr>Questions to be Discussed</vt:lpstr>
      <vt:lpstr>The Qualitative Data Dilemma</vt:lpstr>
      <vt:lpstr>Commonly Collected Qualitative Data</vt:lpstr>
      <vt:lpstr>Using Qualitative Data</vt:lpstr>
      <vt:lpstr>Using Qualitative Data</vt:lpstr>
      <vt:lpstr>Using Qualitative Data</vt:lpstr>
      <vt:lpstr>Tips for Presenting Qualitative Data</vt:lpstr>
      <vt:lpstr>Tips for Presenting Qualitative Data</vt:lpstr>
      <vt:lpstr>Tips for Presenting Qualitative Data   Sign Up Genius – York Freshman Mentor Interviews</vt:lpstr>
      <vt:lpstr>Tips for Presenting Qualitative Data</vt:lpstr>
      <vt:lpstr>Tips for Presenting Qualitative Data</vt:lpstr>
      <vt:lpstr>Tips for Presenting Qualitative Data</vt:lpstr>
      <vt:lpstr>Example of Mixed Method Data Presentation</vt:lpstr>
      <vt:lpstr>Illinois Youth Survey quantitative data</vt:lpstr>
      <vt:lpstr>Now what to do with the data?</vt:lpstr>
      <vt:lpstr>Google forms makes survey responses easy to view!</vt:lpstr>
      <vt:lpstr>Google Forms: provide qualitative and quantitative date from survey</vt:lpstr>
      <vt:lpstr>Survey Monkey</vt:lpstr>
      <vt:lpstr>Commonly Collected Quantitative Data</vt:lpstr>
      <vt:lpstr>The Unexpected Dilemma of Quantitative Data</vt:lpstr>
      <vt:lpstr>Potential Pitfalls of Quantitative Data</vt:lpstr>
      <vt:lpstr>Potential Pitfalls of Quantitative Data</vt:lpstr>
      <vt:lpstr>Mandatory Survey  Example: York Senior Check out Survey</vt:lpstr>
      <vt:lpstr>Mandatory Survey  Example: York Senior Check out Survey</vt:lpstr>
      <vt:lpstr>York Senior Check out Survey</vt:lpstr>
      <vt:lpstr>York Senior Check Out Survey</vt:lpstr>
      <vt:lpstr>Potential Pitfalls of Quantitative Data</vt:lpstr>
      <vt:lpstr>Potential Pitfalls of Quantitative Data</vt:lpstr>
      <vt:lpstr>Summary of Quantitative Data</vt:lpstr>
      <vt:lpstr>Discussion Questions</vt:lpstr>
      <vt:lpstr>Questions? Contact us!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Collecting Effective Data in Counseling</dc:title>
  <dc:creator>Lauren O'Connor</dc:creator>
  <cp:lastModifiedBy>Default</cp:lastModifiedBy>
  <cp:revision>74</cp:revision>
  <dcterms:created xsi:type="dcterms:W3CDTF">2015-02-22T19:42:35Z</dcterms:created>
  <dcterms:modified xsi:type="dcterms:W3CDTF">2015-05-16T00:51:21Z</dcterms:modified>
</cp:coreProperties>
</file>