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1"/>
  </p:notesMasterIdLst>
  <p:handoutMasterIdLst>
    <p:handoutMasterId r:id="rId32"/>
  </p:handoutMasterIdLst>
  <p:sldIdLst>
    <p:sldId id="262" r:id="rId2"/>
    <p:sldId id="263" r:id="rId3"/>
    <p:sldId id="264" r:id="rId4"/>
    <p:sldId id="265" r:id="rId5"/>
    <p:sldId id="274" r:id="rId6"/>
    <p:sldId id="266" r:id="rId7"/>
    <p:sldId id="267" r:id="rId8"/>
    <p:sldId id="269" r:id="rId9"/>
    <p:sldId id="270" r:id="rId10"/>
    <p:sldId id="268" r:id="rId11"/>
    <p:sldId id="256" r:id="rId12"/>
    <p:sldId id="257" r:id="rId13"/>
    <p:sldId id="258" r:id="rId14"/>
    <p:sldId id="259" r:id="rId15"/>
    <p:sldId id="260" r:id="rId16"/>
    <p:sldId id="261" r:id="rId17"/>
    <p:sldId id="271" r:id="rId18"/>
    <p:sldId id="272" r:id="rId19"/>
    <p:sldId id="273" r:id="rId20"/>
    <p:sldId id="275" r:id="rId21"/>
    <p:sldId id="276" r:id="rId22"/>
    <p:sldId id="278" r:id="rId23"/>
    <p:sldId id="277" r:id="rId24"/>
    <p:sldId id="279" r:id="rId25"/>
    <p:sldId id="280" r:id="rId26"/>
    <p:sldId id="281" r:id="rId27"/>
    <p:sldId id="282" r:id="rId28"/>
    <p:sldId id="283" r:id="rId29"/>
    <p:sldId id="284" r:id="rId30"/>
  </p:sldIdLst>
  <p:sldSz cx="12192000" cy="6858000"/>
  <p:notesSz cx="6954838"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5052F63-D0C5-4227-886D-DC3C756941D9}">
          <p14:sldIdLst>
            <p14:sldId id="262"/>
            <p14:sldId id="263"/>
          </p14:sldIdLst>
        </p14:section>
        <p14:section name="Untitled Section" id="{724FDCC2-A50C-42AC-8DC3-4B46EBCAF067}">
          <p14:sldIdLst>
            <p14:sldId id="264"/>
            <p14:sldId id="265"/>
            <p14:sldId id="274"/>
            <p14:sldId id="266"/>
            <p14:sldId id="267"/>
            <p14:sldId id="269"/>
            <p14:sldId id="270"/>
            <p14:sldId id="268"/>
            <p14:sldId id="256"/>
            <p14:sldId id="257"/>
            <p14:sldId id="258"/>
            <p14:sldId id="259"/>
            <p14:sldId id="260"/>
            <p14:sldId id="261"/>
            <p14:sldId id="271"/>
            <p14:sldId id="272"/>
            <p14:sldId id="273"/>
            <p14:sldId id="275"/>
            <p14:sldId id="276"/>
            <p14:sldId id="278"/>
            <p14:sldId id="277"/>
            <p14:sldId id="279"/>
            <p14:sldId id="280"/>
            <p14:sldId id="281"/>
            <p14:sldId id="282"/>
            <p14:sldId id="283"/>
            <p14:sldId id="284"/>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p:scale>
          <a:sx n="90" d="100"/>
          <a:sy n="90" d="100"/>
        </p:scale>
        <p:origin x="222"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70"/>
      <c:rotY val="20"/>
      <c:depthPercent val="100"/>
      <c:rAngAx val="1"/>
    </c:view3D>
    <c:floor>
      <c:thickness val="0"/>
      <c:spPr>
        <a:solidFill>
          <a:srgbClr val="C0C0C0"/>
        </a:solidFill>
        <a:ln w="3175">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manualLayout>
          <c:layoutTarget val="inner"/>
          <c:xMode val="edge"/>
          <c:yMode val="edge"/>
          <c:x val="5.5831265508684863E-2"/>
          <c:y val="5.3097345132743362E-2"/>
          <c:w val="0.72456575682382129"/>
          <c:h val="0.8252212389380531"/>
        </c:manualLayout>
      </c:layout>
      <c:bar3DChart>
        <c:barDir val="col"/>
        <c:grouping val="clustered"/>
        <c:varyColors val="0"/>
        <c:ser>
          <c:idx val="0"/>
          <c:order val="0"/>
          <c:tx>
            <c:strRef>
              <c:f>Sheet1!$A$2</c:f>
              <c:strCache>
                <c:ptCount val="1"/>
                <c:pt idx="0">
                  <c:v>Absolute</c:v>
                </c:pt>
              </c:strCache>
            </c:strRef>
          </c:tx>
          <c:spPr>
            <a:solidFill>
              <a:schemeClr val="accent1"/>
            </a:solidFill>
            <a:ln w="11609">
              <a:solidFill>
                <a:schemeClr val="tx1"/>
              </a:solidFill>
              <a:prstDash val="solid"/>
            </a:ln>
          </c:spPr>
          <c:invertIfNegative val="0"/>
          <c:cat>
            <c:strRef>
              <c:f>Sheet1!$B$1:$G$1</c:f>
              <c:strCache>
                <c:ptCount val="6"/>
                <c:pt idx="0">
                  <c:v>freshman</c:v>
                </c:pt>
                <c:pt idx="1">
                  <c:v>sophomore</c:v>
                </c:pt>
                <c:pt idx="2">
                  <c:v>junior</c:v>
                </c:pt>
                <c:pt idx="3">
                  <c:v>senior</c:v>
                </c:pt>
                <c:pt idx="4">
                  <c:v>5th year</c:v>
                </c:pt>
                <c:pt idx="5">
                  <c:v>6th year</c:v>
                </c:pt>
              </c:strCache>
            </c:strRef>
          </c:cat>
          <c:val>
            <c:numRef>
              <c:f>Sheet1!$B$2:$G$2</c:f>
              <c:numCache>
                <c:formatCode>General</c:formatCode>
                <c:ptCount val="6"/>
                <c:pt idx="0">
                  <c:v>65</c:v>
                </c:pt>
                <c:pt idx="1">
                  <c:v>44</c:v>
                </c:pt>
                <c:pt idx="2">
                  <c:v>11</c:v>
                </c:pt>
                <c:pt idx="3">
                  <c:v>2</c:v>
                </c:pt>
                <c:pt idx="4">
                  <c:v>0</c:v>
                </c:pt>
                <c:pt idx="5">
                  <c:v>0</c:v>
                </c:pt>
              </c:numCache>
            </c:numRef>
          </c:val>
        </c:ser>
        <c:ser>
          <c:idx val="1"/>
          <c:order val="1"/>
          <c:tx>
            <c:strRef>
              <c:f>Sheet1!$A$3</c:f>
              <c:strCache>
                <c:ptCount val="1"/>
                <c:pt idx="0">
                  <c:v>Transitional</c:v>
                </c:pt>
              </c:strCache>
            </c:strRef>
          </c:tx>
          <c:spPr>
            <a:solidFill>
              <a:schemeClr val="accent2"/>
            </a:solidFill>
            <a:ln w="11609">
              <a:solidFill>
                <a:schemeClr val="tx1"/>
              </a:solidFill>
              <a:prstDash val="solid"/>
            </a:ln>
          </c:spPr>
          <c:invertIfNegative val="0"/>
          <c:cat>
            <c:strRef>
              <c:f>Sheet1!$B$1:$G$1</c:f>
              <c:strCache>
                <c:ptCount val="6"/>
                <c:pt idx="0">
                  <c:v>freshman</c:v>
                </c:pt>
                <c:pt idx="1">
                  <c:v>sophomore</c:v>
                </c:pt>
                <c:pt idx="2">
                  <c:v>junior</c:v>
                </c:pt>
                <c:pt idx="3">
                  <c:v>senior</c:v>
                </c:pt>
                <c:pt idx="4">
                  <c:v>5th year</c:v>
                </c:pt>
                <c:pt idx="5">
                  <c:v>6th year</c:v>
                </c:pt>
              </c:strCache>
            </c:strRef>
          </c:cat>
          <c:val>
            <c:numRef>
              <c:f>Sheet1!$B$3:$G$3</c:f>
              <c:numCache>
                <c:formatCode>General</c:formatCode>
                <c:ptCount val="6"/>
                <c:pt idx="0">
                  <c:v>35</c:v>
                </c:pt>
                <c:pt idx="1">
                  <c:v>55</c:v>
                </c:pt>
                <c:pt idx="2">
                  <c:v>83</c:v>
                </c:pt>
                <c:pt idx="3">
                  <c:v>78</c:v>
                </c:pt>
                <c:pt idx="4">
                  <c:v>31</c:v>
                </c:pt>
                <c:pt idx="5">
                  <c:v>8</c:v>
                </c:pt>
              </c:numCache>
            </c:numRef>
          </c:val>
        </c:ser>
        <c:ser>
          <c:idx val="2"/>
          <c:order val="2"/>
          <c:tx>
            <c:strRef>
              <c:f>Sheet1!$A$4</c:f>
              <c:strCache>
                <c:ptCount val="1"/>
                <c:pt idx="0">
                  <c:v>Independent</c:v>
                </c:pt>
              </c:strCache>
            </c:strRef>
          </c:tx>
          <c:spPr>
            <a:solidFill>
              <a:schemeClr val="hlink"/>
            </a:solidFill>
            <a:ln w="11609">
              <a:solidFill>
                <a:schemeClr val="tx1"/>
              </a:solidFill>
              <a:prstDash val="solid"/>
            </a:ln>
          </c:spPr>
          <c:invertIfNegative val="0"/>
          <c:cat>
            <c:strRef>
              <c:f>Sheet1!$B$1:$G$1</c:f>
              <c:strCache>
                <c:ptCount val="6"/>
                <c:pt idx="0">
                  <c:v>freshman</c:v>
                </c:pt>
                <c:pt idx="1">
                  <c:v>sophomore</c:v>
                </c:pt>
                <c:pt idx="2">
                  <c:v>junior</c:v>
                </c:pt>
                <c:pt idx="3">
                  <c:v>senior</c:v>
                </c:pt>
                <c:pt idx="4">
                  <c:v>5th year</c:v>
                </c:pt>
                <c:pt idx="5">
                  <c:v>6th year</c:v>
                </c:pt>
              </c:strCache>
            </c:strRef>
          </c:cat>
          <c:val>
            <c:numRef>
              <c:f>Sheet1!$B$4:$G$4</c:f>
              <c:numCache>
                <c:formatCode>General</c:formatCode>
                <c:ptCount val="6"/>
                <c:pt idx="0">
                  <c:v>0</c:v>
                </c:pt>
                <c:pt idx="1">
                  <c:v>1</c:v>
                </c:pt>
                <c:pt idx="2">
                  <c:v>5</c:v>
                </c:pt>
                <c:pt idx="3">
                  <c:v>18</c:v>
                </c:pt>
                <c:pt idx="4">
                  <c:v>57</c:v>
                </c:pt>
                <c:pt idx="5">
                  <c:v>55</c:v>
                </c:pt>
              </c:numCache>
            </c:numRef>
          </c:val>
        </c:ser>
        <c:ser>
          <c:idx val="3"/>
          <c:order val="3"/>
          <c:tx>
            <c:strRef>
              <c:f>Sheet1!$A$5</c:f>
              <c:strCache>
                <c:ptCount val="1"/>
                <c:pt idx="0">
                  <c:v>Contextual</c:v>
                </c:pt>
              </c:strCache>
            </c:strRef>
          </c:tx>
          <c:spPr>
            <a:solidFill>
              <a:schemeClr val="folHlink"/>
            </a:solidFill>
            <a:ln w="11609">
              <a:solidFill>
                <a:schemeClr val="tx1"/>
              </a:solidFill>
              <a:prstDash val="solid"/>
            </a:ln>
          </c:spPr>
          <c:invertIfNegative val="0"/>
          <c:cat>
            <c:strRef>
              <c:f>Sheet1!$B$1:$G$1</c:f>
              <c:strCache>
                <c:ptCount val="6"/>
                <c:pt idx="0">
                  <c:v>freshman</c:v>
                </c:pt>
                <c:pt idx="1">
                  <c:v>sophomore</c:v>
                </c:pt>
                <c:pt idx="2">
                  <c:v>junior</c:v>
                </c:pt>
                <c:pt idx="3">
                  <c:v>senior</c:v>
                </c:pt>
                <c:pt idx="4">
                  <c:v>5th year</c:v>
                </c:pt>
                <c:pt idx="5">
                  <c:v>6th year</c:v>
                </c:pt>
              </c:strCache>
            </c:strRef>
          </c:cat>
          <c:val>
            <c:numRef>
              <c:f>Sheet1!$B$5:$G$5</c:f>
              <c:numCache>
                <c:formatCode>General</c:formatCode>
                <c:ptCount val="6"/>
                <c:pt idx="0">
                  <c:v>0</c:v>
                </c:pt>
                <c:pt idx="1">
                  <c:v>0</c:v>
                </c:pt>
                <c:pt idx="2">
                  <c:v>1</c:v>
                </c:pt>
                <c:pt idx="3">
                  <c:v>2</c:v>
                </c:pt>
                <c:pt idx="4">
                  <c:v>12</c:v>
                </c:pt>
                <c:pt idx="5">
                  <c:v>37</c:v>
                </c:pt>
              </c:numCache>
            </c:numRef>
          </c:val>
        </c:ser>
        <c:dLbls>
          <c:showLegendKey val="0"/>
          <c:showVal val="0"/>
          <c:showCatName val="0"/>
          <c:showSerName val="0"/>
          <c:showPercent val="0"/>
          <c:showBubbleSize val="0"/>
        </c:dLbls>
        <c:gapWidth val="150"/>
        <c:gapDepth val="0"/>
        <c:shape val="box"/>
        <c:axId val="34783232"/>
        <c:axId val="34784768"/>
        <c:axId val="0"/>
      </c:bar3DChart>
      <c:catAx>
        <c:axId val="34783232"/>
        <c:scaling>
          <c:orientation val="minMax"/>
        </c:scaling>
        <c:delete val="0"/>
        <c:axPos val="b"/>
        <c:numFmt formatCode="General" sourceLinked="1"/>
        <c:majorTickMark val="out"/>
        <c:minorTickMark val="none"/>
        <c:tickLblPos val="low"/>
        <c:spPr>
          <a:ln w="2902">
            <a:solidFill>
              <a:schemeClr val="tx1"/>
            </a:solidFill>
            <a:prstDash val="solid"/>
          </a:ln>
        </c:spPr>
        <c:txPr>
          <a:bodyPr rot="0" vert="horz"/>
          <a:lstStyle/>
          <a:p>
            <a:pPr>
              <a:defRPr sz="1600" b="1" i="0" u="none" strike="noStrike" baseline="0">
                <a:solidFill>
                  <a:schemeClr val="tx1"/>
                </a:solidFill>
                <a:latin typeface="Times New Roman"/>
                <a:ea typeface="Times New Roman"/>
                <a:cs typeface="Times New Roman"/>
              </a:defRPr>
            </a:pPr>
            <a:endParaRPr lang="en-US"/>
          </a:p>
        </c:txPr>
        <c:crossAx val="34784768"/>
        <c:crosses val="autoZero"/>
        <c:auto val="1"/>
        <c:lblAlgn val="ctr"/>
        <c:lblOffset val="100"/>
        <c:tickLblSkip val="2"/>
        <c:tickMarkSkip val="1"/>
        <c:noMultiLvlLbl val="0"/>
      </c:catAx>
      <c:valAx>
        <c:axId val="34784768"/>
        <c:scaling>
          <c:orientation val="minMax"/>
        </c:scaling>
        <c:delete val="0"/>
        <c:axPos val="l"/>
        <c:majorGridlines>
          <c:spPr>
            <a:ln w="2902">
              <a:solidFill>
                <a:schemeClr val="tx1"/>
              </a:solidFill>
              <a:prstDash val="solid"/>
            </a:ln>
          </c:spPr>
        </c:majorGridlines>
        <c:numFmt formatCode="General" sourceLinked="1"/>
        <c:majorTickMark val="out"/>
        <c:minorTickMark val="none"/>
        <c:tickLblPos val="nextTo"/>
        <c:spPr>
          <a:ln w="2902">
            <a:solidFill>
              <a:schemeClr val="tx1"/>
            </a:solidFill>
            <a:prstDash val="solid"/>
          </a:ln>
        </c:spPr>
        <c:txPr>
          <a:bodyPr rot="0" vert="horz"/>
          <a:lstStyle/>
          <a:p>
            <a:pPr>
              <a:defRPr sz="1600" b="1" i="0" u="none" strike="noStrike" baseline="0">
                <a:solidFill>
                  <a:schemeClr val="tx1"/>
                </a:solidFill>
                <a:latin typeface="Times New Roman"/>
                <a:ea typeface="Times New Roman"/>
                <a:cs typeface="Times New Roman"/>
              </a:defRPr>
            </a:pPr>
            <a:endParaRPr lang="en-US"/>
          </a:p>
        </c:txPr>
        <c:crossAx val="34783232"/>
        <c:crosses val="autoZero"/>
        <c:crossBetween val="between"/>
      </c:valAx>
      <c:spPr>
        <a:noFill/>
        <a:ln w="23218">
          <a:noFill/>
        </a:ln>
      </c:spPr>
    </c:plotArea>
    <c:legend>
      <c:legendPos val="r"/>
      <c:layout>
        <c:manualLayout>
          <c:xMode val="edge"/>
          <c:yMode val="edge"/>
          <c:x val="0.794044665012407"/>
          <c:y val="0.3584070796460177"/>
          <c:w val="0.20099255583126552"/>
          <c:h val="0.28539823008849557"/>
        </c:manualLayout>
      </c:layout>
      <c:overlay val="0"/>
      <c:spPr>
        <a:noFill/>
        <a:ln w="2902">
          <a:solidFill>
            <a:schemeClr val="tx1"/>
          </a:solidFill>
          <a:prstDash val="solid"/>
        </a:ln>
      </c:spPr>
      <c:txPr>
        <a:bodyPr/>
        <a:lstStyle/>
        <a:p>
          <a:pPr>
            <a:defRPr sz="1472" b="1" i="0" u="none" strike="noStrike" baseline="0">
              <a:solidFill>
                <a:schemeClr val="tx1"/>
              </a:solidFill>
              <a:latin typeface="Times New Roman"/>
              <a:ea typeface="Times New Roman"/>
              <a:cs typeface="Times New Roman"/>
            </a:defRPr>
          </a:pPr>
          <a:endParaRPr lang="en-US"/>
        </a:p>
      </c:txPr>
    </c:legend>
    <c:plotVisOnly val="1"/>
    <c:dispBlanksAs val="gap"/>
    <c:showDLblsOverMax val="0"/>
  </c:chart>
  <c:spPr>
    <a:noFill/>
    <a:ln>
      <a:noFill/>
    </a:ln>
  </c:spPr>
  <c:txPr>
    <a:bodyPr/>
    <a:lstStyle/>
    <a:p>
      <a:pPr>
        <a:defRPr sz="1600"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130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40176" y="1"/>
            <a:ext cx="3013075" cy="465138"/>
          </a:xfrm>
          <a:prstGeom prst="rect">
            <a:avLst/>
          </a:prstGeom>
        </p:spPr>
        <p:txBody>
          <a:bodyPr vert="horz" lIns="91440" tIns="45720" rIns="91440" bIns="45720" rtlCol="0"/>
          <a:lstStyle>
            <a:lvl1pPr algn="r">
              <a:defRPr sz="1200"/>
            </a:lvl1pPr>
          </a:lstStyle>
          <a:p>
            <a:fld id="{4437CD40-5223-4A90-B857-C049C42E9641}" type="datetimeFigureOut">
              <a:rPr lang="en-US" smtClean="0"/>
              <a:t>5/20/2015</a:t>
            </a:fld>
            <a:endParaRPr lang="en-US"/>
          </a:p>
        </p:txBody>
      </p:sp>
      <p:sp>
        <p:nvSpPr>
          <p:cNvPr id="4" name="Footer Placeholder 3"/>
          <p:cNvSpPr>
            <a:spLocks noGrp="1"/>
          </p:cNvSpPr>
          <p:nvPr>
            <p:ph type="ftr" sz="quarter" idx="2"/>
          </p:nvPr>
        </p:nvSpPr>
        <p:spPr>
          <a:xfrm>
            <a:off x="1" y="8842375"/>
            <a:ext cx="30130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40176" y="8842375"/>
            <a:ext cx="3013075" cy="465138"/>
          </a:xfrm>
          <a:prstGeom prst="rect">
            <a:avLst/>
          </a:prstGeom>
        </p:spPr>
        <p:txBody>
          <a:bodyPr vert="horz" lIns="91440" tIns="45720" rIns="91440" bIns="45720" rtlCol="0" anchor="b"/>
          <a:lstStyle>
            <a:lvl1pPr algn="r">
              <a:defRPr sz="1200"/>
            </a:lvl1pPr>
          </a:lstStyle>
          <a:p>
            <a:fld id="{64FD369D-4CAC-4F7E-A4B2-5B0E84288665}" type="slidenum">
              <a:rPr lang="en-US" smtClean="0"/>
              <a:t>‹#›</a:t>
            </a:fld>
            <a:endParaRPr lang="en-US"/>
          </a:p>
        </p:txBody>
      </p:sp>
    </p:spTree>
    <p:extLst>
      <p:ext uri="{BB962C8B-B14F-4D97-AF65-F5344CB8AC3E}">
        <p14:creationId xmlns:p14="http://schemas.microsoft.com/office/powerpoint/2010/main" val="12260598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130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40176" y="1"/>
            <a:ext cx="3013075" cy="465138"/>
          </a:xfrm>
          <a:prstGeom prst="rect">
            <a:avLst/>
          </a:prstGeom>
        </p:spPr>
        <p:txBody>
          <a:bodyPr vert="horz" lIns="91440" tIns="45720" rIns="91440" bIns="45720" rtlCol="0"/>
          <a:lstStyle>
            <a:lvl1pPr algn="r">
              <a:defRPr sz="1200"/>
            </a:lvl1pPr>
          </a:lstStyle>
          <a:p>
            <a:fld id="{1E61C5EC-5FF7-443F-BDB1-3F9BB3D985F5}" type="datetimeFigureOut">
              <a:rPr lang="en-US" smtClean="0"/>
              <a:t>5/20/2015</a:t>
            </a:fld>
            <a:endParaRPr lang="en-US"/>
          </a:p>
        </p:txBody>
      </p:sp>
      <p:sp>
        <p:nvSpPr>
          <p:cNvPr id="4" name="Slide Image Placeholder 3"/>
          <p:cNvSpPr>
            <a:spLocks noGrp="1" noRot="1" noChangeAspect="1"/>
          </p:cNvSpPr>
          <p:nvPr>
            <p:ph type="sldImg" idx="2"/>
          </p:nvPr>
        </p:nvSpPr>
        <p:spPr>
          <a:xfrm>
            <a:off x="373063" y="698500"/>
            <a:ext cx="6208712" cy="34925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5326" y="4421188"/>
            <a:ext cx="5564188" cy="4189412"/>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42375"/>
            <a:ext cx="30130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40176" y="8842375"/>
            <a:ext cx="3013075" cy="465138"/>
          </a:xfrm>
          <a:prstGeom prst="rect">
            <a:avLst/>
          </a:prstGeom>
        </p:spPr>
        <p:txBody>
          <a:bodyPr vert="horz" lIns="91440" tIns="45720" rIns="91440" bIns="45720" rtlCol="0" anchor="b"/>
          <a:lstStyle>
            <a:lvl1pPr algn="r">
              <a:defRPr sz="1200"/>
            </a:lvl1pPr>
          </a:lstStyle>
          <a:p>
            <a:fld id="{B6A1237B-234E-4456-BEF8-294701884949}" type="slidenum">
              <a:rPr lang="en-US" smtClean="0"/>
              <a:t>‹#›</a:t>
            </a:fld>
            <a:endParaRPr lang="en-US"/>
          </a:p>
        </p:txBody>
      </p:sp>
    </p:spTree>
    <p:extLst>
      <p:ext uri="{BB962C8B-B14F-4D97-AF65-F5344CB8AC3E}">
        <p14:creationId xmlns:p14="http://schemas.microsoft.com/office/powerpoint/2010/main" val="16091378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A1237B-234E-4456-BEF8-294701884949}" type="slidenum">
              <a:rPr lang="en-US" smtClean="0"/>
              <a:t>1</a:t>
            </a:fld>
            <a:endParaRPr lang="en-US"/>
          </a:p>
        </p:txBody>
      </p:sp>
    </p:spTree>
    <p:extLst>
      <p:ext uri="{BB962C8B-B14F-4D97-AF65-F5344CB8AC3E}">
        <p14:creationId xmlns:p14="http://schemas.microsoft.com/office/powerpoint/2010/main" val="7818710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A1237B-234E-4456-BEF8-294701884949}" type="slidenum">
              <a:rPr lang="en-US" smtClean="0"/>
              <a:t>10</a:t>
            </a:fld>
            <a:endParaRPr lang="en-US"/>
          </a:p>
        </p:txBody>
      </p:sp>
    </p:spTree>
    <p:extLst>
      <p:ext uri="{BB962C8B-B14F-4D97-AF65-F5344CB8AC3E}">
        <p14:creationId xmlns:p14="http://schemas.microsoft.com/office/powerpoint/2010/main" val="17978252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A1237B-234E-4456-BEF8-294701884949}" type="slidenum">
              <a:rPr lang="en-US" smtClean="0"/>
              <a:t>11</a:t>
            </a:fld>
            <a:endParaRPr lang="en-US"/>
          </a:p>
        </p:txBody>
      </p:sp>
    </p:spTree>
    <p:extLst>
      <p:ext uri="{BB962C8B-B14F-4D97-AF65-F5344CB8AC3E}">
        <p14:creationId xmlns:p14="http://schemas.microsoft.com/office/powerpoint/2010/main" val="691871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A1237B-234E-4456-BEF8-294701884949}" type="slidenum">
              <a:rPr lang="en-US" smtClean="0"/>
              <a:t>12</a:t>
            </a:fld>
            <a:endParaRPr lang="en-US"/>
          </a:p>
        </p:txBody>
      </p:sp>
    </p:spTree>
    <p:extLst>
      <p:ext uri="{BB962C8B-B14F-4D97-AF65-F5344CB8AC3E}">
        <p14:creationId xmlns:p14="http://schemas.microsoft.com/office/powerpoint/2010/main" val="18768833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A1237B-234E-4456-BEF8-294701884949}" type="slidenum">
              <a:rPr lang="en-US" smtClean="0"/>
              <a:t>13</a:t>
            </a:fld>
            <a:endParaRPr lang="en-US"/>
          </a:p>
        </p:txBody>
      </p:sp>
    </p:spTree>
    <p:extLst>
      <p:ext uri="{BB962C8B-B14F-4D97-AF65-F5344CB8AC3E}">
        <p14:creationId xmlns:p14="http://schemas.microsoft.com/office/powerpoint/2010/main" val="22784975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A1237B-234E-4456-BEF8-294701884949}" type="slidenum">
              <a:rPr lang="en-US" smtClean="0"/>
              <a:t>14</a:t>
            </a:fld>
            <a:endParaRPr lang="en-US"/>
          </a:p>
        </p:txBody>
      </p:sp>
    </p:spTree>
    <p:extLst>
      <p:ext uri="{BB962C8B-B14F-4D97-AF65-F5344CB8AC3E}">
        <p14:creationId xmlns:p14="http://schemas.microsoft.com/office/powerpoint/2010/main" val="31966442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A1237B-234E-4456-BEF8-294701884949}" type="slidenum">
              <a:rPr lang="en-US" smtClean="0"/>
              <a:t>15</a:t>
            </a:fld>
            <a:endParaRPr lang="en-US"/>
          </a:p>
        </p:txBody>
      </p:sp>
    </p:spTree>
    <p:extLst>
      <p:ext uri="{BB962C8B-B14F-4D97-AF65-F5344CB8AC3E}">
        <p14:creationId xmlns:p14="http://schemas.microsoft.com/office/powerpoint/2010/main" val="34359769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A1237B-234E-4456-BEF8-294701884949}" type="slidenum">
              <a:rPr lang="en-US" smtClean="0"/>
              <a:t>16</a:t>
            </a:fld>
            <a:endParaRPr lang="en-US"/>
          </a:p>
        </p:txBody>
      </p:sp>
    </p:spTree>
    <p:extLst>
      <p:ext uri="{BB962C8B-B14F-4D97-AF65-F5344CB8AC3E}">
        <p14:creationId xmlns:p14="http://schemas.microsoft.com/office/powerpoint/2010/main" val="5208933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A1237B-234E-4456-BEF8-294701884949}" type="slidenum">
              <a:rPr lang="en-US" smtClean="0"/>
              <a:t>17</a:t>
            </a:fld>
            <a:endParaRPr lang="en-US"/>
          </a:p>
        </p:txBody>
      </p:sp>
    </p:spTree>
    <p:extLst>
      <p:ext uri="{BB962C8B-B14F-4D97-AF65-F5344CB8AC3E}">
        <p14:creationId xmlns:p14="http://schemas.microsoft.com/office/powerpoint/2010/main" val="11936519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A1237B-234E-4456-BEF8-294701884949}" type="slidenum">
              <a:rPr lang="en-US" smtClean="0"/>
              <a:t>18</a:t>
            </a:fld>
            <a:endParaRPr lang="en-US"/>
          </a:p>
        </p:txBody>
      </p:sp>
    </p:spTree>
    <p:extLst>
      <p:ext uri="{BB962C8B-B14F-4D97-AF65-F5344CB8AC3E}">
        <p14:creationId xmlns:p14="http://schemas.microsoft.com/office/powerpoint/2010/main" val="7728042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A1237B-234E-4456-BEF8-294701884949}" type="slidenum">
              <a:rPr lang="en-US" smtClean="0"/>
              <a:t>19</a:t>
            </a:fld>
            <a:endParaRPr lang="en-US"/>
          </a:p>
        </p:txBody>
      </p:sp>
    </p:spTree>
    <p:extLst>
      <p:ext uri="{BB962C8B-B14F-4D97-AF65-F5344CB8AC3E}">
        <p14:creationId xmlns:p14="http://schemas.microsoft.com/office/powerpoint/2010/main" val="1841753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A1237B-234E-4456-BEF8-294701884949}" type="slidenum">
              <a:rPr lang="en-US" smtClean="0"/>
              <a:t>2</a:t>
            </a:fld>
            <a:endParaRPr lang="en-US"/>
          </a:p>
        </p:txBody>
      </p:sp>
    </p:spTree>
    <p:extLst>
      <p:ext uri="{BB962C8B-B14F-4D97-AF65-F5344CB8AC3E}">
        <p14:creationId xmlns:p14="http://schemas.microsoft.com/office/powerpoint/2010/main" val="5250570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A1237B-234E-4456-BEF8-294701884949}" type="slidenum">
              <a:rPr lang="en-US" smtClean="0"/>
              <a:t>20</a:t>
            </a:fld>
            <a:endParaRPr lang="en-US"/>
          </a:p>
        </p:txBody>
      </p:sp>
    </p:spTree>
    <p:extLst>
      <p:ext uri="{BB962C8B-B14F-4D97-AF65-F5344CB8AC3E}">
        <p14:creationId xmlns:p14="http://schemas.microsoft.com/office/powerpoint/2010/main" val="37052639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A1237B-234E-4456-BEF8-294701884949}" type="slidenum">
              <a:rPr lang="en-US" smtClean="0"/>
              <a:t>21</a:t>
            </a:fld>
            <a:endParaRPr lang="en-US"/>
          </a:p>
        </p:txBody>
      </p:sp>
    </p:spTree>
    <p:extLst>
      <p:ext uri="{BB962C8B-B14F-4D97-AF65-F5344CB8AC3E}">
        <p14:creationId xmlns:p14="http://schemas.microsoft.com/office/powerpoint/2010/main" val="794003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A1237B-234E-4456-BEF8-294701884949}" type="slidenum">
              <a:rPr lang="en-US" smtClean="0"/>
              <a:t>22</a:t>
            </a:fld>
            <a:endParaRPr lang="en-US"/>
          </a:p>
        </p:txBody>
      </p:sp>
    </p:spTree>
    <p:extLst>
      <p:ext uri="{BB962C8B-B14F-4D97-AF65-F5344CB8AC3E}">
        <p14:creationId xmlns:p14="http://schemas.microsoft.com/office/powerpoint/2010/main" val="20131479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A1237B-234E-4456-BEF8-294701884949}" type="slidenum">
              <a:rPr lang="en-US" smtClean="0"/>
              <a:t>23</a:t>
            </a:fld>
            <a:endParaRPr lang="en-US"/>
          </a:p>
        </p:txBody>
      </p:sp>
    </p:spTree>
    <p:extLst>
      <p:ext uri="{BB962C8B-B14F-4D97-AF65-F5344CB8AC3E}">
        <p14:creationId xmlns:p14="http://schemas.microsoft.com/office/powerpoint/2010/main" val="4967415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A1237B-234E-4456-BEF8-294701884949}" type="slidenum">
              <a:rPr lang="en-US" smtClean="0"/>
              <a:t>24</a:t>
            </a:fld>
            <a:endParaRPr lang="en-US"/>
          </a:p>
        </p:txBody>
      </p:sp>
    </p:spTree>
    <p:extLst>
      <p:ext uri="{BB962C8B-B14F-4D97-AF65-F5344CB8AC3E}">
        <p14:creationId xmlns:p14="http://schemas.microsoft.com/office/powerpoint/2010/main" val="17108339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A1237B-234E-4456-BEF8-294701884949}" type="slidenum">
              <a:rPr lang="en-US" smtClean="0"/>
              <a:t>25</a:t>
            </a:fld>
            <a:endParaRPr lang="en-US"/>
          </a:p>
        </p:txBody>
      </p:sp>
    </p:spTree>
    <p:extLst>
      <p:ext uri="{BB962C8B-B14F-4D97-AF65-F5344CB8AC3E}">
        <p14:creationId xmlns:p14="http://schemas.microsoft.com/office/powerpoint/2010/main" val="22702349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A1237B-234E-4456-BEF8-294701884949}" type="slidenum">
              <a:rPr lang="en-US" smtClean="0"/>
              <a:t>26</a:t>
            </a:fld>
            <a:endParaRPr lang="en-US"/>
          </a:p>
        </p:txBody>
      </p:sp>
    </p:spTree>
    <p:extLst>
      <p:ext uri="{BB962C8B-B14F-4D97-AF65-F5344CB8AC3E}">
        <p14:creationId xmlns:p14="http://schemas.microsoft.com/office/powerpoint/2010/main" val="22502035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A1237B-234E-4456-BEF8-294701884949}" type="slidenum">
              <a:rPr lang="en-US" smtClean="0"/>
              <a:t>27</a:t>
            </a:fld>
            <a:endParaRPr lang="en-US"/>
          </a:p>
        </p:txBody>
      </p:sp>
    </p:spTree>
    <p:extLst>
      <p:ext uri="{BB962C8B-B14F-4D97-AF65-F5344CB8AC3E}">
        <p14:creationId xmlns:p14="http://schemas.microsoft.com/office/powerpoint/2010/main" val="8283427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A1237B-234E-4456-BEF8-294701884949}" type="slidenum">
              <a:rPr lang="en-US" smtClean="0"/>
              <a:t>28</a:t>
            </a:fld>
            <a:endParaRPr lang="en-US"/>
          </a:p>
        </p:txBody>
      </p:sp>
    </p:spTree>
    <p:extLst>
      <p:ext uri="{BB962C8B-B14F-4D97-AF65-F5344CB8AC3E}">
        <p14:creationId xmlns:p14="http://schemas.microsoft.com/office/powerpoint/2010/main" val="6508425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A1237B-234E-4456-BEF8-294701884949}" type="slidenum">
              <a:rPr lang="en-US" smtClean="0"/>
              <a:t>29</a:t>
            </a:fld>
            <a:endParaRPr lang="en-US"/>
          </a:p>
        </p:txBody>
      </p:sp>
    </p:spTree>
    <p:extLst>
      <p:ext uri="{BB962C8B-B14F-4D97-AF65-F5344CB8AC3E}">
        <p14:creationId xmlns:p14="http://schemas.microsoft.com/office/powerpoint/2010/main" val="20215288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A1237B-234E-4456-BEF8-294701884949}" type="slidenum">
              <a:rPr lang="en-US" smtClean="0"/>
              <a:t>3</a:t>
            </a:fld>
            <a:endParaRPr lang="en-US"/>
          </a:p>
        </p:txBody>
      </p:sp>
    </p:spTree>
    <p:extLst>
      <p:ext uri="{BB962C8B-B14F-4D97-AF65-F5344CB8AC3E}">
        <p14:creationId xmlns:p14="http://schemas.microsoft.com/office/powerpoint/2010/main" val="12206934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A1237B-234E-4456-BEF8-294701884949}" type="slidenum">
              <a:rPr lang="en-US" smtClean="0"/>
              <a:t>4</a:t>
            </a:fld>
            <a:endParaRPr lang="en-US"/>
          </a:p>
        </p:txBody>
      </p:sp>
    </p:spTree>
    <p:extLst>
      <p:ext uri="{BB962C8B-B14F-4D97-AF65-F5344CB8AC3E}">
        <p14:creationId xmlns:p14="http://schemas.microsoft.com/office/powerpoint/2010/main" val="8667553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A1237B-234E-4456-BEF8-294701884949}" type="slidenum">
              <a:rPr lang="en-US" smtClean="0"/>
              <a:t>5</a:t>
            </a:fld>
            <a:endParaRPr lang="en-US"/>
          </a:p>
        </p:txBody>
      </p:sp>
    </p:spTree>
    <p:extLst>
      <p:ext uri="{BB962C8B-B14F-4D97-AF65-F5344CB8AC3E}">
        <p14:creationId xmlns:p14="http://schemas.microsoft.com/office/powerpoint/2010/main" val="29065095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A1237B-234E-4456-BEF8-294701884949}" type="slidenum">
              <a:rPr lang="en-US" smtClean="0"/>
              <a:t>6</a:t>
            </a:fld>
            <a:endParaRPr lang="en-US"/>
          </a:p>
        </p:txBody>
      </p:sp>
    </p:spTree>
    <p:extLst>
      <p:ext uri="{BB962C8B-B14F-4D97-AF65-F5344CB8AC3E}">
        <p14:creationId xmlns:p14="http://schemas.microsoft.com/office/powerpoint/2010/main" val="21112256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A1237B-234E-4456-BEF8-294701884949}" type="slidenum">
              <a:rPr lang="en-US" smtClean="0"/>
              <a:t>7</a:t>
            </a:fld>
            <a:endParaRPr lang="en-US"/>
          </a:p>
        </p:txBody>
      </p:sp>
    </p:spTree>
    <p:extLst>
      <p:ext uri="{BB962C8B-B14F-4D97-AF65-F5344CB8AC3E}">
        <p14:creationId xmlns:p14="http://schemas.microsoft.com/office/powerpoint/2010/main" val="9833911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A1237B-234E-4456-BEF8-294701884949}" type="slidenum">
              <a:rPr lang="en-US" smtClean="0"/>
              <a:t>8</a:t>
            </a:fld>
            <a:endParaRPr lang="en-US"/>
          </a:p>
        </p:txBody>
      </p:sp>
    </p:spTree>
    <p:extLst>
      <p:ext uri="{BB962C8B-B14F-4D97-AF65-F5344CB8AC3E}">
        <p14:creationId xmlns:p14="http://schemas.microsoft.com/office/powerpoint/2010/main" val="35489235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A1237B-234E-4456-BEF8-294701884949}" type="slidenum">
              <a:rPr lang="en-US" smtClean="0"/>
              <a:t>9</a:t>
            </a:fld>
            <a:endParaRPr lang="en-US"/>
          </a:p>
        </p:txBody>
      </p:sp>
    </p:spTree>
    <p:extLst>
      <p:ext uri="{BB962C8B-B14F-4D97-AF65-F5344CB8AC3E}">
        <p14:creationId xmlns:p14="http://schemas.microsoft.com/office/powerpoint/2010/main" val="13296776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t>5/20/2015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t>5/20/2015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t>5/20/2015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t>5/20/2015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dirty="0"/>
              <a:t>5/20/2015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t>5/20/2015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t>5/20/2015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t>5/20/2015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5/20/2015</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2ABBEA6-7C60-4B02-AE87-00D78D8422AF}" type="datetimeFigureOut">
              <a:rPr lang="en-US" dirty="0"/>
              <a:t>5/20/2015</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CAD897-D46E-4AD2-BD9B-49DD3E640873}" type="datetimeFigureOut">
              <a:rPr lang="en-US" dirty="0"/>
              <a:t>5/20/2015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dirty="0"/>
              <a:t>5/20/2015</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pbs.org/wgbh/pages/frontline/shows/teenbrain/interviews/giedd.html"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8.png"/><Relationship Id="rId3" Type="http://schemas.microsoft.com/office/2007/relationships/media" Target="../media/media2.mp4"/><Relationship Id="rId7" Type="http://schemas.openxmlformats.org/officeDocument/2006/relationships/image" Target="../media/image7.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notesSlide" Target="../notesSlides/notesSlide18.xml"/><Relationship Id="rId5" Type="http://schemas.openxmlformats.org/officeDocument/2006/relationships/slideLayout" Target="../slideLayouts/slideLayout2.xml"/><Relationship Id="rId4" Type="http://schemas.openxmlformats.org/officeDocument/2006/relationships/video" Target="../media/media2.mp4"/></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act.org/newsroom"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hyperlink" Target="http://www.bls.gov/"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High School Career Exploration: </a:t>
            </a:r>
            <a:br>
              <a:rPr lang="en-US" b="1" dirty="0" smtClean="0"/>
            </a:br>
            <a:r>
              <a:rPr lang="en-US" sz="3600" b="1" dirty="0" smtClean="0"/>
              <a:t>Questions, Theory, and Best Practice</a:t>
            </a:r>
            <a:endParaRPr lang="en-US" sz="3600" b="1" dirty="0"/>
          </a:p>
        </p:txBody>
      </p:sp>
      <p:sp>
        <p:nvSpPr>
          <p:cNvPr id="3" name="Content Placeholder 2"/>
          <p:cNvSpPr>
            <a:spLocks noGrp="1"/>
          </p:cNvSpPr>
          <p:nvPr>
            <p:ph idx="1"/>
          </p:nvPr>
        </p:nvSpPr>
        <p:spPr>
          <a:xfrm>
            <a:off x="1097279" y="1845734"/>
            <a:ext cx="10362537" cy="4023360"/>
          </a:xfrm>
        </p:spPr>
        <p:txBody>
          <a:bodyPr/>
          <a:lstStyle/>
          <a:p>
            <a:r>
              <a:rPr lang="en-US" dirty="0" smtClean="0"/>
              <a:t>Presenters: </a:t>
            </a:r>
            <a:endParaRPr lang="en-US" sz="1050" dirty="0" smtClean="0"/>
          </a:p>
          <a:p>
            <a:r>
              <a:rPr lang="en-US" sz="2400" b="1" dirty="0" smtClean="0"/>
              <a:t>Camille Helkowski 			Susan Thorngren</a:t>
            </a:r>
          </a:p>
          <a:p>
            <a:r>
              <a:rPr lang="en-US" sz="1800" dirty="0" smtClean="0"/>
              <a:t>Associate Director of Advising and Education	Career Counselor</a:t>
            </a:r>
          </a:p>
          <a:p>
            <a:r>
              <a:rPr lang="en-US" sz="1800" dirty="0" smtClean="0"/>
              <a:t>Career Development Center			Coordinator of Career Development Program</a:t>
            </a:r>
          </a:p>
          <a:p>
            <a:pPr marL="0" indent="0">
              <a:buNone/>
            </a:pPr>
            <a:r>
              <a:rPr lang="en-US" sz="1800" dirty="0" smtClean="0"/>
              <a:t>  Loyola </a:t>
            </a:r>
            <a:r>
              <a:rPr lang="en-US" sz="1800" dirty="0"/>
              <a:t>University Chicago	</a:t>
            </a:r>
            <a:r>
              <a:rPr lang="en-US" sz="1800" dirty="0" smtClean="0"/>
              <a:t>   		Coordinator of Senior  Project</a:t>
            </a:r>
          </a:p>
          <a:p>
            <a:pPr marL="0" indent="0">
              <a:buNone/>
            </a:pPr>
            <a:r>
              <a:rPr lang="en-US" sz="1800" dirty="0"/>
              <a:t>	</a:t>
            </a:r>
            <a:r>
              <a:rPr lang="en-US" sz="1800" dirty="0" smtClean="0"/>
              <a:t>				New Trier High School    								</a:t>
            </a:r>
          </a:p>
          <a:p>
            <a:pPr marL="0" indent="0">
              <a:buNone/>
            </a:pPr>
            <a:r>
              <a:rPr lang="en-US" sz="1800" dirty="0"/>
              <a:t>	</a:t>
            </a:r>
            <a:r>
              <a:rPr lang="en-US" sz="1800" dirty="0" smtClean="0"/>
              <a:t>				</a:t>
            </a:r>
            <a:endParaRPr lang="en-US" dirty="0"/>
          </a:p>
          <a:p>
            <a:r>
              <a:rPr lang="en-US" dirty="0" smtClean="0"/>
              <a:t>Moderator: </a:t>
            </a:r>
            <a:r>
              <a:rPr lang="en-US" b="1" dirty="0" smtClean="0"/>
              <a:t>Matt Sheahan</a:t>
            </a:r>
            <a:r>
              <a:rPr lang="en-US" dirty="0" smtClean="0"/>
              <a:t>, Counselor, East Aurora High School</a:t>
            </a:r>
          </a:p>
          <a:p>
            <a:pPr lvl="6"/>
            <a:endParaRPr lang="en-US" dirty="0"/>
          </a:p>
        </p:txBody>
      </p:sp>
    </p:spTree>
    <p:extLst>
      <p:ext uri="{BB962C8B-B14F-4D97-AF65-F5344CB8AC3E}">
        <p14:creationId xmlns:p14="http://schemas.microsoft.com/office/powerpoint/2010/main" val="32208878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Question: </a:t>
            </a:r>
            <a:r>
              <a:rPr lang="en-US" sz="2200" i="1" dirty="0" smtClean="0"/>
              <a:t>Are high school students developmentally capable of </a:t>
            </a:r>
            <a:r>
              <a:rPr lang="en-US" sz="2200" i="1" dirty="0" smtClean="0">
                <a:effectLst>
                  <a:outerShdw blurRad="38100" dist="38100" dir="2700000" algn="tl">
                    <a:srgbClr val="000000">
                      <a:alpha val="43137"/>
                    </a:srgbClr>
                  </a:outerShdw>
                </a:effectLst>
              </a:rPr>
              <a:t>making decisions </a:t>
            </a:r>
            <a:r>
              <a:rPr lang="en-US" sz="2200" i="1" dirty="0" smtClean="0"/>
              <a:t>regarding major and career?</a:t>
            </a:r>
            <a:endParaRPr lang="en-US" sz="2200" dirty="0"/>
          </a:p>
        </p:txBody>
      </p:sp>
      <p:sp>
        <p:nvSpPr>
          <p:cNvPr id="3" name="Content Placeholder 2"/>
          <p:cNvSpPr>
            <a:spLocks noGrp="1"/>
          </p:cNvSpPr>
          <p:nvPr>
            <p:ph idx="1"/>
          </p:nvPr>
        </p:nvSpPr>
        <p:spPr>
          <a:xfrm>
            <a:off x="1097280" y="1845734"/>
            <a:ext cx="6307372" cy="4023360"/>
          </a:xfrm>
        </p:spPr>
        <p:txBody>
          <a:bodyPr>
            <a:normAutofit fontScale="92500" lnSpcReduction="20000"/>
          </a:bodyPr>
          <a:lstStyle/>
          <a:p>
            <a:r>
              <a:rPr lang="en-US" dirty="0" smtClean="0"/>
              <a:t>The Prefrontal Cortex is “involved </a:t>
            </a:r>
            <a:r>
              <a:rPr lang="en-US" dirty="0"/>
              <a:t>in things like planning and strategizing and organizing, initiating attention and stopping and starting and shifting attention. It's a part of the brain that most separates man from beast, if you will. That is the part of the brain that has changed most in our human evolution, and a part of the brain that allows us to conduct philosophy and to think about thinking and to think about our place in the universe. ...</a:t>
            </a:r>
          </a:p>
          <a:p>
            <a:r>
              <a:rPr lang="en-US" dirty="0"/>
              <a:t>I think that [in the teen years, this] part of the brain that is helping organization, planning and strategizing is not done being built yet ... [It's] not that the teens are stupid or incapable of [things]. It's sort of unfair to expect them to have adult levels of organizational skills or decision making before their brain is finished being built</a:t>
            </a:r>
            <a:r>
              <a:rPr lang="en-US" dirty="0" smtClean="0"/>
              <a:t>.”</a:t>
            </a:r>
          </a:p>
          <a:p>
            <a:r>
              <a:rPr lang="en-US" i="1" dirty="0" smtClean="0"/>
              <a:t>-</a:t>
            </a:r>
            <a:r>
              <a:rPr lang="en-US" i="1" dirty="0"/>
              <a:t>Jay Giedd, Frontline, Inside the Teen Brain</a:t>
            </a:r>
          </a:p>
          <a:p>
            <a:r>
              <a:rPr lang="en-US" sz="1600" u="sng" dirty="0" smtClean="0">
                <a:hlinkClick r:id="rId3"/>
              </a:rPr>
              <a:t>www.pbs.org/wgbh/pages/frontline/shows/teenbrain/interviews/giedd.html</a:t>
            </a:r>
            <a:endParaRPr lang="en-US" sz="1600" dirty="0"/>
          </a:p>
          <a:p>
            <a:endParaRPr lang="en-US" dirty="0"/>
          </a:p>
          <a:p>
            <a:pPr marL="0" indent="0">
              <a:buNone/>
            </a:pPr>
            <a:endParaRPr lang="en-US" dirty="0"/>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81487" y="1898375"/>
            <a:ext cx="3647660" cy="3647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68909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Young Adult Development</a:t>
            </a:r>
            <a:endParaRPr lang="en-US" dirty="0"/>
          </a:p>
        </p:txBody>
      </p:sp>
      <p:sp>
        <p:nvSpPr>
          <p:cNvPr id="3" name="Subtitle 2"/>
          <p:cNvSpPr>
            <a:spLocks noGrp="1"/>
          </p:cNvSpPr>
          <p:nvPr>
            <p:ph type="subTitle" idx="1"/>
          </p:nvPr>
        </p:nvSpPr>
        <p:spPr/>
        <p:txBody>
          <a:bodyPr>
            <a:normAutofit/>
          </a:bodyPr>
          <a:lstStyle/>
          <a:p>
            <a:r>
              <a:rPr lang="en-US" sz="4400" dirty="0" smtClean="0">
                <a:solidFill>
                  <a:schemeClr val="accent1"/>
                </a:solidFill>
              </a:rPr>
              <a:t>Two Theories to Consider</a:t>
            </a:r>
            <a:endParaRPr lang="en-US" sz="4400" dirty="0">
              <a:solidFill>
                <a:schemeClr val="accent1"/>
              </a:solidFill>
            </a:endParaRPr>
          </a:p>
        </p:txBody>
      </p:sp>
    </p:spTree>
    <p:extLst>
      <p:ext uri="{BB962C8B-B14F-4D97-AF65-F5344CB8AC3E}">
        <p14:creationId xmlns:p14="http://schemas.microsoft.com/office/powerpoint/2010/main" val="34128287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James Marcia and Identity Status</a:t>
            </a:r>
            <a:endParaRPr lang="en-US" sz="5400" dirty="0"/>
          </a:p>
        </p:txBody>
      </p:sp>
      <p:sp>
        <p:nvSpPr>
          <p:cNvPr id="3" name="Content Placeholder 2"/>
          <p:cNvSpPr>
            <a:spLocks noGrp="1"/>
          </p:cNvSpPr>
          <p:nvPr>
            <p:ph idx="1"/>
          </p:nvPr>
        </p:nvSpPr>
        <p:spPr/>
        <p:txBody>
          <a:bodyPr>
            <a:normAutofit lnSpcReduction="10000"/>
          </a:bodyPr>
          <a:lstStyle/>
          <a:p>
            <a:r>
              <a:rPr lang="en-US" altLang="en-US" sz="4000" dirty="0"/>
              <a:t>Identity Status depicts a particular developmental position held by an </a:t>
            </a:r>
            <a:r>
              <a:rPr lang="en-US" altLang="en-US" sz="4000" dirty="0" smtClean="0"/>
              <a:t>individual regarding: </a:t>
            </a:r>
          </a:p>
          <a:p>
            <a:pPr lvl="1"/>
            <a:r>
              <a:rPr lang="en-US" altLang="en-US" sz="4000" dirty="0" smtClean="0"/>
              <a:t>willingness </a:t>
            </a:r>
            <a:r>
              <a:rPr lang="en-US" altLang="en-US" sz="4000" dirty="0"/>
              <a:t>to </a:t>
            </a:r>
            <a:r>
              <a:rPr lang="en-US" altLang="en-US" sz="4000" b="1" dirty="0"/>
              <a:t>explore</a:t>
            </a:r>
            <a:r>
              <a:rPr lang="en-US" altLang="en-US" sz="4000" dirty="0"/>
              <a:t> and to </a:t>
            </a:r>
            <a:r>
              <a:rPr lang="en-US" altLang="en-US" sz="4000" b="1" dirty="0" smtClean="0"/>
              <a:t>commit</a:t>
            </a:r>
            <a:r>
              <a:rPr lang="en-US" altLang="en-US" sz="4000" b="1" i="1" dirty="0" smtClean="0"/>
              <a:t> </a:t>
            </a:r>
            <a:r>
              <a:rPr lang="en-US" altLang="en-US" sz="4000" dirty="0" smtClean="0"/>
              <a:t>to </a:t>
            </a:r>
            <a:r>
              <a:rPr lang="en-US" altLang="en-US" sz="4000" b="1" dirty="0">
                <a:solidFill>
                  <a:schemeClr val="accent1"/>
                </a:solidFill>
              </a:rPr>
              <a:t>vocation </a:t>
            </a:r>
            <a:r>
              <a:rPr lang="en-US" altLang="en-US" sz="4000" dirty="0"/>
              <a:t>(what work will I do) </a:t>
            </a:r>
            <a:endParaRPr lang="en-US" altLang="en-US" sz="4000" dirty="0" smtClean="0"/>
          </a:p>
          <a:p>
            <a:pPr lvl="1"/>
            <a:r>
              <a:rPr lang="en-US" altLang="en-US" sz="4000" b="1" dirty="0" smtClean="0">
                <a:solidFill>
                  <a:schemeClr val="accent1"/>
                </a:solidFill>
              </a:rPr>
              <a:t>values</a:t>
            </a:r>
            <a:r>
              <a:rPr lang="en-US" altLang="en-US" sz="4000" dirty="0" smtClean="0"/>
              <a:t> </a:t>
            </a:r>
            <a:r>
              <a:rPr lang="en-US" altLang="en-US" sz="4000" dirty="0"/>
              <a:t>(what do I believe – especially regarding religion and politics).</a:t>
            </a:r>
          </a:p>
          <a:p>
            <a:endParaRPr lang="en-US" dirty="0"/>
          </a:p>
        </p:txBody>
      </p:sp>
    </p:spTree>
    <p:extLst>
      <p:ext uri="{BB962C8B-B14F-4D97-AF65-F5344CB8AC3E}">
        <p14:creationId xmlns:p14="http://schemas.microsoft.com/office/powerpoint/2010/main" val="7833395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0"/>
            <a:ext cx="10058400" cy="1450757"/>
          </a:xfrm>
        </p:spPr>
        <p:txBody>
          <a:bodyPr>
            <a:normAutofit/>
          </a:bodyPr>
          <a:lstStyle/>
          <a:p>
            <a:r>
              <a:rPr lang="en-US" sz="5400" dirty="0" smtClean="0"/>
              <a:t>Marcia’s Theory</a:t>
            </a:r>
            <a:endParaRPr lang="en-US" sz="5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95303228"/>
              </p:ext>
            </p:extLst>
          </p:nvPr>
        </p:nvGraphicFramePr>
        <p:xfrm>
          <a:off x="961813" y="1517226"/>
          <a:ext cx="10058400" cy="4666826"/>
        </p:xfrm>
        <a:graphic>
          <a:graphicData uri="http://schemas.openxmlformats.org/drawingml/2006/table">
            <a:tbl>
              <a:tblPr firstRow="1" bandRow="1">
                <a:tableStyleId>{5C22544A-7EE6-4342-B048-85BDC9FD1C3A}</a:tableStyleId>
              </a:tblPr>
              <a:tblGrid>
                <a:gridCol w="3352800"/>
                <a:gridCol w="3352800"/>
                <a:gridCol w="3352800"/>
              </a:tblGrid>
              <a:tr h="839893">
                <a:tc>
                  <a:txBody>
                    <a:bodyPr/>
                    <a:lstStyle/>
                    <a:p>
                      <a:endParaRPr lang="en-US" dirty="0"/>
                    </a:p>
                  </a:txBody>
                  <a:tcPr/>
                </a:tc>
                <a:tc>
                  <a:txBody>
                    <a:bodyPr/>
                    <a:lstStyle/>
                    <a:p>
                      <a:r>
                        <a:rPr lang="en-US" sz="3200" dirty="0" smtClean="0"/>
                        <a:t>Exploration</a:t>
                      </a:r>
                      <a:endParaRPr lang="en-US" sz="3200" dirty="0"/>
                    </a:p>
                  </a:txBody>
                  <a:tcPr/>
                </a:tc>
                <a:tc>
                  <a:txBody>
                    <a:bodyPr/>
                    <a:lstStyle/>
                    <a:p>
                      <a:r>
                        <a:rPr lang="en-US" sz="3200" dirty="0" smtClean="0"/>
                        <a:t>Commitment</a:t>
                      </a:r>
                      <a:endParaRPr lang="en-US" sz="3200" dirty="0"/>
                    </a:p>
                  </a:txBody>
                  <a:tcPr/>
                </a:tc>
              </a:tr>
              <a:tr h="839893">
                <a:tc>
                  <a:txBody>
                    <a:bodyPr/>
                    <a:lstStyle/>
                    <a:p>
                      <a:r>
                        <a:rPr lang="en-US" sz="3200" dirty="0" smtClean="0"/>
                        <a:t>Identity Achievement</a:t>
                      </a:r>
                      <a:endParaRPr lang="en-US" sz="3200" dirty="0"/>
                    </a:p>
                  </a:txBody>
                  <a:tcPr/>
                </a:tc>
                <a:tc>
                  <a:txBody>
                    <a:bodyPr/>
                    <a:lstStyle/>
                    <a:p>
                      <a:r>
                        <a:rPr lang="en-US" sz="3600" dirty="0" smtClean="0"/>
                        <a:t>          YES</a:t>
                      </a:r>
                      <a:endParaRPr lang="en-US" sz="3600" dirty="0"/>
                    </a:p>
                  </a:txBody>
                  <a:tcPr/>
                </a:tc>
                <a:tc>
                  <a:txBody>
                    <a:bodyPr/>
                    <a:lstStyle/>
                    <a:p>
                      <a:r>
                        <a:rPr lang="en-US" sz="3600" dirty="0" smtClean="0"/>
                        <a:t>          YES</a:t>
                      </a:r>
                      <a:endParaRPr lang="en-US" sz="3600" dirty="0"/>
                    </a:p>
                  </a:txBody>
                  <a:tcPr/>
                </a:tc>
              </a:tr>
              <a:tr h="839893">
                <a:tc>
                  <a:txBody>
                    <a:bodyPr/>
                    <a:lstStyle/>
                    <a:p>
                      <a:endParaRPr lang="en-US" dirty="0" smtClean="0"/>
                    </a:p>
                    <a:p>
                      <a:r>
                        <a:rPr lang="en-US" sz="3200" dirty="0" smtClean="0"/>
                        <a:t>Moratorium</a:t>
                      </a:r>
                      <a:endParaRPr lang="en-US" sz="3200" dirty="0"/>
                    </a:p>
                  </a:txBody>
                  <a:tcPr/>
                </a:tc>
                <a:tc>
                  <a:txBody>
                    <a:bodyPr/>
                    <a:lstStyle/>
                    <a:p>
                      <a:r>
                        <a:rPr lang="en-US" sz="3600" dirty="0" smtClean="0"/>
                        <a:t>          YES</a:t>
                      </a:r>
                      <a:endParaRPr lang="en-US" sz="3600" dirty="0"/>
                    </a:p>
                  </a:txBody>
                  <a:tcPr/>
                </a:tc>
                <a:tc>
                  <a:txBody>
                    <a:bodyPr/>
                    <a:lstStyle/>
                    <a:p>
                      <a:r>
                        <a:rPr lang="en-US" sz="3600" dirty="0" smtClean="0"/>
                        <a:t>          NO</a:t>
                      </a:r>
                      <a:endParaRPr lang="en-US" sz="3600" dirty="0"/>
                    </a:p>
                  </a:txBody>
                  <a:tcPr/>
                </a:tc>
              </a:tr>
              <a:tr h="839893">
                <a:tc>
                  <a:txBody>
                    <a:bodyPr/>
                    <a:lstStyle/>
                    <a:p>
                      <a:r>
                        <a:rPr lang="en-US" sz="3200" dirty="0" smtClean="0"/>
                        <a:t>Identity</a:t>
                      </a:r>
                    </a:p>
                    <a:p>
                      <a:r>
                        <a:rPr lang="en-US" sz="3200" dirty="0" smtClean="0"/>
                        <a:t>Foreclosure</a:t>
                      </a:r>
                      <a:endParaRPr lang="en-US" sz="3200" dirty="0"/>
                    </a:p>
                  </a:txBody>
                  <a:tcPr/>
                </a:tc>
                <a:tc>
                  <a:txBody>
                    <a:bodyPr/>
                    <a:lstStyle/>
                    <a:p>
                      <a:r>
                        <a:rPr lang="en-US" sz="3600" dirty="0" smtClean="0"/>
                        <a:t>          NO</a:t>
                      </a:r>
                      <a:endParaRPr lang="en-US" sz="3600" dirty="0"/>
                    </a:p>
                  </a:txBody>
                  <a:tcPr/>
                </a:tc>
                <a:tc>
                  <a:txBody>
                    <a:bodyPr/>
                    <a:lstStyle/>
                    <a:p>
                      <a:r>
                        <a:rPr lang="en-US" sz="3600" dirty="0" smtClean="0"/>
                        <a:t>          YES</a:t>
                      </a:r>
                      <a:endParaRPr lang="en-US" sz="3600" dirty="0"/>
                    </a:p>
                  </a:txBody>
                  <a:tcPr/>
                </a:tc>
              </a:tr>
              <a:tr h="839893">
                <a:tc>
                  <a:txBody>
                    <a:bodyPr/>
                    <a:lstStyle/>
                    <a:p>
                      <a:r>
                        <a:rPr lang="en-US" sz="3200" dirty="0" smtClean="0"/>
                        <a:t>Identity Diffusion</a:t>
                      </a:r>
                      <a:endParaRPr lang="en-US" sz="3200" dirty="0"/>
                    </a:p>
                  </a:txBody>
                  <a:tcPr/>
                </a:tc>
                <a:tc>
                  <a:txBody>
                    <a:bodyPr/>
                    <a:lstStyle/>
                    <a:p>
                      <a:r>
                        <a:rPr lang="en-US" sz="3600" dirty="0" smtClean="0"/>
                        <a:t>          NO</a:t>
                      </a:r>
                      <a:endParaRPr lang="en-US" sz="3600" dirty="0"/>
                    </a:p>
                  </a:txBody>
                  <a:tcPr/>
                </a:tc>
                <a:tc>
                  <a:txBody>
                    <a:bodyPr/>
                    <a:lstStyle/>
                    <a:p>
                      <a:r>
                        <a:rPr lang="en-US" sz="3600" dirty="0" smtClean="0"/>
                        <a:t>          NO</a:t>
                      </a:r>
                      <a:endParaRPr lang="en-US" sz="3600" dirty="0"/>
                    </a:p>
                  </a:txBody>
                  <a:tcPr/>
                </a:tc>
              </a:tr>
            </a:tbl>
          </a:graphicData>
        </a:graphic>
      </p:graphicFrame>
    </p:spTree>
    <p:extLst>
      <p:ext uri="{BB962C8B-B14F-4D97-AF65-F5344CB8AC3E}">
        <p14:creationId xmlns:p14="http://schemas.microsoft.com/office/powerpoint/2010/main" val="5854808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dirty="0" smtClean="0"/>
              <a:t>Baxter Magolda’s </a:t>
            </a:r>
            <a:br>
              <a:rPr lang="en-US" sz="5400" dirty="0" smtClean="0"/>
            </a:br>
            <a:r>
              <a:rPr lang="en-US" sz="5400" dirty="0" smtClean="0"/>
              <a:t>Four Stages of Knowing</a:t>
            </a:r>
            <a:endParaRPr lang="en-US" sz="5400" dirty="0"/>
          </a:p>
        </p:txBody>
      </p:sp>
      <p:sp>
        <p:nvSpPr>
          <p:cNvPr id="3" name="Content Placeholder 2"/>
          <p:cNvSpPr>
            <a:spLocks noGrp="1"/>
          </p:cNvSpPr>
          <p:nvPr>
            <p:ph idx="1"/>
          </p:nvPr>
        </p:nvSpPr>
        <p:spPr/>
        <p:txBody>
          <a:bodyPr>
            <a:normAutofit fontScale="92500" lnSpcReduction="20000"/>
          </a:bodyPr>
          <a:lstStyle/>
          <a:p>
            <a:r>
              <a:rPr lang="en-US" altLang="en-US" sz="3500" b="1" u="sng" dirty="0" smtClean="0">
                <a:solidFill>
                  <a:schemeClr val="accent1"/>
                </a:solidFill>
              </a:rPr>
              <a:t>Stage 1: Absolute </a:t>
            </a:r>
            <a:r>
              <a:rPr lang="en-US" altLang="en-US" sz="3500" b="1" u="sng" dirty="0">
                <a:solidFill>
                  <a:schemeClr val="accent1"/>
                </a:solidFill>
              </a:rPr>
              <a:t>Knowing</a:t>
            </a:r>
            <a:r>
              <a:rPr lang="en-US" altLang="en-US" sz="3500" dirty="0"/>
              <a:t>:  </a:t>
            </a:r>
            <a:endParaRPr lang="en-US" altLang="en-US" sz="3500" dirty="0" smtClean="0"/>
          </a:p>
          <a:p>
            <a:pPr lvl="1"/>
            <a:r>
              <a:rPr lang="en-US" altLang="en-US" sz="3500" dirty="0" smtClean="0"/>
              <a:t>Knowledge </a:t>
            </a:r>
            <a:r>
              <a:rPr lang="en-US" altLang="en-US" sz="3500" dirty="0"/>
              <a:t>is certain and </a:t>
            </a:r>
            <a:r>
              <a:rPr lang="en-US" altLang="en-US" sz="3500" dirty="0" smtClean="0"/>
              <a:t>absolute; answers </a:t>
            </a:r>
            <a:r>
              <a:rPr lang="en-US" altLang="en-US" sz="3500" dirty="0"/>
              <a:t>exist in all </a:t>
            </a:r>
            <a:r>
              <a:rPr lang="en-US" altLang="en-US" sz="3500" dirty="0" smtClean="0"/>
              <a:t>areas</a:t>
            </a:r>
          </a:p>
          <a:p>
            <a:pPr lvl="1"/>
            <a:r>
              <a:rPr lang="en-US" altLang="en-US" sz="3500" dirty="0" smtClean="0"/>
              <a:t>Passive </a:t>
            </a:r>
            <a:r>
              <a:rPr lang="en-US" altLang="en-US" sz="3500" dirty="0"/>
              <a:t>learners who expect an authority to transfer truths to </a:t>
            </a:r>
            <a:r>
              <a:rPr lang="en-US" altLang="en-US" sz="3500" dirty="0" smtClean="0"/>
              <a:t>them</a:t>
            </a:r>
            <a:endParaRPr lang="en-US" altLang="en-US" sz="3500" dirty="0"/>
          </a:p>
          <a:p>
            <a:r>
              <a:rPr lang="en-US" altLang="en-US" sz="3500" b="1" u="sng" dirty="0" smtClean="0">
                <a:solidFill>
                  <a:schemeClr val="accent1"/>
                </a:solidFill>
              </a:rPr>
              <a:t>Stage 2: Transitional </a:t>
            </a:r>
            <a:r>
              <a:rPr lang="en-US" altLang="en-US" sz="3500" b="1" u="sng" dirty="0">
                <a:solidFill>
                  <a:schemeClr val="accent1"/>
                </a:solidFill>
              </a:rPr>
              <a:t>Knowing</a:t>
            </a:r>
            <a:r>
              <a:rPr lang="en-US" altLang="en-US" sz="3500" dirty="0"/>
              <a:t>:  </a:t>
            </a:r>
            <a:endParaRPr lang="en-US" altLang="en-US" sz="3500" dirty="0" smtClean="0"/>
          </a:p>
          <a:p>
            <a:pPr lvl="1"/>
            <a:r>
              <a:rPr lang="en-US" altLang="en-US" sz="3500" dirty="0" smtClean="0"/>
              <a:t>Beginning to question </a:t>
            </a:r>
            <a:r>
              <a:rPr lang="en-US" altLang="en-US" sz="3500" dirty="0"/>
              <a:t>the certainty of knowledge and the authorities who convey </a:t>
            </a:r>
            <a:r>
              <a:rPr lang="en-US" altLang="en-US" sz="3500" dirty="0" smtClean="0"/>
              <a:t>it </a:t>
            </a:r>
          </a:p>
          <a:p>
            <a:pPr lvl="1"/>
            <a:r>
              <a:rPr lang="en-US" altLang="en-US" sz="3500" dirty="0" smtClean="0"/>
              <a:t>Recognition </a:t>
            </a:r>
            <a:r>
              <a:rPr lang="en-US" altLang="en-US" sz="3500" dirty="0"/>
              <a:t>of gray areas, multiple perspectives, and </a:t>
            </a:r>
            <a:r>
              <a:rPr lang="en-US" altLang="en-US" sz="3500" dirty="0" smtClean="0"/>
              <a:t>contradictions</a:t>
            </a:r>
            <a:endParaRPr lang="en-US" altLang="en-US" sz="3500" b="1" u="sng" dirty="0"/>
          </a:p>
          <a:p>
            <a:endParaRPr lang="en-US" sz="3200" dirty="0"/>
          </a:p>
        </p:txBody>
      </p:sp>
    </p:spTree>
    <p:extLst>
      <p:ext uri="{BB962C8B-B14F-4D97-AF65-F5344CB8AC3E}">
        <p14:creationId xmlns:p14="http://schemas.microsoft.com/office/powerpoint/2010/main" val="24651537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59497"/>
            <a:ext cx="10058400" cy="1450757"/>
          </a:xfrm>
        </p:spPr>
        <p:txBody>
          <a:bodyPr/>
          <a:lstStyle/>
          <a:p>
            <a:endParaRPr lang="en-US" dirty="0"/>
          </a:p>
        </p:txBody>
      </p:sp>
      <p:sp>
        <p:nvSpPr>
          <p:cNvPr id="3" name="Content Placeholder 2"/>
          <p:cNvSpPr>
            <a:spLocks noGrp="1"/>
          </p:cNvSpPr>
          <p:nvPr>
            <p:ph idx="1"/>
          </p:nvPr>
        </p:nvSpPr>
        <p:spPr>
          <a:xfrm>
            <a:off x="1097280" y="1744134"/>
            <a:ext cx="10058400" cy="4023360"/>
          </a:xfrm>
        </p:spPr>
        <p:txBody>
          <a:bodyPr>
            <a:normAutofit fontScale="92500" lnSpcReduction="20000"/>
          </a:bodyPr>
          <a:lstStyle/>
          <a:p>
            <a:r>
              <a:rPr lang="en-US" sz="3200" b="1" dirty="0" smtClean="0">
                <a:solidFill>
                  <a:schemeClr val="accent1"/>
                </a:solidFill>
              </a:rPr>
              <a:t>Stag</a:t>
            </a:r>
            <a:r>
              <a:rPr lang="en-US" sz="3500" b="1" dirty="0" smtClean="0">
                <a:solidFill>
                  <a:schemeClr val="accent1"/>
                </a:solidFill>
              </a:rPr>
              <a:t>e 3: Independent Knowing</a:t>
            </a:r>
            <a:r>
              <a:rPr lang="en-US" sz="3200" b="1" dirty="0" smtClean="0">
                <a:solidFill>
                  <a:schemeClr val="accent1"/>
                </a:solidFill>
              </a:rPr>
              <a:t>	</a:t>
            </a:r>
          </a:p>
          <a:p>
            <a:pPr lvl="1"/>
            <a:r>
              <a:rPr lang="en-US" altLang="en-US" sz="3500" dirty="0" smtClean="0"/>
              <a:t>Knowledge </a:t>
            </a:r>
            <a:r>
              <a:rPr lang="en-US" altLang="en-US" sz="3500" dirty="0"/>
              <a:t>is viewed as </a:t>
            </a:r>
            <a:r>
              <a:rPr lang="en-US" altLang="en-US" sz="3500" dirty="0" smtClean="0"/>
              <a:t>uncertain; few </a:t>
            </a:r>
            <a:r>
              <a:rPr lang="en-US" altLang="en-US" sz="3500" dirty="0"/>
              <a:t>absolute </a:t>
            </a:r>
            <a:r>
              <a:rPr lang="en-US" altLang="en-US" sz="3500" dirty="0" smtClean="0"/>
              <a:t>truths  </a:t>
            </a:r>
          </a:p>
          <a:p>
            <a:pPr lvl="1"/>
            <a:r>
              <a:rPr lang="en-US" altLang="en-US" sz="3500" dirty="0" smtClean="0"/>
              <a:t>Individuals </a:t>
            </a:r>
            <a:r>
              <a:rPr lang="en-US" altLang="en-US" sz="3500" dirty="0"/>
              <a:t>begin to view their opinions as equally valid as someone in authority; however, opinions are often held without evidence, causing </a:t>
            </a:r>
            <a:r>
              <a:rPr lang="en-US" altLang="en-US" sz="3500" dirty="0" smtClean="0"/>
              <a:t>conflict</a:t>
            </a:r>
          </a:p>
          <a:p>
            <a:r>
              <a:rPr lang="en-US" sz="3500" b="1" dirty="0" smtClean="0">
                <a:solidFill>
                  <a:schemeClr val="accent1"/>
                </a:solidFill>
              </a:rPr>
              <a:t>Stage 4: Contextual Knowing </a:t>
            </a:r>
          </a:p>
          <a:p>
            <a:pPr lvl="1"/>
            <a:r>
              <a:rPr lang="en-US" altLang="en-US" sz="3500" dirty="0" smtClean="0"/>
              <a:t>Knowledge </a:t>
            </a:r>
            <a:r>
              <a:rPr lang="en-US" altLang="en-US" sz="3500" dirty="0"/>
              <a:t>is mostly uncertain; however, some claims are better than others, based on </a:t>
            </a:r>
            <a:r>
              <a:rPr lang="en-US" altLang="en-US" sz="3500" dirty="0" smtClean="0"/>
              <a:t>evidence  </a:t>
            </a:r>
          </a:p>
          <a:p>
            <a:pPr lvl="1"/>
            <a:r>
              <a:rPr lang="en-US" altLang="en-US" sz="3500" dirty="0" smtClean="0"/>
              <a:t>Ability </a:t>
            </a:r>
            <a:r>
              <a:rPr lang="en-US" altLang="en-US" sz="3500" dirty="0"/>
              <a:t>to compare different perspectives and integrate new and existing knowledge.  </a:t>
            </a:r>
            <a:endParaRPr lang="en-US" altLang="en-US" sz="3500" b="1" u="sng" dirty="0"/>
          </a:p>
        </p:txBody>
      </p:sp>
    </p:spTree>
    <p:extLst>
      <p:ext uri="{BB962C8B-B14F-4D97-AF65-F5344CB8AC3E}">
        <p14:creationId xmlns:p14="http://schemas.microsoft.com/office/powerpoint/2010/main" val="22804111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Predominant Ways of Knowing </a:t>
            </a:r>
            <a:br>
              <a:rPr lang="en-US" altLang="en-US" dirty="0"/>
            </a:br>
            <a:r>
              <a:rPr lang="en-US" altLang="en-US" dirty="0"/>
              <a:t>by </a:t>
            </a:r>
            <a:r>
              <a:rPr lang="en-US" altLang="en-US" dirty="0" smtClean="0"/>
              <a:t>Year in College</a:t>
            </a:r>
            <a:endParaRPr lang="en-US" dirty="0"/>
          </a:p>
        </p:txBody>
      </p:sp>
      <p:graphicFrame>
        <p:nvGraphicFramePr>
          <p:cNvPr id="3" name="Object 5"/>
          <p:cNvGraphicFramePr>
            <a:graphicFrameLocks noGrp="1" noChangeAspect="1"/>
          </p:cNvGraphicFramePr>
          <p:nvPr>
            <p:ph idx="1"/>
          </p:nvPr>
        </p:nvGraphicFramePr>
        <p:xfrm>
          <a:off x="2624427" y="1897063"/>
          <a:ext cx="7003472" cy="39211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255005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1372076"/>
          </a:xfrm>
        </p:spPr>
        <p:txBody>
          <a:bodyPr>
            <a:normAutofit/>
          </a:bodyPr>
          <a:lstStyle/>
          <a:p>
            <a:r>
              <a:rPr lang="en-US" sz="2800" b="1" dirty="0" smtClean="0"/>
              <a:t>Question: </a:t>
            </a:r>
            <a:r>
              <a:rPr lang="en-US" sz="2000" i="1" dirty="0" smtClean="0"/>
              <a:t>Is college the best way to address career preparation, particularly for first generation and/or low income students? If your school does not have a college-going culture is it incumbent on counselors to promote college, or is it more responsible to focus on career tracks that do not require a college degree? </a:t>
            </a:r>
            <a:endParaRPr lang="en-US" sz="2000" i="1" dirty="0"/>
          </a:p>
        </p:txBody>
      </p:sp>
      <p:sp>
        <p:nvSpPr>
          <p:cNvPr id="3" name="Content Placeholder 2"/>
          <p:cNvSpPr>
            <a:spLocks noGrp="1"/>
          </p:cNvSpPr>
          <p:nvPr>
            <p:ph idx="1"/>
          </p:nvPr>
        </p:nvSpPr>
        <p:spPr/>
        <p:txBody>
          <a:bodyPr>
            <a:normAutofit/>
          </a:bodyPr>
          <a:lstStyle/>
          <a:p>
            <a:r>
              <a:rPr lang="en-US" dirty="0" smtClean="0"/>
              <a:t>“</a:t>
            </a:r>
            <a:r>
              <a:rPr lang="en-US" dirty="0"/>
              <a:t>Low SES seems to be related to lowered aspirations. It may also be related to the tendency to underestimate their ability to act on their values and an overall malaise because poor people may have the perception that they have little control over their </a:t>
            </a:r>
            <a:r>
              <a:rPr lang="en-US" dirty="0" smtClean="0"/>
              <a:t>lives.” (Brown, 2002)</a:t>
            </a:r>
          </a:p>
          <a:p>
            <a:r>
              <a:rPr lang="en-US" dirty="0" smtClean="0"/>
              <a:t>“A </a:t>
            </a:r>
            <a:r>
              <a:rPr lang="en-US" dirty="0"/>
              <a:t>belief of low competency or in negative outcomes will lead people to avoid certain activities. Goals are formed based on experiences and their perceived outcomes in different </a:t>
            </a:r>
            <a:r>
              <a:rPr lang="en-US" dirty="0" smtClean="0"/>
              <a:t>activities</a:t>
            </a:r>
            <a:r>
              <a:rPr lang="en-US" dirty="0"/>
              <a:t> </a:t>
            </a:r>
            <a:r>
              <a:rPr lang="en-US" dirty="0" smtClean="0"/>
              <a:t>. . . a </a:t>
            </a:r>
            <a:r>
              <a:rPr lang="en-US" dirty="0"/>
              <a:t>process in constant flux through adolescence. After this time, vocational interests typically stabilize and do not change unless new exposures </a:t>
            </a:r>
            <a:r>
              <a:rPr lang="en-US" dirty="0" smtClean="0"/>
              <a:t>occur.” (Gibbons &amp; </a:t>
            </a:r>
            <a:r>
              <a:rPr lang="en-US" dirty="0"/>
              <a:t>S</a:t>
            </a:r>
            <a:r>
              <a:rPr lang="en-US" dirty="0" smtClean="0"/>
              <a:t>hoffner, 2004)</a:t>
            </a:r>
          </a:p>
          <a:p>
            <a:r>
              <a:rPr lang="en-US" b="1" dirty="0" smtClean="0"/>
              <a:t>Career Technical Education (CTE) coursework:</a:t>
            </a:r>
          </a:p>
          <a:p>
            <a:pPr lvl="1"/>
            <a:r>
              <a:rPr lang="en-US" dirty="0" smtClean="0"/>
              <a:t>“Offering students </a:t>
            </a:r>
            <a:r>
              <a:rPr lang="en-US" dirty="0"/>
              <a:t>the option </a:t>
            </a:r>
            <a:r>
              <a:rPr lang="en-US" dirty="0" smtClean="0"/>
              <a:t>of starting </a:t>
            </a:r>
            <a:r>
              <a:rPr lang="en-US" dirty="0"/>
              <a:t>preparation for their chosen occupation </a:t>
            </a:r>
            <a:r>
              <a:rPr lang="en-US" dirty="0" smtClean="0"/>
              <a:t>during upper-secondary </a:t>
            </a:r>
            <a:r>
              <a:rPr lang="en-US" dirty="0"/>
              <a:t>school tends to increase </a:t>
            </a:r>
            <a:r>
              <a:rPr lang="en-US" dirty="0" smtClean="0"/>
              <a:t>school attendance </a:t>
            </a:r>
            <a:r>
              <a:rPr lang="en-US" dirty="0"/>
              <a:t>of 15–19 year olds and improve labor </a:t>
            </a:r>
            <a:r>
              <a:rPr lang="en-US" dirty="0" smtClean="0"/>
              <a:t>market outcomes </a:t>
            </a:r>
            <a:r>
              <a:rPr lang="en-US" dirty="0"/>
              <a:t>of high school graduates whether or </a:t>
            </a:r>
            <a:r>
              <a:rPr lang="en-US" dirty="0" smtClean="0"/>
              <a:t>not they </a:t>
            </a:r>
            <a:r>
              <a:rPr lang="en-US" dirty="0"/>
              <a:t>enter and complete a post-secondary </a:t>
            </a:r>
            <a:r>
              <a:rPr lang="en-US" dirty="0" smtClean="0"/>
              <a:t>education.” (Bishop &amp; Mane, 2004)</a:t>
            </a:r>
            <a:endParaRPr lang="en-US" dirty="0"/>
          </a:p>
          <a:p>
            <a:endParaRPr lang="en-US" sz="2400" dirty="0"/>
          </a:p>
          <a:p>
            <a:endParaRPr lang="en-US" dirty="0"/>
          </a:p>
        </p:txBody>
      </p:sp>
    </p:spTree>
    <p:extLst>
      <p:ext uri="{BB962C8B-B14F-4D97-AF65-F5344CB8AC3E}">
        <p14:creationId xmlns:p14="http://schemas.microsoft.com/office/powerpoint/2010/main" val="29325304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Success in the New Economy</a:t>
            </a:r>
            <a:endParaRPr lang="en-US" dirty="0"/>
          </a:p>
        </p:txBody>
      </p:sp>
      <p:pic>
        <p:nvPicPr>
          <p:cNvPr id="4" name="Success 2.mp4">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7"/>
          <a:stretch>
            <a:fillRect/>
          </a:stretch>
        </p:blipFill>
        <p:spPr>
          <a:xfrm>
            <a:off x="6278287" y="2226365"/>
            <a:ext cx="5083356" cy="2859317"/>
          </a:xfrm>
        </p:spPr>
      </p:pic>
      <p:pic>
        <p:nvPicPr>
          <p:cNvPr id="5" name="Success 1.mp4">
            <a:hlinkClick r:id="" action="ppaction://media"/>
          </p:cNvPr>
          <p:cNvPicPr>
            <a:picLocks noChangeAspect="1"/>
          </p:cNvPicPr>
          <p:nvPr>
            <a:videoFile r:link="rId4"/>
            <p:extLst>
              <p:ext uri="{DAA4B4D4-6D71-4841-9C94-3DE7FCFB9230}">
                <p14:media xmlns:p14="http://schemas.microsoft.com/office/powerpoint/2010/main" r:embed="rId3"/>
              </p:ext>
            </p:extLst>
          </p:nvPr>
        </p:nvPicPr>
        <p:blipFill>
          <a:blip r:embed="rId8"/>
          <a:stretch>
            <a:fillRect/>
          </a:stretch>
        </p:blipFill>
        <p:spPr>
          <a:xfrm>
            <a:off x="1027043" y="2226365"/>
            <a:ext cx="5000487" cy="2812774"/>
          </a:xfrm>
          <a:prstGeom prst="rect">
            <a:avLst/>
          </a:prstGeom>
        </p:spPr>
      </p:pic>
      <p:sp>
        <p:nvSpPr>
          <p:cNvPr id="6" name="TextBox 5"/>
          <p:cNvSpPr txBox="1"/>
          <p:nvPr/>
        </p:nvSpPr>
        <p:spPr>
          <a:xfrm>
            <a:off x="1351722" y="5426765"/>
            <a:ext cx="7474226" cy="369332"/>
          </a:xfrm>
          <a:prstGeom prst="rect">
            <a:avLst/>
          </a:prstGeom>
          <a:noFill/>
        </p:spPr>
        <p:txBody>
          <a:bodyPr wrap="square" rtlCol="0">
            <a:spAutoFit/>
          </a:bodyPr>
          <a:lstStyle/>
          <a:p>
            <a:r>
              <a:rPr lang="en-US" dirty="0"/>
              <a:t>https://vimeo.com/67277269</a:t>
            </a:r>
          </a:p>
        </p:txBody>
      </p:sp>
    </p:spTree>
    <p:extLst>
      <p:ext uri="{BB962C8B-B14F-4D97-AF65-F5344CB8AC3E}">
        <p14:creationId xmlns:p14="http://schemas.microsoft.com/office/powerpoint/2010/main" val="379462157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video>
              <p:cMediaNode vol="80000">
                <p:cTn id="13" fill="hold" display="0">
                  <p:stCondLst>
                    <p:cond delay="indefinite"/>
                  </p:stCondLst>
                </p:cTn>
                <p:tgtEl>
                  <p:spTgt spid="5"/>
                </p:tgtEl>
              </p:cMediaNode>
            </p:vide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Question: </a:t>
            </a:r>
            <a:r>
              <a:rPr lang="en-US" sz="2800" i="1" dirty="0" smtClean="0"/>
              <a:t>Why is career exploration important at the secondary level?</a:t>
            </a:r>
            <a:endParaRPr lang="en-US" sz="2800" i="1" dirty="0"/>
          </a:p>
        </p:txBody>
      </p:sp>
      <p:sp>
        <p:nvSpPr>
          <p:cNvPr id="3" name="Content Placeholder 2"/>
          <p:cNvSpPr>
            <a:spLocks noGrp="1"/>
          </p:cNvSpPr>
          <p:nvPr>
            <p:ph idx="1"/>
          </p:nvPr>
        </p:nvSpPr>
        <p:spPr/>
        <p:txBody>
          <a:bodyPr/>
          <a:lstStyle/>
          <a:p>
            <a:r>
              <a:rPr lang="en-US" dirty="0" smtClean="0"/>
              <a:t>ASCA Model</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6251" y="2254011"/>
            <a:ext cx="5327009" cy="3304134"/>
          </a:xfrm>
          <a:prstGeom prst="rect">
            <a:avLst/>
          </a:prstGeom>
        </p:spPr>
      </p:pic>
      <p:sp>
        <p:nvSpPr>
          <p:cNvPr id="6" name="TextBox 5"/>
          <p:cNvSpPr txBox="1"/>
          <p:nvPr/>
        </p:nvSpPr>
        <p:spPr>
          <a:xfrm>
            <a:off x="5068956" y="2197918"/>
            <a:ext cx="5029199" cy="3693319"/>
          </a:xfrm>
          <a:prstGeom prst="rect">
            <a:avLst/>
          </a:prstGeom>
          <a:noFill/>
        </p:spPr>
        <p:txBody>
          <a:bodyPr wrap="square" rtlCol="0">
            <a:spAutoFit/>
          </a:bodyPr>
          <a:lstStyle/>
          <a:p>
            <a:r>
              <a:rPr lang="en-US" dirty="0"/>
              <a:t>The focus of academic and career planning is threefold: to help students acquire the skills to achieve academic success, to make connections between school and life experiences and to acquire knowledge and skills to be college and career ready upon high school graduation. ASCA recognizes that college and career readiness is exemplified by students who are prepared for any post-secondary experience without the need for remediation and </a:t>
            </a:r>
            <a:r>
              <a:rPr lang="en-US" dirty="0" smtClean="0"/>
              <a:t>       			that </a:t>
            </a:r>
            <a:r>
              <a:rPr lang="en-US" dirty="0"/>
              <a:t>all students possess the skills </a:t>
            </a:r>
            <a:r>
              <a:rPr lang="en-US" dirty="0" smtClean="0"/>
              <a:t>				and </a:t>
            </a:r>
            <a:r>
              <a:rPr lang="en-US" dirty="0"/>
              <a:t>knowledge needed to qualify for </a:t>
            </a:r>
            <a:r>
              <a:rPr lang="en-US" dirty="0" smtClean="0"/>
              <a:t>			and </a:t>
            </a:r>
            <a:r>
              <a:rPr lang="en-US" dirty="0"/>
              <a:t>succeed in their chosen field</a:t>
            </a:r>
            <a:r>
              <a:rPr lang="en-US" dirty="0" smtClean="0"/>
              <a:t>.</a:t>
            </a:r>
          </a:p>
          <a:p>
            <a:r>
              <a:rPr lang="en-US" dirty="0"/>
              <a:t>	</a:t>
            </a:r>
            <a:r>
              <a:rPr lang="en-US" dirty="0" smtClean="0"/>
              <a:t>		(ASCA, 2013)</a:t>
            </a:r>
            <a:endParaRPr lang="en-US" dirty="0"/>
          </a:p>
        </p:txBody>
      </p:sp>
    </p:spTree>
    <p:extLst>
      <p:ext uri="{BB962C8B-B14F-4D97-AF65-F5344CB8AC3E}">
        <p14:creationId xmlns:p14="http://schemas.microsoft.com/office/powerpoint/2010/main" val="10895145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983" y="286603"/>
            <a:ext cx="10893287" cy="1450757"/>
          </a:xfrm>
        </p:spPr>
        <p:txBody>
          <a:bodyPr/>
          <a:lstStyle/>
          <a:p>
            <a:r>
              <a:rPr lang="en-US" b="1" dirty="0" smtClean="0"/>
              <a:t>Question: </a:t>
            </a:r>
            <a:r>
              <a:rPr lang="en-US" sz="3600" i="1" dirty="0" smtClean="0"/>
              <a:t>What do you wanna be when you grow up?</a:t>
            </a:r>
            <a:endParaRPr lang="en-US" sz="3600" i="1" dirty="0"/>
          </a:p>
        </p:txBody>
      </p:sp>
      <p:sp>
        <p:nvSpPr>
          <p:cNvPr id="3" name="Content Placeholder 2"/>
          <p:cNvSpPr>
            <a:spLocks noGrp="1"/>
          </p:cNvSpPr>
          <p:nvPr>
            <p:ph idx="1"/>
          </p:nvPr>
        </p:nvSpPr>
        <p:spPr>
          <a:xfrm>
            <a:off x="489099" y="1845734"/>
            <a:ext cx="11015330" cy="4023360"/>
          </a:xfrm>
        </p:spPr>
        <p:txBody>
          <a:bodyPr>
            <a:normAutofit/>
          </a:bodyPr>
          <a:lstStyle/>
          <a:p>
            <a:pPr lvl="1"/>
            <a:r>
              <a:rPr lang="en-US" sz="2400" dirty="0" smtClean="0"/>
              <a:t>“You should know what you want your major to be before you apply to college.”</a:t>
            </a:r>
          </a:p>
          <a:p>
            <a:pPr lvl="1"/>
            <a:r>
              <a:rPr lang="en-US" sz="2400" dirty="0" smtClean="0"/>
              <a:t>“Students need to a choose a career, so that they can choose a major, and then use that to choose their college.  This is the model we want to adopt.”</a:t>
            </a:r>
          </a:p>
          <a:p>
            <a:pPr lvl="1"/>
            <a:r>
              <a:rPr lang="en-US" sz="2400" dirty="0"/>
              <a:t>“If you don’t know what you’re going to major in, you should go to a community college for the first two years.  It would be a waste of time to go to a four year school”</a:t>
            </a:r>
          </a:p>
          <a:p>
            <a:pPr lvl="1"/>
            <a:r>
              <a:rPr lang="en-US" sz="2400" dirty="0" smtClean="0"/>
              <a:t>“You should just start at a community college to get your Gen Eds out of the way”</a:t>
            </a:r>
          </a:p>
          <a:p>
            <a:pPr lvl="1"/>
            <a:r>
              <a:rPr lang="en-US" sz="2400" dirty="0" smtClean="0"/>
              <a:t>“You should study something practical, like engineering.  You can’t get a job with a degree in the humanities.”</a:t>
            </a:r>
            <a:endParaRPr lang="en-US" sz="2400" dirty="0"/>
          </a:p>
          <a:p>
            <a:pPr lvl="1"/>
            <a:endParaRPr lang="en-US" dirty="0" smtClean="0"/>
          </a:p>
          <a:p>
            <a:pPr lvl="1"/>
            <a:endParaRPr lang="en-US" dirty="0"/>
          </a:p>
        </p:txBody>
      </p:sp>
    </p:spTree>
    <p:extLst>
      <p:ext uri="{BB962C8B-B14F-4D97-AF65-F5344CB8AC3E}">
        <p14:creationId xmlns:p14="http://schemas.microsoft.com/office/powerpoint/2010/main" val="1128378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 . . But how?</a:t>
            </a:r>
            <a:endParaRPr lang="en-US" b="1" dirty="0"/>
          </a:p>
        </p:txBody>
      </p:sp>
      <p:sp>
        <p:nvSpPr>
          <p:cNvPr id="3" name="Content Placeholder 2"/>
          <p:cNvSpPr>
            <a:spLocks noGrp="1"/>
          </p:cNvSpPr>
          <p:nvPr>
            <p:ph idx="1"/>
          </p:nvPr>
        </p:nvSpPr>
        <p:spPr/>
        <p:txBody>
          <a:bodyPr>
            <a:normAutofit/>
          </a:bodyPr>
          <a:lstStyle/>
          <a:p>
            <a:r>
              <a:rPr lang="en-US" sz="3200" dirty="0" smtClean="0"/>
              <a:t>“</a:t>
            </a:r>
            <a:r>
              <a:rPr lang="en-US" sz="3200" dirty="0"/>
              <a:t>Students do seem to benefit, both vocationally and academically, from participation in career courses. In particular, they seem to increase their knowledge of careers and their ability to make career-related decisions.  Yet, the research overall does not help us in determining the optimum content of or method of delivery of career guidance. </a:t>
            </a:r>
            <a:r>
              <a:rPr lang="en-US" sz="3200" dirty="0" smtClean="0"/>
              <a:t>“ (Hughes &amp; Karp, 2004)</a:t>
            </a:r>
            <a:endParaRPr lang="en-US" sz="3200" dirty="0"/>
          </a:p>
        </p:txBody>
      </p:sp>
    </p:spTree>
    <p:extLst>
      <p:ext uri="{BB962C8B-B14F-4D97-AF65-F5344CB8AC3E}">
        <p14:creationId xmlns:p14="http://schemas.microsoft.com/office/powerpoint/2010/main" val="22278863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Career Counseling</a:t>
            </a:r>
            <a:endParaRPr lang="en-US" b="1" dirty="0"/>
          </a:p>
        </p:txBody>
      </p:sp>
      <p:sp>
        <p:nvSpPr>
          <p:cNvPr id="3" name="Content Placeholder 2"/>
          <p:cNvSpPr>
            <a:spLocks noGrp="1"/>
          </p:cNvSpPr>
          <p:nvPr>
            <p:ph type="subTitle" idx="1"/>
          </p:nvPr>
        </p:nvSpPr>
        <p:spPr/>
        <p:txBody>
          <a:bodyPr>
            <a:noAutofit/>
          </a:bodyPr>
          <a:lstStyle/>
          <a:p>
            <a:r>
              <a:rPr lang="en-US" sz="2000" dirty="0" smtClean="0"/>
              <a:t>THEORY IN PRACTICE AT THE </a:t>
            </a:r>
            <a:r>
              <a:rPr lang="en-US" sz="2000" dirty="0"/>
              <a:t>SECONDARY </a:t>
            </a:r>
            <a:r>
              <a:rPr lang="en-US" sz="2000" dirty="0" smtClean="0"/>
              <a:t>SCHOOL  1998-2015</a:t>
            </a:r>
          </a:p>
          <a:p>
            <a:r>
              <a:rPr lang="en-US" sz="2000" dirty="0" smtClean="0"/>
              <a:t>NEW TRIER HIGH SCHOOL</a:t>
            </a:r>
          </a:p>
        </p:txBody>
      </p:sp>
    </p:spTree>
    <p:extLst>
      <p:ext uri="{BB962C8B-B14F-4D97-AF65-F5344CB8AC3E}">
        <p14:creationId xmlns:p14="http://schemas.microsoft.com/office/powerpoint/2010/main" val="12673198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of New Trier Career Counseling</a:t>
            </a:r>
            <a:endParaRPr lang="en-US" dirty="0"/>
          </a:p>
        </p:txBody>
      </p:sp>
      <p:sp>
        <p:nvSpPr>
          <p:cNvPr id="3" name="Content Placeholder 2"/>
          <p:cNvSpPr>
            <a:spLocks noGrp="1"/>
          </p:cNvSpPr>
          <p:nvPr>
            <p:ph idx="1"/>
          </p:nvPr>
        </p:nvSpPr>
        <p:spPr/>
        <p:txBody>
          <a:bodyPr>
            <a:normAutofit/>
          </a:bodyPr>
          <a:lstStyle/>
          <a:p>
            <a:pPr lvl="3">
              <a:buFont typeface="Wingdings" panose="05000000000000000000" pitchFamily="2" charset="2"/>
              <a:buChar char="v"/>
            </a:pPr>
            <a:endParaRPr lang="en-US" sz="2400" dirty="0" smtClean="0">
              <a:solidFill>
                <a:srgbClr val="7030A0"/>
              </a:solidFill>
            </a:endParaRPr>
          </a:p>
          <a:p>
            <a:pPr lvl="3">
              <a:buFont typeface="Wingdings" panose="05000000000000000000" pitchFamily="2" charset="2"/>
              <a:buChar char="v"/>
            </a:pPr>
            <a:r>
              <a:rPr lang="en-US" sz="2400" dirty="0" smtClean="0">
                <a:solidFill>
                  <a:srgbClr val="7030A0"/>
                </a:solidFill>
              </a:rPr>
              <a:t> Program created in 1998 based on </a:t>
            </a:r>
            <a:r>
              <a:rPr lang="en-US" sz="2400" dirty="0">
                <a:solidFill>
                  <a:srgbClr val="7030A0"/>
                </a:solidFill>
              </a:rPr>
              <a:t>my </a:t>
            </a:r>
            <a:r>
              <a:rPr lang="en-US" sz="2400" dirty="0" smtClean="0">
                <a:solidFill>
                  <a:srgbClr val="7030A0"/>
                </a:solidFill>
              </a:rPr>
              <a:t>experience…</a:t>
            </a:r>
          </a:p>
          <a:p>
            <a:pPr lvl="6">
              <a:buFont typeface="Wingdings" panose="05000000000000000000" pitchFamily="2" charset="2"/>
              <a:buChar char="§"/>
            </a:pPr>
            <a:r>
              <a:rPr lang="en-US" sz="2400" dirty="0" smtClean="0">
                <a:solidFill>
                  <a:srgbClr val="7030A0"/>
                </a:solidFill>
              </a:rPr>
              <a:t>14 years with NT students—teacher, advisor, coach and club sponsor</a:t>
            </a:r>
          </a:p>
          <a:p>
            <a:pPr lvl="6">
              <a:buFont typeface="Wingdings" panose="05000000000000000000" pitchFamily="2" charset="2"/>
              <a:buChar char="§"/>
            </a:pPr>
            <a:r>
              <a:rPr lang="en-US" sz="2400" dirty="0" smtClean="0">
                <a:solidFill>
                  <a:srgbClr val="7030A0"/>
                </a:solidFill>
              </a:rPr>
              <a:t>10 years working as a volunteer youth group leader with both </a:t>
            </a:r>
          </a:p>
          <a:p>
            <a:pPr marL="1071400" lvl="6" indent="0">
              <a:buNone/>
            </a:pPr>
            <a:r>
              <a:rPr lang="en-US" sz="2400" dirty="0">
                <a:solidFill>
                  <a:srgbClr val="7030A0"/>
                </a:solidFill>
              </a:rPr>
              <a:t>	</a:t>
            </a:r>
            <a:r>
              <a:rPr lang="en-US" sz="2400" dirty="0" smtClean="0">
                <a:solidFill>
                  <a:srgbClr val="7030A0"/>
                </a:solidFill>
              </a:rPr>
              <a:t>high school and college students</a:t>
            </a:r>
          </a:p>
          <a:p>
            <a:pPr lvl="6">
              <a:buFont typeface="Wingdings" panose="05000000000000000000" pitchFamily="2" charset="2"/>
              <a:buChar char="§"/>
            </a:pPr>
            <a:r>
              <a:rPr lang="en-US" sz="2400" dirty="0" smtClean="0">
                <a:solidFill>
                  <a:srgbClr val="7030A0"/>
                </a:solidFill>
              </a:rPr>
              <a:t>graduate work in counseling and higher education </a:t>
            </a:r>
          </a:p>
          <a:p>
            <a:pPr lvl="6">
              <a:buFont typeface="Wingdings" panose="05000000000000000000" pitchFamily="2" charset="2"/>
              <a:buChar char="§"/>
            </a:pPr>
            <a:r>
              <a:rPr lang="en-US" sz="2400" dirty="0" smtClean="0">
                <a:solidFill>
                  <a:srgbClr val="7030A0"/>
                </a:solidFill>
              </a:rPr>
              <a:t>graduate assistantship in career counseling working with </a:t>
            </a:r>
          </a:p>
          <a:p>
            <a:pPr marL="1071400" lvl="6" indent="0">
              <a:buNone/>
            </a:pPr>
            <a:r>
              <a:rPr lang="en-US" sz="2400" dirty="0">
                <a:solidFill>
                  <a:srgbClr val="7030A0"/>
                </a:solidFill>
              </a:rPr>
              <a:t>	</a:t>
            </a:r>
            <a:r>
              <a:rPr lang="en-US" sz="2400" dirty="0" smtClean="0">
                <a:solidFill>
                  <a:srgbClr val="7030A0"/>
                </a:solidFill>
              </a:rPr>
              <a:t>college students and adults</a:t>
            </a:r>
          </a:p>
          <a:p>
            <a:pPr marL="1071400" lvl="6" indent="0">
              <a:buNone/>
            </a:pPr>
            <a:endParaRPr lang="en-US" sz="2400" dirty="0" smtClean="0">
              <a:solidFill>
                <a:srgbClr val="7030A0"/>
              </a:solidFill>
            </a:endParaRPr>
          </a:p>
          <a:p>
            <a:pPr lvl="6">
              <a:buFont typeface="Wingdings" panose="05000000000000000000" pitchFamily="2" charset="2"/>
              <a:buChar char="v"/>
            </a:pPr>
            <a:endParaRPr lang="en-US" sz="2400" dirty="0" smtClean="0">
              <a:solidFill>
                <a:srgbClr val="7030A0"/>
              </a:solidFill>
            </a:endParaRPr>
          </a:p>
        </p:txBody>
      </p:sp>
    </p:spTree>
    <p:extLst>
      <p:ext uri="{BB962C8B-B14F-4D97-AF65-F5344CB8AC3E}">
        <p14:creationId xmlns:p14="http://schemas.microsoft.com/office/powerpoint/2010/main" val="37859763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Question: </a:t>
            </a:r>
            <a:r>
              <a:rPr lang="en-US" sz="3600" b="1" dirty="0" smtClean="0"/>
              <a:t> </a:t>
            </a:r>
            <a:r>
              <a:rPr lang="en-US" sz="3600" i="1" dirty="0" smtClean="0"/>
              <a:t>What </a:t>
            </a:r>
            <a:r>
              <a:rPr lang="en-US" sz="3600" i="1" dirty="0"/>
              <a:t>do you </a:t>
            </a:r>
            <a:r>
              <a:rPr lang="en-US" sz="3600" i="1" dirty="0" smtClean="0"/>
              <a:t>want to be </a:t>
            </a:r>
            <a:r>
              <a:rPr lang="en-US" sz="3600" i="1" dirty="0"/>
              <a:t>when you grow up?</a:t>
            </a:r>
            <a:endParaRPr lang="en-US" sz="3600" b="1" dirty="0"/>
          </a:p>
        </p:txBody>
      </p:sp>
      <p:sp>
        <p:nvSpPr>
          <p:cNvPr id="3" name="Content Placeholder 2"/>
          <p:cNvSpPr>
            <a:spLocks noGrp="1"/>
          </p:cNvSpPr>
          <p:nvPr>
            <p:ph idx="1"/>
          </p:nvPr>
        </p:nvSpPr>
        <p:spPr/>
        <p:txBody>
          <a:bodyPr/>
          <a:lstStyle/>
          <a:p>
            <a:pPr marL="384048" lvl="2" indent="0">
              <a:buNone/>
            </a:pPr>
            <a:endParaRPr lang="en-US" sz="2400" dirty="0" smtClean="0"/>
          </a:p>
          <a:p>
            <a:pPr marL="384048" lvl="2" indent="0">
              <a:buNone/>
            </a:pPr>
            <a:r>
              <a:rPr lang="en-US" sz="2400" dirty="0" smtClean="0"/>
              <a:t>New Trier’s model…</a:t>
            </a:r>
          </a:p>
          <a:p>
            <a:pPr marL="384048" lvl="2" indent="0">
              <a:buNone/>
            </a:pPr>
            <a:endParaRPr lang="en-US" sz="2400" dirty="0" smtClean="0"/>
          </a:p>
          <a:p>
            <a:pPr lvl="2">
              <a:buFont typeface="Wingdings" panose="05000000000000000000" pitchFamily="2" charset="2"/>
              <a:buChar char="§"/>
            </a:pPr>
            <a:r>
              <a:rPr lang="en-US" sz="2400" dirty="0" smtClean="0"/>
              <a:t> </a:t>
            </a:r>
            <a:r>
              <a:rPr lang="en-US" sz="2400" i="1" dirty="0"/>
              <a:t>individual</a:t>
            </a:r>
            <a:r>
              <a:rPr lang="en-US" sz="2400" dirty="0"/>
              <a:t> </a:t>
            </a:r>
            <a:r>
              <a:rPr lang="en-US" sz="2400" b="1" i="1" dirty="0"/>
              <a:t>counseling</a:t>
            </a:r>
            <a:r>
              <a:rPr lang="en-US" sz="2400" dirty="0"/>
              <a:t> </a:t>
            </a:r>
            <a:r>
              <a:rPr lang="en-US" sz="2400" u="sng" dirty="0"/>
              <a:t>not</a:t>
            </a:r>
            <a:r>
              <a:rPr lang="en-US" sz="2400" dirty="0"/>
              <a:t> </a:t>
            </a:r>
            <a:r>
              <a:rPr lang="en-US" sz="2400" i="1" dirty="0"/>
              <a:t>career</a:t>
            </a:r>
            <a:r>
              <a:rPr lang="en-US" sz="2400" dirty="0"/>
              <a:t> </a:t>
            </a:r>
            <a:r>
              <a:rPr lang="en-US" sz="2400" b="1" i="1" dirty="0" smtClean="0"/>
              <a:t>courses</a:t>
            </a:r>
          </a:p>
          <a:p>
            <a:pPr lvl="2">
              <a:buFont typeface="Wingdings" panose="05000000000000000000" pitchFamily="2" charset="2"/>
              <a:buChar char="§"/>
            </a:pPr>
            <a:r>
              <a:rPr lang="en-US" sz="2400" b="1" i="1" dirty="0"/>
              <a:t> </a:t>
            </a:r>
            <a:r>
              <a:rPr lang="en-US" sz="2400" dirty="0" smtClean="0"/>
              <a:t>offers </a:t>
            </a:r>
            <a:r>
              <a:rPr lang="en-US" sz="2400" b="1" i="1" dirty="0" smtClean="0"/>
              <a:t>a plan </a:t>
            </a:r>
            <a:r>
              <a:rPr lang="en-US" sz="2400" dirty="0" smtClean="0"/>
              <a:t>for students to start the process</a:t>
            </a:r>
            <a:endParaRPr lang="en-US" sz="2400" dirty="0"/>
          </a:p>
          <a:p>
            <a:pPr lvl="2">
              <a:buFont typeface="Wingdings" panose="05000000000000000000" pitchFamily="2" charset="2"/>
              <a:buChar char="§"/>
            </a:pPr>
            <a:r>
              <a:rPr lang="en-US" sz="2400" b="1" i="1" dirty="0" smtClean="0"/>
              <a:t> </a:t>
            </a:r>
            <a:r>
              <a:rPr lang="en-US" sz="2400" dirty="0" smtClean="0"/>
              <a:t>focuses on </a:t>
            </a:r>
            <a:r>
              <a:rPr lang="en-US" sz="2400" i="1" dirty="0" smtClean="0"/>
              <a:t>the student</a:t>
            </a:r>
            <a:r>
              <a:rPr lang="en-US" sz="2400" dirty="0" smtClean="0"/>
              <a:t> interested in </a:t>
            </a:r>
            <a:r>
              <a:rPr lang="en-US" sz="2400" b="1" i="1" dirty="0" smtClean="0"/>
              <a:t>exploring </a:t>
            </a:r>
            <a:r>
              <a:rPr lang="en-US" sz="2400" i="1" dirty="0" smtClean="0"/>
              <a:t>their own </a:t>
            </a:r>
            <a:r>
              <a:rPr lang="en-US" sz="2400" dirty="0" smtClean="0"/>
              <a:t>potential </a:t>
            </a:r>
            <a:r>
              <a:rPr lang="en-US" sz="2400" dirty="0"/>
              <a:t>careers </a:t>
            </a:r>
            <a:endParaRPr lang="en-US" sz="2400" dirty="0" smtClean="0"/>
          </a:p>
          <a:p>
            <a:pPr lvl="2">
              <a:buFont typeface="Wingdings" panose="05000000000000000000" pitchFamily="2" charset="2"/>
              <a:buChar char="§"/>
            </a:pPr>
            <a:r>
              <a:rPr lang="en-US" sz="2400" dirty="0" smtClean="0"/>
              <a:t> counseling </a:t>
            </a:r>
            <a:r>
              <a:rPr lang="en-US" sz="2400" dirty="0"/>
              <a:t>based </a:t>
            </a:r>
            <a:r>
              <a:rPr lang="en-US" sz="2400" dirty="0" smtClean="0"/>
              <a:t>on identifying:</a:t>
            </a:r>
          </a:p>
          <a:p>
            <a:pPr marL="384048" lvl="2" indent="0">
              <a:buNone/>
            </a:pPr>
            <a:r>
              <a:rPr lang="en-US" sz="2400" dirty="0"/>
              <a:t>	</a:t>
            </a:r>
            <a:r>
              <a:rPr lang="en-US" sz="2400" dirty="0" smtClean="0"/>
              <a:t>	</a:t>
            </a:r>
            <a:r>
              <a:rPr lang="en-US" sz="2400" u="sng" dirty="0" smtClean="0"/>
              <a:t>academic strengths, personal interests and values</a:t>
            </a:r>
          </a:p>
          <a:p>
            <a:pPr lvl="2">
              <a:buFont typeface="Wingdings" panose="05000000000000000000" pitchFamily="2" charset="2"/>
              <a:buChar char="§"/>
            </a:pPr>
            <a:r>
              <a:rPr lang="en-US" sz="2400" dirty="0"/>
              <a:t> </a:t>
            </a:r>
            <a:r>
              <a:rPr lang="en-US" sz="2400" dirty="0" smtClean="0"/>
              <a:t>provides self-analysis, career exploration and educational goal setting</a:t>
            </a:r>
          </a:p>
          <a:p>
            <a:pPr marL="384048" lvl="2" indent="0">
              <a:buNone/>
            </a:pPr>
            <a:endParaRPr lang="en-US" sz="2400" i="1" dirty="0"/>
          </a:p>
          <a:p>
            <a:pPr lvl="2">
              <a:buFont typeface="Wingdings" panose="05000000000000000000" pitchFamily="2" charset="2"/>
              <a:buChar char="§"/>
            </a:pPr>
            <a:endParaRPr lang="en-US" sz="2400" i="1" dirty="0" smtClean="0"/>
          </a:p>
        </p:txBody>
      </p:sp>
    </p:spTree>
    <p:extLst>
      <p:ext uri="{BB962C8B-B14F-4D97-AF65-F5344CB8AC3E}">
        <p14:creationId xmlns:p14="http://schemas.microsoft.com/office/powerpoint/2010/main" val="13117807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Explorer-</a:t>
            </a:r>
            <a:br>
              <a:rPr lang="en-US" dirty="0" smtClean="0"/>
            </a:br>
            <a:r>
              <a:rPr lang="en-US" sz="2400" b="1" dirty="0" smtClean="0"/>
              <a:t>Question</a:t>
            </a:r>
            <a:r>
              <a:rPr lang="en-US" sz="2400" dirty="0" smtClean="0"/>
              <a:t>: </a:t>
            </a:r>
            <a:r>
              <a:rPr lang="en-US" sz="2400" i="1" dirty="0"/>
              <a:t>Do these numbers reflect the failure of career education at the secondary level or do they point to the futility of expecting adolescents </a:t>
            </a:r>
            <a:r>
              <a:rPr lang="en-US" sz="2400" i="1" dirty="0" smtClean="0"/>
              <a:t>to make informed </a:t>
            </a:r>
            <a:r>
              <a:rPr lang="en-US" sz="2400" i="1" dirty="0"/>
              <a:t>decisions about their future?  Neither?  Both?</a:t>
            </a:r>
            <a:endParaRPr lang="en-US" sz="2400" dirty="0"/>
          </a:p>
        </p:txBody>
      </p:sp>
      <p:sp>
        <p:nvSpPr>
          <p:cNvPr id="3" name="Content Placeholder 2"/>
          <p:cNvSpPr>
            <a:spLocks noGrp="1"/>
          </p:cNvSpPr>
          <p:nvPr>
            <p:ph idx="1"/>
          </p:nvPr>
        </p:nvSpPr>
        <p:spPr/>
        <p:txBody>
          <a:bodyPr>
            <a:normAutofit/>
          </a:bodyPr>
          <a:lstStyle/>
          <a:p>
            <a:pPr marL="0" indent="0">
              <a:buNone/>
            </a:pPr>
            <a:endParaRPr lang="en-US" sz="2400" dirty="0" smtClean="0"/>
          </a:p>
          <a:p>
            <a:pPr>
              <a:buFont typeface="Wingdings" panose="05000000000000000000" pitchFamily="2" charset="2"/>
              <a:buChar char="§"/>
            </a:pPr>
            <a:r>
              <a:rPr lang="en-US" sz="2400" dirty="0" smtClean="0"/>
              <a:t> Failure? How </a:t>
            </a:r>
            <a:r>
              <a:rPr lang="en-US" sz="2400" i="1" dirty="0" smtClean="0"/>
              <a:t>many schools in the US </a:t>
            </a:r>
            <a:r>
              <a:rPr lang="en-US" sz="2400" dirty="0" smtClean="0"/>
              <a:t>are offering </a:t>
            </a:r>
            <a:r>
              <a:rPr lang="en-US" sz="2400" i="1" u="sng" dirty="0" smtClean="0"/>
              <a:t>guidance based </a:t>
            </a:r>
            <a:r>
              <a:rPr lang="en-US" sz="2400" dirty="0" smtClean="0"/>
              <a:t>career counseling?</a:t>
            </a:r>
          </a:p>
          <a:p>
            <a:pPr>
              <a:buFont typeface="Wingdings" panose="05000000000000000000" pitchFamily="2" charset="2"/>
              <a:buChar char="§"/>
            </a:pPr>
            <a:r>
              <a:rPr lang="en-US" sz="2400" dirty="0"/>
              <a:t> </a:t>
            </a:r>
            <a:r>
              <a:rPr lang="en-US" sz="2400" dirty="0" smtClean="0"/>
              <a:t>Are the “informed decisions” really based on self-analysis with counseling and factual information about the careers of interest?</a:t>
            </a:r>
          </a:p>
          <a:p>
            <a:pPr>
              <a:buFont typeface="Wingdings" panose="05000000000000000000" pitchFamily="2" charset="2"/>
              <a:buChar char="§"/>
            </a:pPr>
            <a:r>
              <a:rPr lang="en-US" sz="2400" dirty="0"/>
              <a:t> </a:t>
            </a:r>
            <a:r>
              <a:rPr lang="en-US" sz="2400" dirty="0" smtClean="0"/>
              <a:t>Are the 50% of students who change their major ever seeking career counseling, using their campus career services or making a plan to choose a major based on an actual method?</a:t>
            </a:r>
          </a:p>
        </p:txBody>
      </p:sp>
    </p:spTree>
    <p:extLst>
      <p:ext uri="{BB962C8B-B14F-4D97-AF65-F5344CB8AC3E}">
        <p14:creationId xmlns:p14="http://schemas.microsoft.com/office/powerpoint/2010/main" val="42794700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Question: </a:t>
            </a:r>
            <a:r>
              <a:rPr lang="en-US" sz="3600" b="1" dirty="0" smtClean="0"/>
              <a:t> </a:t>
            </a:r>
            <a:r>
              <a:rPr lang="en-US" sz="3600" i="1" dirty="0" smtClean="0"/>
              <a:t>In </a:t>
            </a:r>
            <a:r>
              <a:rPr lang="en-US" sz="3600" i="1" dirty="0"/>
              <a:t>the current job climate, does any of this matter anyway?</a:t>
            </a:r>
            <a:endParaRPr lang="en-US" sz="3600" dirty="0"/>
          </a:p>
        </p:txBody>
      </p:sp>
      <p:sp>
        <p:nvSpPr>
          <p:cNvPr id="3" name="Content Placeholder 2"/>
          <p:cNvSpPr>
            <a:spLocks noGrp="1"/>
          </p:cNvSpPr>
          <p:nvPr>
            <p:ph idx="1"/>
          </p:nvPr>
        </p:nvSpPr>
        <p:spPr/>
        <p:txBody>
          <a:bodyPr/>
          <a:lstStyle/>
          <a:p>
            <a:endParaRPr lang="en-US" dirty="0" smtClean="0"/>
          </a:p>
          <a:p>
            <a:r>
              <a:rPr lang="en-US" sz="2800" b="1" dirty="0" smtClean="0"/>
              <a:t>Career changes</a:t>
            </a:r>
            <a:r>
              <a:rPr lang="en-US" sz="2800" dirty="0" smtClean="0"/>
              <a:t>:  various paid and volunteer work experiences, age related interest, opportunities, new markets, technology, etc.,…</a:t>
            </a:r>
          </a:p>
          <a:p>
            <a:endParaRPr lang="en-US" sz="2800" dirty="0"/>
          </a:p>
          <a:p>
            <a:r>
              <a:rPr lang="en-US" sz="2800" b="1" dirty="0" smtClean="0"/>
              <a:t>Teaching a decision-making </a:t>
            </a:r>
            <a:r>
              <a:rPr lang="en-US" sz="2800" b="1" i="1" dirty="0" smtClean="0"/>
              <a:t>process</a:t>
            </a:r>
            <a:r>
              <a:rPr lang="en-US" sz="2800" dirty="0" smtClean="0"/>
              <a:t>:  students are able to return to the process of choosing a career</a:t>
            </a:r>
          </a:p>
        </p:txBody>
      </p:sp>
    </p:spTree>
    <p:extLst>
      <p:ext uri="{BB962C8B-B14F-4D97-AF65-F5344CB8AC3E}">
        <p14:creationId xmlns:p14="http://schemas.microsoft.com/office/powerpoint/2010/main" val="41108521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a:t>Question: </a:t>
            </a:r>
            <a:r>
              <a:rPr lang="en-US" sz="3600" b="1" dirty="0" smtClean="0"/>
              <a:t>  </a:t>
            </a:r>
            <a:r>
              <a:rPr lang="en-US" sz="3600" i="1" dirty="0" smtClean="0"/>
              <a:t>Are </a:t>
            </a:r>
            <a:r>
              <a:rPr lang="en-US" sz="3600" i="1" dirty="0"/>
              <a:t>high school students developmentally capable of </a:t>
            </a:r>
            <a:r>
              <a:rPr lang="en-US" sz="3600" i="1" dirty="0">
                <a:effectLst>
                  <a:outerShdw blurRad="38100" dist="38100" dir="2700000" algn="tl">
                    <a:srgbClr val="000000">
                      <a:alpha val="43137"/>
                    </a:srgbClr>
                  </a:outerShdw>
                </a:effectLst>
              </a:rPr>
              <a:t>making decisions </a:t>
            </a:r>
            <a:r>
              <a:rPr lang="en-US" sz="3600" i="1" dirty="0"/>
              <a:t>regarding major and career?</a:t>
            </a:r>
            <a:endParaRPr lang="en-US" sz="3600" dirty="0"/>
          </a:p>
        </p:txBody>
      </p:sp>
      <p:sp>
        <p:nvSpPr>
          <p:cNvPr id="3" name="Content Placeholder 2"/>
          <p:cNvSpPr>
            <a:spLocks noGrp="1"/>
          </p:cNvSpPr>
          <p:nvPr>
            <p:ph idx="1"/>
          </p:nvPr>
        </p:nvSpPr>
        <p:spPr/>
        <p:txBody>
          <a:bodyPr/>
          <a:lstStyle/>
          <a:p>
            <a:pPr marL="0" indent="0">
              <a:buNone/>
            </a:pPr>
            <a:endParaRPr lang="en-US" dirty="0"/>
          </a:p>
          <a:p>
            <a:r>
              <a:rPr lang="en-US" sz="2800" dirty="0"/>
              <a:t>Students with high school career counseling and/or </a:t>
            </a:r>
            <a:r>
              <a:rPr lang="en-US" sz="2800" dirty="0" smtClean="0"/>
              <a:t>career related experiences</a:t>
            </a:r>
            <a:r>
              <a:rPr lang="en-US" sz="2800" dirty="0"/>
              <a:t>…</a:t>
            </a:r>
            <a:endParaRPr lang="en-US" dirty="0"/>
          </a:p>
          <a:p>
            <a:pPr lvl="5">
              <a:buFont typeface="Wingdings" panose="05000000000000000000" pitchFamily="2" charset="2"/>
              <a:buChar char="§"/>
            </a:pPr>
            <a:r>
              <a:rPr lang="en-US" sz="2800" dirty="0"/>
              <a:t>Olivia -class of 2011</a:t>
            </a:r>
          </a:p>
          <a:p>
            <a:pPr lvl="5">
              <a:buFont typeface="Wingdings" panose="05000000000000000000" pitchFamily="2" charset="2"/>
              <a:buChar char="§"/>
            </a:pPr>
            <a:r>
              <a:rPr lang="en-US" sz="2800" dirty="0"/>
              <a:t>Harley -class of 2013</a:t>
            </a:r>
          </a:p>
          <a:p>
            <a:pPr lvl="5">
              <a:buFont typeface="Wingdings" panose="05000000000000000000" pitchFamily="2" charset="2"/>
              <a:buChar char="§"/>
            </a:pPr>
            <a:r>
              <a:rPr lang="en-US" sz="2800" dirty="0"/>
              <a:t>Elin -class of 2010</a:t>
            </a:r>
          </a:p>
          <a:p>
            <a:pPr lvl="5">
              <a:buFont typeface="Wingdings" panose="05000000000000000000" pitchFamily="2" charset="2"/>
              <a:buChar char="§"/>
            </a:pPr>
            <a:r>
              <a:rPr lang="en-US" sz="2800" dirty="0"/>
              <a:t>Max -class </a:t>
            </a:r>
            <a:r>
              <a:rPr lang="en-US" sz="2800" dirty="0" smtClean="0"/>
              <a:t>2009</a:t>
            </a:r>
          </a:p>
          <a:p>
            <a:pPr lvl="5">
              <a:buFont typeface="Wingdings" panose="05000000000000000000" pitchFamily="2" charset="2"/>
              <a:buChar char="§"/>
            </a:pPr>
            <a:r>
              <a:rPr lang="en-US" sz="2800" dirty="0" smtClean="0"/>
              <a:t>Glenna -class of 2012</a:t>
            </a:r>
            <a:endParaRPr lang="en-US" sz="2800" dirty="0"/>
          </a:p>
          <a:p>
            <a:pPr marL="0" indent="0">
              <a:buNone/>
            </a:pPr>
            <a:endParaRPr lang="en-US" dirty="0"/>
          </a:p>
        </p:txBody>
      </p:sp>
    </p:spTree>
    <p:extLst>
      <p:ext uri="{BB962C8B-B14F-4D97-AF65-F5344CB8AC3E}">
        <p14:creationId xmlns:p14="http://schemas.microsoft.com/office/powerpoint/2010/main" val="5476163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t>Question: </a:t>
            </a:r>
            <a:r>
              <a:rPr lang="en-US" sz="2400" b="1" dirty="0" smtClean="0"/>
              <a:t> </a:t>
            </a:r>
            <a:r>
              <a:rPr lang="en-US" sz="2400" i="1" dirty="0" smtClean="0"/>
              <a:t>Is </a:t>
            </a:r>
            <a:r>
              <a:rPr lang="en-US" sz="2400" i="1" dirty="0"/>
              <a:t>college the best way to address career preparation, particularly for first generation and/or low income students? If your school does not have a college-going culture is it incumbent on counselors to promote college, or is it more responsible to focus on career tracks that do not require a college degree? </a:t>
            </a:r>
            <a:endParaRPr lang="en-US" sz="2400" dirty="0"/>
          </a:p>
        </p:txBody>
      </p:sp>
      <p:sp>
        <p:nvSpPr>
          <p:cNvPr id="3" name="Content Placeholder 2"/>
          <p:cNvSpPr>
            <a:spLocks noGrp="1"/>
          </p:cNvSpPr>
          <p:nvPr>
            <p:ph idx="1"/>
          </p:nvPr>
        </p:nvSpPr>
        <p:spPr/>
        <p:txBody>
          <a:bodyPr/>
          <a:lstStyle/>
          <a:p>
            <a:endParaRPr lang="en-US" dirty="0" smtClean="0"/>
          </a:p>
          <a:p>
            <a:r>
              <a:rPr lang="en-US" sz="3200" dirty="0" smtClean="0"/>
              <a:t>Individual student variables:</a:t>
            </a:r>
          </a:p>
          <a:p>
            <a:pPr lvl="5">
              <a:buFont typeface="Wingdings" panose="05000000000000000000" pitchFamily="2" charset="2"/>
              <a:buChar char="§"/>
            </a:pPr>
            <a:r>
              <a:rPr lang="en-US" sz="2800" dirty="0"/>
              <a:t> </a:t>
            </a:r>
            <a:r>
              <a:rPr lang="en-US" sz="2800" dirty="0" smtClean="0"/>
              <a:t>Financial status-SES</a:t>
            </a:r>
          </a:p>
          <a:p>
            <a:pPr lvl="5">
              <a:buFont typeface="Wingdings" panose="05000000000000000000" pitchFamily="2" charset="2"/>
              <a:buChar char="§"/>
            </a:pPr>
            <a:r>
              <a:rPr lang="en-US" sz="2800" dirty="0" smtClean="0"/>
              <a:t> Cultural expectations (parents)</a:t>
            </a:r>
          </a:p>
          <a:p>
            <a:pPr lvl="5">
              <a:buFont typeface="Wingdings" panose="05000000000000000000" pitchFamily="2" charset="2"/>
              <a:buChar char="§"/>
            </a:pPr>
            <a:r>
              <a:rPr lang="en-US" sz="2800" dirty="0" smtClean="0"/>
              <a:t> Aptitude and academic strengths</a:t>
            </a:r>
          </a:p>
          <a:p>
            <a:pPr lvl="5">
              <a:buFont typeface="Wingdings" panose="05000000000000000000" pitchFamily="2" charset="2"/>
              <a:buChar char="§"/>
            </a:pPr>
            <a:r>
              <a:rPr lang="en-US" sz="2800" dirty="0"/>
              <a:t> </a:t>
            </a:r>
            <a:r>
              <a:rPr lang="en-US" sz="2800" dirty="0" smtClean="0"/>
              <a:t>Emerging careers/expected growth</a:t>
            </a:r>
          </a:p>
          <a:p>
            <a:pPr lvl="5">
              <a:buFont typeface="Wingdings" panose="05000000000000000000" pitchFamily="2" charset="2"/>
              <a:buChar char="§"/>
            </a:pPr>
            <a:r>
              <a:rPr lang="en-US" sz="2800" dirty="0"/>
              <a:t> </a:t>
            </a:r>
            <a:r>
              <a:rPr lang="en-US" sz="2800" dirty="0" smtClean="0"/>
              <a:t>Work-life balance</a:t>
            </a:r>
          </a:p>
          <a:p>
            <a:pPr>
              <a:buFont typeface="Wingdings" panose="05000000000000000000" pitchFamily="2" charset="2"/>
              <a:buChar char="§"/>
            </a:pPr>
            <a:endParaRPr lang="en-US" sz="2400" dirty="0"/>
          </a:p>
        </p:txBody>
      </p:sp>
    </p:spTree>
    <p:extLst>
      <p:ext uri="{BB962C8B-B14F-4D97-AF65-F5344CB8AC3E}">
        <p14:creationId xmlns:p14="http://schemas.microsoft.com/office/powerpoint/2010/main" val="22147658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Question: </a:t>
            </a:r>
            <a:r>
              <a:rPr lang="en-US" sz="3200" b="1" dirty="0" smtClean="0"/>
              <a:t> </a:t>
            </a:r>
            <a:r>
              <a:rPr lang="en-US" sz="3200" i="1" dirty="0" smtClean="0"/>
              <a:t>Why </a:t>
            </a:r>
            <a:r>
              <a:rPr lang="en-US" sz="3200" i="1" dirty="0"/>
              <a:t>is career exploration important at the secondary level?</a:t>
            </a:r>
            <a:endParaRPr lang="en-US" sz="3200" dirty="0"/>
          </a:p>
        </p:txBody>
      </p:sp>
      <p:sp>
        <p:nvSpPr>
          <p:cNvPr id="3" name="Content Placeholder 2"/>
          <p:cNvSpPr>
            <a:spLocks noGrp="1"/>
          </p:cNvSpPr>
          <p:nvPr>
            <p:ph idx="1"/>
          </p:nvPr>
        </p:nvSpPr>
        <p:spPr/>
        <p:txBody>
          <a:bodyPr/>
          <a:lstStyle/>
          <a:p>
            <a:endParaRPr lang="en-US" dirty="0" smtClean="0"/>
          </a:p>
          <a:p>
            <a:pPr>
              <a:buFont typeface="Wingdings" panose="05000000000000000000" pitchFamily="2" charset="2"/>
              <a:buChar char="§"/>
            </a:pPr>
            <a:r>
              <a:rPr lang="en-US" sz="2800" dirty="0" smtClean="0"/>
              <a:t> Fewer college students changing their major if they had more successful career exploration at the secondary level?</a:t>
            </a:r>
            <a:endParaRPr lang="en-US" sz="2800" dirty="0"/>
          </a:p>
          <a:p>
            <a:pPr>
              <a:buFont typeface="Wingdings" panose="05000000000000000000" pitchFamily="2" charset="2"/>
              <a:buChar char="§"/>
            </a:pPr>
            <a:r>
              <a:rPr lang="en-US" sz="2800" dirty="0" smtClean="0"/>
              <a:t> Allows the student (and the parents) to create a plan for various career experiences while in high school.  </a:t>
            </a:r>
          </a:p>
          <a:p>
            <a:pPr>
              <a:buFont typeface="Wingdings" panose="05000000000000000000" pitchFamily="2" charset="2"/>
              <a:buChar char="§"/>
            </a:pPr>
            <a:r>
              <a:rPr lang="en-US" sz="2800" dirty="0"/>
              <a:t> </a:t>
            </a:r>
            <a:r>
              <a:rPr lang="en-US" sz="2800" dirty="0" smtClean="0"/>
              <a:t>Economical:  first career choice based on a plan with exploration and experience.</a:t>
            </a:r>
            <a:endParaRPr lang="en-US" sz="2800" dirty="0"/>
          </a:p>
        </p:txBody>
      </p:sp>
    </p:spTree>
    <p:extLst>
      <p:ext uri="{BB962C8B-B14F-4D97-AF65-F5344CB8AC3E}">
        <p14:creationId xmlns:p14="http://schemas.microsoft.com/office/powerpoint/2010/main" val="15536962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Changing the perception of career counseling at the secondary level.</a:t>
            </a:r>
            <a:endParaRPr lang="en-US" sz="4000" dirty="0"/>
          </a:p>
        </p:txBody>
      </p:sp>
      <p:sp>
        <p:nvSpPr>
          <p:cNvPr id="3" name="Content Placeholder 2"/>
          <p:cNvSpPr>
            <a:spLocks noGrp="1"/>
          </p:cNvSpPr>
          <p:nvPr>
            <p:ph idx="1"/>
          </p:nvPr>
        </p:nvSpPr>
        <p:spPr/>
        <p:txBody>
          <a:bodyPr/>
          <a:lstStyle/>
          <a:p>
            <a:endParaRPr lang="en-US" dirty="0" smtClean="0"/>
          </a:p>
          <a:p>
            <a:pPr lvl="1">
              <a:buFont typeface="Wingdings" panose="05000000000000000000" pitchFamily="2" charset="2"/>
              <a:buChar char="§"/>
            </a:pPr>
            <a:r>
              <a:rPr lang="en-US" sz="2800" dirty="0" smtClean="0"/>
              <a:t> Not a test or battery of assessments</a:t>
            </a:r>
          </a:p>
          <a:p>
            <a:pPr lvl="1">
              <a:buFont typeface="Wingdings" panose="05000000000000000000" pitchFamily="2" charset="2"/>
              <a:buChar char="§"/>
            </a:pPr>
            <a:r>
              <a:rPr lang="en-US" sz="2800" dirty="0" smtClean="0"/>
              <a:t> Individual counseling vs. career courses</a:t>
            </a:r>
          </a:p>
          <a:p>
            <a:pPr lvl="1">
              <a:buFont typeface="Wingdings" panose="05000000000000000000" pitchFamily="2" charset="2"/>
              <a:buChar char="§"/>
            </a:pPr>
            <a:r>
              <a:rPr lang="en-US" sz="2800" dirty="0" smtClean="0"/>
              <a:t> Student is not forced to choose a college major or technical  occupation while in high school </a:t>
            </a:r>
          </a:p>
          <a:p>
            <a:pPr lvl="1">
              <a:buFont typeface="Wingdings" panose="05000000000000000000" pitchFamily="2" charset="2"/>
              <a:buChar char="§"/>
            </a:pPr>
            <a:r>
              <a:rPr lang="en-US" sz="2800" dirty="0" smtClean="0"/>
              <a:t> Best choices for student, not driven by economic needs</a:t>
            </a:r>
          </a:p>
          <a:p>
            <a:pPr lvl="1">
              <a:buFont typeface="Wingdings" panose="05000000000000000000" pitchFamily="2" charset="2"/>
              <a:buChar char="§"/>
            </a:pPr>
            <a:r>
              <a:rPr lang="en-US" sz="2800" dirty="0" smtClean="0"/>
              <a:t> Process that is revisited throughout life</a:t>
            </a:r>
          </a:p>
          <a:p>
            <a:pPr lvl="1">
              <a:buFont typeface="Wingdings" panose="05000000000000000000" pitchFamily="2" charset="2"/>
              <a:buChar char="§"/>
            </a:pPr>
            <a:r>
              <a:rPr lang="en-US" sz="2800" dirty="0" smtClean="0"/>
              <a:t> Previously not existed successfully at the secondary level</a:t>
            </a:r>
          </a:p>
          <a:p>
            <a:pPr lvl="1"/>
            <a:endParaRPr lang="en-US" sz="2200" dirty="0"/>
          </a:p>
        </p:txBody>
      </p:sp>
    </p:spTree>
    <p:extLst>
      <p:ext uri="{BB962C8B-B14F-4D97-AF65-F5344CB8AC3E}">
        <p14:creationId xmlns:p14="http://schemas.microsoft.com/office/powerpoint/2010/main" val="3074480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Values Placed on Post-Secondary Pursuits</a:t>
            </a:r>
            <a:endParaRPr lang="en-US" b="1" dirty="0"/>
          </a:p>
        </p:txBody>
      </p:sp>
      <p:sp>
        <p:nvSpPr>
          <p:cNvPr id="3" name="Content Placeholder 2"/>
          <p:cNvSpPr>
            <a:spLocks noGrp="1"/>
          </p:cNvSpPr>
          <p:nvPr>
            <p:ph idx="1"/>
          </p:nvPr>
        </p:nvSpPr>
        <p:spPr/>
        <p:txBody>
          <a:bodyPr>
            <a:normAutofit/>
          </a:bodyPr>
          <a:lstStyle/>
          <a:p>
            <a:pPr lvl="1"/>
            <a:r>
              <a:rPr lang="en-US" sz="3600" dirty="0" smtClean="0"/>
              <a:t>College &lt; Career</a:t>
            </a:r>
          </a:p>
          <a:p>
            <a:pPr marL="201168" lvl="1" indent="0">
              <a:buNone/>
            </a:pPr>
            <a:endParaRPr lang="en-US" sz="3600" dirty="0" smtClean="0"/>
          </a:p>
          <a:p>
            <a:pPr lvl="1"/>
            <a:r>
              <a:rPr lang="en-US" sz="3600" dirty="0" smtClean="0"/>
              <a:t>Core/Gen Ed &lt; Major </a:t>
            </a:r>
          </a:p>
          <a:p>
            <a:pPr marL="201168" lvl="1" indent="0">
              <a:buNone/>
            </a:pPr>
            <a:endParaRPr lang="en-US" sz="3600" dirty="0" smtClean="0"/>
          </a:p>
          <a:p>
            <a:pPr lvl="1"/>
            <a:r>
              <a:rPr lang="en-US" sz="3600" dirty="0" smtClean="0"/>
              <a:t>Broad/Theoretical Majors &lt; Vocational/Applied Majors</a:t>
            </a:r>
            <a:endParaRPr lang="en-US" sz="3600" dirty="0"/>
          </a:p>
        </p:txBody>
      </p:sp>
    </p:spTree>
    <p:extLst>
      <p:ext uri="{BB962C8B-B14F-4D97-AF65-F5344CB8AC3E}">
        <p14:creationId xmlns:p14="http://schemas.microsoft.com/office/powerpoint/2010/main" val="41403791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Emphasis on Vocational Majors</a:t>
            </a:r>
            <a:endParaRPr lang="en-US" b="1" dirty="0"/>
          </a:p>
        </p:txBody>
      </p:sp>
      <p:sp>
        <p:nvSpPr>
          <p:cNvPr id="4" name="Content Placeholder 3"/>
          <p:cNvSpPr>
            <a:spLocks noGrp="1"/>
          </p:cNvSpPr>
          <p:nvPr>
            <p:ph idx="1"/>
          </p:nvPr>
        </p:nvSpPr>
        <p:spPr>
          <a:xfrm>
            <a:off x="1097280" y="1845734"/>
            <a:ext cx="10058400" cy="3133770"/>
          </a:xfrm>
        </p:spPr>
        <p:txBody>
          <a:bodyPr>
            <a:normAutofit lnSpcReduction="10000"/>
          </a:bodyPr>
          <a:lstStyle/>
          <a:p>
            <a:r>
              <a:rPr lang="en-US" dirty="0" smtClean="0"/>
              <a:t>“</a:t>
            </a:r>
            <a:r>
              <a:rPr lang="en-US" sz="2800" dirty="0"/>
              <a:t>W</a:t>
            </a:r>
            <a:r>
              <a:rPr lang="en-US" sz="2800" dirty="0" smtClean="0"/>
              <a:t>hile </a:t>
            </a:r>
            <a:r>
              <a:rPr lang="en-US" sz="2800" dirty="0"/>
              <a:t>companies may complain young workers aren’t getting the right degrees, students are actually increasingly pursuing vocational majors that they hope employers will like. Business majors, for instance, outnumber liberal arts majors by as much as seven to one, depending on the definitions used. And since 2001, science, technology, engineering and math (STEM) degrees have increased at a rate equal to or greater than the overall increase in bachelor degrees being awarded</a:t>
            </a:r>
            <a:r>
              <a:rPr lang="en-US" sz="2800" dirty="0" smtClean="0"/>
              <a:t>.” (Capelli, 2014)</a:t>
            </a:r>
            <a:endParaRPr lang="en-US" sz="2800" dirty="0"/>
          </a:p>
        </p:txBody>
      </p:sp>
    </p:spTree>
    <p:extLst>
      <p:ext uri="{BB962C8B-B14F-4D97-AF65-F5344CB8AC3E}">
        <p14:creationId xmlns:p14="http://schemas.microsoft.com/office/powerpoint/2010/main" val="31896804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smtClean="0"/>
              <a:t>Liberal Arts Education as Career Preparation</a:t>
            </a:r>
            <a:endParaRPr lang="en-US" sz="4400" b="1" dirty="0"/>
          </a:p>
        </p:txBody>
      </p:sp>
      <p:sp>
        <p:nvSpPr>
          <p:cNvPr id="3" name="Content Placeholder 2"/>
          <p:cNvSpPr>
            <a:spLocks noGrp="1"/>
          </p:cNvSpPr>
          <p:nvPr>
            <p:ph idx="1"/>
          </p:nvPr>
        </p:nvSpPr>
        <p:spPr/>
        <p:txBody>
          <a:bodyPr/>
          <a:lstStyle/>
          <a:p>
            <a:r>
              <a:rPr lang="en-US" dirty="0" smtClean="0"/>
              <a:t>“</a:t>
            </a:r>
            <a:r>
              <a:rPr lang="en-US" dirty="0"/>
              <a:t>A broad general education helps foster critical thinking and creativity. Exposure to a variety of fields produces synergy and cross fertilization. Yes, science and technology are crucial components of this education, but so are English and philosophy. </a:t>
            </a:r>
            <a:r>
              <a:rPr lang="en-US" dirty="0" smtClean="0"/>
              <a:t> No </a:t>
            </a:r>
            <a:r>
              <a:rPr lang="en-US" dirty="0"/>
              <a:t>matter how strong your math and science skills are, you still need to know how to learn, think and even </a:t>
            </a:r>
            <a:r>
              <a:rPr lang="en-US" dirty="0" smtClean="0"/>
              <a:t>write.” (Zakaria, 2015)</a:t>
            </a:r>
          </a:p>
          <a:p>
            <a:r>
              <a:rPr lang="en-US" dirty="0" smtClean="0"/>
              <a:t>“Most </a:t>
            </a:r>
            <a:r>
              <a:rPr lang="en-US" dirty="0"/>
              <a:t>employers are looking for transferable skills — the ability to problem solve, work in teams, write and communicate, and think critically, says Ms. Collier of SUNY New Paltz. These can be developed in any liberal arts discipline. It makes no sense, she says, to “suffer through a major” because you think it will lead to employment. “We tell students, ‘Find a major that makes you intellectually engaged, that expands your brain and deepens your understanding of the world.’ </a:t>
            </a:r>
            <a:r>
              <a:rPr lang="en-US" dirty="0" smtClean="0"/>
              <a:t>” (Capuzzi Simon, 2012)</a:t>
            </a:r>
          </a:p>
          <a:p>
            <a:endParaRPr lang="en-US" dirty="0"/>
          </a:p>
          <a:p>
            <a:endParaRPr lang="en-US" dirty="0"/>
          </a:p>
        </p:txBody>
      </p:sp>
    </p:spTree>
    <p:extLst>
      <p:ext uri="{BB962C8B-B14F-4D97-AF65-F5344CB8AC3E}">
        <p14:creationId xmlns:p14="http://schemas.microsoft.com/office/powerpoint/2010/main" val="25519419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Explorer</a:t>
            </a:r>
            <a:endParaRPr lang="en-US" b="1" dirty="0"/>
          </a:p>
        </p:txBody>
      </p:sp>
      <p:sp>
        <p:nvSpPr>
          <p:cNvPr id="3" name="Content Placeholder 2"/>
          <p:cNvSpPr>
            <a:spLocks noGrp="1"/>
          </p:cNvSpPr>
          <p:nvPr>
            <p:ph idx="1"/>
          </p:nvPr>
        </p:nvSpPr>
        <p:spPr>
          <a:xfrm>
            <a:off x="935664" y="1855673"/>
            <a:ext cx="6262577" cy="3962478"/>
          </a:xfrm>
        </p:spPr>
        <p:txBody>
          <a:bodyPr>
            <a:normAutofit/>
          </a:bodyPr>
          <a:lstStyle/>
          <a:p>
            <a:pPr lvl="1"/>
            <a:r>
              <a:rPr lang="en-US" sz="2600" dirty="0" smtClean="0"/>
              <a:t>An estimated 80% of college bound students have yet to choose a major (Ronan, 2005)</a:t>
            </a:r>
          </a:p>
          <a:p>
            <a:pPr lvl="1"/>
            <a:r>
              <a:rPr lang="en-US" sz="2800" dirty="0" smtClean="0"/>
              <a:t>An estimated 20 -50% enter college “undecided” (Freedman, 2013)</a:t>
            </a:r>
          </a:p>
          <a:p>
            <a:pPr lvl="1"/>
            <a:r>
              <a:rPr lang="en-US" sz="2800" dirty="0" smtClean="0"/>
              <a:t>50% of those students that declare a major, change their major, in many cases as often as 2 or 3 times (Ronan, 2005)</a:t>
            </a:r>
            <a:endParaRPr lang="en-US" sz="2800" dirty="0"/>
          </a:p>
          <a:p>
            <a:pPr marL="0" indent="0">
              <a:buNone/>
            </a:pPr>
            <a:endParaRPr lang="en-US" dirty="0" smtClean="0"/>
          </a:p>
          <a:p>
            <a:pPr marL="0" indent="0">
              <a:buNone/>
            </a:pPr>
            <a:endParaRPr lang="en-US" dirty="0" smtClean="0"/>
          </a:p>
          <a:p>
            <a:pPr marL="0" indent="0">
              <a:buNone/>
            </a:pPr>
            <a:endParaRPr lang="en-US" dirty="0"/>
          </a:p>
        </p:txBody>
      </p:sp>
      <p:pic>
        <p:nvPicPr>
          <p:cNvPr id="2050" name="Picture 2" descr="http://24.media.tumblr.com/22fe79d40390ae58dcadbebc745c1ef0/tumblr_mjhkjc8JRY1rp531so1_4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53816" y="1768476"/>
            <a:ext cx="3781425" cy="3943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55587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3305" y="403561"/>
            <a:ext cx="10058400" cy="1450757"/>
          </a:xfrm>
        </p:spPr>
        <p:txBody>
          <a:bodyPr/>
          <a:lstStyle/>
          <a:p>
            <a:pPr lvl="8" algn="l" rtl="0">
              <a:lnSpc>
                <a:spcPct val="85000"/>
              </a:lnSpc>
              <a:spcBef>
                <a:spcPct val="0"/>
              </a:spcBef>
            </a:pPr>
            <a:r>
              <a:rPr lang="en-US" sz="3200" b="1" dirty="0" smtClean="0">
                <a:latin typeface="+mj-lt"/>
              </a:rPr>
              <a:t>Question:</a:t>
            </a:r>
            <a:r>
              <a:rPr lang="en-US" sz="3200" dirty="0" smtClean="0">
                <a:latin typeface="+mj-lt"/>
              </a:rPr>
              <a:t> </a:t>
            </a:r>
            <a:r>
              <a:rPr lang="en-US" sz="2400" i="1" dirty="0" smtClean="0">
                <a:latin typeface="+mj-lt"/>
              </a:rPr>
              <a:t>Do these numbers reflect the failure of career education at the secondary level or do they point to the futility of expecting adolescents make informed decisions about their future?  Neither?  Both?</a:t>
            </a:r>
            <a:r>
              <a:rPr lang="en-US" sz="2400" i="1" dirty="0" smtClean="0"/>
              <a:t/>
            </a:r>
            <a:br>
              <a:rPr lang="en-US" sz="2400" i="1" dirty="0" smtClean="0"/>
            </a:br>
            <a:endParaRPr lang="en-US" sz="2400" dirty="0"/>
          </a:p>
        </p:txBody>
      </p:sp>
      <p:sp>
        <p:nvSpPr>
          <p:cNvPr id="3" name="Content Placeholder 2"/>
          <p:cNvSpPr>
            <a:spLocks noGrp="1"/>
          </p:cNvSpPr>
          <p:nvPr>
            <p:ph idx="1"/>
          </p:nvPr>
        </p:nvSpPr>
        <p:spPr>
          <a:xfrm>
            <a:off x="1097279" y="1845734"/>
            <a:ext cx="10302903" cy="1782049"/>
          </a:xfrm>
        </p:spPr>
        <p:txBody>
          <a:bodyPr>
            <a:normAutofit/>
          </a:bodyPr>
          <a:lstStyle/>
          <a:p>
            <a:r>
              <a:rPr lang="en-US" dirty="0" smtClean="0"/>
              <a:t>A 2008 study concluded “that students are choosing major based on influence and assumption rather than  through an understanding of their own personal goals and values.” (Freedman, 2013)</a:t>
            </a:r>
          </a:p>
          <a:p>
            <a:r>
              <a:rPr lang="en-US" dirty="0" smtClean="0"/>
              <a:t>ACT reports that based on the 2013 administration of the exam, only 36% of students indicated a major choice that was a “good fit” based on the ACT Interest Inventory completed when registering for the test. (</a:t>
            </a:r>
            <a:r>
              <a:rPr lang="en-US" dirty="0" smtClean="0">
                <a:hlinkClick r:id="rId3"/>
              </a:rPr>
              <a:t>www.act.org/newsroom</a:t>
            </a:r>
            <a:r>
              <a:rPr lang="en-US" dirty="0" smtClean="0"/>
              <a:t>)</a:t>
            </a:r>
          </a:p>
          <a:p>
            <a:endParaRPr lang="en-US" dirty="0"/>
          </a:p>
        </p:txBody>
      </p:sp>
      <p:sp>
        <p:nvSpPr>
          <p:cNvPr id="5" name="TextBox 4"/>
          <p:cNvSpPr txBox="1"/>
          <p:nvPr/>
        </p:nvSpPr>
        <p:spPr>
          <a:xfrm>
            <a:off x="1093305" y="3578087"/>
            <a:ext cx="5168348" cy="2514535"/>
          </a:xfrm>
          <a:prstGeom prst="rect">
            <a:avLst/>
          </a:prstGeom>
          <a:noFill/>
        </p:spPr>
        <p:txBody>
          <a:bodyPr wrap="square" rtlCol="0">
            <a:spAutoFit/>
          </a:bodyPr>
          <a:lstStyle/>
          <a:p>
            <a:pPr lvl="0" defTabSz="914400">
              <a:lnSpc>
                <a:spcPct val="90000"/>
              </a:lnSpc>
              <a:spcBef>
                <a:spcPts val="1200"/>
              </a:spcBef>
              <a:spcAft>
                <a:spcPts val="200"/>
              </a:spcAft>
              <a:buClr>
                <a:srgbClr val="E48312"/>
              </a:buClr>
              <a:buSzPct val="100000"/>
            </a:pPr>
            <a:r>
              <a:rPr lang="en-US" sz="2000" b="1" dirty="0">
                <a:solidFill>
                  <a:srgbClr val="000000">
                    <a:lumMod val="75000"/>
                    <a:lumOff val="25000"/>
                  </a:srgbClr>
                </a:solidFill>
              </a:rPr>
              <a:t>From the Princeton Review:</a:t>
            </a:r>
          </a:p>
          <a:p>
            <a:pPr marL="91440" lvl="0" indent="-91440" defTabSz="914400">
              <a:lnSpc>
                <a:spcPct val="90000"/>
              </a:lnSpc>
              <a:spcBef>
                <a:spcPts val="1200"/>
              </a:spcBef>
              <a:spcAft>
                <a:spcPts val="200"/>
              </a:spcAft>
              <a:buClr>
                <a:srgbClr val="E48312"/>
              </a:buClr>
              <a:buSzPct val="100000"/>
              <a:buFont typeface="Calibri" panose="020F0502020204030204" pitchFamily="34" charset="0"/>
              <a:buChar char=" "/>
            </a:pPr>
            <a:r>
              <a:rPr lang="en-US" sz="2000" i="1" dirty="0">
                <a:solidFill>
                  <a:srgbClr val="000000">
                    <a:lumMod val="75000"/>
                    <a:lumOff val="25000"/>
                  </a:srgbClr>
                </a:solidFill>
              </a:rPr>
              <a:t>How important is your major?</a:t>
            </a:r>
            <a:endParaRPr lang="en-US" sz="2000" b="1" i="1" dirty="0">
              <a:solidFill>
                <a:srgbClr val="000000">
                  <a:lumMod val="75000"/>
                  <a:lumOff val="25000"/>
                </a:srgbClr>
              </a:solidFill>
            </a:endParaRPr>
          </a:p>
          <a:p>
            <a:pPr marL="91440" lvl="0" indent="-91440" defTabSz="914400">
              <a:lnSpc>
                <a:spcPct val="90000"/>
              </a:lnSpc>
              <a:spcBef>
                <a:spcPts val="1200"/>
              </a:spcBef>
              <a:spcAft>
                <a:spcPts val="200"/>
              </a:spcAft>
              <a:buClr>
                <a:srgbClr val="E48312"/>
              </a:buClr>
              <a:buSzPct val="100000"/>
              <a:buFont typeface="Calibri" panose="020F0502020204030204" pitchFamily="34" charset="0"/>
              <a:buChar char=" "/>
            </a:pPr>
            <a:r>
              <a:rPr lang="en-US" sz="2000" dirty="0">
                <a:solidFill>
                  <a:srgbClr val="000000">
                    <a:lumMod val="75000"/>
                    <a:lumOff val="25000"/>
                  </a:srgbClr>
                </a:solidFill>
              </a:rPr>
              <a:t>Unlike tarot cards, the major you choose will neither predict nor guarantee your future. Many graduates find jobs that have nothing to do with what they studied in college.</a:t>
            </a:r>
          </a:p>
          <a:p>
            <a:pPr marL="91440" lvl="0" indent="-91440" defTabSz="914400">
              <a:lnSpc>
                <a:spcPct val="90000"/>
              </a:lnSpc>
              <a:spcBef>
                <a:spcPts val="1200"/>
              </a:spcBef>
              <a:spcAft>
                <a:spcPts val="200"/>
              </a:spcAft>
              <a:buClr>
                <a:srgbClr val="E48312"/>
              </a:buClr>
              <a:buSzPct val="100000"/>
              <a:buFont typeface="Calibri" panose="020F0502020204030204" pitchFamily="34" charset="0"/>
              <a:buChar char=" "/>
            </a:pPr>
            <a:r>
              <a:rPr lang="en-US" sz="1600" dirty="0" smtClean="0">
                <a:solidFill>
                  <a:srgbClr val="000000">
                    <a:lumMod val="75000"/>
                    <a:lumOff val="25000"/>
                  </a:srgbClr>
                </a:solidFill>
              </a:rPr>
              <a:t>www.princetonreview.com/college-advice/college-majors</a:t>
            </a:r>
            <a:endParaRPr lang="en-US" sz="1600" dirty="0">
              <a:solidFill>
                <a:srgbClr val="000000">
                  <a:lumMod val="75000"/>
                  <a:lumOff val="25000"/>
                </a:srgbClr>
              </a:solidFill>
            </a:endParaRP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95703" y="3572720"/>
            <a:ext cx="4109349" cy="2420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90502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Question: </a:t>
            </a:r>
            <a:r>
              <a:rPr lang="en-US" sz="2800" b="1" i="1" dirty="0" smtClean="0"/>
              <a:t>In the current job climate, does any of this matter anyway?</a:t>
            </a:r>
            <a:endParaRPr lang="en-US" sz="2800" b="1" i="1" dirty="0"/>
          </a:p>
        </p:txBody>
      </p:sp>
      <p:sp>
        <p:nvSpPr>
          <p:cNvPr id="3" name="Content Placeholder 2"/>
          <p:cNvSpPr>
            <a:spLocks noGrp="1"/>
          </p:cNvSpPr>
          <p:nvPr>
            <p:ph idx="1"/>
          </p:nvPr>
        </p:nvSpPr>
        <p:spPr/>
        <p:txBody>
          <a:bodyPr/>
          <a:lstStyle/>
          <a:p>
            <a:r>
              <a:rPr lang="en-US" dirty="0" smtClean="0"/>
              <a:t>The average American will have nearly 12 different jobs by the time they are 50! (Bureau of Labor Statistics, </a:t>
            </a:r>
            <a:r>
              <a:rPr lang="en-US" dirty="0" smtClean="0">
                <a:hlinkClick r:id="rId3"/>
              </a:rPr>
              <a:t>www.bls.gov</a:t>
            </a:r>
            <a:r>
              <a:rPr lang="en-US" dirty="0" smtClean="0"/>
              <a:t>)</a:t>
            </a:r>
          </a:p>
          <a:p>
            <a:r>
              <a:rPr lang="en-US" dirty="0" smtClean="0"/>
              <a:t>Estimates suggest that Americans will have between 3 -7 different careers, with 7 being the number most commonly cited (although not statistically verified) (Bialik, 2010)</a:t>
            </a:r>
          </a:p>
          <a:p>
            <a:r>
              <a:rPr lang="en-US" dirty="0" smtClean="0"/>
              <a:t>“</a:t>
            </a:r>
            <a:r>
              <a:rPr lang="en-US" dirty="0"/>
              <a:t>Shorter job tenure is associated with a new era of insecurity, volatility, and risk. It's part of the same employment picture as the increase in part-time, freelance, and contract work; mass layoffs and buyouts; and "creative destruction" within industries</a:t>
            </a:r>
            <a:r>
              <a:rPr lang="en-US" dirty="0" smtClean="0"/>
              <a:t>.”                                                       </a:t>
            </a:r>
            <a:r>
              <a:rPr lang="en-US" i="1" dirty="0" smtClean="0"/>
              <a:t>-Anya Kamenetz, The Four Year Career</a:t>
            </a:r>
          </a:p>
        </p:txBody>
      </p:sp>
    </p:spTree>
    <p:extLst>
      <p:ext uri="{BB962C8B-B14F-4D97-AF65-F5344CB8AC3E}">
        <p14:creationId xmlns:p14="http://schemas.microsoft.com/office/powerpoint/2010/main" val="24970396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And then there is this . . . </a:t>
            </a:r>
            <a:endParaRPr lang="en-US" b="1"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07411" y="1846263"/>
            <a:ext cx="7237503" cy="4022725"/>
          </a:xfr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39208" y="1848678"/>
            <a:ext cx="4035287" cy="4035287"/>
          </a:xfrm>
          <a:prstGeom prst="rect">
            <a:avLst/>
          </a:prstGeom>
        </p:spPr>
      </p:pic>
    </p:spTree>
    <p:extLst>
      <p:ext uri="{BB962C8B-B14F-4D97-AF65-F5344CB8AC3E}">
        <p14:creationId xmlns:p14="http://schemas.microsoft.com/office/powerpoint/2010/main" val="136991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1859</TotalTime>
  <Words>1940</Words>
  <Application>Microsoft Office PowerPoint</Application>
  <PresentationFormat>Custom</PresentationFormat>
  <Paragraphs>188</Paragraphs>
  <Slides>29</Slides>
  <Notes>29</Notes>
  <HiddenSlides>0</HiddenSlides>
  <MMClips>2</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Retrospect</vt:lpstr>
      <vt:lpstr>High School Career Exploration:  Questions, Theory, and Best Practice</vt:lpstr>
      <vt:lpstr>Question: What do you wanna be when you grow up?</vt:lpstr>
      <vt:lpstr>Values Placed on Post-Secondary Pursuits</vt:lpstr>
      <vt:lpstr>Emphasis on Vocational Majors</vt:lpstr>
      <vt:lpstr>Liberal Arts Education as Career Preparation</vt:lpstr>
      <vt:lpstr>The Explorer</vt:lpstr>
      <vt:lpstr>Question: Do these numbers reflect the failure of career education at the secondary level or do they point to the futility of expecting adolescents make informed decisions about their future?  Neither?  Both? </vt:lpstr>
      <vt:lpstr>Question: In the current job climate, does any of this matter anyway?</vt:lpstr>
      <vt:lpstr>And then there is this . . . </vt:lpstr>
      <vt:lpstr>Question: Are high school students developmentally capable of making decisions regarding major and career?</vt:lpstr>
      <vt:lpstr>Young Adult Development</vt:lpstr>
      <vt:lpstr>James Marcia and Identity Status</vt:lpstr>
      <vt:lpstr>Marcia’s Theory</vt:lpstr>
      <vt:lpstr>Baxter Magolda’s  Four Stages of Knowing</vt:lpstr>
      <vt:lpstr>PowerPoint Presentation</vt:lpstr>
      <vt:lpstr>Predominant Ways of Knowing  by Year in College</vt:lpstr>
      <vt:lpstr>Question: Is college the best way to address career preparation, particularly for first generation and/or low income students? If your school does not have a college-going culture is it incumbent on counselors to promote college, or is it more responsible to focus on career tracks that do not require a college degree? </vt:lpstr>
      <vt:lpstr>Success in the New Economy</vt:lpstr>
      <vt:lpstr>Question: Why is career exploration important at the secondary level?</vt:lpstr>
      <vt:lpstr>. . . But how?</vt:lpstr>
      <vt:lpstr>Career Counseling</vt:lpstr>
      <vt:lpstr>History of New Trier Career Counseling</vt:lpstr>
      <vt:lpstr>Question:  What do you want to be when you grow up?</vt:lpstr>
      <vt:lpstr>The Explorer- Question: Do these numbers reflect the failure of career education at the secondary level or do they point to the futility of expecting adolescents to make informed decisions about their future?  Neither?  Both?</vt:lpstr>
      <vt:lpstr>Question:  In the current job climate, does any of this matter anyway?</vt:lpstr>
      <vt:lpstr>Question:   Are high school students developmentally capable of making decisions regarding major and career?</vt:lpstr>
      <vt:lpstr>Question:  Is college the best way to address career preparation, particularly for first generation and/or low income students? If your school does not have a college-going culture is it incumbent on counselors to promote college, or is it more responsible to focus on career tracks that do not require a college degree? </vt:lpstr>
      <vt:lpstr>Question:  Why is career exploration important at the secondary level?</vt:lpstr>
      <vt:lpstr>Changing the perception of career counseling at the secondary level.</vt:lpstr>
    </vt:vector>
  </TitlesOfParts>
  <Company>Loyola University Chicago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Young Adult Development</dc:title>
  <dc:creator>Helkowski, Camille;MSHEAHAN01@d131.org;thorngrs@newtrier.k12.il.us</dc:creator>
  <cp:lastModifiedBy>Default</cp:lastModifiedBy>
  <cp:revision>62</cp:revision>
  <cp:lastPrinted>2015-04-28T23:35:43Z</cp:lastPrinted>
  <dcterms:created xsi:type="dcterms:W3CDTF">2015-04-24T19:59:23Z</dcterms:created>
  <dcterms:modified xsi:type="dcterms:W3CDTF">2015-05-20T17:41:47Z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