
<file path=[Content_Types].xml><?xml version="1.0" encoding="utf-8"?>
<Types xmlns="http://schemas.openxmlformats.org/package/2006/content-types">
  <Default Extension="png" ContentType="image/png"/>
  <Default Extension="tmp"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 id="257" r:id="rId3"/>
    <p:sldId id="258" r:id="rId4"/>
    <p:sldId id="259" r:id="rId5"/>
    <p:sldId id="276" r:id="rId6"/>
    <p:sldId id="260" r:id="rId7"/>
    <p:sldId id="261" r:id="rId8"/>
    <p:sldId id="262" r:id="rId9"/>
    <p:sldId id="263" r:id="rId10"/>
    <p:sldId id="264" r:id="rId11"/>
    <p:sldId id="265" r:id="rId12"/>
    <p:sldId id="266" r:id="rId13"/>
    <p:sldId id="268" r:id="rId14"/>
    <p:sldId id="269" r:id="rId15"/>
    <p:sldId id="277" r:id="rId16"/>
    <p:sldId id="270" r:id="rId17"/>
    <p:sldId id="271" r:id="rId18"/>
    <p:sldId id="278" r:id="rId19"/>
    <p:sldId id="272" r:id="rId20"/>
    <p:sldId id="273" r:id="rId21"/>
    <p:sldId id="274" r:id="rId22"/>
    <p:sldId id="275" r:id="rId23"/>
    <p:sldId id="280" r:id="rId24"/>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9779" autoAdjust="0"/>
    <p:restoredTop sz="94660"/>
  </p:normalViewPr>
  <p:slideViewPr>
    <p:cSldViewPr snapToGrid="0">
      <p:cViewPr varScale="1">
        <p:scale>
          <a:sx n="74" d="100"/>
          <a:sy n="74" d="100"/>
        </p:scale>
        <p:origin x="-384" y="-90"/>
      </p:cViewPr>
      <p:guideLst>
        <p:guide orient="horz" pos="2160"/>
        <p:guide pos="3840"/>
      </p:guideLst>
    </p:cSldViewPr>
  </p:slideViewPr>
  <p:notesTextViewPr>
    <p:cViewPr>
      <p:scale>
        <a:sx n="3" d="2"/>
        <a:sy n="3" d="2"/>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54955" y="1447800"/>
            <a:ext cx="8825658" cy="3329581"/>
          </a:xfrm>
        </p:spPr>
        <p:txBody>
          <a:bodyPr anchor="b"/>
          <a:lstStyle>
            <a:lvl1pPr>
              <a:defRPr sz="7200"/>
            </a:lvl1pPr>
          </a:lstStyle>
          <a:p>
            <a:r>
              <a:rPr lang="en-US" smtClean="0"/>
              <a:t>Click to edit Master title style</a:t>
            </a:r>
            <a:endParaRPr lang="en-US" dirty="0"/>
          </a:p>
        </p:txBody>
      </p:sp>
      <p:sp>
        <p:nvSpPr>
          <p:cNvPr id="3" name="Subtitle 2"/>
          <p:cNvSpPr>
            <a:spLocks noGrp="1"/>
          </p:cNvSpPr>
          <p:nvPr>
            <p:ph type="subTitle" idx="1"/>
          </p:nvPr>
        </p:nvSpPr>
        <p:spPr>
          <a:xfrm>
            <a:off x="1154955" y="4777380"/>
            <a:ext cx="8825658" cy="861420"/>
          </a:xfrm>
        </p:spPr>
        <p:txBody>
          <a:bodyPr anchor="t"/>
          <a:lstStyle>
            <a:lvl1pPr marL="0" indent="0" algn="l">
              <a:buNone/>
              <a:defRPr cap="all">
                <a:solidFill>
                  <a:schemeClr val="bg2">
                    <a:lumMod val="40000"/>
                    <a:lumOff val="6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4AAD347D-5ACD-4C99-B74B-A9C85AD731AF}" type="datetimeFigureOut">
              <a:rPr lang="en-US" dirty="0"/>
              <a:t>5/15/2015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6" y="4800587"/>
            <a:ext cx="8825657" cy="566738"/>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154955" y="685800"/>
            <a:ext cx="8825658" cy="3640666"/>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1154956" y="5367325"/>
            <a:ext cx="8825656"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509A250-FF31-4206-8172-F9D3106AACB1}" type="datetimeFigureOut">
              <a:rPr lang="en-US" dirty="0"/>
              <a:t>5/15/2015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4" y="1447800"/>
            <a:ext cx="8825659" cy="1981200"/>
          </a:xfrm>
        </p:spPr>
        <p:txBody>
          <a:bodyPr/>
          <a:lstStyle>
            <a:lvl1pPr>
              <a:defRPr sz="4800"/>
            </a:lvl1pPr>
          </a:lstStyle>
          <a:p>
            <a:r>
              <a:rPr lang="en-US" smtClean="0"/>
              <a:t>Click to edit Master title style</a:t>
            </a:r>
            <a:endParaRPr lang="en-US" dirty="0"/>
          </a:p>
        </p:txBody>
      </p:sp>
      <p:sp>
        <p:nvSpPr>
          <p:cNvPr id="8" name="Text Placeholder 3"/>
          <p:cNvSpPr>
            <a:spLocks noGrp="1"/>
          </p:cNvSpPr>
          <p:nvPr>
            <p:ph type="body" sz="half" idx="2"/>
          </p:nvPr>
        </p:nvSpPr>
        <p:spPr>
          <a:xfrm>
            <a:off x="1154954" y="3657600"/>
            <a:ext cx="8825659" cy="23622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509A250-FF31-4206-8172-F9D3106AACB1}" type="datetimeFigureOut">
              <a:rPr lang="en-US" dirty="0"/>
              <a:t>5/15/2015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574801" y="1447800"/>
            <a:ext cx="7999315" cy="2323374"/>
          </a:xfrm>
        </p:spPr>
        <p:txBody>
          <a:bodyPr/>
          <a:lstStyle>
            <a:lvl1pPr>
              <a:defRPr sz="4800"/>
            </a:lvl1pPr>
          </a:lstStyle>
          <a:p>
            <a:r>
              <a:rPr lang="en-US" smtClean="0"/>
              <a:t>Click to edit Master title style</a:t>
            </a:r>
            <a:endParaRPr lang="en-US" dirty="0"/>
          </a:p>
        </p:txBody>
      </p:sp>
      <p:sp>
        <p:nvSpPr>
          <p:cNvPr id="11" name="Text Placeholder 3"/>
          <p:cNvSpPr>
            <a:spLocks noGrp="1"/>
          </p:cNvSpPr>
          <p:nvPr>
            <p:ph type="body" sz="half" idx="14"/>
          </p:nvPr>
        </p:nvSpPr>
        <p:spPr>
          <a:xfrm>
            <a:off x="1930400" y="3771174"/>
            <a:ext cx="7279649" cy="342174"/>
          </a:xfrm>
        </p:spPr>
        <p:txBody>
          <a:bodyPr vert="horz" lIns="91440" tIns="45720" rIns="91440" bIns="45720" rtlCol="0" anchor="t">
            <a:normAutofit/>
          </a:bodyPr>
          <a:lstStyle>
            <a:lvl1pPr marL="0" indent="0">
              <a:buNone/>
              <a:defRPr lang="en-US" sz="1400" b="0" i="0" kern="1200" cap="small" dirty="0">
                <a:solidFill>
                  <a:schemeClr val="bg2">
                    <a:lumMod val="40000"/>
                    <a:lumOff val="60000"/>
                  </a:schemeClr>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buNone/>
            </a:pPr>
            <a:r>
              <a:rPr lang="en-US" smtClean="0"/>
              <a:t>Click to edit Master text styles</a:t>
            </a:r>
          </a:p>
        </p:txBody>
      </p:sp>
      <p:sp>
        <p:nvSpPr>
          <p:cNvPr id="10" name="Text Placeholder 3"/>
          <p:cNvSpPr>
            <a:spLocks noGrp="1"/>
          </p:cNvSpPr>
          <p:nvPr>
            <p:ph type="body" sz="half" idx="2"/>
          </p:nvPr>
        </p:nvSpPr>
        <p:spPr>
          <a:xfrm>
            <a:off x="1154954" y="4350657"/>
            <a:ext cx="8825659" cy="16764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509A250-FF31-4206-8172-F9D3106AACB1}" type="datetimeFigureOut">
              <a:rPr lang="en-US" dirty="0"/>
              <a:t>5/15/2015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
        <p:nvSpPr>
          <p:cNvPr id="12" name="TextBox 11"/>
          <p:cNvSpPr txBox="1"/>
          <p:nvPr/>
        </p:nvSpPr>
        <p:spPr>
          <a:xfrm>
            <a:off x="898295" y="971253"/>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
        <p:nvSpPr>
          <p:cNvPr id="15" name="TextBox 14"/>
          <p:cNvSpPr txBox="1"/>
          <p:nvPr/>
        </p:nvSpPr>
        <p:spPr>
          <a:xfrm>
            <a:off x="9330490" y="2613787"/>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154954" y="3124201"/>
            <a:ext cx="8825660" cy="1653180"/>
          </a:xfr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154954" y="4777381"/>
            <a:ext cx="8825659" cy="860400"/>
          </a:xfrm>
        </p:spPr>
        <p:txBody>
          <a:bodyPr anchor="t"/>
          <a:lstStyle>
            <a:lvl1pPr marL="0" indent="0" algn="l">
              <a:buNone/>
              <a:defRPr sz="2000" cap="none">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509A250-FF31-4206-8172-F9D3106AACB1}" type="datetimeFigureOut">
              <a:rPr lang="en-US" dirty="0"/>
              <a:t>5/15/2015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smtClean="0"/>
              <a:t>Click to edit Master title style</a:t>
            </a:r>
            <a:endParaRPr lang="en-US" dirty="0"/>
          </a:p>
        </p:txBody>
      </p:sp>
      <p:sp>
        <p:nvSpPr>
          <p:cNvPr id="3" name="Text Placeholder 2"/>
          <p:cNvSpPr>
            <a:spLocks noGrp="1"/>
          </p:cNvSpPr>
          <p:nvPr>
            <p:ph type="body" idx="1"/>
          </p:nvPr>
        </p:nvSpPr>
        <p:spPr>
          <a:xfrm>
            <a:off x="632947" y="1981200"/>
            <a:ext cx="2946866"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6" name="Text Placeholder 3"/>
          <p:cNvSpPr>
            <a:spLocks noGrp="1"/>
          </p:cNvSpPr>
          <p:nvPr>
            <p:ph type="body" sz="half" idx="15"/>
          </p:nvPr>
        </p:nvSpPr>
        <p:spPr>
          <a:xfrm>
            <a:off x="652463" y="2667000"/>
            <a:ext cx="2927350"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Text Placeholder 4"/>
          <p:cNvSpPr>
            <a:spLocks noGrp="1"/>
          </p:cNvSpPr>
          <p:nvPr>
            <p:ph type="body" sz="quarter" idx="3"/>
          </p:nvPr>
        </p:nvSpPr>
        <p:spPr>
          <a:xfrm>
            <a:off x="3883659" y="1981200"/>
            <a:ext cx="2936241"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9" name="Text Placeholder 3"/>
          <p:cNvSpPr>
            <a:spLocks noGrp="1"/>
          </p:cNvSpPr>
          <p:nvPr>
            <p:ph type="body" sz="half" idx="16"/>
          </p:nvPr>
        </p:nvSpPr>
        <p:spPr>
          <a:xfrm>
            <a:off x="3873106" y="2667000"/>
            <a:ext cx="2946794"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4" name="Text Placeholder 4"/>
          <p:cNvSpPr>
            <a:spLocks noGrp="1"/>
          </p:cNvSpPr>
          <p:nvPr>
            <p:ph type="body" sz="quarter" idx="13"/>
          </p:nvPr>
        </p:nvSpPr>
        <p:spPr>
          <a:xfrm>
            <a:off x="7124700" y="1981200"/>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0" name="Text Placeholder 3"/>
          <p:cNvSpPr>
            <a:spLocks noGrp="1"/>
          </p:cNvSpPr>
          <p:nvPr>
            <p:ph type="body" sz="half" idx="17"/>
          </p:nvPr>
        </p:nvSpPr>
        <p:spPr>
          <a:xfrm>
            <a:off x="7124700" y="2667000"/>
            <a:ext cx="2932113"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cxnSp>
        <p:nvCxnSpPr>
          <p:cNvPr id="17" name="Straight Connector 16"/>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4509A250-FF31-4206-8172-F9D3106AACB1}" type="datetimeFigureOut">
              <a:rPr lang="en-US" dirty="0"/>
              <a:t>5/15/2015</a:t>
            </a:fld>
            <a:endParaRPr lang="en-US" dirty="0"/>
          </a:p>
        </p:txBody>
      </p:sp>
      <p:sp>
        <p:nvSpPr>
          <p:cNvPr id="4"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smtClean="0"/>
              <a:t>Click to edit Master title style</a:t>
            </a:r>
            <a:endParaRPr lang="en-US" dirty="0"/>
          </a:p>
        </p:txBody>
      </p:sp>
      <p:sp>
        <p:nvSpPr>
          <p:cNvPr id="3" name="Text Placeholder 2"/>
          <p:cNvSpPr>
            <a:spLocks noGrp="1"/>
          </p:cNvSpPr>
          <p:nvPr>
            <p:ph type="body" idx="1"/>
          </p:nvPr>
        </p:nvSpPr>
        <p:spPr>
          <a:xfrm>
            <a:off x="652463" y="4250949"/>
            <a:ext cx="2940050"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9" name="Picture Placeholder 2"/>
          <p:cNvSpPr>
            <a:spLocks noGrp="1" noChangeAspect="1"/>
          </p:cNvSpPr>
          <p:nvPr>
            <p:ph type="pic" idx="15"/>
          </p:nvPr>
        </p:nvSpPr>
        <p:spPr>
          <a:xfrm>
            <a:off x="652463" y="2209800"/>
            <a:ext cx="2940050"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2" name="Text Placeholder 3"/>
          <p:cNvSpPr>
            <a:spLocks noGrp="1"/>
          </p:cNvSpPr>
          <p:nvPr>
            <p:ph type="body" sz="half" idx="18"/>
          </p:nvPr>
        </p:nvSpPr>
        <p:spPr>
          <a:xfrm>
            <a:off x="652463" y="4827211"/>
            <a:ext cx="2940050"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Text Placeholder 4"/>
          <p:cNvSpPr>
            <a:spLocks noGrp="1"/>
          </p:cNvSpPr>
          <p:nvPr>
            <p:ph type="body" sz="quarter" idx="3"/>
          </p:nvPr>
        </p:nvSpPr>
        <p:spPr>
          <a:xfrm>
            <a:off x="3889375" y="4250949"/>
            <a:ext cx="2930525"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30" name="Picture Placeholder 2"/>
          <p:cNvSpPr>
            <a:spLocks noGrp="1" noChangeAspect="1"/>
          </p:cNvSpPr>
          <p:nvPr>
            <p:ph type="pic" idx="21"/>
          </p:nvPr>
        </p:nvSpPr>
        <p:spPr>
          <a:xfrm>
            <a:off x="3889374" y="2209800"/>
            <a:ext cx="2930525"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3" name="Text Placeholder 3"/>
          <p:cNvSpPr>
            <a:spLocks noGrp="1"/>
          </p:cNvSpPr>
          <p:nvPr>
            <p:ph type="body" sz="half" idx="19"/>
          </p:nvPr>
        </p:nvSpPr>
        <p:spPr>
          <a:xfrm>
            <a:off x="3888022" y="4827210"/>
            <a:ext cx="2934406"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4" name="Text Placeholder 4"/>
          <p:cNvSpPr>
            <a:spLocks noGrp="1"/>
          </p:cNvSpPr>
          <p:nvPr>
            <p:ph type="body" sz="quarter" idx="13"/>
          </p:nvPr>
        </p:nvSpPr>
        <p:spPr>
          <a:xfrm>
            <a:off x="7124700" y="4250949"/>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31" name="Picture Placeholder 2"/>
          <p:cNvSpPr>
            <a:spLocks noGrp="1" noChangeAspect="1"/>
          </p:cNvSpPr>
          <p:nvPr>
            <p:ph type="pic" idx="22"/>
          </p:nvPr>
        </p:nvSpPr>
        <p:spPr>
          <a:xfrm>
            <a:off x="7124699" y="2209800"/>
            <a:ext cx="2932113"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4" name="Text Placeholder 3"/>
          <p:cNvSpPr>
            <a:spLocks noGrp="1"/>
          </p:cNvSpPr>
          <p:nvPr>
            <p:ph type="body" sz="half" idx="20"/>
          </p:nvPr>
        </p:nvSpPr>
        <p:spPr>
          <a:xfrm>
            <a:off x="7124575" y="4827208"/>
            <a:ext cx="2935997"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cxnSp>
        <p:nvCxnSpPr>
          <p:cNvPr id="19" name="Straight Connector 18"/>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4509A250-FF31-4206-8172-F9D3106AACB1}" type="datetimeFigureOut">
              <a:rPr lang="en-US" dirty="0"/>
              <a:t>5/15/2015</a:t>
            </a:fld>
            <a:endParaRPr lang="en-US" dirty="0"/>
          </a:p>
        </p:txBody>
      </p:sp>
      <p:sp>
        <p:nvSpPr>
          <p:cNvPr id="4"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nchor="t" anchorCtr="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509A250-FF31-4206-8172-F9D3106AACB1}" type="datetimeFigureOut">
              <a:rPr lang="en-US" dirty="0"/>
              <a:t>5/15/2015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304212" y="430213"/>
            <a:ext cx="1752601" cy="5826125"/>
          </a:xfrm>
        </p:spPr>
        <p:txBody>
          <a:bodyPr vert="eaVert" anchor="b" anchorCtr="0"/>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52463" y="887414"/>
            <a:ext cx="7423149" cy="536892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509A250-FF31-4206-8172-F9D3106AACB1}" type="datetimeFigureOut">
              <a:rPr lang="en-US" dirty="0"/>
              <a:t>5/15/2015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3"/>
          <p:cNvSpPr>
            <a:spLocks noGrp="1"/>
          </p:cNvSpPr>
          <p:nvPr>
            <p:ph type="dt" sz="half" idx="10"/>
          </p:nvPr>
        </p:nvSpPr>
        <p:spPr/>
        <p:txBody>
          <a:bodyPr/>
          <a:lstStyle/>
          <a:p>
            <a:fld id="{4509A250-FF31-4206-8172-F9D3106AACB1}" type="datetimeFigureOut">
              <a:rPr lang="en-US" dirty="0"/>
              <a:t>5/15/2015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154956" y="2861733"/>
            <a:ext cx="8825657" cy="1915647"/>
          </a:xfr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154955" y="4777381"/>
            <a:ext cx="8825658" cy="860400"/>
          </a:xfrm>
        </p:spPr>
        <p:txBody>
          <a:bodyPr anchor="t"/>
          <a:lstStyle>
            <a:lvl1pPr marL="0" indent="0" algn="l">
              <a:buNone/>
              <a:defRPr sz="2000" cap="all">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9796027F-7875-4030-9381-8BD8C4F21935}" type="datetimeFigureOut">
              <a:rPr lang="en-US" dirty="0"/>
              <a:t>5/15/2015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103312" y="2060575"/>
            <a:ext cx="4396339" cy="419576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5654493" y="2056092"/>
            <a:ext cx="4396341" cy="4200245"/>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9796027F-7875-4030-9381-8BD8C4F21935}" type="datetimeFigureOut">
              <a:rPr lang="en-US" dirty="0"/>
              <a:t>5/15/2015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1103313" y="1905000"/>
            <a:ext cx="4396338"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103312"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5654495" y="1905000"/>
            <a:ext cx="4396339"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5654495"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9796027F-7875-4030-9381-8BD8C4F21935}" type="datetimeFigureOut">
              <a:rPr lang="en-US" dirty="0"/>
              <a:t>5/15/2015</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7" name="Date Placeholder 2"/>
          <p:cNvSpPr>
            <a:spLocks noGrp="1"/>
          </p:cNvSpPr>
          <p:nvPr>
            <p:ph type="dt" sz="half" idx="10"/>
          </p:nvPr>
        </p:nvSpPr>
        <p:spPr/>
        <p:txBody>
          <a:bodyPr/>
          <a:lstStyle/>
          <a:p>
            <a:fld id="{4509A250-FF31-4206-8172-F9D3106AACB1}" type="datetimeFigureOut">
              <a:rPr lang="en-US" dirty="0"/>
              <a:t>5/15/2015</a:t>
            </a:fld>
            <a:endParaRPr lang="en-US" dirty="0"/>
          </a:p>
        </p:txBody>
      </p:sp>
      <p:sp>
        <p:nvSpPr>
          <p:cNvPr id="5" name="Footer Placeholder 3"/>
          <p:cNvSpPr>
            <a:spLocks noGrp="1"/>
          </p:cNvSpPr>
          <p:nvPr>
            <p:ph type="ftr" sz="quarter" idx="11"/>
          </p:nvPr>
        </p:nvSpPr>
        <p:spPr/>
        <p:txBody>
          <a:bodyPr/>
          <a:lstStyle/>
          <a:p>
            <a:endParaRPr lang="en-US" dirty="0"/>
          </a:p>
        </p:txBody>
      </p:sp>
      <p:sp>
        <p:nvSpPr>
          <p:cNvPr id="6" name="Slide Number Placeholder 4"/>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7" name="Date Placeholder 1"/>
          <p:cNvSpPr>
            <a:spLocks noGrp="1"/>
          </p:cNvSpPr>
          <p:nvPr>
            <p:ph type="dt" sz="half" idx="10"/>
          </p:nvPr>
        </p:nvSpPr>
        <p:spPr/>
        <p:txBody>
          <a:bodyPr/>
          <a:lstStyle/>
          <a:p>
            <a:fld id="{4509A250-FF31-4206-8172-F9D3106AACB1}" type="datetimeFigureOut">
              <a:rPr lang="en-US" dirty="0"/>
              <a:t>5/15/2015</a:t>
            </a:fld>
            <a:endParaRPr lang="en-US" dirty="0"/>
          </a:p>
        </p:txBody>
      </p:sp>
      <p:sp>
        <p:nvSpPr>
          <p:cNvPr id="5" name="Footer Placeholder 2"/>
          <p:cNvSpPr>
            <a:spLocks noGrp="1"/>
          </p:cNvSpPr>
          <p:nvPr>
            <p:ph type="ftr" sz="quarter" idx="11"/>
          </p:nvPr>
        </p:nvSpPr>
        <p:spPr/>
        <p:txBody>
          <a:bodyPr/>
          <a:lstStyle/>
          <a:p>
            <a:endParaRPr lang="en-US" dirty="0"/>
          </a:p>
        </p:txBody>
      </p:sp>
      <p:sp>
        <p:nvSpPr>
          <p:cNvPr id="6" name="Slide Number Placeholder 3"/>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3" y="1447800"/>
            <a:ext cx="3401064" cy="1447800"/>
          </a:xfrm>
        </p:spPr>
        <p:txBody>
          <a:bodyPr anchor="b"/>
          <a:lstStyle>
            <a:lvl1pPr algn="l">
              <a:defRPr sz="2400" b="0"/>
            </a:lvl1pPr>
          </a:lstStyle>
          <a:p>
            <a:r>
              <a:rPr lang="en-US" smtClean="0"/>
              <a:t>Click to edit Master title style</a:t>
            </a:r>
            <a:endParaRPr lang="en-US" dirty="0"/>
          </a:p>
        </p:txBody>
      </p:sp>
      <p:sp>
        <p:nvSpPr>
          <p:cNvPr id="3" name="Content Placeholder 2"/>
          <p:cNvSpPr>
            <a:spLocks noGrp="1"/>
          </p:cNvSpPr>
          <p:nvPr>
            <p:ph idx="1"/>
          </p:nvPr>
        </p:nvSpPr>
        <p:spPr>
          <a:xfrm>
            <a:off x="4784616" y="1447800"/>
            <a:ext cx="5195997" cy="45720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1154953" y="3129280"/>
            <a:ext cx="3401063" cy="289559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7" name="Date Placeholder 4"/>
          <p:cNvSpPr>
            <a:spLocks noGrp="1"/>
          </p:cNvSpPr>
          <p:nvPr>
            <p:ph type="dt" sz="half" idx="10"/>
          </p:nvPr>
        </p:nvSpPr>
        <p:spPr/>
        <p:txBody>
          <a:bodyPr/>
          <a:lstStyle/>
          <a:p>
            <a:fld id="{4509A250-FF31-4206-8172-F9D3106AACB1}" type="datetimeFigureOut">
              <a:rPr lang="en-US" dirty="0"/>
              <a:t>5/15/2015</a:t>
            </a:fld>
            <a:endParaRPr lang="en-US" dirty="0"/>
          </a:p>
        </p:txBody>
      </p:sp>
      <p:sp>
        <p:nvSpPr>
          <p:cNvPr id="5" name="Footer Placeholder 5"/>
          <p:cNvSpPr>
            <a:spLocks noGrp="1"/>
          </p:cNvSpPr>
          <p:nvPr>
            <p:ph type="ftr" sz="quarter" idx="11"/>
          </p:nvPr>
        </p:nvSpPr>
        <p:spPr/>
        <p:txBody>
          <a:bodyPr/>
          <a:lstStyle/>
          <a:p>
            <a:endParaRPr lang="en-US" dirty="0"/>
          </a:p>
        </p:txBody>
      </p:sp>
      <p:sp>
        <p:nvSpPr>
          <p:cNvPr id="6" name="Slide Number Placeholder 6"/>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3907" y="1854192"/>
            <a:ext cx="5092906" cy="1574808"/>
          </a:xfrm>
        </p:spPr>
        <p:txBody>
          <a:bodyPr anchor="b">
            <a:normAutofit/>
          </a:bodyPr>
          <a:lstStyle>
            <a:lvl1pPr algn="l">
              <a:defRPr sz="36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6949546" y="1143000"/>
            <a:ext cx="3200400"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1154954" y="3657600"/>
            <a:ext cx="5084979" cy="1371600"/>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509A250-FF31-4206-8172-F9D3106AACB1}" type="datetimeFigureOut">
              <a:rPr lang="en-US" dirty="0"/>
              <a:t>5/15/2015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image" Target="../media/image4.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5.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19" cstate="email">
            <a:extLst>
              <a:ext uri="{28A0092B-C50C-407E-A947-70E740481C1C}">
                <a14:useLocalDpi xmlns:a14="http://schemas.microsoft.com/office/drawing/2010/main"/>
              </a:ext>
            </a:extLst>
          </a:blip>
          <a:srcRect l="3613"/>
          <a:stretch/>
        </p:blipFill>
        <p:spPr>
          <a:xfrm>
            <a:off x="0" y="2669685"/>
            <a:ext cx="4037012" cy="4188315"/>
          </a:xfrm>
          <a:prstGeom prst="rect">
            <a:avLst/>
          </a:prstGeom>
        </p:spPr>
      </p:pic>
      <p:pic>
        <p:nvPicPr>
          <p:cNvPr id="7" name="Picture 6"/>
          <p:cNvPicPr>
            <a:picLocks noChangeAspect="1"/>
          </p:cNvPicPr>
          <p:nvPr/>
        </p:nvPicPr>
        <p:blipFill rotWithShape="1">
          <a:blip r:embed="rId20" cstate="email">
            <a:extLst>
              <a:ext uri="{28A0092B-C50C-407E-A947-70E740481C1C}">
                <a14:useLocalDpi xmlns:a14="http://schemas.microsoft.com/office/drawing/2010/main"/>
              </a:ext>
            </a:extLst>
          </a:blip>
          <a:srcRect l="35640"/>
          <a:stretch/>
        </p:blipFill>
        <p:spPr>
          <a:xfrm>
            <a:off x="0" y="2892347"/>
            <a:ext cx="1522412" cy="2365453"/>
          </a:xfrm>
          <a:prstGeom prst="rect">
            <a:avLst/>
          </a:prstGeom>
        </p:spPr>
      </p:pic>
      <p:sp>
        <p:nvSpPr>
          <p:cNvPr id="16" name="Oval 15"/>
          <p:cNvSpPr/>
          <p:nvPr/>
        </p:nvSpPr>
        <p:spPr>
          <a:xfrm>
            <a:off x="8609012" y="1676400"/>
            <a:ext cx="2819400"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9" name="Picture 8"/>
          <p:cNvPicPr>
            <a:picLocks noChangeAspect="1"/>
          </p:cNvPicPr>
          <p:nvPr/>
        </p:nvPicPr>
        <p:blipFill rotWithShape="1">
          <a:blip r:embed="rId21" cstate="email">
            <a:extLst>
              <a:ext uri="{28A0092B-C50C-407E-A947-70E740481C1C}">
                <a14:useLocalDpi xmlns:a14="http://schemas.microsoft.com/office/drawing/2010/main"/>
              </a:ext>
            </a:extLst>
          </a:blip>
          <a:srcRect t="28813"/>
          <a:stretch/>
        </p:blipFill>
        <p:spPr>
          <a:xfrm>
            <a:off x="7999412" y="0"/>
            <a:ext cx="1603387" cy="1141407"/>
          </a:xfrm>
          <a:prstGeom prst="rect">
            <a:avLst/>
          </a:prstGeom>
        </p:spPr>
      </p:pic>
      <p:pic>
        <p:nvPicPr>
          <p:cNvPr id="10" name="Picture 9"/>
          <p:cNvPicPr>
            <a:picLocks noChangeAspect="1"/>
          </p:cNvPicPr>
          <p:nvPr/>
        </p:nvPicPr>
        <p:blipFill rotWithShape="1">
          <a:blip r:embed="rId22" cstate="email">
            <a:extLst>
              <a:ext uri="{28A0092B-C50C-407E-A947-70E740481C1C}">
                <a14:useLocalDpi xmlns:a14="http://schemas.microsoft.com/office/drawing/2010/main"/>
              </a:ext>
            </a:extLst>
          </a:blip>
          <a:srcRect/>
          <a:stretch/>
        </p:blipFill>
        <p:spPr>
          <a:xfrm>
            <a:off x="8605878" y="6096000"/>
            <a:ext cx="993734" cy="762000"/>
          </a:xfrm>
          <a:prstGeom prst="rect">
            <a:avLst/>
          </a:prstGeom>
        </p:spPr>
      </p:pic>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646111" y="452718"/>
            <a:ext cx="9404723" cy="1400530"/>
          </a:xfrm>
          <a:prstGeom prst="rect">
            <a:avLst/>
          </a:prstGeom>
        </p:spPr>
        <p:txBody>
          <a:bodyPr vert="horz" lIns="91440" tIns="45720" rIns="91440" bIns="45720" rtlCol="0" anchor="t">
            <a:noAutofit/>
          </a:bodyPr>
          <a:lstStyle/>
          <a:p>
            <a:r>
              <a:rPr lang="en-US" smtClean="0"/>
              <a:t>Click to edit Master title style</a:t>
            </a:r>
            <a:endParaRPr lang="en-US" dirty="0"/>
          </a:p>
        </p:txBody>
      </p:sp>
      <p:sp>
        <p:nvSpPr>
          <p:cNvPr id="3" name="Text Placeholder 2"/>
          <p:cNvSpPr>
            <a:spLocks noGrp="1"/>
          </p:cNvSpPr>
          <p:nvPr>
            <p:ph type="body" idx="1"/>
          </p:nvPr>
        </p:nvSpPr>
        <p:spPr>
          <a:xfrm>
            <a:off x="1103312" y="2052918"/>
            <a:ext cx="8946541" cy="4195481"/>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rot="5400000">
            <a:off x="10155639" y="1790701"/>
            <a:ext cx="990599" cy="304799"/>
          </a:xfrm>
          <a:prstGeom prst="rect">
            <a:avLst/>
          </a:prstGeom>
        </p:spPr>
        <p:txBody>
          <a:bodyPr vert="horz" lIns="91440" tIns="45720" rIns="91440" bIns="45720" rtlCol="0" anchor="t"/>
          <a:lstStyle>
            <a:lvl1pPr algn="l">
              <a:defRPr sz="1100" b="0" i="0">
                <a:solidFill>
                  <a:schemeClr val="tx1">
                    <a:tint val="75000"/>
                    <a:alpha val="60000"/>
                  </a:schemeClr>
                </a:solidFill>
              </a:defRPr>
            </a:lvl1pPr>
          </a:lstStyle>
          <a:p>
            <a:fld id="{4AAD347D-5ACD-4C99-B74B-A9C85AD731AF}" type="datetimeFigureOut">
              <a:rPr lang="en-US" dirty="0"/>
              <a:t>5/15/2015</a:t>
            </a:fld>
            <a:endParaRPr lang="en-US" dirty="0"/>
          </a:p>
        </p:txBody>
      </p:sp>
      <p:sp>
        <p:nvSpPr>
          <p:cNvPr id="5" name="Footer Placeholder 4"/>
          <p:cNvSpPr>
            <a:spLocks noGrp="1"/>
          </p:cNvSpPr>
          <p:nvPr>
            <p:ph type="ftr" sz="quarter" idx="3"/>
          </p:nvPr>
        </p:nvSpPr>
        <p:spPr>
          <a:xfrm rot="5400000">
            <a:off x="8951573" y="3225297"/>
            <a:ext cx="3859795" cy="304801"/>
          </a:xfrm>
          <a:prstGeom prst="rect">
            <a:avLst/>
          </a:prstGeom>
        </p:spPr>
        <p:txBody>
          <a:bodyPr vert="horz" lIns="91440" tIns="45720" rIns="91440" bIns="45720" rtlCol="0" anchor="b"/>
          <a:lstStyle>
            <a:lvl1pPr algn="l">
              <a:defRPr sz="1100" b="0" i="0">
                <a:solidFill>
                  <a:schemeClr val="tx1">
                    <a:tint val="75000"/>
                    <a:alpha val="60000"/>
                  </a:schemeClr>
                </a:solidFill>
              </a:defRPr>
            </a:lvl1pPr>
          </a:lstStyle>
          <a:p>
            <a:endParaRPr lang="en-US" dirty="0"/>
          </a:p>
        </p:txBody>
      </p:sp>
      <p:sp>
        <p:nvSpPr>
          <p:cNvPr id="6" name="Slide Number Placeholder 5"/>
          <p:cNvSpPr>
            <a:spLocks noGrp="1"/>
          </p:cNvSpPr>
          <p:nvPr>
            <p:ph type="sldNum" sz="quarter" idx="4"/>
          </p:nvPr>
        </p:nvSpPr>
        <p:spPr bwMode="gray">
          <a:xfrm>
            <a:off x="10352540" y="295729"/>
            <a:ext cx="838199" cy="767687"/>
          </a:xfrm>
          <a:prstGeom prst="rect">
            <a:avLst/>
          </a:prstGeom>
        </p:spPr>
        <p:txBody>
          <a:bodyPr vert="horz" lIns="91440" tIns="45720" rIns="91440" bIns="45720" rtlCol="0" anchor="b"/>
          <a:lstStyle>
            <a:lvl1pPr algn="ctr">
              <a:defRPr sz="2800" b="0" i="0">
                <a:solidFill>
                  <a:schemeClr val="tx1">
                    <a:tint val="75000"/>
                  </a:schemeClr>
                </a:solidFill>
              </a:defRPr>
            </a:lvl1pPr>
          </a:lstStyle>
          <a:p>
            <a:fld id="{D57F1E4F-1CFF-5643-939E-02111984F565}" type="slidenum">
              <a:rPr lang="en-US" dirty="0"/>
              <a:t>‹#›</a:t>
            </a:fld>
            <a:endParaRPr lang="en-US" dirty="0"/>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68" r:id="rId9"/>
    <p:sldLayoutId id="2147483667" r:id="rId10"/>
    <p:sldLayoutId id="2147483661" r:id="rId11"/>
    <p:sldLayoutId id="2147483664" r:id="rId12"/>
    <p:sldLayoutId id="2147483662" r:id="rId13"/>
    <p:sldLayoutId id="2147483669" r:id="rId14"/>
    <p:sldLayoutId id="2147483670" r:id="rId15"/>
    <p:sldLayoutId id="2147483658" r:id="rId16"/>
    <p:sldLayoutId id="2147483659" r:id="rId17"/>
  </p:sldLayoutIdLst>
  <p:hf sldNum="0" hdr="0" ftr="0" dt="0"/>
  <p:txStyles>
    <p:title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5pPr>
      <a:lvl6pPr marL="2506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slideLayout" Target="../slideLayouts/slideLayout2.xml"/><Relationship Id="rId4" Type="http://schemas.openxmlformats.org/officeDocument/2006/relationships/image" Target="../media/image19.jpeg"/></Relationships>
</file>

<file path=ppt/slides/_rels/slide11.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image" Target="../media/image27.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image" Target="../media/image29.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8.tmp"/><Relationship Id="rId2" Type="http://schemas.openxmlformats.org/officeDocument/2006/relationships/image" Target="../media/image7.tmp"/><Relationship Id="rId1" Type="http://schemas.openxmlformats.org/officeDocument/2006/relationships/slideLayout" Target="../slideLayouts/slideLayout2.xml"/><Relationship Id="rId4" Type="http://schemas.openxmlformats.org/officeDocument/2006/relationships/image" Target="../media/image9.tmp"/></Relationships>
</file>

<file path=ppt/slides/_rels/slide6.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2.xml"/><Relationship Id="rId4" Type="http://schemas.openxmlformats.org/officeDocument/2006/relationships/image" Target="../media/image14.jpeg"/></Relationships>
</file>

<file path=ppt/slides/_rels/slide8.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Black Student Leadership Conference</a:t>
            </a:r>
            <a:endParaRPr lang="en-US" dirty="0"/>
          </a:p>
        </p:txBody>
      </p:sp>
      <p:sp>
        <p:nvSpPr>
          <p:cNvPr id="3" name="Subtitle 2"/>
          <p:cNvSpPr>
            <a:spLocks noGrp="1"/>
          </p:cNvSpPr>
          <p:nvPr>
            <p:ph type="subTitle" idx="1"/>
          </p:nvPr>
        </p:nvSpPr>
        <p:spPr>
          <a:xfrm>
            <a:off x="1154954" y="4777380"/>
            <a:ext cx="9880476" cy="1698576"/>
          </a:xfrm>
        </p:spPr>
        <p:txBody>
          <a:bodyPr>
            <a:normAutofit/>
          </a:bodyPr>
          <a:lstStyle/>
          <a:p>
            <a:r>
              <a:rPr lang="en-US" dirty="0" smtClean="0"/>
              <a:t>Wendy Biggs –Counselor, Wheaton North High School</a:t>
            </a:r>
          </a:p>
          <a:p>
            <a:r>
              <a:rPr lang="en-US" dirty="0" smtClean="0"/>
              <a:t>Jacqueline Hanson – Counselor, Oak Park River Forest High School</a:t>
            </a:r>
          </a:p>
          <a:p>
            <a:r>
              <a:rPr lang="en-US" dirty="0" smtClean="0"/>
              <a:t>Amy Thompson – Counselor, York High School</a:t>
            </a:r>
          </a:p>
          <a:p>
            <a:r>
              <a:rPr lang="en-US" dirty="0" smtClean="0"/>
              <a:t>Sean Warren-Crouch – Admissions Representative, College of DuPage</a:t>
            </a:r>
            <a:endParaRPr lang="en-US" dirty="0"/>
          </a:p>
        </p:txBody>
      </p:sp>
    </p:spTree>
    <p:extLst>
      <p:ext uri="{BB962C8B-B14F-4D97-AF65-F5344CB8AC3E}">
        <p14:creationId xmlns:p14="http://schemas.microsoft.com/office/powerpoint/2010/main" val="2222874234"/>
      </p:ext>
    </p:extLst>
  </p:cSld>
  <p:clrMapOvr>
    <a:masterClrMapping/>
  </p:clrMapOvr>
  <p:transition spd="slow">
    <p:wip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46111" y="452718"/>
            <a:ext cx="9763018" cy="1400530"/>
          </a:xfrm>
        </p:spPr>
        <p:txBody>
          <a:bodyPr/>
          <a:lstStyle/>
          <a:p>
            <a:r>
              <a:rPr lang="en-US" dirty="0" smtClean="0"/>
              <a:t>Events of the day:</a:t>
            </a:r>
            <a:br>
              <a:rPr lang="en-US" dirty="0" smtClean="0"/>
            </a:br>
            <a:r>
              <a:rPr lang="en-US" dirty="0" smtClean="0"/>
              <a:t>Keynote Speaker – Road to Success</a:t>
            </a:r>
            <a:endParaRPr lang="en-US" dirty="0"/>
          </a:p>
        </p:txBody>
      </p:sp>
      <p:sp>
        <p:nvSpPr>
          <p:cNvPr id="3" name="Content Placeholder 2"/>
          <p:cNvSpPr>
            <a:spLocks noGrp="1"/>
          </p:cNvSpPr>
          <p:nvPr>
            <p:ph idx="1"/>
          </p:nvPr>
        </p:nvSpPr>
        <p:spPr/>
        <p:txBody>
          <a:bodyPr/>
          <a:lstStyle/>
          <a:p>
            <a:r>
              <a:rPr lang="en-US" dirty="0" err="1" smtClean="0"/>
              <a:t>Torriano</a:t>
            </a:r>
            <a:r>
              <a:rPr lang="en-US" dirty="0" smtClean="0"/>
              <a:t> Griggs – Dean of Students at Glenbard West High School</a:t>
            </a:r>
          </a:p>
          <a:p>
            <a:r>
              <a:rPr lang="en-US" dirty="0" smtClean="0"/>
              <a:t>“The Road to Success – a Personal Challenge”</a:t>
            </a:r>
          </a:p>
          <a:p>
            <a:pPr lvl="1"/>
            <a:r>
              <a:rPr lang="en-US" dirty="0" smtClean="0"/>
              <a:t>Success story from someone who came from a disadvantaged background</a:t>
            </a:r>
          </a:p>
          <a:p>
            <a:pPr lvl="1"/>
            <a:r>
              <a:rPr lang="en-US" dirty="0" smtClean="0"/>
              <a:t>YouTube clips to emphasize points</a:t>
            </a:r>
          </a:p>
          <a:p>
            <a:r>
              <a:rPr lang="en-US" dirty="0" smtClean="0"/>
              <a:t>Interactive presentation</a:t>
            </a:r>
          </a:p>
          <a:p>
            <a:pPr lvl="1"/>
            <a:r>
              <a:rPr lang="en-US" dirty="0" smtClean="0"/>
              <a:t>Phone polling</a:t>
            </a:r>
          </a:p>
          <a:p>
            <a:pPr lvl="1"/>
            <a:r>
              <a:rPr lang="en-US" dirty="0" smtClean="0"/>
              <a:t>Real time responses</a:t>
            </a:r>
          </a:p>
          <a:p>
            <a:pPr lvl="1"/>
            <a:endParaRPr lang="en-US" dirty="0"/>
          </a:p>
        </p:txBody>
      </p:sp>
      <p:pic>
        <p:nvPicPr>
          <p:cNvPr id="4" name="Picture 3"/>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6148018" y="3916351"/>
            <a:ext cx="3820984" cy="2543342"/>
          </a:xfrm>
          <a:prstGeom prst="rect">
            <a:avLst/>
          </a:prstGeom>
        </p:spPr>
      </p:pic>
      <p:pic>
        <p:nvPicPr>
          <p:cNvPr id="5" name="Picture 4"/>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148018" y="3966446"/>
            <a:ext cx="3820984" cy="2704540"/>
          </a:xfrm>
          <a:prstGeom prst="rect">
            <a:avLst/>
          </a:prstGeom>
        </p:spPr>
      </p:pic>
      <p:pic>
        <p:nvPicPr>
          <p:cNvPr id="6" name="Picture 5"/>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6067168" y="3916351"/>
            <a:ext cx="3982685" cy="2700758"/>
          </a:xfrm>
          <a:prstGeom prst="rect">
            <a:avLst/>
          </a:prstGeom>
        </p:spPr>
      </p:pic>
    </p:spTree>
    <p:extLst>
      <p:ext uri="{BB962C8B-B14F-4D97-AF65-F5344CB8AC3E}">
        <p14:creationId xmlns:p14="http://schemas.microsoft.com/office/powerpoint/2010/main" val="3844623673"/>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xit" presetSubtype="4" fill="hold" nodeType="afterEffect">
                                  <p:stCondLst>
                                    <p:cond delay="4000"/>
                                  </p:stCondLst>
                                  <p:childTnLst>
                                    <p:animEffect transition="out" filter="wipe(down)">
                                      <p:cBhvr>
                                        <p:cTn id="6" dur="500"/>
                                        <p:tgtEl>
                                          <p:spTgt spid="6"/>
                                        </p:tgtEl>
                                      </p:cBhvr>
                                    </p:animEffect>
                                    <p:set>
                                      <p:cBhvr>
                                        <p:cTn id="7" dur="1" fill="hold">
                                          <p:stCondLst>
                                            <p:cond delay="499"/>
                                          </p:stCondLst>
                                        </p:cTn>
                                        <p:tgtEl>
                                          <p:spTgt spid="6"/>
                                        </p:tgtEl>
                                        <p:attrNameLst>
                                          <p:attrName>style.visibility</p:attrName>
                                        </p:attrNameLst>
                                      </p:cBhvr>
                                      <p:to>
                                        <p:strVal val="hidden"/>
                                      </p:to>
                                    </p:set>
                                  </p:childTnLst>
                                </p:cTn>
                              </p:par>
                            </p:childTnLst>
                          </p:cTn>
                        </p:par>
                        <p:par>
                          <p:cTn id="8" fill="hold">
                            <p:stCondLst>
                              <p:cond delay="4500"/>
                            </p:stCondLst>
                            <p:childTnLst>
                              <p:par>
                                <p:cTn id="9" presetID="22" presetClass="exit" presetSubtype="4" fill="hold" nodeType="afterEffect">
                                  <p:stCondLst>
                                    <p:cond delay="4000"/>
                                  </p:stCondLst>
                                  <p:childTnLst>
                                    <p:animEffect transition="out" filter="wipe(down)">
                                      <p:cBhvr>
                                        <p:cTn id="10" dur="500"/>
                                        <p:tgtEl>
                                          <p:spTgt spid="5"/>
                                        </p:tgtEl>
                                      </p:cBhvr>
                                    </p:animEffect>
                                    <p:set>
                                      <p:cBhvr>
                                        <p:cTn id="11" dur="1" fill="hold">
                                          <p:stCondLst>
                                            <p:cond delay="499"/>
                                          </p:stCondLst>
                                        </p:cTn>
                                        <p:tgtEl>
                                          <p:spTgt spid="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46111" y="452718"/>
            <a:ext cx="9763018" cy="1400530"/>
          </a:xfrm>
        </p:spPr>
        <p:txBody>
          <a:bodyPr/>
          <a:lstStyle/>
          <a:p>
            <a:r>
              <a:rPr lang="en-US" dirty="0" smtClean="0"/>
              <a:t>Events of the day:</a:t>
            </a:r>
            <a:br>
              <a:rPr lang="en-US" dirty="0" smtClean="0"/>
            </a:br>
            <a:r>
              <a:rPr lang="en-US" dirty="0" smtClean="0"/>
              <a:t>College Fair</a:t>
            </a:r>
            <a:endParaRPr lang="en-US" dirty="0"/>
          </a:p>
        </p:txBody>
      </p:sp>
      <p:sp>
        <p:nvSpPr>
          <p:cNvPr id="3" name="Content Placeholder 2"/>
          <p:cNvSpPr>
            <a:spLocks noGrp="1"/>
          </p:cNvSpPr>
          <p:nvPr>
            <p:ph idx="1"/>
          </p:nvPr>
        </p:nvSpPr>
        <p:spPr/>
        <p:txBody>
          <a:bodyPr/>
          <a:lstStyle/>
          <a:p>
            <a:r>
              <a:rPr lang="en-US" dirty="0" smtClean="0"/>
              <a:t>39 colleges in attendance</a:t>
            </a:r>
          </a:p>
          <a:p>
            <a:r>
              <a:rPr lang="en-US" dirty="0" smtClean="0"/>
              <a:t>Mainly from Chicagoland area/Illinois State Schools</a:t>
            </a:r>
          </a:p>
          <a:p>
            <a:r>
              <a:rPr lang="en-US" dirty="0" smtClean="0"/>
              <a:t>Bonus for Representatives, got to recruit BSLC students and current COD students</a:t>
            </a:r>
          </a:p>
          <a:p>
            <a:r>
              <a:rPr lang="en-US" dirty="0" smtClean="0"/>
              <a:t>Representatives encouraged to bring minority scholarship information</a:t>
            </a:r>
            <a:endParaRPr lang="en-US" dirty="0"/>
          </a:p>
        </p:txBody>
      </p:sp>
      <p:pic>
        <p:nvPicPr>
          <p:cNvPr id="4" name="Picture 3"/>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4065373" y="4150658"/>
            <a:ext cx="3856338" cy="2570892"/>
          </a:xfrm>
          <a:prstGeom prst="rect">
            <a:avLst/>
          </a:prstGeom>
        </p:spPr>
      </p:pic>
      <p:pic>
        <p:nvPicPr>
          <p:cNvPr id="5" name="Picture 4"/>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077730" y="4150658"/>
            <a:ext cx="3843981" cy="2562654"/>
          </a:xfrm>
          <a:prstGeom prst="rect">
            <a:avLst/>
          </a:prstGeom>
        </p:spPr>
      </p:pic>
    </p:spTree>
    <p:extLst>
      <p:ext uri="{BB962C8B-B14F-4D97-AF65-F5344CB8AC3E}">
        <p14:creationId xmlns:p14="http://schemas.microsoft.com/office/powerpoint/2010/main" val="282908677"/>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xit" presetSubtype="4" fill="hold" nodeType="afterEffect">
                                  <p:stCondLst>
                                    <p:cond delay="5000"/>
                                  </p:stCondLst>
                                  <p:childTnLst>
                                    <p:animEffect transition="out" filter="wipe(down)">
                                      <p:cBhvr>
                                        <p:cTn id="6" dur="500"/>
                                        <p:tgtEl>
                                          <p:spTgt spid="5"/>
                                        </p:tgtEl>
                                      </p:cBhvr>
                                    </p:animEffect>
                                    <p:set>
                                      <p:cBhvr>
                                        <p:cTn id="7" dur="1" fill="hold">
                                          <p:stCondLst>
                                            <p:cond delay="499"/>
                                          </p:stCondLst>
                                        </p:cTn>
                                        <p:tgtEl>
                                          <p:spTgt spid="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First Event Overall</a:t>
            </a:r>
            <a:endParaRPr lang="en-US" dirty="0"/>
          </a:p>
        </p:txBody>
      </p:sp>
      <p:sp>
        <p:nvSpPr>
          <p:cNvPr id="3" name="Content Placeholder 2"/>
          <p:cNvSpPr>
            <a:spLocks noGrp="1"/>
          </p:cNvSpPr>
          <p:nvPr>
            <p:ph idx="1"/>
          </p:nvPr>
        </p:nvSpPr>
        <p:spPr>
          <a:xfrm>
            <a:off x="1103310" y="1351878"/>
            <a:ext cx="8946541" cy="4195481"/>
          </a:xfrm>
        </p:spPr>
        <p:txBody>
          <a:bodyPr/>
          <a:lstStyle/>
          <a:p>
            <a:r>
              <a:rPr lang="en-US" dirty="0" smtClean="0"/>
              <a:t>15 area high schools participated</a:t>
            </a:r>
          </a:p>
          <a:p>
            <a:r>
              <a:rPr lang="en-US" dirty="0" smtClean="0"/>
              <a:t>402 students and 36 chaperones attended</a:t>
            </a:r>
          </a:p>
          <a:p>
            <a:pPr lvl="1"/>
            <a:r>
              <a:rPr lang="en-US" dirty="0" smtClean="0"/>
              <a:t>Students from all grade levels were invited, mainly Sophomores through Seniors attended</a:t>
            </a:r>
          </a:p>
          <a:p>
            <a:r>
              <a:rPr lang="en-US" dirty="0" smtClean="0"/>
              <a:t>90% of students felt the program was “Excellent” overall!</a:t>
            </a:r>
            <a:endParaRPr lang="en-US" dirty="0"/>
          </a:p>
        </p:txBody>
      </p:sp>
      <p:pic>
        <p:nvPicPr>
          <p:cNvPr id="4" name="Picture 3"/>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3413760" y="3688081"/>
            <a:ext cx="4968409" cy="2758438"/>
          </a:xfrm>
          <a:prstGeom prst="rect">
            <a:avLst/>
          </a:prstGeom>
        </p:spPr>
      </p:pic>
    </p:spTree>
    <p:extLst>
      <p:ext uri="{BB962C8B-B14F-4D97-AF65-F5344CB8AC3E}">
        <p14:creationId xmlns:p14="http://schemas.microsoft.com/office/powerpoint/2010/main" val="1762893755"/>
      </p:ext>
    </p:extLst>
  </p:cSld>
  <p:clrMapOvr>
    <a:masterClrMapping/>
  </p:clrMapOvr>
  <p:transition spd="slow">
    <p:wip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Areas of Improvement</a:t>
            </a:r>
            <a:br>
              <a:rPr lang="en-US" dirty="0" smtClean="0"/>
            </a:br>
            <a:endParaRPr lang="en-US" dirty="0"/>
          </a:p>
        </p:txBody>
      </p:sp>
      <p:sp>
        <p:nvSpPr>
          <p:cNvPr id="4" name="Content Placeholder 3"/>
          <p:cNvSpPr>
            <a:spLocks noGrp="1"/>
          </p:cNvSpPr>
          <p:nvPr>
            <p:ph idx="1"/>
          </p:nvPr>
        </p:nvSpPr>
        <p:spPr>
          <a:xfrm>
            <a:off x="1103312" y="1327760"/>
            <a:ext cx="8946541" cy="4920640"/>
          </a:xfrm>
        </p:spPr>
        <p:txBody>
          <a:bodyPr>
            <a:normAutofit fontScale="92500" lnSpcReduction="20000"/>
          </a:bodyPr>
          <a:lstStyle/>
          <a:p>
            <a:r>
              <a:rPr lang="en-US" dirty="0" smtClean="0"/>
              <a:t>College Fair	</a:t>
            </a:r>
          </a:p>
          <a:p>
            <a:pPr lvl="1"/>
            <a:r>
              <a:rPr lang="en-US" dirty="0" smtClean="0"/>
              <a:t>Students not always interacting with colleges</a:t>
            </a:r>
          </a:p>
          <a:p>
            <a:pPr lvl="1"/>
            <a:r>
              <a:rPr lang="en-US" dirty="0" smtClean="0"/>
              <a:t>No HBCU in attendance</a:t>
            </a:r>
          </a:p>
          <a:p>
            <a:pPr lvl="1"/>
            <a:r>
              <a:rPr lang="en-US" dirty="0" smtClean="0"/>
              <a:t>Not enough out of state schools</a:t>
            </a:r>
          </a:p>
          <a:p>
            <a:r>
              <a:rPr lang="en-US" dirty="0" smtClean="0"/>
              <a:t>Who is invited to BSLC</a:t>
            </a:r>
          </a:p>
          <a:p>
            <a:pPr lvl="1"/>
            <a:r>
              <a:rPr lang="en-US" dirty="0" smtClean="0"/>
              <a:t>Older students concerned that younger students took away from their experience</a:t>
            </a:r>
          </a:p>
          <a:p>
            <a:pPr lvl="1"/>
            <a:r>
              <a:rPr lang="en-US" dirty="0" smtClean="0"/>
              <a:t>Some students were immature</a:t>
            </a:r>
          </a:p>
          <a:p>
            <a:r>
              <a:rPr lang="en-US" dirty="0" smtClean="0"/>
              <a:t>Committee makeup</a:t>
            </a:r>
          </a:p>
          <a:p>
            <a:pPr lvl="1"/>
            <a:r>
              <a:rPr lang="en-US" dirty="0" smtClean="0"/>
              <a:t>No African American representation</a:t>
            </a:r>
          </a:p>
          <a:p>
            <a:r>
              <a:rPr lang="en-US" dirty="0" smtClean="0"/>
              <a:t>Space</a:t>
            </a:r>
          </a:p>
          <a:p>
            <a:pPr lvl="1"/>
            <a:r>
              <a:rPr lang="en-US" dirty="0" smtClean="0"/>
              <a:t>Not enough room to hold everyone for Lunch, had to do shifts that caused issues</a:t>
            </a:r>
          </a:p>
          <a:p>
            <a:r>
              <a:rPr lang="en-US" dirty="0" smtClean="0"/>
              <a:t>Program</a:t>
            </a:r>
          </a:p>
          <a:p>
            <a:pPr lvl="1"/>
            <a:r>
              <a:rPr lang="en-US" dirty="0" smtClean="0"/>
              <a:t>Make more interactive, less just sitting</a:t>
            </a:r>
          </a:p>
          <a:p>
            <a:endParaRPr lang="en-US" dirty="0" smtClean="0"/>
          </a:p>
          <a:p>
            <a:pPr lvl="1"/>
            <a:endParaRPr lang="en-US" dirty="0"/>
          </a:p>
        </p:txBody>
      </p:sp>
    </p:spTree>
    <p:extLst>
      <p:ext uri="{BB962C8B-B14F-4D97-AF65-F5344CB8AC3E}">
        <p14:creationId xmlns:p14="http://schemas.microsoft.com/office/powerpoint/2010/main" val="1912776263"/>
      </p:ext>
    </p:extLst>
  </p:cSld>
  <p:clrMapOvr>
    <a:masterClrMapping/>
  </p:clrMapOvr>
  <p:transition spd="slow">
    <p:wipe/>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Changes to Second Event</a:t>
            </a:r>
            <a:endParaRPr lang="en-US" dirty="0"/>
          </a:p>
        </p:txBody>
      </p:sp>
      <p:sp>
        <p:nvSpPr>
          <p:cNvPr id="5" name="Content Placeholder 4"/>
          <p:cNvSpPr>
            <a:spLocks noGrp="1"/>
          </p:cNvSpPr>
          <p:nvPr>
            <p:ph idx="1"/>
          </p:nvPr>
        </p:nvSpPr>
        <p:spPr>
          <a:xfrm>
            <a:off x="1103312" y="1742303"/>
            <a:ext cx="8946541" cy="4893275"/>
          </a:xfrm>
        </p:spPr>
        <p:txBody>
          <a:bodyPr>
            <a:normAutofit/>
          </a:bodyPr>
          <a:lstStyle/>
          <a:p>
            <a:r>
              <a:rPr lang="en-US" dirty="0" smtClean="0"/>
              <a:t>College fair increase</a:t>
            </a:r>
          </a:p>
          <a:p>
            <a:pPr lvl="1"/>
            <a:r>
              <a:rPr lang="en-US" dirty="0" smtClean="0"/>
              <a:t>Word got out, more wanted to be involved!</a:t>
            </a:r>
          </a:p>
          <a:p>
            <a:pPr lvl="1"/>
            <a:r>
              <a:rPr lang="en-US" dirty="0" smtClean="0"/>
              <a:t>56 colleges, 1 HBCU</a:t>
            </a:r>
          </a:p>
          <a:p>
            <a:pPr lvl="1"/>
            <a:r>
              <a:rPr lang="en-US" dirty="0" smtClean="0"/>
              <a:t>Schools that provided minority scholarship information were highlighted in student packet </a:t>
            </a:r>
          </a:p>
          <a:p>
            <a:r>
              <a:rPr lang="en-US" dirty="0" smtClean="0"/>
              <a:t>College Fair Prep</a:t>
            </a:r>
          </a:p>
          <a:p>
            <a:pPr lvl="1"/>
            <a:r>
              <a:rPr lang="en-US" dirty="0" smtClean="0"/>
              <a:t>During introduction, expectations during a college fair and sample questions discussed</a:t>
            </a:r>
          </a:p>
          <a:p>
            <a:r>
              <a:rPr lang="en-US" dirty="0" smtClean="0"/>
              <a:t>Students invited</a:t>
            </a:r>
          </a:p>
          <a:p>
            <a:pPr lvl="1"/>
            <a:r>
              <a:rPr lang="en-US" dirty="0" smtClean="0"/>
              <a:t>Hand selected by counselors</a:t>
            </a:r>
          </a:p>
          <a:p>
            <a:pPr lvl="1"/>
            <a:r>
              <a:rPr lang="en-US" dirty="0" smtClean="0"/>
              <a:t>Dress Code</a:t>
            </a:r>
          </a:p>
          <a:p>
            <a:pPr lvl="1"/>
            <a:r>
              <a:rPr lang="en-US" dirty="0" smtClean="0"/>
              <a:t>Juniors only – while this made the event smaller, it had more of an impact on students</a:t>
            </a:r>
          </a:p>
        </p:txBody>
      </p:sp>
    </p:spTree>
    <p:extLst>
      <p:ext uri="{BB962C8B-B14F-4D97-AF65-F5344CB8AC3E}">
        <p14:creationId xmlns:p14="http://schemas.microsoft.com/office/powerpoint/2010/main" val="1301437420"/>
      </p:ext>
    </p:extLst>
  </p:cSld>
  <p:clrMapOvr>
    <a:masterClrMapping/>
  </p:clrMapOvr>
  <p:transition spd="slow">
    <p:wipe/>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Changes to Second Event</a:t>
            </a:r>
            <a:endParaRPr lang="en-US" dirty="0"/>
          </a:p>
        </p:txBody>
      </p:sp>
      <p:sp>
        <p:nvSpPr>
          <p:cNvPr id="5" name="Content Placeholder 4"/>
          <p:cNvSpPr>
            <a:spLocks noGrp="1"/>
          </p:cNvSpPr>
          <p:nvPr>
            <p:ph idx="1"/>
          </p:nvPr>
        </p:nvSpPr>
        <p:spPr>
          <a:xfrm>
            <a:off x="1103312" y="2052918"/>
            <a:ext cx="9531285" cy="4195481"/>
          </a:xfrm>
        </p:spPr>
        <p:txBody>
          <a:bodyPr>
            <a:normAutofit/>
          </a:bodyPr>
          <a:lstStyle/>
          <a:p>
            <a:r>
              <a:rPr lang="en-US" dirty="0"/>
              <a:t>Additional Committee Members</a:t>
            </a:r>
          </a:p>
          <a:p>
            <a:pPr lvl="1"/>
            <a:r>
              <a:rPr lang="en-US" dirty="0" smtClean="0"/>
              <a:t>Ebony Baker – Counselor at Naperville North High School</a:t>
            </a:r>
          </a:p>
          <a:p>
            <a:pPr lvl="1"/>
            <a:r>
              <a:rPr lang="en-US" dirty="0" smtClean="0"/>
              <a:t>David Swope – Interim Director of Center for Diversity and Inclusion at COD</a:t>
            </a:r>
            <a:endParaRPr lang="en-US" dirty="0"/>
          </a:p>
          <a:p>
            <a:pPr lvl="1"/>
            <a:r>
              <a:rPr lang="en-US" dirty="0"/>
              <a:t>Ranita </a:t>
            </a:r>
            <a:r>
              <a:rPr lang="en-US" dirty="0" smtClean="0"/>
              <a:t>Dailey – Administrative Assistant of Center for Diversity and Inclusion</a:t>
            </a:r>
            <a:endParaRPr lang="en-US" dirty="0"/>
          </a:p>
          <a:p>
            <a:pPr lvl="1"/>
            <a:r>
              <a:rPr lang="en-US" dirty="0" smtClean="0"/>
              <a:t>Amanda Brzuszkiewicz – Office of High School Partnerships at COD</a:t>
            </a:r>
            <a:endParaRPr lang="en-US" dirty="0"/>
          </a:p>
          <a:p>
            <a:r>
              <a:rPr lang="en-US" dirty="0" smtClean="0"/>
              <a:t>More </a:t>
            </a:r>
            <a:r>
              <a:rPr lang="en-US" dirty="0"/>
              <a:t>interactive </a:t>
            </a:r>
            <a:r>
              <a:rPr lang="en-US" dirty="0" smtClean="0"/>
              <a:t>program</a:t>
            </a:r>
          </a:p>
          <a:p>
            <a:pPr lvl="1"/>
            <a:r>
              <a:rPr lang="en-US" dirty="0" smtClean="0"/>
              <a:t>Engaged the students more</a:t>
            </a:r>
          </a:p>
          <a:p>
            <a:pPr lvl="1"/>
            <a:r>
              <a:rPr lang="en-US" dirty="0" smtClean="0"/>
              <a:t>Less distracted/inattentive students</a:t>
            </a:r>
            <a:endParaRPr lang="en-US" dirty="0"/>
          </a:p>
        </p:txBody>
      </p:sp>
    </p:spTree>
    <p:extLst>
      <p:ext uri="{BB962C8B-B14F-4D97-AF65-F5344CB8AC3E}">
        <p14:creationId xmlns:p14="http://schemas.microsoft.com/office/powerpoint/2010/main" val="1687475980"/>
      </p:ext>
    </p:extLst>
  </p:cSld>
  <p:clrMapOvr>
    <a:masterClrMapping/>
  </p:clrMapOvr>
  <p:transition spd="slow">
    <p:wipe/>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Events of the day Year 2:</a:t>
            </a:r>
            <a:br>
              <a:rPr lang="en-US" dirty="0" smtClean="0"/>
            </a:br>
            <a:r>
              <a:rPr lang="en-US" dirty="0" smtClean="0"/>
              <a:t>College Student Panel</a:t>
            </a:r>
            <a:endParaRPr lang="en-US" dirty="0"/>
          </a:p>
        </p:txBody>
      </p:sp>
      <p:sp>
        <p:nvSpPr>
          <p:cNvPr id="3" name="Content Placeholder 2"/>
          <p:cNvSpPr>
            <a:spLocks noGrp="1"/>
          </p:cNvSpPr>
          <p:nvPr>
            <p:ph idx="1"/>
          </p:nvPr>
        </p:nvSpPr>
        <p:spPr/>
        <p:txBody>
          <a:bodyPr/>
          <a:lstStyle/>
          <a:p>
            <a:r>
              <a:rPr lang="en-US" dirty="0" smtClean="0"/>
              <a:t>3 current college students and recent college</a:t>
            </a:r>
            <a:br>
              <a:rPr lang="en-US" dirty="0" smtClean="0"/>
            </a:br>
            <a:r>
              <a:rPr lang="en-US" dirty="0" smtClean="0"/>
              <a:t>graduates</a:t>
            </a:r>
          </a:p>
          <a:p>
            <a:pPr lvl="1"/>
            <a:r>
              <a:rPr lang="en-US" dirty="0" err="1" smtClean="0"/>
              <a:t>Asa</a:t>
            </a:r>
            <a:r>
              <a:rPr lang="en-US" dirty="0" smtClean="0"/>
              <a:t> Cain </a:t>
            </a:r>
          </a:p>
          <a:p>
            <a:pPr lvl="1"/>
            <a:r>
              <a:rPr lang="en-US" dirty="0" smtClean="0"/>
              <a:t>Tamara </a:t>
            </a:r>
            <a:r>
              <a:rPr lang="en-US" dirty="0" err="1" smtClean="0"/>
              <a:t>Missick</a:t>
            </a:r>
            <a:endParaRPr lang="en-US" dirty="0" smtClean="0"/>
          </a:p>
          <a:p>
            <a:pPr lvl="1"/>
            <a:r>
              <a:rPr lang="en-US" dirty="0" err="1" smtClean="0"/>
              <a:t>Lateasha</a:t>
            </a:r>
            <a:r>
              <a:rPr lang="en-US" dirty="0" smtClean="0"/>
              <a:t> Tillman</a:t>
            </a:r>
          </a:p>
          <a:p>
            <a:r>
              <a:rPr lang="en-US" dirty="0" smtClean="0"/>
              <a:t>Students shared their stories and were very BLUNT about things!</a:t>
            </a:r>
          </a:p>
          <a:p>
            <a:r>
              <a:rPr lang="en-US" dirty="0" smtClean="0"/>
              <a:t>Some had received scholarships which was encouraging</a:t>
            </a:r>
          </a:p>
          <a:p>
            <a:r>
              <a:rPr lang="en-US" dirty="0" smtClean="0"/>
              <a:t>One high school student reached out to the committee asking to pass along her contact info to the panelists because their stories “really touched her” and she wanted to keep in contact!</a:t>
            </a:r>
            <a:endParaRPr lang="en-US" dirty="0"/>
          </a:p>
        </p:txBody>
      </p:sp>
      <p:pic>
        <p:nvPicPr>
          <p:cNvPr id="5" name="Picture 4"/>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7463480" y="926184"/>
            <a:ext cx="3820984" cy="2883648"/>
          </a:xfrm>
          <a:prstGeom prst="rect">
            <a:avLst/>
          </a:prstGeom>
        </p:spPr>
      </p:pic>
      <p:pic>
        <p:nvPicPr>
          <p:cNvPr id="4" name="Picture 3"/>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463480" y="926184"/>
            <a:ext cx="3820984" cy="2883648"/>
          </a:xfrm>
          <a:prstGeom prst="rect">
            <a:avLst/>
          </a:prstGeom>
        </p:spPr>
      </p:pic>
    </p:spTree>
    <p:extLst>
      <p:ext uri="{BB962C8B-B14F-4D97-AF65-F5344CB8AC3E}">
        <p14:creationId xmlns:p14="http://schemas.microsoft.com/office/powerpoint/2010/main" val="16323809"/>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xit" presetSubtype="4" fill="hold" nodeType="afterEffect">
                                  <p:stCondLst>
                                    <p:cond delay="5000"/>
                                  </p:stCondLst>
                                  <p:childTnLst>
                                    <p:animEffect transition="out" filter="wipe(down)">
                                      <p:cBhvr>
                                        <p:cTn id="6" dur="500"/>
                                        <p:tgtEl>
                                          <p:spTgt spid="4"/>
                                        </p:tgtEl>
                                      </p:cBhvr>
                                    </p:animEffect>
                                    <p:set>
                                      <p:cBhvr>
                                        <p:cTn id="7" dur="1" fill="hold">
                                          <p:stCondLst>
                                            <p:cond delay="499"/>
                                          </p:stCondLst>
                                        </p:cTn>
                                        <p:tgtEl>
                                          <p:spTgt spid="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Events of the day Year 2:</a:t>
            </a:r>
            <a:br>
              <a:rPr lang="en-US" dirty="0" smtClean="0"/>
            </a:br>
            <a:r>
              <a:rPr lang="en-US" dirty="0" smtClean="0"/>
              <a:t>Career Exploration Express</a:t>
            </a:r>
            <a:endParaRPr lang="en-US" dirty="0"/>
          </a:p>
        </p:txBody>
      </p:sp>
      <p:sp>
        <p:nvSpPr>
          <p:cNvPr id="3" name="Content Placeholder 2"/>
          <p:cNvSpPr>
            <a:spLocks noGrp="1"/>
          </p:cNvSpPr>
          <p:nvPr>
            <p:ph idx="1"/>
          </p:nvPr>
        </p:nvSpPr>
        <p:spPr/>
        <p:txBody>
          <a:bodyPr>
            <a:normAutofit lnSpcReduction="10000"/>
          </a:bodyPr>
          <a:lstStyle/>
          <a:p>
            <a:r>
              <a:rPr lang="en-US" dirty="0" smtClean="0"/>
              <a:t>10 African American professionals from different careers were on hand to discuss education needed and more about their careers</a:t>
            </a:r>
          </a:p>
          <a:p>
            <a:r>
              <a:rPr lang="en-US" dirty="0" smtClean="0"/>
              <a:t>Students could choose up to 4 professionals to speak with in allotted time</a:t>
            </a:r>
          </a:p>
          <a:p>
            <a:r>
              <a:rPr lang="en-US" dirty="0" smtClean="0"/>
              <a:t>Seats were limited at each professional, similar to “Musical Chairs”</a:t>
            </a:r>
          </a:p>
          <a:p>
            <a:r>
              <a:rPr lang="en-US" dirty="0" smtClean="0"/>
              <a:t>Got students moving and learned about a </a:t>
            </a:r>
            <a:br>
              <a:rPr lang="en-US" dirty="0" smtClean="0"/>
            </a:br>
            <a:r>
              <a:rPr lang="en-US" dirty="0" smtClean="0"/>
              <a:t>wide variety of careers</a:t>
            </a:r>
          </a:p>
          <a:p>
            <a:pPr lvl="1"/>
            <a:r>
              <a:rPr lang="en-US" dirty="0" smtClean="0"/>
              <a:t>Dentist</a:t>
            </a:r>
          </a:p>
          <a:p>
            <a:pPr lvl="1"/>
            <a:r>
              <a:rPr lang="en-US" dirty="0" smtClean="0"/>
              <a:t>Engineer</a:t>
            </a:r>
          </a:p>
          <a:p>
            <a:pPr lvl="1"/>
            <a:r>
              <a:rPr lang="en-US" dirty="0" smtClean="0"/>
              <a:t>Fire Chief</a:t>
            </a:r>
          </a:p>
          <a:p>
            <a:pPr lvl="1"/>
            <a:r>
              <a:rPr lang="en-US" dirty="0" smtClean="0"/>
              <a:t>Architect </a:t>
            </a:r>
            <a:endParaRPr lang="en-US" dirty="0"/>
          </a:p>
        </p:txBody>
      </p:sp>
      <p:pic>
        <p:nvPicPr>
          <p:cNvPr id="4" name="Picture 3"/>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6998043" y="3878808"/>
            <a:ext cx="3459892" cy="2697635"/>
          </a:xfrm>
          <a:prstGeom prst="rect">
            <a:avLst/>
          </a:prstGeom>
        </p:spPr>
      </p:pic>
      <p:pic>
        <p:nvPicPr>
          <p:cNvPr id="5" name="Picture 4"/>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978135" y="3878808"/>
            <a:ext cx="3499708" cy="2697635"/>
          </a:xfrm>
          <a:prstGeom prst="rect">
            <a:avLst/>
          </a:prstGeom>
        </p:spPr>
      </p:pic>
    </p:spTree>
    <p:extLst>
      <p:ext uri="{BB962C8B-B14F-4D97-AF65-F5344CB8AC3E}">
        <p14:creationId xmlns:p14="http://schemas.microsoft.com/office/powerpoint/2010/main" val="1728874106"/>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xit" presetSubtype="4" fill="hold" nodeType="afterEffect">
                                  <p:stCondLst>
                                    <p:cond delay="5000"/>
                                  </p:stCondLst>
                                  <p:childTnLst>
                                    <p:animEffect transition="out" filter="wipe(down)">
                                      <p:cBhvr>
                                        <p:cTn id="6" dur="500"/>
                                        <p:tgtEl>
                                          <p:spTgt spid="5"/>
                                        </p:tgtEl>
                                      </p:cBhvr>
                                    </p:animEffect>
                                    <p:set>
                                      <p:cBhvr>
                                        <p:cTn id="7" dur="1" fill="hold">
                                          <p:stCondLst>
                                            <p:cond delay="499"/>
                                          </p:stCondLst>
                                        </p:cTn>
                                        <p:tgtEl>
                                          <p:spTgt spid="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Events of the day Year 2:</a:t>
            </a:r>
            <a:br>
              <a:rPr lang="en-US" dirty="0" smtClean="0"/>
            </a:br>
            <a:r>
              <a:rPr lang="en-US" dirty="0" smtClean="0"/>
              <a:t>Admissions Representative Panel</a:t>
            </a:r>
            <a:endParaRPr lang="en-US" dirty="0"/>
          </a:p>
        </p:txBody>
      </p:sp>
      <p:sp>
        <p:nvSpPr>
          <p:cNvPr id="3" name="Content Placeholder 2"/>
          <p:cNvSpPr>
            <a:spLocks noGrp="1"/>
          </p:cNvSpPr>
          <p:nvPr>
            <p:ph idx="1"/>
          </p:nvPr>
        </p:nvSpPr>
        <p:spPr/>
        <p:txBody>
          <a:bodyPr/>
          <a:lstStyle/>
          <a:p>
            <a:r>
              <a:rPr lang="en-US" dirty="0" smtClean="0"/>
              <a:t>Invited all back from previous year:</a:t>
            </a:r>
          </a:p>
          <a:p>
            <a:pPr lvl="1"/>
            <a:r>
              <a:rPr lang="en-US" dirty="0"/>
              <a:t>Quinton Clay – University of Illinois – Flagship state school</a:t>
            </a:r>
          </a:p>
          <a:p>
            <a:pPr lvl="1"/>
            <a:r>
              <a:rPr lang="en-US" dirty="0"/>
              <a:t>DJ Menifee – Knox College – Small private school</a:t>
            </a:r>
          </a:p>
          <a:p>
            <a:pPr lvl="1"/>
            <a:r>
              <a:rPr lang="en-US" dirty="0"/>
              <a:t>Ziggy Blackwell – </a:t>
            </a:r>
            <a:r>
              <a:rPr lang="en-US" dirty="0" smtClean="0"/>
              <a:t>Illinois College</a:t>
            </a:r>
            <a:endParaRPr lang="en-US" dirty="0"/>
          </a:p>
          <a:p>
            <a:pPr lvl="1"/>
            <a:r>
              <a:rPr lang="en-US" dirty="0" smtClean="0"/>
              <a:t>Cesar Flores– </a:t>
            </a:r>
            <a:r>
              <a:rPr lang="en-US" dirty="0"/>
              <a:t>College of DuPage – Community </a:t>
            </a:r>
            <a:r>
              <a:rPr lang="en-US" dirty="0" smtClean="0"/>
              <a:t>College</a:t>
            </a:r>
          </a:p>
          <a:p>
            <a:r>
              <a:rPr lang="en-US" dirty="0" smtClean="0"/>
              <a:t>Added</a:t>
            </a:r>
          </a:p>
          <a:p>
            <a:pPr lvl="1"/>
            <a:r>
              <a:rPr lang="en-US" dirty="0" smtClean="0"/>
              <a:t>Lisa King – Northern Illinois University</a:t>
            </a:r>
            <a:br>
              <a:rPr lang="en-US" dirty="0" smtClean="0"/>
            </a:br>
            <a:r>
              <a:rPr lang="en-US" dirty="0" smtClean="0"/>
              <a:t>Chance Program – Alternative </a:t>
            </a:r>
            <a:br>
              <a:rPr lang="en-US" dirty="0" smtClean="0"/>
            </a:br>
            <a:r>
              <a:rPr lang="en-US" dirty="0" smtClean="0"/>
              <a:t>Admission Program</a:t>
            </a:r>
            <a:endParaRPr lang="en-US" dirty="0"/>
          </a:p>
          <a:p>
            <a:pPr lvl="1"/>
            <a:endParaRPr lang="en-US" dirty="0"/>
          </a:p>
        </p:txBody>
      </p:sp>
      <p:pic>
        <p:nvPicPr>
          <p:cNvPr id="4" name="Picture 3"/>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6287759" y="4071281"/>
            <a:ext cx="3328543" cy="2376788"/>
          </a:xfrm>
          <a:prstGeom prst="rect">
            <a:avLst/>
          </a:prstGeom>
        </p:spPr>
      </p:pic>
      <p:pic>
        <p:nvPicPr>
          <p:cNvPr id="5" name="Picture 4"/>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6287759" y="4150658"/>
            <a:ext cx="3872241" cy="2376788"/>
          </a:xfrm>
          <a:prstGeom prst="rect">
            <a:avLst/>
          </a:prstGeom>
        </p:spPr>
      </p:pic>
    </p:spTree>
    <p:extLst>
      <p:ext uri="{BB962C8B-B14F-4D97-AF65-F5344CB8AC3E}">
        <p14:creationId xmlns:p14="http://schemas.microsoft.com/office/powerpoint/2010/main" val="698895636"/>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xit" presetSubtype="4" fill="hold" nodeType="afterEffect">
                                  <p:stCondLst>
                                    <p:cond delay="5000"/>
                                  </p:stCondLst>
                                  <p:childTnLst>
                                    <p:animEffect transition="out" filter="wipe(down)">
                                      <p:cBhvr>
                                        <p:cTn id="6" dur="500"/>
                                        <p:tgtEl>
                                          <p:spTgt spid="5"/>
                                        </p:tgtEl>
                                      </p:cBhvr>
                                    </p:animEffect>
                                    <p:set>
                                      <p:cBhvr>
                                        <p:cTn id="7" dur="1" fill="hold">
                                          <p:stCondLst>
                                            <p:cond delay="499"/>
                                          </p:stCondLst>
                                        </p:cTn>
                                        <p:tgtEl>
                                          <p:spTgt spid="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Events of the day Year 2:</a:t>
            </a:r>
            <a:br>
              <a:rPr lang="en-US" dirty="0" smtClean="0"/>
            </a:br>
            <a:r>
              <a:rPr lang="en-US" dirty="0" smtClean="0"/>
              <a:t>Mock College Admissions</a:t>
            </a:r>
            <a:endParaRPr lang="en-US" dirty="0"/>
          </a:p>
        </p:txBody>
      </p:sp>
      <p:sp>
        <p:nvSpPr>
          <p:cNvPr id="3" name="Content Placeholder 2"/>
          <p:cNvSpPr>
            <a:spLocks noGrp="1"/>
          </p:cNvSpPr>
          <p:nvPr>
            <p:ph idx="1"/>
          </p:nvPr>
        </p:nvSpPr>
        <p:spPr/>
        <p:txBody>
          <a:bodyPr/>
          <a:lstStyle/>
          <a:p>
            <a:r>
              <a:rPr lang="en-US" dirty="0" smtClean="0"/>
              <a:t>Adapted from the Great Sorting Game, written by </a:t>
            </a:r>
            <a:r>
              <a:rPr lang="en-US" dirty="0" err="1" smtClean="0"/>
              <a:t>Marylee</a:t>
            </a:r>
            <a:r>
              <a:rPr lang="en-US" dirty="0" smtClean="0"/>
              <a:t> </a:t>
            </a:r>
            <a:r>
              <a:rPr lang="en-US" dirty="0" err="1" smtClean="0"/>
              <a:t>Hoganson</a:t>
            </a:r>
            <a:r>
              <a:rPr lang="en-US" dirty="0" smtClean="0"/>
              <a:t> – Available on the NACAC website to download!</a:t>
            </a:r>
          </a:p>
          <a:p>
            <a:r>
              <a:rPr lang="en-US" dirty="0" smtClean="0"/>
              <a:t>10 students selected out of audience</a:t>
            </a:r>
          </a:p>
          <a:p>
            <a:r>
              <a:rPr lang="en-US" dirty="0" smtClean="0"/>
              <a:t>Each given a profile</a:t>
            </a:r>
          </a:p>
          <a:p>
            <a:r>
              <a:rPr lang="en-US" dirty="0" smtClean="0"/>
              <a:t>Lined up in order of GPA</a:t>
            </a:r>
          </a:p>
          <a:p>
            <a:r>
              <a:rPr lang="en-US" dirty="0" smtClean="0"/>
              <a:t>Different criteria moved them back and </a:t>
            </a:r>
            <a:br>
              <a:rPr lang="en-US" dirty="0" smtClean="0"/>
            </a:br>
            <a:r>
              <a:rPr lang="en-US" dirty="0" smtClean="0"/>
              <a:t>fourth on the admissions decision</a:t>
            </a:r>
          </a:p>
          <a:p>
            <a:r>
              <a:rPr lang="en-US" dirty="0" smtClean="0"/>
              <a:t>Top 2 were accepted, not necessarily the highest GPA/ACT scores</a:t>
            </a:r>
          </a:p>
          <a:p>
            <a:r>
              <a:rPr lang="en-US" dirty="0" smtClean="0"/>
              <a:t>Showed students the reality of a Holistic Review when determining admissions.</a:t>
            </a:r>
            <a:endParaRPr lang="en-US" dirty="0"/>
          </a:p>
        </p:txBody>
      </p:sp>
      <p:pic>
        <p:nvPicPr>
          <p:cNvPr id="5" name="Picture 4"/>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7603784" y="2743198"/>
            <a:ext cx="2816261" cy="2103395"/>
          </a:xfrm>
          <a:prstGeom prst="rect">
            <a:avLst/>
          </a:prstGeom>
        </p:spPr>
      </p:pic>
      <p:pic>
        <p:nvPicPr>
          <p:cNvPr id="4" name="Picture 3"/>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603784" y="2743197"/>
            <a:ext cx="2966445" cy="2103395"/>
          </a:xfrm>
          <a:prstGeom prst="rect">
            <a:avLst/>
          </a:prstGeom>
        </p:spPr>
      </p:pic>
    </p:spTree>
    <p:extLst>
      <p:ext uri="{BB962C8B-B14F-4D97-AF65-F5344CB8AC3E}">
        <p14:creationId xmlns:p14="http://schemas.microsoft.com/office/powerpoint/2010/main" val="2186652437"/>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xit" presetSubtype="4" fill="hold" nodeType="afterEffect">
                                  <p:stCondLst>
                                    <p:cond delay="5000"/>
                                  </p:stCondLst>
                                  <p:childTnLst>
                                    <p:animEffect transition="out" filter="wipe(down)">
                                      <p:cBhvr>
                                        <p:cTn id="6" dur="500"/>
                                        <p:tgtEl>
                                          <p:spTgt spid="4"/>
                                        </p:tgtEl>
                                      </p:cBhvr>
                                    </p:animEffect>
                                    <p:set>
                                      <p:cBhvr>
                                        <p:cTn id="7" dur="1" fill="hold">
                                          <p:stCondLst>
                                            <p:cond delay="499"/>
                                          </p:stCondLst>
                                        </p:cTn>
                                        <p:tgtEl>
                                          <p:spTgt spid="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How BSLC got Started</a:t>
            </a:r>
            <a:endParaRPr lang="en-US" dirty="0"/>
          </a:p>
        </p:txBody>
      </p:sp>
      <p:sp>
        <p:nvSpPr>
          <p:cNvPr id="3" name="Content Placeholder 2"/>
          <p:cNvSpPr>
            <a:spLocks noGrp="1"/>
          </p:cNvSpPr>
          <p:nvPr>
            <p:ph idx="1"/>
          </p:nvPr>
        </p:nvSpPr>
        <p:spPr/>
        <p:txBody>
          <a:bodyPr/>
          <a:lstStyle/>
          <a:p>
            <a:r>
              <a:rPr lang="en-US" dirty="0" smtClean="0"/>
              <a:t>Principal of York wanting a college fair for students of color</a:t>
            </a:r>
          </a:p>
          <a:p>
            <a:pPr lvl="1"/>
            <a:r>
              <a:rPr lang="en-US" dirty="0" smtClean="0"/>
              <a:t>Counselors understand the time commitment for fairs and the schedules of admissions representatives may not allow for them to come to such a niche fair</a:t>
            </a:r>
          </a:p>
          <a:p>
            <a:pPr lvl="1"/>
            <a:r>
              <a:rPr lang="en-US" dirty="0" smtClean="0"/>
              <a:t>Potential to combine with other high schools</a:t>
            </a:r>
          </a:p>
          <a:p>
            <a:pPr lvl="1"/>
            <a:r>
              <a:rPr lang="en-US" dirty="0" smtClean="0"/>
              <a:t>When and where could this event be held</a:t>
            </a:r>
          </a:p>
          <a:p>
            <a:r>
              <a:rPr lang="en-US" dirty="0" smtClean="0"/>
              <a:t>Addition of College of DuPage</a:t>
            </a:r>
          </a:p>
          <a:p>
            <a:pPr lvl="1"/>
            <a:r>
              <a:rPr lang="en-US" dirty="0" smtClean="0"/>
              <a:t>Currently working on diversifying campus</a:t>
            </a:r>
          </a:p>
          <a:p>
            <a:pPr lvl="1"/>
            <a:r>
              <a:rPr lang="en-US" dirty="0" smtClean="0"/>
              <a:t>Additional monies allocated for recruiting African American students</a:t>
            </a:r>
          </a:p>
          <a:p>
            <a:pPr lvl="1"/>
            <a:endParaRPr lang="en-US" dirty="0"/>
          </a:p>
        </p:txBody>
      </p:sp>
    </p:spTree>
    <p:extLst>
      <p:ext uri="{BB962C8B-B14F-4D97-AF65-F5344CB8AC3E}">
        <p14:creationId xmlns:p14="http://schemas.microsoft.com/office/powerpoint/2010/main" val="627400934"/>
      </p:ext>
    </p:extLst>
  </p:cSld>
  <p:clrMapOvr>
    <a:masterClrMapping/>
  </p:clrMapOvr>
  <p:transition spd="slow">
    <p:wipe/>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Events of the day Year 2:</a:t>
            </a:r>
            <a:br>
              <a:rPr lang="en-US" dirty="0" smtClean="0"/>
            </a:br>
            <a:r>
              <a:rPr lang="en-US" dirty="0" smtClean="0"/>
              <a:t>Keynote Speaker</a:t>
            </a:r>
            <a:endParaRPr lang="en-US" dirty="0"/>
          </a:p>
        </p:txBody>
      </p:sp>
      <p:sp>
        <p:nvSpPr>
          <p:cNvPr id="3" name="Content Placeholder 2"/>
          <p:cNvSpPr>
            <a:spLocks noGrp="1"/>
          </p:cNvSpPr>
          <p:nvPr>
            <p:ph idx="1"/>
          </p:nvPr>
        </p:nvSpPr>
        <p:spPr/>
        <p:txBody>
          <a:bodyPr/>
          <a:lstStyle/>
          <a:p>
            <a:r>
              <a:rPr lang="en-US" dirty="0" smtClean="0"/>
              <a:t>Broderick Booth from Homewood-Flossmoor was invited back to be our Keynote Speaker</a:t>
            </a:r>
          </a:p>
          <a:p>
            <a:r>
              <a:rPr lang="en-US" dirty="0" smtClean="0"/>
              <a:t>His presentation was at the beginning of the day, to set the tone for the day</a:t>
            </a:r>
          </a:p>
          <a:p>
            <a:r>
              <a:rPr lang="en-US" dirty="0" smtClean="0"/>
              <a:t>Presentation titled “Negative Media Portrayal of Minorities and how the Student can Ensure their Road to Success”</a:t>
            </a:r>
          </a:p>
          <a:p>
            <a:pPr lvl="1"/>
            <a:r>
              <a:rPr lang="en-US" dirty="0" smtClean="0"/>
              <a:t>YouTube clips</a:t>
            </a:r>
          </a:p>
          <a:p>
            <a:pPr lvl="1"/>
            <a:r>
              <a:rPr lang="en-US" dirty="0" smtClean="0"/>
              <a:t>Personal Story</a:t>
            </a:r>
          </a:p>
          <a:p>
            <a:pPr lvl="1"/>
            <a:r>
              <a:rPr lang="en-US" dirty="0" smtClean="0"/>
              <a:t>Really connected with each student</a:t>
            </a:r>
            <a:endParaRPr lang="en-US" dirty="0"/>
          </a:p>
        </p:txBody>
      </p:sp>
    </p:spTree>
    <p:extLst>
      <p:ext uri="{BB962C8B-B14F-4D97-AF65-F5344CB8AC3E}">
        <p14:creationId xmlns:p14="http://schemas.microsoft.com/office/powerpoint/2010/main" val="1576283629"/>
      </p:ext>
    </p:extLst>
  </p:cSld>
  <p:clrMapOvr>
    <a:masterClrMapping/>
  </p:clrMapOvr>
  <p:transition spd="slow">
    <p:wipe/>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Second Event Overall</a:t>
            </a:r>
            <a:endParaRPr lang="en-US" dirty="0"/>
          </a:p>
        </p:txBody>
      </p:sp>
      <p:sp>
        <p:nvSpPr>
          <p:cNvPr id="3" name="Content Placeholder 2"/>
          <p:cNvSpPr>
            <a:spLocks noGrp="1"/>
          </p:cNvSpPr>
          <p:nvPr>
            <p:ph idx="1"/>
          </p:nvPr>
        </p:nvSpPr>
        <p:spPr/>
        <p:txBody>
          <a:bodyPr/>
          <a:lstStyle/>
          <a:p>
            <a:r>
              <a:rPr lang="en-US" dirty="0" smtClean="0"/>
              <a:t>16 Schools attended</a:t>
            </a:r>
          </a:p>
          <a:p>
            <a:r>
              <a:rPr lang="en-US" dirty="0" smtClean="0"/>
              <a:t>325 Students. While this was less than last year, this was only Juniors</a:t>
            </a:r>
          </a:p>
          <a:p>
            <a:r>
              <a:rPr lang="en-US" dirty="0" smtClean="0"/>
              <a:t>56 Colleges in Attendance</a:t>
            </a:r>
          </a:p>
          <a:p>
            <a:r>
              <a:rPr lang="en-US" dirty="0" smtClean="0"/>
              <a:t>96% said the program was “Excellent”</a:t>
            </a:r>
          </a:p>
          <a:p>
            <a:r>
              <a:rPr lang="en-US" dirty="0" smtClean="0"/>
              <a:t>Biggest concern of students in attendance (besides more lunch) was they wanted more time for the day!</a:t>
            </a:r>
            <a:endParaRPr lang="en-US" dirty="0"/>
          </a:p>
        </p:txBody>
      </p:sp>
    </p:spTree>
    <p:extLst>
      <p:ext uri="{BB962C8B-B14F-4D97-AF65-F5344CB8AC3E}">
        <p14:creationId xmlns:p14="http://schemas.microsoft.com/office/powerpoint/2010/main" val="707055251"/>
      </p:ext>
    </p:extLst>
  </p:cSld>
  <p:clrMapOvr>
    <a:masterClrMapping/>
  </p:clrMapOvr>
  <p:transition spd="slow">
    <p:wipe/>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Tips to start an event of your own.</a:t>
            </a:r>
            <a:endParaRPr lang="en-US" dirty="0"/>
          </a:p>
        </p:txBody>
      </p:sp>
      <p:sp>
        <p:nvSpPr>
          <p:cNvPr id="3" name="Content Placeholder 2"/>
          <p:cNvSpPr>
            <a:spLocks noGrp="1"/>
          </p:cNvSpPr>
          <p:nvPr>
            <p:ph idx="1"/>
          </p:nvPr>
        </p:nvSpPr>
        <p:spPr/>
        <p:txBody>
          <a:bodyPr/>
          <a:lstStyle/>
          <a:p>
            <a:r>
              <a:rPr lang="en-US" dirty="0" smtClean="0"/>
              <a:t>Partnerships! It can’t be done on your own</a:t>
            </a:r>
          </a:p>
          <a:p>
            <a:pPr lvl="1"/>
            <a:r>
              <a:rPr lang="en-US" dirty="0" smtClean="0"/>
              <a:t>Create a committee with representation from all areas involved</a:t>
            </a:r>
          </a:p>
          <a:p>
            <a:r>
              <a:rPr lang="en-US" dirty="0" smtClean="0"/>
              <a:t>Ensure multiple high schools are in attendance</a:t>
            </a:r>
          </a:p>
          <a:p>
            <a:pPr lvl="1"/>
            <a:r>
              <a:rPr lang="en-US" dirty="0" smtClean="0"/>
              <a:t>Justifies College Fair representatives times</a:t>
            </a:r>
          </a:p>
          <a:p>
            <a:pPr lvl="1"/>
            <a:r>
              <a:rPr lang="en-US" dirty="0" smtClean="0"/>
              <a:t>Guarantees larger turn out for all presenters</a:t>
            </a:r>
          </a:p>
          <a:p>
            <a:r>
              <a:rPr lang="en-US" dirty="0" smtClean="0"/>
              <a:t>Look for grant money…It’s out there, you just need to find it</a:t>
            </a:r>
          </a:p>
          <a:p>
            <a:r>
              <a:rPr lang="en-US" dirty="0" smtClean="0"/>
              <a:t>Invite diversity initiatives to assist </a:t>
            </a:r>
            <a:r>
              <a:rPr lang="en-US" smtClean="0"/>
              <a:t>and participate</a:t>
            </a:r>
            <a:endParaRPr lang="en-US" dirty="0"/>
          </a:p>
        </p:txBody>
      </p:sp>
    </p:spTree>
    <p:extLst>
      <p:ext uri="{BB962C8B-B14F-4D97-AF65-F5344CB8AC3E}">
        <p14:creationId xmlns:p14="http://schemas.microsoft.com/office/powerpoint/2010/main" val="3164100883"/>
      </p:ext>
    </p:extLst>
  </p:cSld>
  <p:clrMapOvr>
    <a:masterClrMapping/>
  </p:clrMapOvr>
  <p:transition spd="slow">
    <p:wipe/>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Your turn! </a:t>
            </a:r>
            <a:endParaRPr lang="en-US" dirty="0"/>
          </a:p>
        </p:txBody>
      </p:sp>
      <p:sp>
        <p:nvSpPr>
          <p:cNvPr id="3" name="Content Placeholder 2"/>
          <p:cNvSpPr>
            <a:spLocks noGrp="1"/>
          </p:cNvSpPr>
          <p:nvPr>
            <p:ph idx="1"/>
          </p:nvPr>
        </p:nvSpPr>
        <p:spPr/>
        <p:txBody>
          <a:bodyPr/>
          <a:lstStyle/>
          <a:p>
            <a:r>
              <a:rPr lang="en-US" dirty="0" smtClean="0"/>
              <a:t>We hope to have provided you a guideline to help you create your own program!</a:t>
            </a:r>
          </a:p>
          <a:p>
            <a:r>
              <a:rPr lang="en-US" dirty="0" smtClean="0"/>
              <a:t>Need help? Let us know! Our contact information can be found on the IACAC App</a:t>
            </a:r>
          </a:p>
          <a:p>
            <a:r>
              <a:rPr lang="en-US" dirty="0" smtClean="0"/>
              <a:t>Thank you for attending the Black Student Leadership Conference Session!</a:t>
            </a:r>
          </a:p>
          <a:p>
            <a:endParaRPr lang="en-US" dirty="0" smtClean="0"/>
          </a:p>
        </p:txBody>
      </p:sp>
    </p:spTree>
    <p:extLst>
      <p:ext uri="{BB962C8B-B14F-4D97-AF65-F5344CB8AC3E}">
        <p14:creationId xmlns:p14="http://schemas.microsoft.com/office/powerpoint/2010/main" val="35408736"/>
      </p:ext>
    </p:extLst>
  </p:cSld>
  <p:clrMapOvr>
    <a:masterClrMapping/>
  </p:clrMapOvr>
  <p:transition spd="slow">
    <p:wip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46111" y="452718"/>
            <a:ext cx="9725440" cy="1400530"/>
          </a:xfrm>
        </p:spPr>
        <p:txBody>
          <a:bodyPr/>
          <a:lstStyle/>
          <a:p>
            <a:r>
              <a:rPr lang="en-US" dirty="0" smtClean="0"/>
              <a:t>Formation of the Committee – Year 1</a:t>
            </a:r>
            <a:endParaRPr lang="en-US" dirty="0"/>
          </a:p>
        </p:txBody>
      </p:sp>
      <p:sp>
        <p:nvSpPr>
          <p:cNvPr id="3" name="Content Placeholder 2"/>
          <p:cNvSpPr>
            <a:spLocks noGrp="1"/>
          </p:cNvSpPr>
          <p:nvPr>
            <p:ph idx="1"/>
          </p:nvPr>
        </p:nvSpPr>
        <p:spPr/>
        <p:txBody>
          <a:bodyPr/>
          <a:lstStyle/>
          <a:p>
            <a:r>
              <a:rPr lang="en-US" dirty="0" smtClean="0"/>
              <a:t>Wendy Biggs – Wheaton North High School</a:t>
            </a:r>
          </a:p>
          <a:p>
            <a:r>
              <a:rPr lang="en-US" dirty="0" smtClean="0"/>
              <a:t>Rachel Georgakis – Fenton High School</a:t>
            </a:r>
          </a:p>
          <a:p>
            <a:r>
              <a:rPr lang="en-US" dirty="0" smtClean="0"/>
              <a:t>Jacqueline Hanson – Oak Park River Forest High School</a:t>
            </a:r>
          </a:p>
          <a:p>
            <a:r>
              <a:rPr lang="en-US" dirty="0" smtClean="0"/>
              <a:t>Julie Marlatt – College of DuPage</a:t>
            </a:r>
          </a:p>
          <a:p>
            <a:r>
              <a:rPr lang="en-US" dirty="0" smtClean="0"/>
              <a:t>Lianne Musser – Lyons Township High School</a:t>
            </a:r>
          </a:p>
          <a:p>
            <a:r>
              <a:rPr lang="en-US" dirty="0" smtClean="0"/>
              <a:t>Natalie </a:t>
            </a:r>
            <a:r>
              <a:rPr lang="en-US" dirty="0" err="1" smtClean="0"/>
              <a:t>Rubino</a:t>
            </a:r>
            <a:r>
              <a:rPr lang="en-US" dirty="0" smtClean="0"/>
              <a:t> – Glenbard West High School</a:t>
            </a:r>
          </a:p>
          <a:p>
            <a:r>
              <a:rPr lang="en-US" dirty="0" smtClean="0"/>
              <a:t>Amy Thompson – York High School</a:t>
            </a:r>
          </a:p>
          <a:p>
            <a:r>
              <a:rPr lang="en-US" dirty="0" smtClean="0"/>
              <a:t>Sean Warren-Crouch – College of DuPage</a:t>
            </a:r>
            <a:endParaRPr lang="en-US" dirty="0"/>
          </a:p>
        </p:txBody>
      </p:sp>
      <p:pic>
        <p:nvPicPr>
          <p:cNvPr id="4" name="Picture 3"/>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7779606" y="3571102"/>
            <a:ext cx="3663779" cy="2442519"/>
          </a:xfrm>
          <a:prstGeom prst="rect">
            <a:avLst/>
          </a:prstGeom>
        </p:spPr>
      </p:pic>
    </p:spTree>
    <p:extLst>
      <p:ext uri="{BB962C8B-B14F-4D97-AF65-F5344CB8AC3E}">
        <p14:creationId xmlns:p14="http://schemas.microsoft.com/office/powerpoint/2010/main" val="2287203805"/>
      </p:ext>
    </p:extLst>
  </p:cSld>
  <p:clrMapOvr>
    <a:masterClrMapping/>
  </p:clrMapOvr>
  <p:transition spd="slow">
    <p:wip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Goals of the Event</a:t>
            </a:r>
            <a:endParaRPr lang="en-US" dirty="0"/>
          </a:p>
        </p:txBody>
      </p:sp>
      <p:sp>
        <p:nvSpPr>
          <p:cNvPr id="3" name="Content Placeholder 2"/>
          <p:cNvSpPr>
            <a:spLocks noGrp="1"/>
          </p:cNvSpPr>
          <p:nvPr>
            <p:ph idx="1"/>
          </p:nvPr>
        </p:nvSpPr>
        <p:spPr/>
        <p:txBody>
          <a:bodyPr/>
          <a:lstStyle/>
          <a:p>
            <a:endParaRPr lang="en-US" dirty="0"/>
          </a:p>
        </p:txBody>
      </p:sp>
    </p:spTree>
    <p:extLst>
      <p:ext uri="{BB962C8B-B14F-4D97-AF65-F5344CB8AC3E}">
        <p14:creationId xmlns:p14="http://schemas.microsoft.com/office/powerpoint/2010/main" val="2620438560"/>
      </p:ext>
    </p:extLst>
  </p:cSld>
  <p:clrMapOvr>
    <a:masterClrMapping/>
  </p:clrMapOvr>
  <p:transition spd="slow">
    <p:wip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Agenda</a:t>
            </a:r>
            <a:endParaRPr lang="en-US" dirty="0"/>
          </a:p>
        </p:txBody>
      </p:sp>
      <p:pic>
        <p:nvPicPr>
          <p:cNvPr id="4" name="Content Placeholder 3" descr="Screen Clipping"/>
          <p:cNvPicPr>
            <a:picLocks noGrp="1" noChangeAspect="1"/>
          </p:cNvPicPr>
          <p:nvPr>
            <p:ph idx="1"/>
          </p:nvPr>
        </p:nvPicPr>
        <p:blipFill>
          <a:blip r:embed="rId2">
            <a:extLst>
              <a:ext uri="{28A0092B-C50C-407E-A947-70E740481C1C}">
                <a14:useLocalDpi xmlns:a14="http://schemas.microsoft.com/office/drawing/2010/main"/>
              </a:ext>
            </a:extLst>
          </a:blip>
          <a:stretch>
            <a:fillRect/>
          </a:stretch>
        </p:blipFill>
        <p:spPr>
          <a:xfrm>
            <a:off x="646111" y="-7538"/>
            <a:ext cx="9278759" cy="6774222"/>
          </a:xfrm>
        </p:spPr>
      </p:pic>
      <p:pic>
        <p:nvPicPr>
          <p:cNvPr id="3" name="Picture 2" descr="Screen Clipping"/>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646111" y="0"/>
            <a:ext cx="4847086" cy="6858000"/>
          </a:xfrm>
          <a:prstGeom prst="rect">
            <a:avLst/>
          </a:prstGeom>
        </p:spPr>
      </p:pic>
      <p:pic>
        <p:nvPicPr>
          <p:cNvPr id="5" name="Picture 4" descr="Screen Clipping"/>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5493197" y="0"/>
            <a:ext cx="4431673" cy="6858000"/>
          </a:xfrm>
          <a:prstGeom prst="rect">
            <a:avLst/>
          </a:prstGeom>
        </p:spPr>
      </p:pic>
    </p:spTree>
    <p:extLst>
      <p:ext uri="{BB962C8B-B14F-4D97-AF65-F5344CB8AC3E}">
        <p14:creationId xmlns:p14="http://schemas.microsoft.com/office/powerpoint/2010/main" val="316207675"/>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additive="base">
                                        <p:cTn id="13" dur="500" fill="hold"/>
                                        <p:tgtEl>
                                          <p:spTgt spid="3"/>
                                        </p:tgtEl>
                                        <p:attrNameLst>
                                          <p:attrName>ppt_x</p:attrName>
                                        </p:attrNameLst>
                                      </p:cBhvr>
                                      <p:tavLst>
                                        <p:tav tm="0">
                                          <p:val>
                                            <p:strVal val="#ppt_x"/>
                                          </p:val>
                                        </p:tav>
                                        <p:tav tm="100000">
                                          <p:val>
                                            <p:strVal val="#ppt_x"/>
                                          </p:val>
                                        </p:tav>
                                      </p:tavLst>
                                    </p:anim>
                                    <p:anim calcmode="lin" valueType="num">
                                      <p:cBhvr additive="base">
                                        <p:cTn id="14" dur="500" fill="hold"/>
                                        <p:tgtEl>
                                          <p:spTgt spid="3"/>
                                        </p:tgtEl>
                                        <p:attrNameLst>
                                          <p:attrName>ppt_y</p:attrName>
                                        </p:attrNameLst>
                                      </p:cBhvr>
                                      <p:tavLst>
                                        <p:tav tm="0">
                                          <p:val>
                                            <p:strVal val="1+#ppt_h/2"/>
                                          </p:val>
                                        </p:tav>
                                        <p:tav tm="100000">
                                          <p:val>
                                            <p:strVal val="#ppt_y"/>
                                          </p:val>
                                        </p:tav>
                                      </p:tavLst>
                                    </p:anim>
                                  </p:childTnLst>
                                </p:cTn>
                              </p:par>
                              <p:par>
                                <p:cTn id="15" presetID="2" presetClass="entr" presetSubtype="4" fill="hold" nodeType="withEffect">
                                  <p:stCondLst>
                                    <p:cond delay="0"/>
                                  </p:stCondLst>
                                  <p:childTnLst>
                                    <p:set>
                                      <p:cBhvr>
                                        <p:cTn id="16" dur="1" fill="hold">
                                          <p:stCondLst>
                                            <p:cond delay="0"/>
                                          </p:stCondLst>
                                        </p:cTn>
                                        <p:tgtEl>
                                          <p:spTgt spid="5"/>
                                        </p:tgtEl>
                                        <p:attrNameLst>
                                          <p:attrName>style.visibility</p:attrName>
                                        </p:attrNameLst>
                                      </p:cBhvr>
                                      <p:to>
                                        <p:strVal val="visible"/>
                                      </p:to>
                                    </p:set>
                                    <p:anim calcmode="lin" valueType="num">
                                      <p:cBhvr additive="base">
                                        <p:cTn id="17" dur="500" fill="hold"/>
                                        <p:tgtEl>
                                          <p:spTgt spid="5"/>
                                        </p:tgtEl>
                                        <p:attrNameLst>
                                          <p:attrName>ppt_x</p:attrName>
                                        </p:attrNameLst>
                                      </p:cBhvr>
                                      <p:tavLst>
                                        <p:tav tm="0">
                                          <p:val>
                                            <p:strVal val="#ppt_x"/>
                                          </p:val>
                                        </p:tav>
                                        <p:tav tm="100000">
                                          <p:val>
                                            <p:strVal val="#ppt_x"/>
                                          </p:val>
                                        </p:tav>
                                      </p:tavLst>
                                    </p:anim>
                                    <p:anim calcmode="lin" valueType="num">
                                      <p:cBhvr additive="base">
                                        <p:cTn id="1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Events of the day:</a:t>
            </a:r>
            <a:br>
              <a:rPr lang="en-US" dirty="0" smtClean="0"/>
            </a:br>
            <a:r>
              <a:rPr lang="en-US" dirty="0" smtClean="0"/>
              <a:t>Admissions Representative Panel</a:t>
            </a:r>
            <a:endParaRPr lang="en-US" dirty="0"/>
          </a:p>
        </p:txBody>
      </p:sp>
      <p:sp>
        <p:nvSpPr>
          <p:cNvPr id="3" name="Content Placeholder 2"/>
          <p:cNvSpPr>
            <a:spLocks noGrp="1"/>
          </p:cNvSpPr>
          <p:nvPr>
            <p:ph idx="1"/>
          </p:nvPr>
        </p:nvSpPr>
        <p:spPr/>
        <p:txBody>
          <a:bodyPr>
            <a:normAutofit lnSpcReduction="10000"/>
          </a:bodyPr>
          <a:lstStyle/>
          <a:p>
            <a:r>
              <a:rPr lang="en-US" dirty="0" smtClean="0"/>
              <a:t>Representatives from different types of institutions </a:t>
            </a:r>
          </a:p>
          <a:p>
            <a:pPr lvl="1"/>
            <a:r>
              <a:rPr lang="en-US" dirty="0" smtClean="0"/>
              <a:t>Quinton Clay – University of Illinois – Flagship state school</a:t>
            </a:r>
          </a:p>
          <a:p>
            <a:pPr lvl="1"/>
            <a:r>
              <a:rPr lang="en-US" dirty="0" smtClean="0"/>
              <a:t>DJ Menifee – Knox College – Small private school</a:t>
            </a:r>
          </a:p>
          <a:p>
            <a:pPr lvl="1"/>
            <a:r>
              <a:rPr lang="en-US" dirty="0" smtClean="0"/>
              <a:t>Ziggy Blackwell – SIU Edwardsville – Midsize state school</a:t>
            </a:r>
          </a:p>
          <a:p>
            <a:pPr lvl="1"/>
            <a:r>
              <a:rPr lang="en-US" dirty="0" smtClean="0"/>
              <a:t>Jose Alferez – College of DuPage – Community College</a:t>
            </a:r>
          </a:p>
          <a:p>
            <a:r>
              <a:rPr lang="en-US" dirty="0" smtClean="0"/>
              <a:t>Discussed</a:t>
            </a:r>
          </a:p>
          <a:p>
            <a:pPr lvl="1"/>
            <a:r>
              <a:rPr lang="en-US" dirty="0" smtClean="0"/>
              <a:t>Admissions criteria</a:t>
            </a:r>
          </a:p>
          <a:p>
            <a:pPr lvl="1"/>
            <a:r>
              <a:rPr lang="en-US" dirty="0" smtClean="0"/>
              <a:t>Cost to attend</a:t>
            </a:r>
          </a:p>
          <a:p>
            <a:pPr lvl="1"/>
            <a:r>
              <a:rPr lang="en-US" dirty="0" smtClean="0"/>
              <a:t>Diversity</a:t>
            </a:r>
          </a:p>
          <a:p>
            <a:pPr lvl="1"/>
            <a:r>
              <a:rPr lang="en-US" dirty="0" smtClean="0"/>
              <a:t>Scholarship Opportunities</a:t>
            </a:r>
          </a:p>
          <a:p>
            <a:pPr lvl="1"/>
            <a:r>
              <a:rPr lang="en-US" dirty="0" smtClean="0"/>
              <a:t>General Q&amp;A for students</a:t>
            </a:r>
          </a:p>
          <a:p>
            <a:endParaRPr lang="en-US" dirty="0"/>
          </a:p>
        </p:txBody>
      </p:sp>
      <p:pic>
        <p:nvPicPr>
          <p:cNvPr id="4" name="Picture 3"/>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5348473" y="4133533"/>
            <a:ext cx="3671960" cy="2447974"/>
          </a:xfrm>
          <a:prstGeom prst="rect">
            <a:avLst/>
          </a:prstGeom>
        </p:spPr>
      </p:pic>
      <p:pic>
        <p:nvPicPr>
          <p:cNvPr id="5" name="Picture 4"/>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283707" y="4133533"/>
            <a:ext cx="3736726" cy="2447974"/>
          </a:xfrm>
          <a:prstGeom prst="rect">
            <a:avLst/>
          </a:prstGeom>
        </p:spPr>
      </p:pic>
    </p:spTree>
    <p:extLst>
      <p:ext uri="{BB962C8B-B14F-4D97-AF65-F5344CB8AC3E}">
        <p14:creationId xmlns:p14="http://schemas.microsoft.com/office/powerpoint/2010/main" val="805559309"/>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stCondLst>
                                    <p:cond delay="700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Events of the day:</a:t>
            </a:r>
            <a:br>
              <a:rPr lang="en-US" dirty="0" smtClean="0"/>
            </a:br>
            <a:r>
              <a:rPr lang="en-US" dirty="0" smtClean="0"/>
              <a:t>“Introduction to College” Speakers</a:t>
            </a:r>
            <a:endParaRPr lang="en-US" dirty="0"/>
          </a:p>
        </p:txBody>
      </p:sp>
      <p:sp>
        <p:nvSpPr>
          <p:cNvPr id="3" name="Content Placeholder 2"/>
          <p:cNvSpPr>
            <a:spLocks noGrp="1"/>
          </p:cNvSpPr>
          <p:nvPr>
            <p:ph idx="1"/>
          </p:nvPr>
        </p:nvSpPr>
        <p:spPr/>
        <p:txBody>
          <a:bodyPr/>
          <a:lstStyle/>
          <a:p>
            <a:r>
              <a:rPr lang="en-US" dirty="0" smtClean="0"/>
              <a:t>Kevin Coy- College Counselor at Homewood-Flossmoor High School</a:t>
            </a:r>
          </a:p>
          <a:p>
            <a:r>
              <a:rPr lang="en-US" dirty="0" smtClean="0"/>
              <a:t>Broderick Booth – Guidance Counselor at Homewood-Flossmoor</a:t>
            </a:r>
          </a:p>
          <a:p>
            <a:r>
              <a:rPr lang="en-US" dirty="0" smtClean="0"/>
              <a:t>Gave personal stories of their college experiences</a:t>
            </a:r>
          </a:p>
          <a:p>
            <a:pPr lvl="1"/>
            <a:r>
              <a:rPr lang="en-US" dirty="0" smtClean="0"/>
              <a:t>Athletics</a:t>
            </a:r>
          </a:p>
          <a:p>
            <a:pPr lvl="1"/>
            <a:r>
              <a:rPr lang="en-US" dirty="0" smtClean="0"/>
              <a:t>Greek life</a:t>
            </a:r>
          </a:p>
          <a:p>
            <a:pPr lvl="1"/>
            <a:r>
              <a:rPr lang="en-US" dirty="0" smtClean="0"/>
              <a:t>Scholarships</a:t>
            </a:r>
          </a:p>
          <a:p>
            <a:pPr lvl="1"/>
            <a:r>
              <a:rPr lang="en-US" dirty="0" smtClean="0"/>
              <a:t>Grad School</a:t>
            </a:r>
          </a:p>
          <a:p>
            <a:r>
              <a:rPr lang="en-US" dirty="0" smtClean="0"/>
              <a:t>Focus on how to get the most out of </a:t>
            </a:r>
            <a:br>
              <a:rPr lang="en-US" dirty="0" smtClean="0"/>
            </a:br>
            <a:r>
              <a:rPr lang="en-US" dirty="0" smtClean="0"/>
              <a:t>college years </a:t>
            </a:r>
            <a:endParaRPr lang="en-US" dirty="0"/>
          </a:p>
        </p:txBody>
      </p:sp>
      <p:pic>
        <p:nvPicPr>
          <p:cNvPr id="5" name="Picture 4"/>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rot="16200000">
            <a:off x="5779400" y="3909409"/>
            <a:ext cx="2639113" cy="1767017"/>
          </a:xfrm>
          <a:prstGeom prst="rect">
            <a:avLst/>
          </a:prstGeom>
        </p:spPr>
      </p:pic>
      <p:pic>
        <p:nvPicPr>
          <p:cNvPr id="6" name="Picture 5"/>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7982466" y="3473361"/>
            <a:ext cx="2188174" cy="2639114"/>
          </a:xfrm>
          <a:prstGeom prst="rect">
            <a:avLst/>
          </a:prstGeom>
        </p:spPr>
      </p:pic>
      <p:pic>
        <p:nvPicPr>
          <p:cNvPr id="4" name="Picture 3"/>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6215448" y="3475679"/>
            <a:ext cx="3955192" cy="2636795"/>
          </a:xfrm>
          <a:prstGeom prst="rect">
            <a:avLst/>
          </a:prstGeom>
        </p:spPr>
      </p:pic>
    </p:spTree>
    <p:extLst>
      <p:ext uri="{BB962C8B-B14F-4D97-AF65-F5344CB8AC3E}">
        <p14:creationId xmlns:p14="http://schemas.microsoft.com/office/powerpoint/2010/main" val="3256450065"/>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500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Events for the day:</a:t>
            </a:r>
            <a:br>
              <a:rPr lang="en-US" dirty="0" smtClean="0"/>
            </a:br>
            <a:r>
              <a:rPr lang="en-US" dirty="0" smtClean="0"/>
              <a:t>Financial Aid Presentation</a:t>
            </a:r>
            <a:endParaRPr lang="en-US" dirty="0"/>
          </a:p>
        </p:txBody>
      </p:sp>
      <p:sp>
        <p:nvSpPr>
          <p:cNvPr id="3" name="Content Placeholder 2"/>
          <p:cNvSpPr>
            <a:spLocks noGrp="1"/>
          </p:cNvSpPr>
          <p:nvPr>
            <p:ph idx="1"/>
          </p:nvPr>
        </p:nvSpPr>
        <p:spPr/>
        <p:txBody>
          <a:bodyPr/>
          <a:lstStyle/>
          <a:p>
            <a:r>
              <a:rPr lang="en-US" dirty="0" smtClean="0"/>
              <a:t>Erica Ford from Illinois Student Assistance Commission</a:t>
            </a:r>
          </a:p>
          <a:p>
            <a:r>
              <a:rPr lang="en-US" dirty="0" smtClean="0"/>
              <a:t>Discussed Scholarships, Loans, and Grants in depth</a:t>
            </a:r>
          </a:p>
          <a:p>
            <a:r>
              <a:rPr lang="en-US" dirty="0" smtClean="0"/>
              <a:t>Broke down the FAFSA to make it more understandable</a:t>
            </a:r>
          </a:p>
          <a:p>
            <a:r>
              <a:rPr lang="en-US" dirty="0" smtClean="0"/>
              <a:t>Many students thought college was unattainable for them, this helped make it more of a reality</a:t>
            </a:r>
            <a:endParaRPr lang="en-US" dirty="0"/>
          </a:p>
        </p:txBody>
      </p:sp>
      <p:pic>
        <p:nvPicPr>
          <p:cNvPr id="4" name="Picture 3"/>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5968314" y="3834027"/>
            <a:ext cx="4288824" cy="2859216"/>
          </a:xfrm>
          <a:prstGeom prst="rect">
            <a:avLst/>
          </a:prstGeom>
        </p:spPr>
      </p:pic>
    </p:spTree>
    <p:extLst>
      <p:ext uri="{BB962C8B-B14F-4D97-AF65-F5344CB8AC3E}">
        <p14:creationId xmlns:p14="http://schemas.microsoft.com/office/powerpoint/2010/main" val="3374333353"/>
      </p:ext>
    </p:extLst>
  </p:cSld>
  <p:clrMapOvr>
    <a:masterClrMapping/>
  </p:clrMapOvr>
  <p:transition spd="slow">
    <p:wip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Events for the day:</a:t>
            </a:r>
            <a:br>
              <a:rPr lang="en-US" dirty="0" smtClean="0"/>
            </a:br>
            <a:r>
              <a:rPr lang="en-US" dirty="0" smtClean="0"/>
              <a:t>Careers and Majors Presentation</a:t>
            </a:r>
            <a:endParaRPr lang="en-US" dirty="0"/>
          </a:p>
        </p:txBody>
      </p:sp>
      <p:sp>
        <p:nvSpPr>
          <p:cNvPr id="3" name="Content Placeholder 2"/>
          <p:cNvSpPr>
            <a:spLocks noGrp="1"/>
          </p:cNvSpPr>
          <p:nvPr>
            <p:ph idx="1"/>
          </p:nvPr>
        </p:nvSpPr>
        <p:spPr/>
        <p:txBody>
          <a:bodyPr/>
          <a:lstStyle/>
          <a:p>
            <a:r>
              <a:rPr lang="en-US" dirty="0" smtClean="0"/>
              <a:t>Dana Thompson – Counselor at College of DuPage</a:t>
            </a:r>
          </a:p>
          <a:p>
            <a:r>
              <a:rPr lang="en-US" dirty="0" smtClean="0"/>
              <a:t>Discussed differences between types of degrees and certificates</a:t>
            </a:r>
          </a:p>
          <a:p>
            <a:r>
              <a:rPr lang="en-US" dirty="0" smtClean="0"/>
              <a:t>In-demand jobs</a:t>
            </a:r>
          </a:p>
          <a:p>
            <a:r>
              <a:rPr lang="en-US" dirty="0" smtClean="0"/>
              <a:t>Up and coming career paths</a:t>
            </a:r>
          </a:p>
          <a:p>
            <a:r>
              <a:rPr lang="en-US" dirty="0" smtClean="0"/>
              <a:t>Impact major changes have on students</a:t>
            </a:r>
            <a:endParaRPr lang="en-US" dirty="0"/>
          </a:p>
        </p:txBody>
      </p:sp>
      <p:pic>
        <p:nvPicPr>
          <p:cNvPr id="4" name="Picture 3"/>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6698392" y="3830594"/>
            <a:ext cx="4312508" cy="2875005"/>
          </a:xfrm>
          <a:prstGeom prst="rect">
            <a:avLst/>
          </a:prstGeom>
        </p:spPr>
      </p:pic>
    </p:spTree>
    <p:extLst>
      <p:ext uri="{BB962C8B-B14F-4D97-AF65-F5344CB8AC3E}">
        <p14:creationId xmlns:p14="http://schemas.microsoft.com/office/powerpoint/2010/main" val="3732719557"/>
      </p:ext>
    </p:extLst>
  </p:cSld>
  <p:clrMapOvr>
    <a:masterClrMapping/>
  </p:clrMapOvr>
  <p:transition spd="slow">
    <p:wipe/>
  </p:transition>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on">
  <a:themeElements>
    <a:clrScheme name="Ion">
      <a:dk1>
        <a:sysClr val="windowText" lastClr="000000"/>
      </a:dk1>
      <a:lt1>
        <a:sysClr val="window" lastClr="FFFFFF"/>
      </a:lt1>
      <a:dk2>
        <a:srgbClr val="1E5155"/>
      </a:dk2>
      <a:lt2>
        <a:srgbClr val="EBEBEB"/>
      </a:lt2>
      <a:accent1>
        <a:srgbClr val="B01513"/>
      </a:accent1>
      <a:accent2>
        <a:srgbClr val="EA6312"/>
      </a:accent2>
      <a:accent3>
        <a:srgbClr val="E6B729"/>
      </a:accent3>
      <a:accent4>
        <a:srgbClr val="6AAC90"/>
      </a:accent4>
      <a:accent5>
        <a:srgbClr val="54849A"/>
      </a:accent5>
      <a:accent6>
        <a:srgbClr val="9E5E9B"/>
      </a:accent6>
      <a:hlink>
        <a:srgbClr val="58C1BA"/>
      </a:hlink>
      <a:folHlink>
        <a:srgbClr val="9DFFCB"/>
      </a:folHlink>
    </a:clrScheme>
    <a:fontScheme name="Ion">
      <a:majorFont>
        <a:latin typeface="Century Gothic"/>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7000"/>
                <a:hueMod val="88000"/>
                <a:satMod val="130000"/>
                <a:lumMod val="124000"/>
              </a:schemeClr>
            </a:gs>
            <a:gs pos="100000">
              <a:schemeClr val="phClr">
                <a:tint val="96000"/>
                <a:shade val="88000"/>
                <a:hueMod val="108000"/>
                <a:satMod val="164000"/>
                <a:lumMod val="76000"/>
              </a:schemeClr>
            </a:gs>
          </a:gsLst>
          <a:path path="circle">
            <a:fillToRect l="45000" t="65000" r="125000" b="100000"/>
          </a:path>
        </a:gradFill>
        <a:blipFill rotWithShape="1">
          <a:blip xmlns:r="http://schemas.openxmlformats.org/officeDocument/2006/relationships" r:embed="rId1">
            <a:duotone>
              <a:schemeClr val="phClr">
                <a:shade val="69000"/>
                <a:hueMod val="108000"/>
                <a:satMod val="164000"/>
                <a:lumMod val="74000"/>
              </a:schemeClr>
              <a:schemeClr val="phClr">
                <a:tint val="96000"/>
                <a:hueMod val="88000"/>
                <a:satMod val="140000"/>
                <a:lumMod val="132000"/>
              </a:schemeClr>
            </a:duotone>
          </a:blip>
          <a:stretch/>
        </a:blipFill>
      </a:bgFillStyleLst>
    </a:fmtScheme>
  </a:themeElements>
  <a:objectDefaults/>
  <a:extraClrSchemeLst/>
  <a:extLst>
    <a:ext uri="{05A4C25C-085E-4340-85A3-A5531E510DB2}">
      <thm15:themeFamily xmlns:thm15="http://schemas.microsoft.com/office/thememl/2012/main" xmlns="" name="Ion" id="{B8441ADB-2E43-4AF7-B97A-BD870242C6A8}" vid="{292E63A9-BB86-4E3D-B92A-7223C6510D2E}"/>
    </a:ext>
  </a:extLst>
</a:theme>
</file>

<file path=docProps/app.xml><?xml version="1.0" encoding="utf-8"?>
<Properties xmlns="http://schemas.openxmlformats.org/officeDocument/2006/extended-properties" xmlns:vt="http://schemas.openxmlformats.org/officeDocument/2006/docPropsVTypes">
  <Template>Ion</Template>
  <TotalTime>2916</TotalTime>
  <Words>1033</Words>
  <Application>Microsoft Office PowerPoint</Application>
  <PresentationFormat>Custom</PresentationFormat>
  <Paragraphs>166</Paragraphs>
  <Slides>23</Slides>
  <Notes>0</Notes>
  <HiddenSlides>0</HiddenSlides>
  <MMClips>0</MMClips>
  <ScaleCrop>false</ScaleCrop>
  <HeadingPairs>
    <vt:vector size="4" baseType="variant">
      <vt:variant>
        <vt:lpstr>Theme</vt:lpstr>
      </vt:variant>
      <vt:variant>
        <vt:i4>1</vt:i4>
      </vt:variant>
      <vt:variant>
        <vt:lpstr>Slide Titles</vt:lpstr>
      </vt:variant>
      <vt:variant>
        <vt:i4>23</vt:i4>
      </vt:variant>
    </vt:vector>
  </HeadingPairs>
  <TitlesOfParts>
    <vt:vector size="24" baseType="lpstr">
      <vt:lpstr>Ion</vt:lpstr>
      <vt:lpstr>Black Student Leadership Conference</vt:lpstr>
      <vt:lpstr>How BSLC got Started</vt:lpstr>
      <vt:lpstr>Formation of the Committee – Year 1</vt:lpstr>
      <vt:lpstr>Goals of the Event</vt:lpstr>
      <vt:lpstr>Agenda</vt:lpstr>
      <vt:lpstr>Events of the day: Admissions Representative Panel</vt:lpstr>
      <vt:lpstr>Events of the day: “Introduction to College” Speakers</vt:lpstr>
      <vt:lpstr>Events for the day: Financial Aid Presentation</vt:lpstr>
      <vt:lpstr>Events for the day: Careers and Majors Presentation</vt:lpstr>
      <vt:lpstr>Events of the day: Keynote Speaker – Road to Success</vt:lpstr>
      <vt:lpstr>Events of the day: College Fair</vt:lpstr>
      <vt:lpstr>First Event Overall</vt:lpstr>
      <vt:lpstr>Areas of Improvement </vt:lpstr>
      <vt:lpstr>Changes to Second Event</vt:lpstr>
      <vt:lpstr>Changes to Second Event</vt:lpstr>
      <vt:lpstr>Events of the day Year 2: College Student Panel</vt:lpstr>
      <vt:lpstr>Events of the day Year 2: Career Exploration Express</vt:lpstr>
      <vt:lpstr>Events of the day Year 2: Admissions Representative Panel</vt:lpstr>
      <vt:lpstr>Events of the day Year 2: Mock College Admissions</vt:lpstr>
      <vt:lpstr>Events of the day Year 2: Keynote Speaker</vt:lpstr>
      <vt:lpstr>Second Event Overall</vt:lpstr>
      <vt:lpstr>Tips to start an event of your own.</vt:lpstr>
      <vt:lpstr>Your turn! </vt:lpstr>
    </vt:vector>
  </TitlesOfParts>
  <Company>College of DuPage</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Black Student Leadership Conference</dc:title>
  <dc:creator>Warren, Sean</dc:creator>
  <cp:lastModifiedBy>Default</cp:lastModifiedBy>
  <cp:revision>34</cp:revision>
  <dcterms:created xsi:type="dcterms:W3CDTF">2015-04-21T18:19:27Z</dcterms:created>
  <dcterms:modified xsi:type="dcterms:W3CDTF">2015-05-16T01:01:22Z</dcterms:modified>
</cp:coreProperties>
</file>