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7" r:id="rId6"/>
    <p:sldId id="266" r:id="rId7"/>
    <p:sldId id="261" r:id="rId8"/>
    <p:sldId id="268" r:id="rId9"/>
    <p:sldId id="263" r:id="rId10"/>
    <p:sldId id="264" r:id="rId11"/>
    <p:sldId id="265" r:id="rId12"/>
    <p:sldId id="262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D0583-2C92-4969-9A31-2C00B55AC5F7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9BB6B-0135-4096-A0AB-35A1E4BF4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40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9BB6B-0135-4096-A0AB-35A1E4BF46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43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9BB6B-0135-4096-A0AB-35A1E4BF46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61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9BB6B-0135-4096-A0AB-35A1E4BF46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02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9BB6B-0135-4096-A0AB-35A1E4BF46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05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9BB6B-0135-4096-A0AB-35A1E4BF46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38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9BB6B-0135-4096-A0AB-35A1E4BF46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74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9BB6B-0135-4096-A0AB-35A1E4BF46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08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9BB6B-0135-4096-A0AB-35A1E4BF46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11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9BB6B-0135-4096-A0AB-35A1E4BF46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00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9BB6B-0135-4096-A0AB-35A1E4BF46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24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5/15/2015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/>
              <a:t>Advising For the Health Careers</a:t>
            </a:r>
            <a:r>
              <a:rPr lang="en-US" sz="6000" i="1" dirty="0" smtClean="0"/>
              <a:t/>
            </a:r>
            <a:br>
              <a:rPr lang="en-US" sz="6000" i="1" dirty="0" smtClean="0"/>
            </a:br>
            <a:r>
              <a:rPr lang="en-US" sz="4000" dirty="0" smtClean="0"/>
              <a:t>Presentation to IACAC</a:t>
            </a:r>
            <a:br>
              <a:rPr lang="en-US" sz="4000" dirty="0" smtClean="0"/>
            </a:br>
            <a:r>
              <a:rPr lang="en-US" sz="4000" dirty="0" smtClean="0"/>
              <a:t>April 30, 2015</a:t>
            </a:r>
            <a:br>
              <a:rPr lang="en-US" sz="4000" dirty="0" smtClean="0"/>
            </a:b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19"/>
            <a:ext cx="7891272" cy="125255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Chuck Hauck, Pre-Medical Coordinator</a:t>
            </a:r>
          </a:p>
          <a:p>
            <a:r>
              <a:rPr lang="en-US" sz="2000" dirty="0" smtClean="0"/>
              <a:t>University of Iowa, Academic Advising 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71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Health-Related Advising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Athletic Training*</a:t>
            </a:r>
          </a:p>
          <a:p>
            <a:r>
              <a:rPr lang="en-US" dirty="0" smtClean="0"/>
              <a:t>Biomedical Engineering*</a:t>
            </a:r>
          </a:p>
          <a:p>
            <a:r>
              <a:rPr lang="en-US" dirty="0" smtClean="0"/>
              <a:t>Child Life*</a:t>
            </a:r>
          </a:p>
          <a:p>
            <a:r>
              <a:rPr lang="en-US" dirty="0" smtClean="0"/>
              <a:t>Health and Human Physiology*</a:t>
            </a:r>
          </a:p>
          <a:p>
            <a:r>
              <a:rPr lang="en-US" dirty="0" smtClean="0"/>
              <a:t>Medical Laboratory Sciences*</a:t>
            </a:r>
          </a:p>
          <a:p>
            <a:r>
              <a:rPr lang="en-US" dirty="0" smtClean="0"/>
              <a:t>Nuclear Medicine Technology*</a:t>
            </a:r>
          </a:p>
          <a:p>
            <a:r>
              <a:rPr lang="en-US" dirty="0" smtClean="0"/>
              <a:t>Nursing*</a:t>
            </a:r>
          </a:p>
          <a:p>
            <a:r>
              <a:rPr lang="en-US" dirty="0" smtClean="0"/>
              <a:t>Radiation Sciences*</a:t>
            </a:r>
          </a:p>
          <a:p>
            <a:r>
              <a:rPr lang="en-US" dirty="0" smtClean="0"/>
              <a:t>Speech and Hearing Science*</a:t>
            </a:r>
          </a:p>
          <a:p>
            <a:r>
              <a:rPr lang="en-US" dirty="0" smtClean="0"/>
              <a:t>Therapeutic Recreation*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At Iowa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Advising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Academic Advising Center</a:t>
            </a:r>
            <a:r>
              <a:rPr lang="en-US" sz="2000" smtClean="0"/>
              <a:t>,  42 </a:t>
            </a:r>
            <a:r>
              <a:rPr lang="en-US" sz="2000" dirty="0" smtClean="0"/>
              <a:t>professional staff advisors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Individualized advising: 22 advisors specializing in the pre-health sciences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If pre-professional health science, student stays with advisor through full four years (or longer, if needed) </a:t>
            </a:r>
            <a:endParaRPr lang="en-US" sz="2000" dirty="0"/>
          </a:p>
          <a:p>
            <a:r>
              <a:rPr lang="en-US" dirty="0" smtClean="0"/>
              <a:t>Opportunities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Health Sciences campus in close proximity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Opportunity to volunteer at three hospitals and scores of other local sites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Opportunity to do either medically-related or basic-science research at a top </a:t>
            </a:r>
          </a:p>
          <a:p>
            <a:pPr marL="274320" lvl="1" indent="0">
              <a:buNone/>
            </a:pPr>
            <a:r>
              <a:rPr lang="en-US" sz="2000" dirty="0" smtClean="0"/>
              <a:t>    research institution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Strong honors program with mentoring opportunities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2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Tell Your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Academic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Complete World Language courses in high school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Develop a strong math foundation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smtClean="0"/>
              <a:t>Take </a:t>
            </a:r>
            <a:r>
              <a:rPr lang="en-US" sz="2000" dirty="0" smtClean="0"/>
              <a:t>AP courses if available and if you qualify/are interested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Follow a well-planned and challenging program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</a:t>
            </a:r>
            <a:r>
              <a:rPr lang="en-US" sz="2000" dirty="0" smtClean="0"/>
              <a:t>mprove study skills and time management skills</a:t>
            </a:r>
          </a:p>
          <a:p>
            <a:r>
              <a:rPr lang="en-US" b="1" dirty="0" smtClean="0"/>
              <a:t>Non-Academic</a:t>
            </a:r>
          </a:p>
          <a:p>
            <a:pPr lvl="1"/>
            <a:r>
              <a:rPr lang="en-US" sz="2000" dirty="0" smtClean="0"/>
              <a:t>Research health professions/complete a job shadow</a:t>
            </a:r>
          </a:p>
          <a:p>
            <a:pPr lvl="1"/>
            <a:r>
              <a:rPr lang="en-US" sz="2000" dirty="0" smtClean="0"/>
              <a:t>Participate in a range of leadership/extracurricular activities</a:t>
            </a:r>
          </a:p>
          <a:p>
            <a:pPr lvl="1"/>
            <a:r>
              <a:rPr lang="en-US" sz="2000" dirty="0" smtClean="0"/>
              <a:t>Volunteer (either healthcare setting or non-health care setting) </a:t>
            </a:r>
          </a:p>
          <a:p>
            <a:pPr lvl="1"/>
            <a:r>
              <a:rPr lang="en-US" sz="2000" dirty="0" smtClean="0"/>
              <a:t>Don’t break the law</a:t>
            </a:r>
          </a:p>
          <a:p>
            <a:pPr marL="274320" lvl="1" indent="0">
              <a:buNone/>
            </a:pPr>
            <a:endParaRPr lang="en-US" sz="2000" dirty="0" smtClean="0"/>
          </a:p>
          <a:p>
            <a:pPr marL="27432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617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59" y="77320"/>
            <a:ext cx="9561138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9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-33338"/>
            <a:ext cx="9639300" cy="69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8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Trends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Shortages in Health Care Professionals/Growth in Health Care Opportunities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Focus on Academic Competencies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Medical College Admissions Test (MCAT) changes</a:t>
            </a:r>
          </a:p>
          <a:p>
            <a:r>
              <a:rPr lang="en-US" dirty="0" smtClean="0"/>
              <a:t>How We Advise</a:t>
            </a:r>
          </a:p>
          <a:p>
            <a:pPr lvl="2"/>
            <a:r>
              <a:rPr lang="en-US" sz="2000" dirty="0" smtClean="0"/>
              <a:t>University of Iowa Undergraduate Programs</a:t>
            </a:r>
          </a:p>
          <a:p>
            <a:pPr lvl="2"/>
            <a:r>
              <a:rPr lang="en-US" sz="2000" dirty="0" smtClean="0"/>
              <a:t>Health Professions Programs</a:t>
            </a:r>
          </a:p>
          <a:p>
            <a:r>
              <a:rPr lang="en-US" dirty="0"/>
              <a:t>Recommendations for </a:t>
            </a:r>
            <a:r>
              <a:rPr lang="en-US" dirty="0" smtClean="0"/>
              <a:t>Your Students</a:t>
            </a:r>
            <a:endParaRPr lang="en-US" dirty="0"/>
          </a:p>
          <a:p>
            <a:pPr lvl="2"/>
            <a:r>
              <a:rPr lang="en-US" sz="2000" dirty="0" smtClean="0"/>
              <a:t>Courses</a:t>
            </a:r>
          </a:p>
          <a:p>
            <a:pPr lvl="2"/>
            <a:r>
              <a:rPr lang="en-US" sz="2000" dirty="0" smtClean="0"/>
              <a:t>Activities</a:t>
            </a:r>
          </a:p>
          <a:p>
            <a:pPr marL="548640" lvl="2" indent="0">
              <a:buNone/>
            </a:pPr>
            <a:endParaRPr lang="en-US" dirty="0"/>
          </a:p>
          <a:p>
            <a:pPr marL="548640" lvl="2" indent="0">
              <a:buNone/>
            </a:pPr>
            <a:endParaRPr lang="en-US" dirty="0"/>
          </a:p>
          <a:p>
            <a:pPr marL="54864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9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336550"/>
            <a:ext cx="9764713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0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404813"/>
            <a:ext cx="10402888" cy="600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9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InterproFessionalism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3600" dirty="0" smtClean="0"/>
              <a:t>  Increased collaboration and teamwork</a:t>
            </a:r>
          </a:p>
          <a:p>
            <a:r>
              <a:rPr lang="en-US" sz="3600" dirty="0" smtClean="0"/>
              <a:t>  “Health Care Team”</a:t>
            </a:r>
          </a:p>
          <a:p>
            <a:r>
              <a:rPr lang="en-US" sz="3600" dirty="0" smtClean="0"/>
              <a:t>  Increase in educational partnerships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622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Competency Driven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730188"/>
            <a:ext cx="10058400" cy="4563036"/>
          </a:xfrm>
        </p:spPr>
        <p:txBody>
          <a:bodyPr>
            <a:noAutofit/>
          </a:bodyPr>
          <a:lstStyle/>
          <a:p>
            <a:r>
              <a:rPr lang="en-US" sz="2800" dirty="0" smtClean="0"/>
              <a:t>Described in reports like the “Scientific Foundations of Future Physicians” and “Behavioral and Social Science Foundations for Future Physicians”</a:t>
            </a:r>
          </a:p>
          <a:p>
            <a:r>
              <a:rPr lang="en-US" sz="2800" dirty="0" smtClean="0"/>
              <a:t>Based on the application of knowledge, rather than  memorization</a:t>
            </a:r>
          </a:p>
          <a:p>
            <a:r>
              <a:rPr lang="en-US" sz="2800" dirty="0" smtClean="0"/>
              <a:t>Asks users to apply their knowledge to solve problems</a:t>
            </a:r>
          </a:p>
          <a:p>
            <a:r>
              <a:rPr lang="en-US" sz="2800" dirty="0" smtClean="0"/>
              <a:t>Less didactic, often includes greater (and earlier) clinical exposure (“helix” approach).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011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64874"/>
          </a:xfrm>
        </p:spPr>
        <p:txBody>
          <a:bodyPr/>
          <a:lstStyle/>
          <a:p>
            <a:r>
              <a:rPr lang="en-US" dirty="0" smtClean="0"/>
              <a:t>MCAT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649505"/>
            <a:ext cx="10058400" cy="47602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Old</a:t>
            </a:r>
            <a:r>
              <a:rPr lang="en-US" sz="2400" dirty="0" smtClean="0"/>
              <a:t> Medical College Admissions Test (MCAT) :  Four Sections</a:t>
            </a:r>
          </a:p>
          <a:p>
            <a:r>
              <a:rPr lang="en-US" dirty="0" smtClean="0"/>
              <a:t>Physical Sciences</a:t>
            </a:r>
          </a:p>
          <a:p>
            <a:r>
              <a:rPr lang="en-US" dirty="0" smtClean="0"/>
              <a:t>Biological Sciences</a:t>
            </a:r>
          </a:p>
          <a:p>
            <a:r>
              <a:rPr lang="en-US" dirty="0" smtClean="0"/>
              <a:t>Verbal Reasoning </a:t>
            </a:r>
          </a:p>
          <a:p>
            <a:r>
              <a:rPr lang="en-US" dirty="0" smtClean="0"/>
              <a:t>Writing Sample</a:t>
            </a:r>
          </a:p>
          <a:p>
            <a:pPr marL="0" indent="0">
              <a:buNone/>
            </a:pPr>
            <a:r>
              <a:rPr lang="en-US" sz="2400" b="1" dirty="0" smtClean="0"/>
              <a:t>New</a:t>
            </a:r>
            <a:r>
              <a:rPr lang="en-US" sz="2400" dirty="0" smtClean="0"/>
              <a:t> Medical College Admissions Test (MCAT):  Four Sections:  </a:t>
            </a:r>
          </a:p>
          <a:p>
            <a:r>
              <a:rPr lang="en-US" dirty="0" smtClean="0"/>
              <a:t>Chemical and Physical Foundations of Biological  Systems</a:t>
            </a:r>
          </a:p>
          <a:p>
            <a:r>
              <a:rPr lang="en-US" dirty="0" smtClean="0"/>
              <a:t>Biological and Biochemical Foundations of Living Systems</a:t>
            </a:r>
          </a:p>
          <a:p>
            <a:r>
              <a:rPr lang="en-US" dirty="0" smtClean="0"/>
              <a:t>Critical Analysis and Reasoning Skills</a:t>
            </a:r>
          </a:p>
          <a:p>
            <a:r>
              <a:rPr lang="en-US" dirty="0" smtClean="0"/>
              <a:t>Psychological, Social and Biological Foundations of Behavior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1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MCAT </a:t>
            </a:r>
            <a:r>
              <a:rPr lang="en-US" dirty="0" err="1" smtClean="0"/>
              <a:t>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434214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Biochemistry </a:t>
            </a:r>
            <a:r>
              <a:rPr lang="en-US" sz="2400" dirty="0"/>
              <a:t>now interwoven into the science sections</a:t>
            </a:r>
          </a:p>
          <a:p>
            <a:r>
              <a:rPr lang="en-US" sz="2400" dirty="0" smtClean="0"/>
              <a:t> The Writing Sample has been replaced by new </a:t>
            </a:r>
            <a:r>
              <a:rPr lang="en-US" sz="2400" dirty="0"/>
              <a:t>Psychological, Social and Biological Foundations of </a:t>
            </a:r>
            <a:r>
              <a:rPr lang="en-US" sz="2400" dirty="0" smtClean="0"/>
              <a:t>Behavior section</a:t>
            </a:r>
          </a:p>
          <a:p>
            <a:r>
              <a:rPr lang="en-US" sz="2400" dirty="0" smtClean="0"/>
              <a:t>Undergraduate students will now need preparation in psychology, sociology and biochemistry</a:t>
            </a:r>
            <a:endParaRPr lang="en-US" sz="2400" dirty="0"/>
          </a:p>
          <a:p>
            <a:r>
              <a:rPr lang="en-US" sz="2400" dirty="0"/>
              <a:t>Greater emphasis on applying knowledge rather </a:t>
            </a:r>
            <a:r>
              <a:rPr lang="en-US" sz="2400" dirty="0" smtClean="0"/>
              <a:t>than memorized information </a:t>
            </a:r>
          </a:p>
          <a:p>
            <a:r>
              <a:rPr lang="en-US" sz="2400" dirty="0" smtClean="0"/>
              <a:t>Exam is significantly longer:   6 hours 15 minutes versus 4 hours 20 minutes.</a:t>
            </a:r>
            <a:endParaRPr lang="en-US" sz="2400" dirty="0"/>
          </a:p>
          <a:p>
            <a:r>
              <a:rPr lang="en-US" sz="2400" dirty="0" smtClean="0"/>
              <a:t>New score scales:   Old Exam:  1-15.   New Exam: 118-132.  Total Score: 472-528.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25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3"/>
            <a:ext cx="10058400" cy="1290380"/>
          </a:xfrm>
        </p:spPr>
        <p:txBody>
          <a:bodyPr/>
          <a:lstStyle/>
          <a:p>
            <a:r>
              <a:rPr lang="en-US" dirty="0" smtClean="0"/>
              <a:t>Health-Professions Advising at Iowa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864659"/>
            <a:ext cx="10058400" cy="4652682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en-US" sz="3600" dirty="0" smtClean="0"/>
              <a:t>Chiropractic Medicine</a:t>
            </a:r>
          </a:p>
          <a:p>
            <a:r>
              <a:rPr lang="en-US" sz="3600" dirty="0" smtClean="0"/>
              <a:t>Dentistry*</a:t>
            </a:r>
          </a:p>
          <a:p>
            <a:r>
              <a:rPr lang="en-US" sz="3600" dirty="0" smtClean="0"/>
              <a:t>Medicine*</a:t>
            </a:r>
          </a:p>
          <a:p>
            <a:r>
              <a:rPr lang="en-US" sz="3600" dirty="0"/>
              <a:t>Occupational </a:t>
            </a:r>
            <a:r>
              <a:rPr lang="en-US" sz="3600" dirty="0" smtClean="0"/>
              <a:t>Therapy</a:t>
            </a:r>
          </a:p>
          <a:p>
            <a:r>
              <a:rPr lang="en-US" sz="3600" dirty="0" smtClean="0"/>
              <a:t>Optometry</a:t>
            </a:r>
          </a:p>
          <a:p>
            <a:r>
              <a:rPr lang="en-US" sz="3600" dirty="0"/>
              <a:t>Pharmacy</a:t>
            </a:r>
            <a:r>
              <a:rPr lang="en-US" sz="3600" dirty="0" smtClean="0"/>
              <a:t>*</a:t>
            </a:r>
          </a:p>
          <a:p>
            <a:r>
              <a:rPr lang="en-US" sz="3600" dirty="0" smtClean="0"/>
              <a:t>Physical Therapy*</a:t>
            </a:r>
          </a:p>
          <a:p>
            <a:r>
              <a:rPr lang="en-US" sz="3600" dirty="0" smtClean="0"/>
              <a:t>Physician Assistant*</a:t>
            </a:r>
          </a:p>
          <a:p>
            <a:r>
              <a:rPr lang="en-US" sz="3600" dirty="0" smtClean="0"/>
              <a:t>Podiatry</a:t>
            </a:r>
          </a:p>
          <a:p>
            <a:r>
              <a:rPr lang="en-US" sz="3600" dirty="0" smtClean="0"/>
              <a:t>Public Health*</a:t>
            </a:r>
          </a:p>
          <a:p>
            <a:r>
              <a:rPr lang="en-US" sz="3600" dirty="0" smtClean="0"/>
              <a:t>Veterinary Medicine				*Iowa has program</a:t>
            </a:r>
          </a:p>
          <a:p>
            <a:pPr marL="0" indent="0">
              <a:buNone/>
            </a:pPr>
            <a:r>
              <a:rPr lang="en-US" dirty="0" smtClean="0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62549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500</Words>
  <Application>Microsoft Office PowerPoint</Application>
  <PresentationFormat>Custom</PresentationFormat>
  <Paragraphs>104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Wood Type</vt:lpstr>
      <vt:lpstr> Advising For the Health Careers Presentation to IACAC April 30, 2015   </vt:lpstr>
      <vt:lpstr>Topics</vt:lpstr>
      <vt:lpstr>PowerPoint Presentation</vt:lpstr>
      <vt:lpstr>PowerPoint Presentation</vt:lpstr>
      <vt:lpstr>InterproFessionalism</vt:lpstr>
      <vt:lpstr>Competency Driven Education</vt:lpstr>
      <vt:lpstr>MCAT Changes</vt:lpstr>
      <vt:lpstr>MCAT ChangES</vt:lpstr>
      <vt:lpstr>Health-Professions Advising at Iowa</vt:lpstr>
      <vt:lpstr>Health-Related Advising (cont’d)</vt:lpstr>
      <vt:lpstr>Opportunities At Iowa</vt:lpstr>
      <vt:lpstr>What to Tell Your Students</vt:lpstr>
      <vt:lpstr>PowerPoint Presentation</vt:lpstr>
      <vt:lpstr>PowerPoint Presentation</vt:lpstr>
    </vt:vector>
  </TitlesOfParts>
  <Company>University of Iowa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Pre-Health Advising Presentation to IACAC,  4/30/15</dc:title>
  <dc:creator>Hauck, Charles H</dc:creator>
  <cp:lastModifiedBy>Default</cp:lastModifiedBy>
  <cp:revision>36</cp:revision>
  <dcterms:created xsi:type="dcterms:W3CDTF">2015-04-28T15:33:48Z</dcterms:created>
  <dcterms:modified xsi:type="dcterms:W3CDTF">2015-05-16T00:32:31Z</dcterms:modified>
</cp:coreProperties>
</file>