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63" r:id="rId3"/>
  </p:sldMasterIdLst>
  <p:notesMasterIdLst>
    <p:notesMasterId r:id="rId51"/>
  </p:notesMasterIdLst>
  <p:handoutMasterIdLst>
    <p:handoutMasterId r:id="rId52"/>
  </p:handoutMasterIdLst>
  <p:sldIdLst>
    <p:sldId id="262" r:id="rId4"/>
    <p:sldId id="261" r:id="rId5"/>
    <p:sldId id="286" r:id="rId6"/>
    <p:sldId id="260" r:id="rId7"/>
    <p:sldId id="263" r:id="rId8"/>
    <p:sldId id="273" r:id="rId9"/>
    <p:sldId id="275" r:id="rId10"/>
    <p:sldId id="265" r:id="rId11"/>
    <p:sldId id="274" r:id="rId12"/>
    <p:sldId id="302" r:id="rId13"/>
    <p:sldId id="277" r:id="rId14"/>
    <p:sldId id="282" r:id="rId15"/>
    <p:sldId id="283" r:id="rId16"/>
    <p:sldId id="284" r:id="rId17"/>
    <p:sldId id="285" r:id="rId18"/>
    <p:sldId id="281" r:id="rId19"/>
    <p:sldId id="266" r:id="rId20"/>
    <p:sldId id="305" r:id="rId21"/>
    <p:sldId id="306" r:id="rId22"/>
    <p:sldId id="307" r:id="rId23"/>
    <p:sldId id="308" r:id="rId24"/>
    <p:sldId id="309" r:id="rId25"/>
    <p:sldId id="310" r:id="rId26"/>
    <p:sldId id="269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270" r:id="rId43"/>
    <p:sldId id="311" r:id="rId44"/>
    <p:sldId id="271" r:id="rId45"/>
    <p:sldId id="267" r:id="rId46"/>
    <p:sldId id="268" r:id="rId47"/>
    <p:sldId id="272" r:id="rId48"/>
    <p:sldId id="264" r:id="rId49"/>
    <p:sldId id="258" r:id="rId50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76" d="100"/>
          <a:sy n="76" d="100"/>
        </p:scale>
        <p:origin x="-972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78DB4-6CBD-4260-92D5-9D11E35C3CBD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5B87C-9931-43E6-800B-F337058CC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93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2075A-05C7-44C9-A41C-176070F06B3A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F21A0-9687-4EF8-BBBD-8AC5C21CF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2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CF0F-3FC8-334C-9FAF-938CEF1A43C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514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CF0F-3FC8-334C-9FAF-938CEF1A43C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346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CF0F-3FC8-334C-9FAF-938CEF1A43C0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786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CF0F-3FC8-334C-9FAF-938CEF1A43C0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756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CF0F-3FC8-334C-9FAF-938CEF1A43C0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297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CF0F-3FC8-334C-9FAF-938CEF1A43C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008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CF0F-3FC8-334C-9FAF-938CEF1A43C0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87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CF0F-3FC8-334C-9FAF-938CEF1A43C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163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CF0F-3FC8-334C-9FAF-938CEF1A43C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702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CF0F-3FC8-334C-9FAF-938CEF1A43C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697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CF0F-3FC8-334C-9FAF-938CEF1A43C0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3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CF0F-3FC8-334C-9FAF-938CEF1A43C0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3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CF0F-3FC8-334C-9FAF-938CEF1A43C0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3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CF0F-3FC8-334C-9FAF-938CEF1A43C0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3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3CF0F-3FC8-334C-9FAF-938CEF1A43C0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3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57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D560B6-9238-4833-BB9A-426BED59D8B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1B3880-310F-4F27-BD3F-6268EFBE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57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D560B6-9238-4833-BB9A-426BED59D8B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1B3880-310F-4F27-BD3F-6268EFBE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1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26356" y="1904538"/>
            <a:ext cx="8229600" cy="3151909"/>
          </a:xfrm>
          <a:prstGeom prst="rect">
            <a:avLst/>
          </a:prstGeom>
        </p:spPr>
        <p:txBody>
          <a:bodyPr/>
          <a:lstStyle>
            <a:lvl1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2D62"/>
                </a:solidFill>
                <a:latin typeface="Arial"/>
                <a:cs typeface="Arial"/>
              </a:defRPr>
            </a:lvl2pPr>
            <a:lvl3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2D62"/>
                </a:solidFill>
                <a:latin typeface="Arial"/>
                <a:cs typeface="Arial"/>
              </a:defRPr>
            </a:lvl4pPr>
            <a:lvl5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16" name="Picture 15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8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16" name="Picture 15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06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26356" y="1904538"/>
            <a:ext cx="8229600" cy="3151909"/>
          </a:xfrm>
          <a:prstGeom prst="rect">
            <a:avLst/>
          </a:prstGeom>
        </p:spPr>
        <p:txBody>
          <a:bodyPr/>
          <a:lstStyle>
            <a:lvl1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2D62"/>
                </a:solidFill>
                <a:latin typeface="Arial"/>
                <a:cs typeface="Arial"/>
              </a:defRPr>
            </a:lvl2pPr>
            <a:lvl3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2D62"/>
                </a:solidFill>
                <a:latin typeface="Arial"/>
                <a:cs typeface="Arial"/>
              </a:defRPr>
            </a:lvl4pPr>
            <a:lvl5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16" name="Picture 15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8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26356" y="1904538"/>
            <a:ext cx="8229600" cy="3151909"/>
          </a:xfrm>
          <a:prstGeom prst="rect">
            <a:avLst/>
          </a:prstGeom>
        </p:spPr>
        <p:txBody>
          <a:bodyPr/>
          <a:lstStyle>
            <a:lvl1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2D62"/>
                </a:solidFill>
                <a:latin typeface="Arial"/>
                <a:cs typeface="Arial"/>
              </a:defRPr>
            </a:lvl2pPr>
            <a:lvl3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2D62"/>
                </a:solidFill>
                <a:latin typeface="Arial"/>
                <a:cs typeface="Arial"/>
              </a:defRPr>
            </a:lvl4pPr>
            <a:lvl5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16" name="Picture 15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55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2253227" y="6108262"/>
            <a:ext cx="640586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pic>
        <p:nvPicPr>
          <p:cNvPr id="12" name="Picture 11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7" y="5902219"/>
            <a:ext cx="1656443" cy="428419"/>
          </a:xfrm>
          <a:prstGeom prst="rect">
            <a:avLst/>
          </a:prstGeom>
        </p:spPr>
      </p:pic>
      <p:sp>
        <p:nvSpPr>
          <p:cNvPr id="6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427198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2678568"/>
            <a:ext cx="6072051" cy="83492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800" b="1" i="0">
                <a:solidFill>
                  <a:srgbClr val="E31B23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6356" y="3586447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40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</p:spTree>
    <p:extLst>
      <p:ext uri="{BB962C8B-B14F-4D97-AF65-F5344CB8AC3E}">
        <p14:creationId xmlns:p14="http://schemas.microsoft.com/office/powerpoint/2010/main" val="3860918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2253227" y="6108262"/>
            <a:ext cx="640586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pic>
        <p:nvPicPr>
          <p:cNvPr id="12" name="Picture 11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7" y="5902219"/>
            <a:ext cx="1656443" cy="428419"/>
          </a:xfrm>
          <a:prstGeom prst="rect">
            <a:avLst/>
          </a:prstGeom>
        </p:spPr>
      </p:pic>
      <p:sp>
        <p:nvSpPr>
          <p:cNvPr id="6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427198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2678568"/>
            <a:ext cx="6072051" cy="83492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800" b="1" i="0">
                <a:solidFill>
                  <a:srgbClr val="E31B23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6356" y="3586447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40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</p:spTree>
    <p:extLst>
      <p:ext uri="{BB962C8B-B14F-4D97-AF65-F5344CB8AC3E}">
        <p14:creationId xmlns:p14="http://schemas.microsoft.com/office/powerpoint/2010/main" val="452540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26356" y="1904538"/>
            <a:ext cx="8229600" cy="3151909"/>
          </a:xfrm>
          <a:prstGeom prst="rect">
            <a:avLst/>
          </a:prstGeom>
        </p:spPr>
        <p:txBody>
          <a:bodyPr/>
          <a:lstStyle>
            <a:lvl1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2D62"/>
                </a:solidFill>
                <a:latin typeface="Arial"/>
                <a:cs typeface="Arial"/>
              </a:defRPr>
            </a:lvl2pPr>
            <a:lvl3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2D62"/>
                </a:solidFill>
                <a:latin typeface="Arial"/>
                <a:cs typeface="Arial"/>
              </a:defRPr>
            </a:lvl4pPr>
            <a:lvl5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16" name="Picture 15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59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2253227" y="6108262"/>
            <a:ext cx="640586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pic>
        <p:nvPicPr>
          <p:cNvPr id="12" name="Picture 11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7" y="5902219"/>
            <a:ext cx="1656443" cy="428419"/>
          </a:xfrm>
          <a:prstGeom prst="rect">
            <a:avLst/>
          </a:prstGeom>
        </p:spPr>
      </p:pic>
      <p:sp>
        <p:nvSpPr>
          <p:cNvPr id="6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427198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2678568"/>
            <a:ext cx="6072051" cy="83492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800" b="1" i="0">
                <a:solidFill>
                  <a:srgbClr val="E31B23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6356" y="3586447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40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</p:spTree>
    <p:extLst>
      <p:ext uri="{BB962C8B-B14F-4D97-AF65-F5344CB8AC3E}">
        <p14:creationId xmlns:p14="http://schemas.microsoft.com/office/powerpoint/2010/main" val="3635320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14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2253227" y="6108262"/>
            <a:ext cx="640586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pic>
        <p:nvPicPr>
          <p:cNvPr id="12" name="Picture 11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7" y="5902219"/>
            <a:ext cx="1656443" cy="428419"/>
          </a:xfrm>
          <a:prstGeom prst="rect">
            <a:avLst/>
          </a:prstGeom>
        </p:spPr>
      </p:pic>
      <p:sp>
        <p:nvSpPr>
          <p:cNvPr id="6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427198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2678568"/>
            <a:ext cx="6072051" cy="83492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800" b="1" i="0">
                <a:solidFill>
                  <a:srgbClr val="E31B23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6356" y="3586447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40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</p:spTree>
    <p:extLst>
      <p:ext uri="{BB962C8B-B14F-4D97-AF65-F5344CB8AC3E}">
        <p14:creationId xmlns:p14="http://schemas.microsoft.com/office/powerpoint/2010/main" val="3315951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2253227" y="6108262"/>
            <a:ext cx="640586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pic>
        <p:nvPicPr>
          <p:cNvPr id="12" name="Picture 11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7" y="5902219"/>
            <a:ext cx="1656443" cy="428419"/>
          </a:xfrm>
          <a:prstGeom prst="rect">
            <a:avLst/>
          </a:prstGeom>
        </p:spPr>
      </p:pic>
      <p:sp>
        <p:nvSpPr>
          <p:cNvPr id="6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427198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2678568"/>
            <a:ext cx="6072051" cy="83492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800" b="1" i="0">
                <a:solidFill>
                  <a:srgbClr val="E31B23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26356" y="3586447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40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</p:spTree>
    <p:extLst>
      <p:ext uri="{BB962C8B-B14F-4D97-AF65-F5344CB8AC3E}">
        <p14:creationId xmlns:p14="http://schemas.microsoft.com/office/powerpoint/2010/main" val="2181388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26356" y="1904538"/>
            <a:ext cx="8229600" cy="3151909"/>
          </a:xfrm>
          <a:prstGeom prst="rect">
            <a:avLst/>
          </a:prstGeom>
        </p:spPr>
        <p:txBody>
          <a:bodyPr/>
          <a:lstStyle>
            <a:lvl1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2D62"/>
                </a:solidFill>
                <a:latin typeface="Arial"/>
                <a:cs typeface="Arial"/>
              </a:defRPr>
            </a:lvl2pPr>
            <a:lvl3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2D62"/>
                </a:solidFill>
                <a:latin typeface="Arial"/>
                <a:cs typeface="Arial"/>
              </a:defRPr>
            </a:lvl4pPr>
            <a:lvl5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16" name="Picture 15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18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26356" y="1904538"/>
            <a:ext cx="8229600" cy="3151909"/>
          </a:xfrm>
          <a:prstGeom prst="rect">
            <a:avLst/>
          </a:prstGeom>
        </p:spPr>
        <p:txBody>
          <a:bodyPr/>
          <a:lstStyle>
            <a:lvl1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2D62"/>
                </a:solidFill>
                <a:latin typeface="Arial"/>
                <a:cs typeface="Arial"/>
              </a:defRPr>
            </a:lvl2pPr>
            <a:lvl3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2D62"/>
                </a:solidFill>
                <a:latin typeface="Arial"/>
                <a:cs typeface="Arial"/>
              </a:defRPr>
            </a:lvl4pPr>
            <a:lvl5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b="1" dirty="0">
              <a:solidFill>
                <a:prstClr val="white"/>
              </a:solidFill>
            </a:endParaRPr>
          </a:p>
        </p:txBody>
      </p:sp>
      <p:pic>
        <p:nvPicPr>
          <p:cNvPr id="16" name="Picture 15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0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9" name="Picture 8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1097280" y="1352696"/>
            <a:ext cx="6878320" cy="438770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246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9" name="Picture 8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1097280" y="1352696"/>
            <a:ext cx="6878320" cy="438770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345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9" name="Picture 8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1097280" y="1352696"/>
            <a:ext cx="6878320" cy="438770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08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9" name="Picture 8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1097280" y="1352696"/>
            <a:ext cx="6878320" cy="438770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737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9" name="Picture 8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1097280" y="1352696"/>
            <a:ext cx="6878320" cy="438770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079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9" name="Picture 8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1097280" y="1352696"/>
            <a:ext cx="6878320" cy="438770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94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1639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9" name="Picture 8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1097280" y="1352696"/>
            <a:ext cx="6878320" cy="438770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94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9" name="Picture 8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1097280" y="1352696"/>
            <a:ext cx="6878320" cy="438770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593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9" name="Picture 8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1097280" y="1352696"/>
            <a:ext cx="6878320" cy="438770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5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9" name="Picture 8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3" name="Chart Placeholder 2"/>
          <p:cNvSpPr>
            <a:spLocks noGrp="1"/>
          </p:cNvSpPr>
          <p:nvPr>
            <p:ph type="chart" sz="quarter" idx="13"/>
          </p:nvPr>
        </p:nvSpPr>
        <p:spPr>
          <a:xfrm>
            <a:off x="1097280" y="1352696"/>
            <a:ext cx="6878320" cy="4387704"/>
          </a:xfrm>
          <a:prstGeom prst="rect">
            <a:avLst/>
          </a:prstGeom>
        </p:spPr>
        <p:txBody>
          <a:bodyPr vert="horz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34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7" name="Picture 6" descr="ACT logo Blue colo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24592" y="1442720"/>
            <a:ext cx="4038600" cy="4216400"/>
          </a:xfrm>
          <a:prstGeom prst="rect">
            <a:avLst/>
          </a:prstGeom>
        </p:spPr>
        <p:txBody>
          <a:bodyPr/>
          <a:lstStyle>
            <a:lvl1pPr>
              <a:buClr>
                <a:srgbClr val="E31B23"/>
              </a:buClr>
              <a:defRPr sz="2800">
                <a:solidFill>
                  <a:srgbClr val="002D62"/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rgbClr val="002D62"/>
                </a:solidFill>
                <a:latin typeface="Arial"/>
                <a:cs typeface="Arial"/>
              </a:defRPr>
            </a:lvl2pPr>
            <a:lvl3pPr>
              <a:buClr>
                <a:srgbClr val="E31B23"/>
              </a:buClr>
              <a:defRPr sz="2000">
                <a:solidFill>
                  <a:srgbClr val="002D62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2D62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002D62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15592" y="1442720"/>
            <a:ext cx="4038600" cy="4216400"/>
          </a:xfrm>
          <a:prstGeom prst="rect">
            <a:avLst/>
          </a:prstGeom>
        </p:spPr>
        <p:txBody>
          <a:bodyPr/>
          <a:lstStyle>
            <a:lvl1pPr>
              <a:buClr>
                <a:srgbClr val="E31B23"/>
              </a:buClr>
              <a:defRPr sz="2800">
                <a:solidFill>
                  <a:srgbClr val="002D62"/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rgbClr val="002D62"/>
                </a:solidFill>
                <a:latin typeface="Arial"/>
                <a:cs typeface="Arial"/>
              </a:defRPr>
            </a:lvl2pPr>
            <a:lvl3pPr>
              <a:buClr>
                <a:srgbClr val="E31B23"/>
              </a:buClr>
              <a:defRPr sz="2000">
                <a:solidFill>
                  <a:srgbClr val="002D62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2D62"/>
                </a:solidFill>
                <a:latin typeface="Arial"/>
                <a:cs typeface="Arial"/>
              </a:defRPr>
            </a:lvl4pPr>
            <a:lvl5pPr>
              <a:buClr>
                <a:srgbClr val="E31B23"/>
              </a:buClr>
              <a:defRPr sz="1800">
                <a:solidFill>
                  <a:srgbClr val="002D62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15" name="Picture 14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57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26356" y="1904538"/>
            <a:ext cx="8229600" cy="3151909"/>
          </a:xfrm>
          <a:prstGeom prst="rect">
            <a:avLst/>
          </a:prstGeom>
        </p:spPr>
        <p:txBody>
          <a:bodyPr/>
          <a:lstStyle>
            <a:lvl1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2D62"/>
                </a:solidFill>
                <a:latin typeface="Arial"/>
                <a:cs typeface="Arial"/>
              </a:defRPr>
            </a:lvl2pPr>
            <a:lvl3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2D62"/>
                </a:solidFill>
                <a:latin typeface="Arial"/>
                <a:cs typeface="Arial"/>
              </a:defRPr>
            </a:lvl4pPr>
            <a:lvl5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16" name="Picture 15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82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26356" y="1904538"/>
            <a:ext cx="8229600" cy="3151909"/>
          </a:xfrm>
          <a:prstGeom prst="rect">
            <a:avLst/>
          </a:prstGeom>
        </p:spPr>
        <p:txBody>
          <a:bodyPr/>
          <a:lstStyle>
            <a:lvl1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2D62"/>
                </a:solidFill>
                <a:latin typeface="Arial"/>
                <a:cs typeface="Arial"/>
              </a:defRPr>
            </a:lvl2pPr>
            <a:lvl3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2D62"/>
                </a:solidFill>
                <a:latin typeface="Arial"/>
                <a:cs typeface="Arial"/>
              </a:defRPr>
            </a:lvl4pPr>
            <a:lvl5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16" name="Picture 15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05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26356" y="1904538"/>
            <a:ext cx="8229600" cy="3151909"/>
          </a:xfrm>
          <a:prstGeom prst="rect">
            <a:avLst/>
          </a:prstGeom>
        </p:spPr>
        <p:txBody>
          <a:bodyPr/>
          <a:lstStyle>
            <a:lvl1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2D62"/>
                </a:solidFill>
                <a:latin typeface="Arial"/>
                <a:cs typeface="Arial"/>
              </a:defRPr>
            </a:lvl2pPr>
            <a:lvl3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2D62"/>
                </a:solidFill>
                <a:latin typeface="Arial"/>
                <a:cs typeface="Arial"/>
              </a:defRPr>
            </a:lvl4pPr>
            <a:lvl5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16" name="Picture 15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214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26356" y="1904538"/>
            <a:ext cx="8229600" cy="3151909"/>
          </a:xfrm>
          <a:prstGeom prst="rect">
            <a:avLst/>
          </a:prstGeom>
        </p:spPr>
        <p:txBody>
          <a:bodyPr/>
          <a:lstStyle>
            <a:lvl1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2D62"/>
                </a:solidFill>
                <a:latin typeface="Arial"/>
                <a:cs typeface="Arial"/>
              </a:defRPr>
            </a:lvl2pPr>
            <a:lvl3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2D62"/>
                </a:solidFill>
                <a:latin typeface="Arial"/>
                <a:cs typeface="Arial"/>
              </a:defRPr>
            </a:lvl4pPr>
            <a:lvl5pPr>
              <a:buClr>
                <a:srgbClr val="E31B23"/>
              </a:buClr>
              <a:defRPr>
                <a:solidFill>
                  <a:srgbClr val="002D6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426356" y="808183"/>
            <a:ext cx="2552700" cy="54451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1050" b="0" i="0">
                <a:solidFill>
                  <a:srgbClr val="002D6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subhead styles</a:t>
            </a:r>
          </a:p>
        </p:txBody>
      </p:sp>
      <p:sp>
        <p:nvSpPr>
          <p:cNvPr id="7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26357" y="425451"/>
            <a:ext cx="5150098" cy="3596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2000" b="1" i="0">
                <a:solidFill>
                  <a:srgbClr val="002D62"/>
                </a:solidFill>
                <a:latin typeface="Arial Bold"/>
                <a:cs typeface="Arial Bold"/>
              </a:defRPr>
            </a:lvl1pPr>
          </a:lstStyle>
          <a:p>
            <a:pPr lvl="0"/>
            <a:r>
              <a:rPr lang="en-US" dirty="0" smtClean="0"/>
              <a:t>Click to edit headline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pic>
        <p:nvPicPr>
          <p:cNvPr id="16" name="Picture 15" descr="ACT logo Blue colo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81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B469-D482-4A58-B2D7-B9F6B684829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6939-CA88-471E-8290-DCEA2C1A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97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D560B6-9238-4833-BB9A-426BED59D8B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1B3880-310F-4F27-BD3F-6268EFBE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68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B469-D482-4A58-B2D7-B9F6B684829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6939-CA88-471E-8290-DCEA2C1A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59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B469-D482-4A58-B2D7-B9F6B684829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6939-CA88-471E-8290-DCEA2C1A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43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B469-D482-4A58-B2D7-B9F6B684829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6939-CA88-471E-8290-DCEA2C1A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475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B469-D482-4A58-B2D7-B9F6B684829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6939-CA88-471E-8290-DCEA2C1A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13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B469-D482-4A58-B2D7-B9F6B684829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6939-CA88-471E-8290-DCEA2C1A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35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B469-D482-4A58-B2D7-B9F6B684829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6939-CA88-471E-8290-DCEA2C1A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459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B469-D482-4A58-B2D7-B9F6B684829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6939-CA88-471E-8290-DCEA2C1A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031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B469-D482-4A58-B2D7-B9F6B684829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6939-CA88-471E-8290-DCEA2C1A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63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B469-D482-4A58-B2D7-B9F6B684829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6939-CA88-471E-8290-DCEA2C1A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755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B469-D482-4A58-B2D7-B9F6B684829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26939-CA88-471E-8290-DCEA2C1A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9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D560B6-9238-4833-BB9A-426BED59D8B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1B3880-310F-4F27-BD3F-6268EFBE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020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B329-532D-4C45-9C71-768D469E7687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BCB6-7C77-448A-A991-4F9D7C1E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16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B329-532D-4C45-9C71-768D469E7687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BCB6-7C77-448A-A991-4F9D7C1E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460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B329-532D-4C45-9C71-768D469E7687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BCB6-7C77-448A-A991-4F9D7C1E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215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B329-532D-4C45-9C71-768D469E7687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BCB6-7C77-448A-A991-4F9D7C1E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858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B329-532D-4C45-9C71-768D469E7687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BCB6-7C77-448A-A991-4F9D7C1E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801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B329-532D-4C45-9C71-768D469E7687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BCB6-7C77-448A-A991-4F9D7C1E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1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B329-532D-4C45-9C71-768D469E7687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BCB6-7C77-448A-A991-4F9D7C1E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743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B329-532D-4C45-9C71-768D469E7687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BCB6-7C77-448A-A991-4F9D7C1E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434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B329-532D-4C45-9C71-768D469E7687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BCB6-7C77-448A-A991-4F9D7C1E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389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3B329-532D-4C45-9C71-768D469E7687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BCB6-7C77-448A-A991-4F9D7C1E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87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D560B6-9238-4833-BB9A-426BED59D8B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1B3880-310F-4F27-BD3F-6268EFBE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1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D560B6-9238-4833-BB9A-426BED59D8B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1B3880-310F-4F27-BD3F-6268EFBE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7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D560B6-9238-4833-BB9A-426BED59D8B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1B3880-310F-4F27-BD3F-6268EFBE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54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D560B6-9238-4833-BB9A-426BED59D8B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1B3880-310F-4F27-BD3F-6268EFBE0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19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038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769807" y="6266564"/>
            <a:ext cx="691699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fld id="{16ABDEBB-F760-F846-B0CE-E4FCD944F58B}" type="slidenum">
              <a:rPr lang="en-US" sz="1200" b="1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CT logo Blue color.png"/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6" y="6226051"/>
            <a:ext cx="1128124" cy="29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1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7" r:id="rId13"/>
    <p:sldLayoutId id="2147483661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  <p:sldLayoutId id="2147483714" r:id="rId3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B469-D482-4A58-B2D7-B9F6B6848291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26939-CA88-471E-8290-DCEA2C1AD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5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3B329-532D-4C45-9C71-768D469E7687}" type="datetimeFigureOut">
              <a:rPr lang="en-US" smtClean="0"/>
              <a:t>5/12/2015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EBCB6-7C77-448A-A991-4F9D7C1EFA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3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emf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.png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george.schlott@act.or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hyperlink" Target="mailto:april.hansen@act.or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ct.org/products/k-12-act-test/" TargetMode="External"/><Relationship Id="rId13" Type="http://schemas.openxmlformats.org/officeDocument/2006/relationships/hyperlink" Target="http://www.act.org/caap/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://www.act.org/engage/" TargetMode="External"/><Relationship Id="rId12" Type="http://schemas.openxmlformats.org/officeDocument/2006/relationships/hyperlink" Target="http://www.act.org/engage/college_features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act.org/qualitycore/" TargetMode="External"/><Relationship Id="rId11" Type="http://schemas.openxmlformats.org/officeDocument/2006/relationships/hyperlink" Target="http://www.act.org/ems/" TargetMode="External"/><Relationship Id="rId5" Type="http://schemas.openxmlformats.org/officeDocument/2006/relationships/hyperlink" Target="http://www.act.org/products/workforce-act-workkeys/" TargetMode="External"/><Relationship Id="rId15" Type="http://schemas.openxmlformats.org/officeDocument/2006/relationships/hyperlink" Target="http://www.act.org/profile/" TargetMode="External"/><Relationship Id="rId10" Type="http://schemas.openxmlformats.org/officeDocument/2006/relationships/hyperlink" Target="http://www.act.org/products/higher-education-act-compass/" TargetMode="External"/><Relationship Id="rId4" Type="http://schemas.openxmlformats.org/officeDocument/2006/relationships/hyperlink" Target="http://www.keytrain.com" TargetMode="External"/><Relationship Id="rId9" Type="http://schemas.openxmlformats.org/officeDocument/2006/relationships/hyperlink" Target="http://www.discoveractaspire.org" TargetMode="External"/><Relationship Id="rId14" Type="http://schemas.openxmlformats.org/officeDocument/2006/relationships/hyperlink" Target="http://www.act.org/learning-at-act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emf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What’s New with ACT? ACT Profile, ACT Aspire and More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426356" y="2590800"/>
            <a:ext cx="8229600" cy="12954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Presented at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Illinois Association for College Admissions Counseling (IACAC)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April 30, 2015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304800" y="4389384"/>
            <a:ext cx="4114800" cy="17828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4000" b="1" dirty="0" smtClean="0">
                <a:solidFill>
                  <a:srgbClr val="FF0000"/>
                </a:solidFill>
              </a:rPr>
              <a:t>George Schlott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ACT Client Relations Account Executive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george.schlott@act.org  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319/321-9698</a:t>
            </a:r>
          </a:p>
          <a:p>
            <a:endParaRPr lang="en-US" sz="2400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724400" y="4389120"/>
            <a:ext cx="4114800" cy="17828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4000" b="1" dirty="0" smtClean="0">
                <a:solidFill>
                  <a:srgbClr val="FF0000"/>
                </a:solidFill>
              </a:rPr>
              <a:t>April Hansen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ACT Client Relations Account Executive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april.hansen@act.org  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smtClean="0">
                <a:solidFill>
                  <a:schemeClr val="tx1"/>
                </a:solidFill>
              </a:rPr>
              <a:t>319/321-9751</a:t>
            </a:r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493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594860" y="2819400"/>
            <a:ext cx="4280816" cy="3352800"/>
            <a:chOff x="4701284" y="542925"/>
            <a:chExt cx="3976016" cy="311467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0359" y="2423419"/>
              <a:ext cx="3956941" cy="1234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44"/>
            <a:stretch/>
          </p:blipFill>
          <p:spPr bwMode="auto">
            <a:xfrm>
              <a:off x="4710027" y="829492"/>
              <a:ext cx="3956941" cy="188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33" b="87812"/>
            <a:stretch/>
          </p:blipFill>
          <p:spPr bwMode="auto">
            <a:xfrm>
              <a:off x="4701284" y="542925"/>
              <a:ext cx="3956941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ACT Writing Competency Model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4" b="36978"/>
          <a:stretch/>
        </p:blipFill>
        <p:spPr bwMode="auto">
          <a:xfrm>
            <a:off x="4638956" y="145453"/>
            <a:ext cx="4191000" cy="298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4800" y="1524000"/>
            <a:ext cx="4241867" cy="4131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300"/>
              </a:spcAft>
              <a:tabLst>
                <a:tab pos="228600" algn="l"/>
                <a:tab pos="457200" algn="l"/>
              </a:tabLs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Competency Model</a:t>
            </a:r>
          </a:p>
          <a:p>
            <a:pPr>
              <a:spcAft>
                <a:spcPts val="300"/>
              </a:spcAft>
              <a:tabLst>
                <a:tab pos="22860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Writing Modes</a:t>
            </a:r>
          </a:p>
          <a:p>
            <a:pPr>
              <a:spcAft>
                <a:spcPts val="300"/>
              </a:spcAft>
              <a:tabLst>
                <a:tab pos="22860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Persuasive/Argumentative</a:t>
            </a:r>
          </a:p>
          <a:p>
            <a:pPr>
              <a:spcAft>
                <a:spcPts val="300"/>
              </a:spcAft>
              <a:tabLst>
                <a:tab pos="22860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Analytic Expository</a:t>
            </a:r>
          </a:p>
          <a:p>
            <a:pPr>
              <a:spcAft>
                <a:spcPts val="300"/>
              </a:spcAft>
              <a:tabLst>
                <a:tab pos="22860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Reflective Narrative</a:t>
            </a:r>
          </a:p>
          <a:p>
            <a:pPr>
              <a:spcAft>
                <a:spcPts val="300"/>
              </a:spcAft>
              <a:tabLst>
                <a:tab pos="22860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Rubric</a:t>
            </a:r>
          </a:p>
          <a:p>
            <a:pPr>
              <a:spcAft>
                <a:spcPts val="300"/>
              </a:spcAft>
              <a:tabLst>
                <a:tab pos="22860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Generate Ideas</a:t>
            </a:r>
          </a:p>
          <a:p>
            <a:pPr>
              <a:spcAft>
                <a:spcPts val="300"/>
              </a:spcAft>
              <a:tabLst>
                <a:tab pos="22860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Develop Ideas</a:t>
            </a:r>
          </a:p>
          <a:p>
            <a:pPr>
              <a:spcAft>
                <a:spcPts val="300"/>
              </a:spcAft>
              <a:tabLst>
                <a:tab pos="22860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Organize Ideas</a:t>
            </a:r>
          </a:p>
          <a:p>
            <a:pPr>
              <a:spcAft>
                <a:spcPts val="300"/>
              </a:spcAft>
              <a:tabLst>
                <a:tab pos="228600" algn="l"/>
                <a:tab pos="457200" algn="l"/>
              </a:tabLs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Communicate Ideas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16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6356" y="1904538"/>
            <a:ext cx="4145644" cy="3151909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Understand your scores</a:t>
            </a:r>
          </a:p>
          <a:p>
            <a:pPr lvl="1">
              <a:defRPr/>
            </a:pPr>
            <a:r>
              <a:rPr lang="en-US" sz="2000" dirty="0"/>
              <a:t>www.actstudent.org/scores/understand</a:t>
            </a:r>
          </a:p>
          <a:p>
            <a:pPr>
              <a:defRPr/>
            </a:pPr>
            <a:r>
              <a:rPr lang="en-US" sz="2000" i="1" dirty="0"/>
              <a:t>Using Your ACT Results</a:t>
            </a:r>
          </a:p>
          <a:p>
            <a:pPr lvl="1">
              <a:defRPr/>
            </a:pPr>
            <a:r>
              <a:rPr lang="en-US" sz="2000" dirty="0"/>
              <a:t>www.act.org/aap/pdf/Using-Your-ACT-Results.pdf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Current Student Score Report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503" y="766988"/>
            <a:ext cx="3992453" cy="5099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52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6356" y="1797858"/>
            <a:ext cx="8229600" cy="315190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26356" y="701503"/>
            <a:ext cx="2552700" cy="54451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26357" y="318771"/>
            <a:ext cx="5150098" cy="35964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1" y="274764"/>
            <a:ext cx="7230447" cy="581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9732884">
            <a:off x="1543383" y="1994987"/>
            <a:ext cx="61417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DRAFT</a:t>
            </a:r>
            <a:endParaRPr lang="en-US" sz="1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581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426356" y="425451"/>
            <a:ext cx="6603835" cy="35964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2000" b="1" i="0" kern="1200">
                <a:solidFill>
                  <a:srgbClr val="002D62"/>
                </a:solidFill>
                <a:latin typeface="Arial Bold"/>
                <a:ea typeface="+mn-ea"/>
                <a:cs typeface="Arial Bold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ACT Student Report (continued)</a:t>
            </a:r>
            <a:endParaRPr 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2" y="1326068"/>
            <a:ext cx="8854488" cy="431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9732884">
            <a:off x="1264921" y="2101667"/>
            <a:ext cx="61417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DRAFT</a:t>
            </a:r>
            <a:endParaRPr lang="en-US" sz="1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271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426356" y="425451"/>
            <a:ext cx="6730213" cy="35964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2000" b="1" i="0" kern="1200">
                <a:solidFill>
                  <a:srgbClr val="002D62"/>
                </a:solidFill>
                <a:latin typeface="Arial Bold"/>
                <a:ea typeface="+mn-ea"/>
                <a:cs typeface="Arial Bold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mtClean="0"/>
              <a:t>ACT Student Report (continued)</a:t>
            </a:r>
            <a:endParaRPr 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34" y="1646915"/>
            <a:ext cx="8469366" cy="406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9732884">
            <a:off x="1264921" y="2101667"/>
            <a:ext cx="61417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DRAFT</a:t>
            </a:r>
            <a:endParaRPr lang="en-US" sz="1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576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426357" y="422861"/>
            <a:ext cx="6306952" cy="359642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buFontTx/>
              <a:buNone/>
              <a:defRPr sz="2000" b="1" i="0" kern="1200">
                <a:solidFill>
                  <a:srgbClr val="002D62"/>
                </a:solidFill>
                <a:latin typeface="Arial Bold"/>
                <a:ea typeface="+mn-ea"/>
                <a:cs typeface="Arial Bold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mtClean="0"/>
              <a:t>ACT Student Report (continued)</a:t>
            </a:r>
            <a:endParaRPr lang="en-US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2" y="854429"/>
            <a:ext cx="7557527" cy="538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9732884">
            <a:off x="1264921" y="2101667"/>
            <a:ext cx="61417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DRAFT</a:t>
            </a:r>
            <a:endParaRPr lang="en-US" sz="1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651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26357" y="422861"/>
            <a:ext cx="6306952" cy="35964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ACT Student Report (continued)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2" y="854429"/>
            <a:ext cx="7557527" cy="538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9732884">
            <a:off x="1264921" y="2101667"/>
            <a:ext cx="61417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DRAFT</a:t>
            </a:r>
            <a:endParaRPr lang="en-US" sz="1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5" name="Content Placeholder 8" descr="the ACT logo cmyk.ep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0" t="-16353" r="-8877" b="-17442"/>
          <a:stretch/>
        </p:blipFill>
        <p:spPr>
          <a:xfrm>
            <a:off x="7156570" y="397229"/>
            <a:ext cx="165462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CTAspire p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53227" y="6108262"/>
            <a:ext cx="640586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pic>
        <p:nvPicPr>
          <p:cNvPr id="6" name="Picture 5" descr="ACT logo Blue 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7" y="5902219"/>
            <a:ext cx="1656443" cy="4284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79750" y="2790825"/>
            <a:ext cx="6171586" cy="2011680"/>
          </a:xfrm>
          <a:prstGeom prst="rect">
            <a:avLst/>
          </a:prstGeom>
          <a:solidFill>
            <a:srgbClr val="492F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26357" y="330924"/>
            <a:ext cx="8255000" cy="0"/>
          </a:xfrm>
          <a:prstGeom prst="line">
            <a:avLst/>
          </a:prstGeom>
          <a:ln w="6350" cmpd="sng">
            <a:solidFill>
              <a:srgbClr val="002D6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CT Aspire logo cmyk_rev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606" y="3388360"/>
            <a:ext cx="4556071" cy="8412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24200" y="6044490"/>
            <a:ext cx="2929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www.discoveractaspire.org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26356" y="425451"/>
            <a:ext cx="4082192" cy="641350"/>
          </a:xfrm>
        </p:spPr>
        <p:txBody>
          <a:bodyPr>
            <a:normAutofit/>
          </a:bodyPr>
          <a:lstStyle/>
          <a:p>
            <a:r>
              <a:rPr lang="en-US" dirty="0"/>
              <a:t>Spring Administration of the ACT Aspire Summative Assessment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8600" y="1499173"/>
            <a:ext cx="8789505" cy="3579288"/>
            <a:chOff x="228600" y="1499173"/>
            <a:chExt cx="8789505" cy="3579288"/>
          </a:xfrm>
        </p:grpSpPr>
        <p:grpSp>
          <p:nvGrpSpPr>
            <p:cNvPr id="6" name="Group 5"/>
            <p:cNvGrpSpPr/>
            <p:nvPr/>
          </p:nvGrpSpPr>
          <p:grpSpPr>
            <a:xfrm>
              <a:off x="228600" y="2417718"/>
              <a:ext cx="1778358" cy="1371606"/>
              <a:chOff x="1714830" y="1142996"/>
              <a:chExt cx="1778358" cy="137160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714830" y="1142996"/>
                <a:ext cx="1778358" cy="137160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2" name="Rounded Rectangle 4"/>
              <p:cNvSpPr/>
              <p:nvPr/>
            </p:nvSpPr>
            <p:spPr>
              <a:xfrm>
                <a:off x="1746394" y="1174560"/>
                <a:ext cx="1715230" cy="10145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t" anchorCtr="0">
                <a:noAutofit/>
              </a:bodyPr>
              <a:lstStyle/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2000" kern="1200" dirty="0" smtClean="0">
                    <a:solidFill>
                      <a:schemeClr val="tx2"/>
                    </a:solidFill>
                  </a:rPr>
                  <a:t>Predictive</a:t>
                </a:r>
                <a:endParaRPr lang="en-US" sz="2000" kern="1200" dirty="0">
                  <a:solidFill>
                    <a:schemeClr val="tx2"/>
                  </a:solidFill>
                </a:endParaRP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2000" kern="1200" dirty="0" smtClean="0">
                    <a:solidFill>
                      <a:schemeClr val="tx2"/>
                    </a:solidFill>
                  </a:rPr>
                  <a:t>Instructional</a:t>
                </a:r>
                <a:endParaRPr lang="en-US" sz="2000" kern="1200" dirty="0">
                  <a:solidFill>
                    <a:schemeClr val="tx2"/>
                  </a:solidFill>
                </a:endParaRP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2000" kern="1200" dirty="0" smtClean="0">
                    <a:solidFill>
                      <a:schemeClr val="tx2"/>
                    </a:solidFill>
                  </a:rPr>
                  <a:t>Evaluative</a:t>
                </a:r>
                <a:endParaRPr lang="en-US" sz="2000" kern="12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838200" y="3463845"/>
              <a:ext cx="1358852" cy="768096"/>
              <a:chOff x="2286749" y="2209803"/>
              <a:chExt cx="1358852" cy="768096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2286749" y="2209803"/>
                <a:ext cx="1358852" cy="76809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Rounded Rectangle 4"/>
              <p:cNvSpPr/>
              <p:nvPr/>
            </p:nvSpPr>
            <p:spPr>
              <a:xfrm>
                <a:off x="2309246" y="2232300"/>
                <a:ext cx="1313858" cy="7231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0480" tIns="20320" rIns="30480" bIns="2032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ACT Aspire Periodic -Interim 1</a:t>
                </a:r>
                <a:endParaRPr lang="en-US" sz="1600" kern="1200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758577" y="2286000"/>
              <a:ext cx="2004423" cy="1653230"/>
              <a:chOff x="5733470" y="932688"/>
              <a:chExt cx="2172943" cy="1792224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5733470" y="932688"/>
                <a:ext cx="2172943" cy="1792224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8" name="Rounded Rectangle 4"/>
              <p:cNvSpPr/>
              <p:nvPr/>
            </p:nvSpPr>
            <p:spPr>
              <a:xfrm>
                <a:off x="5774714" y="973932"/>
                <a:ext cx="2090455" cy="132568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9530" tIns="49530" rIns="49530" bIns="49530" numCol="1" spcCol="1270" anchor="t" anchorCtr="0">
                <a:noAutofit/>
              </a:bodyPr>
              <a:lstStyle/>
              <a:p>
                <a:pPr marL="228600" lvl="1" indent="-228600" algn="l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2400" kern="1200" dirty="0" smtClean="0">
                    <a:solidFill>
                      <a:schemeClr val="tx2"/>
                    </a:solidFill>
                  </a:rPr>
                  <a:t>Instructional</a:t>
                </a:r>
                <a:endParaRPr lang="en-US" sz="2400" kern="1200" dirty="0">
                  <a:solidFill>
                    <a:schemeClr val="tx2"/>
                  </a:solidFill>
                </a:endParaRPr>
              </a:p>
              <a:p>
                <a:pPr marL="228600" lvl="1" indent="-228600" algn="l" defTabSz="11557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2400" kern="1200" dirty="0" smtClean="0">
                    <a:solidFill>
                      <a:schemeClr val="tx2"/>
                    </a:solidFill>
                  </a:rPr>
                  <a:t>Evaluative</a:t>
                </a:r>
                <a:endParaRPr lang="en-US" sz="2400" kern="12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086600" y="3486342"/>
              <a:ext cx="1931505" cy="768096"/>
              <a:chOff x="6216347" y="2340864"/>
              <a:chExt cx="1931505" cy="768096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6216347" y="2340864"/>
                <a:ext cx="1931505" cy="76809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ounded Rectangle 4"/>
              <p:cNvSpPr/>
              <p:nvPr/>
            </p:nvSpPr>
            <p:spPr>
              <a:xfrm>
                <a:off x="6238844" y="2363361"/>
                <a:ext cx="1886511" cy="7231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3815" tIns="29210" rIns="43815" bIns="29210" numCol="1" spcCol="1270" anchor="ctr" anchorCtr="0">
                <a:noAutofit/>
              </a:bodyPr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300" kern="1200" dirty="0" smtClean="0"/>
                  <a:t>ACT Aspire Summative</a:t>
                </a:r>
                <a:endParaRPr lang="en-US" sz="2300" kern="1200" dirty="0"/>
              </a:p>
            </p:txBody>
          </p:sp>
        </p:grpSp>
        <p:sp>
          <p:nvSpPr>
            <p:cNvPr id="10" name="Shape 9"/>
            <p:cNvSpPr/>
            <p:nvPr/>
          </p:nvSpPr>
          <p:spPr>
            <a:xfrm>
              <a:off x="1243429" y="2594464"/>
              <a:ext cx="2483997" cy="2483997"/>
            </a:xfrm>
            <a:prstGeom prst="leftCircularArrow">
              <a:avLst>
                <a:gd name="adj1" fmla="val 3479"/>
                <a:gd name="adj2" fmla="val 431407"/>
                <a:gd name="adj3" fmla="val 2432672"/>
                <a:gd name="adj4" fmla="val 9250244"/>
                <a:gd name="adj5" fmla="val 4058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ircular Arrow 10"/>
            <p:cNvSpPr/>
            <p:nvPr/>
          </p:nvSpPr>
          <p:spPr>
            <a:xfrm>
              <a:off x="3005999" y="1499173"/>
              <a:ext cx="2756712" cy="2756712"/>
            </a:xfrm>
            <a:prstGeom prst="circularArrow">
              <a:avLst>
                <a:gd name="adj1" fmla="val 3135"/>
                <a:gd name="adj2" fmla="val 385569"/>
                <a:gd name="adj3" fmla="val 19438921"/>
                <a:gd name="adj4" fmla="val 12575511"/>
                <a:gd name="adj5" fmla="val 3657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2" name="Group 11"/>
            <p:cNvGrpSpPr/>
            <p:nvPr/>
          </p:nvGrpSpPr>
          <p:grpSpPr>
            <a:xfrm>
              <a:off x="2362200" y="2410637"/>
              <a:ext cx="1778358" cy="1371606"/>
              <a:chOff x="1714830" y="1142996"/>
              <a:chExt cx="1778358" cy="1371606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1714830" y="1142996"/>
                <a:ext cx="1778358" cy="137160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4" name="Rounded Rectangle 4"/>
              <p:cNvSpPr/>
              <p:nvPr/>
            </p:nvSpPr>
            <p:spPr>
              <a:xfrm>
                <a:off x="1746394" y="1174560"/>
                <a:ext cx="1715230" cy="10145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t" anchorCtr="0">
                <a:noAutofit/>
              </a:bodyPr>
              <a:lstStyle/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2000" kern="1200" dirty="0" smtClean="0">
                    <a:solidFill>
                      <a:schemeClr val="tx2"/>
                    </a:solidFill>
                  </a:rPr>
                  <a:t>Predictive</a:t>
                </a:r>
                <a:endParaRPr lang="en-US" sz="2000" kern="1200" dirty="0">
                  <a:solidFill>
                    <a:schemeClr val="tx2"/>
                  </a:solidFill>
                </a:endParaRP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2000" kern="1200" dirty="0" smtClean="0">
                    <a:solidFill>
                      <a:schemeClr val="tx2"/>
                    </a:solidFill>
                  </a:rPr>
                  <a:t>Instructional</a:t>
                </a:r>
                <a:endParaRPr lang="en-US" sz="2000" kern="1200" dirty="0">
                  <a:solidFill>
                    <a:schemeClr val="tx2"/>
                  </a:solidFill>
                </a:endParaRP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2000" kern="1200" dirty="0" smtClean="0">
                    <a:solidFill>
                      <a:schemeClr val="tx2"/>
                    </a:solidFill>
                  </a:rPr>
                  <a:t>Evaluative</a:t>
                </a:r>
                <a:endParaRPr lang="en-US" sz="2000" kern="12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971800" y="3456764"/>
              <a:ext cx="1358852" cy="768096"/>
              <a:chOff x="2286749" y="2209803"/>
              <a:chExt cx="1358852" cy="768096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2286749" y="2209803"/>
                <a:ext cx="1358852" cy="76809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ounded Rectangle 4"/>
              <p:cNvSpPr/>
              <p:nvPr/>
            </p:nvSpPr>
            <p:spPr>
              <a:xfrm>
                <a:off x="2309246" y="2232300"/>
                <a:ext cx="1313858" cy="7231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0480" tIns="20320" rIns="30480" bIns="2032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ACT Aspire Periodic -Interim 2</a:t>
                </a:r>
                <a:endParaRPr lang="en-US" sz="1600" kern="1200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508548" y="2441662"/>
              <a:ext cx="1778358" cy="1371606"/>
              <a:chOff x="1714830" y="1142996"/>
              <a:chExt cx="1778358" cy="1371606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1714830" y="1142996"/>
                <a:ext cx="1778358" cy="137160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Rounded Rectangle 4"/>
              <p:cNvSpPr/>
              <p:nvPr/>
            </p:nvSpPr>
            <p:spPr>
              <a:xfrm>
                <a:off x="1746394" y="1174560"/>
                <a:ext cx="1715230" cy="101456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t" anchorCtr="0">
                <a:noAutofit/>
              </a:bodyPr>
              <a:lstStyle/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2000" kern="1200" dirty="0" smtClean="0">
                    <a:solidFill>
                      <a:schemeClr val="tx2"/>
                    </a:solidFill>
                  </a:rPr>
                  <a:t>Predictive</a:t>
                </a:r>
                <a:endParaRPr lang="en-US" sz="2000" kern="1200" dirty="0">
                  <a:solidFill>
                    <a:schemeClr val="tx2"/>
                  </a:solidFill>
                </a:endParaRP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2000" kern="1200" dirty="0" smtClean="0">
                    <a:solidFill>
                      <a:schemeClr val="tx2"/>
                    </a:solidFill>
                  </a:rPr>
                  <a:t>Instructional</a:t>
                </a:r>
                <a:endParaRPr lang="en-US" sz="2000" kern="1200" dirty="0">
                  <a:solidFill>
                    <a:schemeClr val="tx2"/>
                  </a:solidFill>
                </a:endParaRPr>
              </a:p>
              <a:p>
                <a:pPr marL="228600" lvl="1" indent="-228600" algn="l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2000" kern="1200" dirty="0" smtClean="0">
                    <a:solidFill>
                      <a:schemeClr val="tx2"/>
                    </a:solidFill>
                  </a:rPr>
                  <a:t>Evaluat</a:t>
                </a:r>
                <a:r>
                  <a:rPr lang="en-US" sz="2000" kern="1200" dirty="0" smtClean="0"/>
                  <a:t>ive</a:t>
                </a:r>
                <a:endParaRPr lang="en-US" sz="2000" kern="12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118148" y="3487789"/>
              <a:ext cx="1358852" cy="768096"/>
              <a:chOff x="2286749" y="2209803"/>
              <a:chExt cx="1358852" cy="768096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2286749" y="2209803"/>
                <a:ext cx="1358852" cy="768096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Rounded Rectangle 4"/>
              <p:cNvSpPr/>
              <p:nvPr/>
            </p:nvSpPr>
            <p:spPr>
              <a:xfrm>
                <a:off x="2309246" y="2232300"/>
                <a:ext cx="1313858" cy="7231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0480" tIns="20320" rIns="30480" bIns="2032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600" kern="1200" dirty="0" smtClean="0"/>
                  <a:t>ACT Aspire Periodic -Interim 3</a:t>
                </a:r>
                <a:endParaRPr lang="en-US" sz="1600" kern="1200" dirty="0"/>
              </a:p>
            </p:txBody>
          </p:sp>
        </p:grpSp>
        <p:sp>
          <p:nvSpPr>
            <p:cNvPr id="16" name="Shape 15"/>
            <p:cNvSpPr/>
            <p:nvPr/>
          </p:nvSpPr>
          <p:spPr>
            <a:xfrm>
              <a:off x="5736041" y="2590800"/>
              <a:ext cx="2483997" cy="2483997"/>
            </a:xfrm>
            <a:prstGeom prst="leftCircularArrow">
              <a:avLst>
                <a:gd name="adj1" fmla="val 3479"/>
                <a:gd name="adj2" fmla="val 431407"/>
                <a:gd name="adj3" fmla="val 2432672"/>
                <a:gd name="adj4" fmla="val 9250244"/>
                <a:gd name="adj5" fmla="val 4058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93464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ACT Aspire Summative Assessment</a:t>
            </a:r>
            <a:endParaRPr lang="en-US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66800" y="1676400"/>
            <a:ext cx="6871755" cy="36988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5400000" algn="t" rotWithShape="0">
              <a:srgbClr val="808080">
                <a:alpha val="39999"/>
              </a:srgbClr>
            </a:outerShdw>
          </a:effectLst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Summative Timing </a:t>
            </a:r>
            <a:r>
              <a:rPr lang="en-US" b="1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in Minutes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590956"/>
              </p:ext>
            </p:extLst>
          </p:nvPr>
        </p:nvGraphicFramePr>
        <p:xfrm>
          <a:off x="1067125" y="2046287"/>
          <a:ext cx="6876192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032"/>
                <a:gridCol w="1146032"/>
                <a:gridCol w="1146032"/>
                <a:gridCol w="1146032"/>
                <a:gridCol w="1146032"/>
                <a:gridCol w="1146032"/>
              </a:tblGrid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Grade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English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Math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Reading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Science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j-lt"/>
                        </a:rPr>
                        <a:t>Writing</a:t>
                      </a:r>
                      <a:endParaRPr lang="en-US" sz="1400" dirty="0">
                        <a:latin typeface="+mj-lt"/>
                      </a:endParaRPr>
                    </a:p>
                  </a:txBody>
                  <a:tcPr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3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30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55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60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55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30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4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30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55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60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55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30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5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30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55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60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55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30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6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35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60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60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55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30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7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35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60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60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55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30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8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35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65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60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55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30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Early</a:t>
                      </a:r>
                      <a:r>
                        <a:rPr lang="en-US" sz="1800" baseline="0" dirty="0" smtClean="0">
                          <a:solidFill>
                            <a:schemeClr val="tx2"/>
                          </a:solidFill>
                          <a:latin typeface="+mj-lt"/>
                        </a:rPr>
                        <a:t> HS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40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65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60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55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2"/>
                          </a:solidFill>
                          <a:latin typeface="+mj-lt"/>
                        </a:rPr>
                        <a:t>30</a:t>
                      </a:r>
                      <a:endParaRPr lang="en-US" sz="180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3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Assuring that all students, graduating from high school, are ready for college-level credit-bearing coursework in English, Math, Social Science, and Science without remediation.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is College and Career Readiness?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22910" y="4925291"/>
            <a:ext cx="8229600" cy="1094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E31B23"/>
              </a:buClr>
              <a:buFont typeface="Arial" panose="020B0604020202020204" pitchFamily="34" charset="0"/>
              <a:buChar char="•"/>
              <a:defRPr sz="3200" kern="1200">
                <a:solidFill>
                  <a:srgbClr val="002D6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002D6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31B23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D6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002D6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E31B23"/>
              </a:buClr>
              <a:buFont typeface="Arial" panose="020B0604020202020204" pitchFamily="34" charset="0"/>
              <a:buChar char="»"/>
              <a:defRPr sz="2000" kern="1200">
                <a:solidFill>
                  <a:srgbClr val="002D6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 smtClean="0"/>
              <a:t>Illinois Issues: Higher education faces a Remediation Crisis and a Completion Crisis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8230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1041584"/>
              </p:ext>
            </p:extLst>
          </p:nvPr>
        </p:nvGraphicFramePr>
        <p:xfrm>
          <a:off x="457200" y="2133600"/>
          <a:ext cx="3655896" cy="3151189"/>
        </p:xfrm>
        <a:graphic>
          <a:graphicData uri="http://schemas.openxmlformats.org/drawingml/2006/table">
            <a:tbl>
              <a:tblPr/>
              <a:tblGrid>
                <a:gridCol w="1827948"/>
                <a:gridCol w="1827948"/>
              </a:tblGrid>
              <a:tr h="47235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1" dirty="0">
                          <a:effectLst/>
                        </a:rPr>
                        <a:t>Assessments:</a:t>
                      </a:r>
                      <a:endParaRPr lang="en-US" sz="1000" dirty="0">
                        <a:effectLst/>
                      </a:endParaRPr>
                    </a:p>
                  </a:txBody>
                  <a:tcPr marL="51765" marR="51765" marT="80883" marB="80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>
                          <a:effectLst/>
                        </a:rPr>
                        <a:t>3 Interim Assessments, per grade, and per content area</a:t>
                      </a:r>
                    </a:p>
                  </a:txBody>
                  <a:tcPr marL="51765" marR="51765" marT="80883" marB="80883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235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1">
                          <a:effectLst/>
                        </a:rPr>
                        <a:t>Format:</a:t>
                      </a:r>
                      <a:endParaRPr lang="en-US" sz="1000">
                        <a:effectLst/>
                      </a:endParaRPr>
                    </a:p>
                  </a:txBody>
                  <a:tcPr marL="51765" marR="51765" marT="80883" marB="80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>
                          <a:effectLst/>
                        </a:rPr>
                        <a:t>Fixed-format, computer-based, multiple choice</a:t>
                      </a:r>
                    </a:p>
                  </a:txBody>
                  <a:tcPr marL="51765" marR="51765" marT="80883" marB="80883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706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1">
                          <a:effectLst/>
                        </a:rPr>
                        <a:t>Grades:</a:t>
                      </a:r>
                      <a:endParaRPr lang="en-US" sz="1000">
                        <a:effectLst/>
                      </a:endParaRPr>
                    </a:p>
                  </a:txBody>
                  <a:tcPr marL="51765" marR="51765" marT="80883" marB="80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>
                          <a:effectLst/>
                        </a:rPr>
                        <a:t>3 through 10</a:t>
                      </a:r>
                    </a:p>
                  </a:txBody>
                  <a:tcPr marL="51765" marR="51765" marT="80883" marB="80883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235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1">
                          <a:effectLst/>
                        </a:rPr>
                        <a:t>Content Areas:</a:t>
                      </a:r>
                      <a:endParaRPr lang="en-US" sz="1000">
                        <a:effectLst/>
                      </a:endParaRPr>
                    </a:p>
                  </a:txBody>
                  <a:tcPr marL="51765" marR="51765" marT="80883" marB="80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>
                          <a:effectLst/>
                        </a:rPr>
                        <a:t>English, math, reading, and science</a:t>
                      </a:r>
                    </a:p>
                  </a:txBody>
                  <a:tcPr marL="51765" marR="51765" marT="80883" marB="80883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706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1">
                          <a:effectLst/>
                        </a:rPr>
                        <a:t>Duration:</a:t>
                      </a:r>
                      <a:endParaRPr lang="en-US" sz="1000">
                        <a:effectLst/>
                      </a:endParaRPr>
                    </a:p>
                  </a:txBody>
                  <a:tcPr marL="51765" marR="51765" marT="80883" marB="80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>
                          <a:effectLst/>
                        </a:rPr>
                        <a:t>45 minutes or less</a:t>
                      </a:r>
                    </a:p>
                  </a:txBody>
                  <a:tcPr marL="51765" marR="51765" marT="80883" marB="80883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72355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1">
                          <a:effectLst/>
                        </a:rPr>
                        <a:t>Available Feedback:</a:t>
                      </a:r>
                      <a:endParaRPr lang="en-US" sz="1000">
                        <a:effectLst/>
                      </a:endParaRPr>
                    </a:p>
                  </a:txBody>
                  <a:tcPr marL="51765" marR="51765" marT="80883" marB="80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>
                          <a:effectLst/>
                        </a:rPr>
                        <a:t>Immediate, computer-based analysis and reporting</a:t>
                      </a:r>
                    </a:p>
                  </a:txBody>
                  <a:tcPr marL="51765" marR="51765" marT="80883" marB="80883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27649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b="1">
                          <a:effectLst/>
                        </a:rPr>
                        <a:t>Reports:</a:t>
                      </a:r>
                      <a:endParaRPr lang="en-US" sz="1000">
                        <a:effectLst/>
                      </a:endParaRPr>
                    </a:p>
                  </a:txBody>
                  <a:tcPr marL="51765" marR="51765" marT="80883" marB="808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000" dirty="0">
                          <a:effectLst/>
                        </a:rPr>
                        <a:t>Student/Parent; Teacher/Group; School/District; Item Response/Analysis</a:t>
                      </a:r>
                    </a:p>
                  </a:txBody>
                  <a:tcPr marL="51765" marR="51765" marT="80883" marB="80883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26356" y="425451"/>
            <a:ext cx="5669643" cy="359642"/>
          </a:xfrm>
        </p:spPr>
        <p:txBody>
          <a:bodyPr>
            <a:normAutofit/>
          </a:bodyPr>
          <a:lstStyle/>
          <a:p>
            <a:r>
              <a:rPr lang="en-US" dirty="0" smtClean="0"/>
              <a:t>ACT Aspire Periodic – Interim &amp; Classroom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32095"/>
              </p:ext>
            </p:extLst>
          </p:nvPr>
        </p:nvGraphicFramePr>
        <p:xfrm>
          <a:off x="4353494" y="1647736"/>
          <a:ext cx="4257106" cy="4067264"/>
        </p:xfrm>
        <a:graphic>
          <a:graphicData uri="http://schemas.openxmlformats.org/drawingml/2006/table">
            <a:tbl>
              <a:tblPr/>
              <a:tblGrid>
                <a:gridCol w="2128553"/>
                <a:gridCol w="2128553"/>
              </a:tblGrid>
              <a:tr h="55003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 dirty="0">
                          <a:effectLst/>
                        </a:rPr>
                        <a:t>Assessments:</a:t>
                      </a:r>
                      <a:endParaRPr lang="en-US" sz="1200" dirty="0">
                        <a:effectLst/>
                      </a:endParaRPr>
                    </a:p>
                  </a:txBody>
                  <a:tcPr marL="60278" marR="60278" marT="94184" marB="941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>
                          <a:effectLst/>
                        </a:rPr>
                        <a:t>5 Classroom Assessments, per grade, and per content area</a:t>
                      </a:r>
                    </a:p>
                  </a:txBody>
                  <a:tcPr marL="60278" marR="60278" marT="94184" marB="94184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003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>
                          <a:effectLst/>
                        </a:rPr>
                        <a:t>Format:</a:t>
                      </a:r>
                      <a:endParaRPr lang="en-US" sz="1200">
                        <a:effectLst/>
                      </a:endParaRPr>
                    </a:p>
                  </a:txBody>
                  <a:tcPr marL="60278" marR="60278" marT="94184" marB="941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>
                          <a:effectLst/>
                        </a:rPr>
                        <a:t>Fixed-format, computer-based, multiple choice</a:t>
                      </a:r>
                    </a:p>
                  </a:txBody>
                  <a:tcPr marL="60278" marR="60278" marT="94184" marB="94184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92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>
                          <a:effectLst/>
                        </a:rPr>
                        <a:t>Grades:</a:t>
                      </a:r>
                      <a:endParaRPr lang="en-US" sz="1200">
                        <a:effectLst/>
                      </a:endParaRPr>
                    </a:p>
                  </a:txBody>
                  <a:tcPr marL="60278" marR="60278" marT="94184" marB="941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>
                          <a:effectLst/>
                        </a:rPr>
                        <a:t>3 through 8</a:t>
                      </a:r>
                    </a:p>
                  </a:txBody>
                  <a:tcPr marL="60278" marR="60278" marT="94184" marB="94184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003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>
                          <a:effectLst/>
                        </a:rPr>
                        <a:t>Content Areas:</a:t>
                      </a:r>
                      <a:endParaRPr lang="en-US" sz="1200">
                        <a:effectLst/>
                      </a:endParaRPr>
                    </a:p>
                  </a:txBody>
                  <a:tcPr marL="60278" marR="60278" marT="94184" marB="941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>
                          <a:effectLst/>
                        </a:rPr>
                        <a:t>English, math, reading, and science</a:t>
                      </a:r>
                    </a:p>
                  </a:txBody>
                  <a:tcPr marL="60278" marR="60278" marT="94184" marB="94184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920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>
                          <a:effectLst/>
                        </a:rPr>
                        <a:t>Duration:</a:t>
                      </a:r>
                      <a:endParaRPr lang="en-US" sz="1200">
                        <a:effectLst/>
                      </a:endParaRPr>
                    </a:p>
                  </a:txBody>
                  <a:tcPr marL="60278" marR="60278" marT="94184" marB="941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>
                          <a:effectLst/>
                        </a:rPr>
                        <a:t>15 to 20 minutes</a:t>
                      </a:r>
                    </a:p>
                  </a:txBody>
                  <a:tcPr marL="60278" marR="60278" marT="94184" marB="94184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003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>
                          <a:effectLst/>
                        </a:rPr>
                        <a:t>Available Feedback:</a:t>
                      </a:r>
                      <a:endParaRPr lang="en-US" sz="1200">
                        <a:effectLst/>
                      </a:endParaRPr>
                    </a:p>
                  </a:txBody>
                  <a:tcPr marL="60278" marR="60278" marT="94184" marB="941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>
                          <a:effectLst/>
                        </a:rPr>
                        <a:t>Immediate, computer-based analysis and reporting</a:t>
                      </a:r>
                    </a:p>
                  </a:txBody>
                  <a:tcPr marL="60278" marR="60278" marT="94184" marB="94184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003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>
                          <a:effectLst/>
                        </a:rPr>
                        <a:t>Configuration:</a:t>
                      </a:r>
                      <a:endParaRPr lang="en-US" sz="1200">
                        <a:effectLst/>
                      </a:endParaRPr>
                    </a:p>
                  </a:txBody>
                  <a:tcPr marL="60278" marR="60278" marT="94184" marB="941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>
                          <a:effectLst/>
                        </a:rPr>
                        <a:t>Each five-item Assessment is mapped to 2 Standards</a:t>
                      </a:r>
                    </a:p>
                  </a:txBody>
                  <a:tcPr marL="60278" marR="60278" marT="94184" marB="94184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003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b="1">
                          <a:effectLst/>
                        </a:rPr>
                        <a:t>Reports:</a:t>
                      </a:r>
                      <a:endParaRPr lang="en-US" sz="1200">
                        <a:effectLst/>
                      </a:endParaRPr>
                    </a:p>
                  </a:txBody>
                  <a:tcPr marL="60278" marR="60278" marT="94184" marB="941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200" dirty="0">
                          <a:effectLst/>
                        </a:rPr>
                        <a:t>Student/Parent; Teacher/Group; Item Response/Analysis</a:t>
                      </a:r>
                    </a:p>
                  </a:txBody>
                  <a:tcPr marL="60278" marR="60278" marT="94184" marB="94184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5E5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98079" y="1688068"/>
            <a:ext cx="354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ACT Aspire Interim Assessments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5800" y="1295400"/>
            <a:ext cx="3938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ACT Aspire Classroom Assessments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1274" y="6183868"/>
            <a:ext cx="280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http://discoveractaspire.org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45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ACT Aspire Summative Reporting - ISR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534400" cy="417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93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ACT Aspire Summative Reporting - ISR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705600" cy="515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89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ACT Aspire – Interim Assessments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338263"/>
            <a:ext cx="881062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54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ofil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5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53227" y="6108262"/>
            <a:ext cx="640586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pic>
        <p:nvPicPr>
          <p:cNvPr id="12" name="Picture 11" descr="ACT logo Blue col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7" y="5912802"/>
            <a:ext cx="1656443" cy="4284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05909" y="3120270"/>
            <a:ext cx="5738091" cy="2011680"/>
          </a:xfrm>
          <a:prstGeom prst="rect">
            <a:avLst/>
          </a:prstGeom>
          <a:solidFill>
            <a:srgbClr val="492F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26357" y="306251"/>
            <a:ext cx="8255000" cy="0"/>
          </a:xfrm>
          <a:prstGeom prst="line">
            <a:avLst/>
          </a:prstGeom>
          <a:ln w="6350" cmpd="sng">
            <a:solidFill>
              <a:srgbClr val="002D6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CT Profile beta FINAL 2 CMYK rev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266" y="3773050"/>
            <a:ext cx="4876800" cy="723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33504" y="6026734"/>
            <a:ext cx="2127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www.actprofile.org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0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51156"/>
            <a:ext cx="8229600" cy="1143000"/>
          </a:xfrm>
          <a:prstGeom prst="rect">
            <a:avLst/>
          </a:prstGeom>
        </p:spPr>
        <p:txBody>
          <a:bodyPr l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rgbClr val="1E4C7E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2D62"/>
                </a:solidFill>
                <a:latin typeface="Arial MT Std"/>
                <a:cs typeface="Arial MT Std"/>
              </a:rPr>
              <a:t>Interest Inventory</a:t>
            </a:r>
            <a:endParaRPr lang="en-US" sz="2000" b="1" dirty="0">
              <a:solidFill>
                <a:srgbClr val="002D62"/>
              </a:solidFill>
              <a:latin typeface="Arial MT Std"/>
              <a:cs typeface="Arial MT Std"/>
            </a:endParaRPr>
          </a:p>
        </p:txBody>
      </p:sp>
      <p:pic>
        <p:nvPicPr>
          <p:cNvPr id="3" name="Picture 2" descr="Screen Shot 2013-09-20 at 10.11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0" y="899539"/>
            <a:ext cx="8429418" cy="4801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03" y="430465"/>
            <a:ext cx="2456908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8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51156"/>
            <a:ext cx="7267169" cy="1009329"/>
          </a:xfrm>
          <a:prstGeom prst="rect">
            <a:avLst/>
          </a:prstGeom>
        </p:spPr>
        <p:txBody>
          <a:bodyPr l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rgbClr val="1E4C7E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2D62"/>
                </a:solidFill>
                <a:latin typeface="Arial MT Std"/>
                <a:cs typeface="Arial MT Std"/>
              </a:rPr>
              <a:t>Interest Inventory</a:t>
            </a:r>
            <a:endParaRPr lang="en-US" sz="2000" b="1" dirty="0">
              <a:solidFill>
                <a:srgbClr val="002D62"/>
              </a:solidFill>
              <a:latin typeface="Arial MT Std"/>
              <a:cs typeface="Arial MT Std"/>
            </a:endParaRPr>
          </a:p>
        </p:txBody>
      </p:sp>
      <p:pic>
        <p:nvPicPr>
          <p:cNvPr id="3" name="Picture 2" descr="Screen Shot 2013-09-20 at 10.15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08" y="855821"/>
            <a:ext cx="6158886" cy="5333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03" y="430465"/>
            <a:ext cx="2456908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27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51156"/>
            <a:ext cx="8229600" cy="1143000"/>
          </a:xfrm>
          <a:prstGeom prst="rect">
            <a:avLst/>
          </a:prstGeom>
        </p:spPr>
        <p:txBody>
          <a:bodyPr l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rgbClr val="1E4C7E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2D62"/>
                </a:solidFill>
                <a:latin typeface="Arial MT Std"/>
                <a:cs typeface="Arial MT Std"/>
              </a:rPr>
              <a:t>Interest Inventory</a:t>
            </a:r>
            <a:endParaRPr lang="en-US" sz="2000" b="1" dirty="0">
              <a:solidFill>
                <a:srgbClr val="002D62"/>
              </a:solidFill>
              <a:latin typeface="Arial MT Std"/>
              <a:cs typeface="Arial MT Std"/>
            </a:endParaRPr>
          </a:p>
        </p:txBody>
      </p:sp>
      <p:pic>
        <p:nvPicPr>
          <p:cNvPr id="4" name="Picture 3" descr="Screen Shot 2013-09-20 at 10.12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146" y="922655"/>
            <a:ext cx="6049553" cy="52933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03" y="430465"/>
            <a:ext cx="2456908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51156"/>
            <a:ext cx="8229600" cy="1143000"/>
          </a:xfrm>
          <a:prstGeom prst="rect">
            <a:avLst/>
          </a:prstGeom>
        </p:spPr>
        <p:txBody>
          <a:bodyPr l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rgbClr val="1E4C7E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2D62"/>
                </a:solidFill>
                <a:latin typeface="Arial MT Std"/>
                <a:cs typeface="Arial MT Std"/>
              </a:rPr>
              <a:t>Abilities Inventory</a:t>
            </a:r>
            <a:endParaRPr lang="en-US" sz="2000" b="1" dirty="0">
              <a:solidFill>
                <a:srgbClr val="002D62"/>
              </a:solidFill>
              <a:latin typeface="Arial MT Std"/>
              <a:cs typeface="Arial MT Std"/>
            </a:endParaRPr>
          </a:p>
        </p:txBody>
      </p:sp>
      <p:pic>
        <p:nvPicPr>
          <p:cNvPr id="3" name="Picture 2" descr="Screen Shot 2013-10-22 at 12.00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56" y="1210439"/>
            <a:ext cx="8431836" cy="2897426"/>
          </a:xfrm>
          <a:prstGeom prst="rect">
            <a:avLst/>
          </a:prstGeom>
        </p:spPr>
      </p:pic>
      <p:pic>
        <p:nvPicPr>
          <p:cNvPr id="4" name="Picture 3" descr="Screen Shot 2013-10-22 at 12.02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033" y="4531017"/>
            <a:ext cx="4729803" cy="1158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803" y="430465"/>
            <a:ext cx="2456908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7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51156"/>
            <a:ext cx="8229600" cy="1143000"/>
          </a:xfrm>
          <a:prstGeom prst="rect">
            <a:avLst/>
          </a:prstGeom>
        </p:spPr>
        <p:txBody>
          <a:bodyPr l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rgbClr val="1E4C7E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2D62"/>
                </a:solidFill>
                <a:latin typeface="Arial MT Std"/>
                <a:cs typeface="Arial MT Std"/>
              </a:rPr>
              <a:t>Abilities Inventory</a:t>
            </a:r>
            <a:endParaRPr lang="en-US" sz="2000" b="1" dirty="0">
              <a:solidFill>
                <a:srgbClr val="002D62"/>
              </a:solidFill>
              <a:latin typeface="Arial MT Std"/>
              <a:cs typeface="Arial MT Std"/>
            </a:endParaRPr>
          </a:p>
        </p:txBody>
      </p:sp>
      <p:pic>
        <p:nvPicPr>
          <p:cNvPr id="3" name="Picture 2" descr="Screen Shot 2013-09-20 at 10.21.5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16" y="915544"/>
            <a:ext cx="4514162" cy="5266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03" y="430465"/>
            <a:ext cx="2456908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5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1799347"/>
              </p:ext>
            </p:extLst>
          </p:nvPr>
        </p:nvGraphicFramePr>
        <p:xfrm>
          <a:off x="1066800" y="1905000"/>
          <a:ext cx="7086601" cy="27432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0653"/>
                <a:gridCol w="2829459"/>
                <a:gridCol w="2846489"/>
              </a:tblGrid>
              <a:tr h="562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 Subject-Area Tests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9748" marR="1397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College Course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9748" marR="1397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ACT</a:t>
                      </a:r>
                      <a:r>
                        <a:rPr lang="en-US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Benchmark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9748" marR="139748" marT="0" marB="0" anchor="ctr"/>
                </a:tc>
              </a:tr>
              <a:tr h="562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9748" marR="1397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Composition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9748" marR="1397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9748" marR="139748" marT="0" marB="0" anchor="ctr"/>
                </a:tc>
              </a:tr>
              <a:tr h="562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Math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9748" marR="1397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College Algebra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9748" marR="1397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9748" marR="139748" marT="0" marB="0" anchor="ctr"/>
                </a:tc>
              </a:tr>
              <a:tr h="562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Reading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9748" marR="1397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Sciences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9748" marR="1397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9748" marR="139748" marT="0" marB="0" anchor="ctr"/>
                </a:tc>
              </a:tr>
              <a:tr h="4924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9748" marR="1397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Biology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9748" marR="13974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139748" marR="139748" marT="0" marB="0" anchor="ctr"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398064"/>
              </p:ext>
            </p:extLst>
          </p:nvPr>
        </p:nvGraphicFramePr>
        <p:xfrm>
          <a:off x="445770" y="1916430"/>
          <a:ext cx="8305800" cy="27588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8800"/>
                <a:gridCol w="1295400"/>
                <a:gridCol w="1295400"/>
                <a:gridCol w="1295400"/>
                <a:gridCol w="1295400"/>
                <a:gridCol w="1295400"/>
              </a:tblGrid>
              <a:tr h="562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ACT Subject-Area</a:t>
                      </a:r>
                      <a:r>
                        <a:rPr lang="en-US" sz="14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Tests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College Course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 Explore</a:t>
                      </a:r>
                      <a:r>
                        <a:rPr lang="en-US" sz="11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Benchmark Grade 8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 Explore</a:t>
                      </a:r>
                      <a:r>
                        <a:rPr lang="en-US" sz="11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Benchmark Grade 9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 Plan</a:t>
                      </a:r>
                      <a:r>
                        <a:rPr lang="en-US" sz="11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Benchmark Grade 10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ACT</a:t>
                      </a:r>
                      <a:r>
                        <a:rPr lang="en-US" sz="11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®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Benchmark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62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English Composition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13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62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Math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College Algebra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562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Reading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Sciences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16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17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4924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Biology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18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ACT College Readiness Benchmarks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61532" y="46482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Note: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Benchmarks are scores on the ACT subject-area tests that represent the level of achievement required for students to have a 50% chance of obtaining a B or higher or about a 75% chance of obtaining a C or higher in corresponding credit-bearing first-year college courses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875647"/>
              </p:ext>
            </p:extLst>
          </p:nvPr>
        </p:nvGraphicFramePr>
        <p:xfrm>
          <a:off x="228601" y="1828798"/>
          <a:ext cx="8686801" cy="2842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9782"/>
                <a:gridCol w="1113070"/>
                <a:gridCol w="694785"/>
                <a:gridCol w="694785"/>
                <a:gridCol w="694785"/>
                <a:gridCol w="694785"/>
                <a:gridCol w="695227"/>
                <a:gridCol w="694785"/>
                <a:gridCol w="694785"/>
                <a:gridCol w="694785"/>
                <a:gridCol w="695227"/>
              </a:tblGrid>
              <a:tr h="6735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ACT Subject-Area Tests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College Course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</a:t>
                      </a:r>
                      <a:r>
                        <a:rPr lang="en-US" sz="1000" baseline="30000" dirty="0">
                          <a:effectLst/>
                        </a:rPr>
                        <a:t>rd</a:t>
                      </a:r>
                      <a:r>
                        <a:rPr lang="en-US" sz="1000" dirty="0">
                          <a:effectLst/>
                        </a:rPr>
                        <a:t> Grade Benchmark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</a:t>
                      </a:r>
                      <a:r>
                        <a:rPr lang="en-US" sz="1000" baseline="30000" dirty="0">
                          <a:effectLst/>
                        </a:rPr>
                        <a:t>th</a:t>
                      </a:r>
                      <a:r>
                        <a:rPr lang="en-US" sz="1000" dirty="0">
                          <a:effectLst/>
                        </a:rPr>
                        <a:t> Grade </a:t>
                      </a:r>
                      <a:r>
                        <a:rPr lang="en-US" sz="1000" dirty="0" smtClean="0">
                          <a:effectLst/>
                        </a:rPr>
                        <a:t>Benchmark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</a:t>
                      </a:r>
                      <a:r>
                        <a:rPr lang="en-US" sz="1000" baseline="30000" dirty="0">
                          <a:effectLst/>
                        </a:rPr>
                        <a:t>th</a:t>
                      </a:r>
                      <a:r>
                        <a:rPr lang="en-US" sz="1000" dirty="0">
                          <a:effectLst/>
                        </a:rPr>
                        <a:t> Grade Benchmark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</a:t>
                      </a:r>
                      <a:r>
                        <a:rPr lang="en-US" sz="1000" baseline="30000" dirty="0">
                          <a:effectLst/>
                        </a:rPr>
                        <a:t>th</a:t>
                      </a:r>
                      <a:r>
                        <a:rPr lang="en-US" sz="1000" dirty="0">
                          <a:effectLst/>
                        </a:rPr>
                        <a:t> Grade Benchmark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</a:t>
                      </a:r>
                      <a:r>
                        <a:rPr lang="en-US" sz="1000" baseline="30000" dirty="0">
                          <a:effectLst/>
                        </a:rPr>
                        <a:t>th</a:t>
                      </a:r>
                      <a:r>
                        <a:rPr lang="en-US" sz="1000" dirty="0">
                          <a:effectLst/>
                        </a:rPr>
                        <a:t> Grade  Benchmark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8</a:t>
                      </a:r>
                      <a:r>
                        <a:rPr lang="en-US" sz="1000" baseline="30000" dirty="0">
                          <a:effectLst/>
                        </a:rPr>
                        <a:t>th</a:t>
                      </a:r>
                      <a:r>
                        <a:rPr lang="en-US" sz="1000" dirty="0">
                          <a:effectLst/>
                        </a:rPr>
                        <a:t> Grade Benchmark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9</a:t>
                      </a:r>
                      <a:r>
                        <a:rPr lang="en-US" sz="1000" baseline="30000" dirty="0">
                          <a:effectLst/>
                        </a:rPr>
                        <a:t>th</a:t>
                      </a:r>
                      <a:r>
                        <a:rPr lang="en-US" sz="1000" dirty="0">
                          <a:effectLst/>
                        </a:rPr>
                        <a:t> Grade Benchmark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</a:t>
                      </a:r>
                      <a:r>
                        <a:rPr lang="en-US" sz="1000" baseline="30000" dirty="0">
                          <a:effectLst/>
                        </a:rPr>
                        <a:t>th</a:t>
                      </a:r>
                      <a:r>
                        <a:rPr lang="en-US" sz="1000" dirty="0">
                          <a:effectLst/>
                        </a:rPr>
                        <a:t> Grade Benchmark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ACT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</a:tr>
              <a:tr h="5421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English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English Composition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417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419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420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421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422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426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428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18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</a:tr>
              <a:tr h="5421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Math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College Algebra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416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418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420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422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425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428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432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</a:tr>
              <a:tr h="5421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Reading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Social Sciences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417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420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421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423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424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425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428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22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</a:tr>
              <a:tr h="54218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Science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Biology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418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420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422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423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425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427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430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432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23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92" marR="4519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802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30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51156"/>
            <a:ext cx="8229600" cy="1143000"/>
          </a:xfrm>
          <a:prstGeom prst="rect">
            <a:avLst/>
          </a:prstGeom>
        </p:spPr>
        <p:txBody>
          <a:bodyPr l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rgbClr val="1E4C7E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2D62"/>
                </a:solidFill>
                <a:latin typeface="Arial MT Std"/>
                <a:cs typeface="Arial MT Std"/>
              </a:rPr>
              <a:t>Abilities Inventories</a:t>
            </a:r>
            <a:endParaRPr lang="en-US" sz="2000" b="1" dirty="0">
              <a:solidFill>
                <a:srgbClr val="002D62"/>
              </a:solidFill>
              <a:latin typeface="Arial MT Std"/>
              <a:cs typeface="Arial MT Std"/>
            </a:endParaRPr>
          </a:p>
        </p:txBody>
      </p:sp>
      <p:pic>
        <p:nvPicPr>
          <p:cNvPr id="4" name="Picture 3" descr="Screen Shot 2013-09-20 at 10.19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006" y="777937"/>
            <a:ext cx="3786447" cy="5430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03" y="430465"/>
            <a:ext cx="2456908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8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31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51156"/>
            <a:ext cx="8229600" cy="1143000"/>
          </a:xfrm>
          <a:prstGeom prst="rect">
            <a:avLst/>
          </a:prstGeom>
        </p:spPr>
        <p:txBody>
          <a:bodyPr l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rgbClr val="1E4C7E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2D62"/>
                </a:solidFill>
                <a:latin typeface="Arial MT Std"/>
                <a:cs typeface="Arial MT Std"/>
              </a:rPr>
              <a:t>Career Map</a:t>
            </a:r>
            <a:endParaRPr lang="en-US" sz="2000" b="1" dirty="0">
              <a:solidFill>
                <a:srgbClr val="002D62"/>
              </a:solidFill>
              <a:latin typeface="Arial MT Std"/>
              <a:cs typeface="Arial MT Std"/>
            </a:endParaRPr>
          </a:p>
        </p:txBody>
      </p:sp>
      <p:pic>
        <p:nvPicPr>
          <p:cNvPr id="4" name="Picture 3" descr="Screen Shot 2013-09-20 at 10.17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8" y="893100"/>
            <a:ext cx="4599853" cy="3962593"/>
          </a:xfrm>
          <a:prstGeom prst="rect">
            <a:avLst/>
          </a:prstGeom>
        </p:spPr>
      </p:pic>
      <p:pic>
        <p:nvPicPr>
          <p:cNvPr id="5" name="Picture 4" descr="Screen Shot 2013-09-20 at 10.25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01" y="962961"/>
            <a:ext cx="4354940" cy="5011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803" y="430465"/>
            <a:ext cx="2456908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51156"/>
            <a:ext cx="8229600" cy="1143000"/>
          </a:xfrm>
          <a:prstGeom prst="rect">
            <a:avLst/>
          </a:prstGeom>
        </p:spPr>
        <p:txBody>
          <a:bodyPr l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rgbClr val="1E4C7E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2D62"/>
                </a:solidFill>
                <a:latin typeface="Arial MT Std"/>
                <a:cs typeface="Arial MT Std"/>
              </a:rPr>
              <a:t>Values Inventory</a:t>
            </a:r>
            <a:endParaRPr lang="en-US" sz="2000" b="1" dirty="0">
              <a:solidFill>
                <a:srgbClr val="002D62"/>
              </a:solidFill>
              <a:latin typeface="Arial MT Std"/>
              <a:cs typeface="Arial MT Std"/>
            </a:endParaRPr>
          </a:p>
        </p:txBody>
      </p:sp>
      <p:pic>
        <p:nvPicPr>
          <p:cNvPr id="3" name="Picture 2" descr="Screen Shot 2013-09-20 at 10.26.0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08" y="1094031"/>
            <a:ext cx="8414238" cy="45857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03" y="430465"/>
            <a:ext cx="2456908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9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51156"/>
            <a:ext cx="8229600" cy="1143000"/>
          </a:xfrm>
          <a:prstGeom prst="rect">
            <a:avLst/>
          </a:prstGeom>
        </p:spPr>
        <p:txBody>
          <a:bodyPr l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rgbClr val="1E4C7E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2D62"/>
                </a:solidFill>
                <a:latin typeface="Arial MT Std"/>
                <a:cs typeface="Arial MT Std"/>
              </a:rPr>
              <a:t>Values Inventory</a:t>
            </a:r>
            <a:endParaRPr lang="en-US" sz="2000" b="1" dirty="0">
              <a:solidFill>
                <a:srgbClr val="002D62"/>
              </a:solidFill>
              <a:latin typeface="Arial MT Std"/>
              <a:cs typeface="Arial MT Std"/>
            </a:endParaRPr>
          </a:p>
        </p:txBody>
      </p:sp>
      <p:pic>
        <p:nvPicPr>
          <p:cNvPr id="3" name="Picture 2" descr="Screen Shot 2013-09-20 at 10.27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07" y="762862"/>
            <a:ext cx="5931176" cy="5444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03" y="430465"/>
            <a:ext cx="2456908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4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/>
        </p:nvSpPr>
        <p:spPr>
          <a:xfrm>
            <a:off x="8458200" y="6284968"/>
            <a:ext cx="228600" cy="192024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ctr" defTabSz="457200" rtl="0" eaLnBrk="1" latinLnBrk="0" hangingPunct="1">
              <a:lnSpc>
                <a:spcPts val="1000"/>
              </a:lnSpc>
              <a:defRPr sz="1000" b="0" i="0" kern="1200">
                <a:solidFill>
                  <a:srgbClr val="000000"/>
                </a:solidFill>
                <a:latin typeface="Arial MT Std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6ABDEBB-F760-F846-B0CE-E4FCD944F58B}" type="slidenum">
              <a:rPr lang="en-US" sz="900" b="1" i="0" smtClean="0">
                <a:solidFill>
                  <a:schemeClr val="bg1"/>
                </a:solidFill>
              </a:rPr>
              <a:pPr algn="ctr"/>
              <a:t>34</a:t>
            </a:fld>
            <a:endParaRPr lang="en-US" sz="900" b="1" i="0" dirty="0">
              <a:solidFill>
                <a:schemeClr val="bg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51156"/>
            <a:ext cx="8229600" cy="1143000"/>
          </a:xfrm>
          <a:prstGeom prst="rect">
            <a:avLst/>
          </a:prstGeom>
        </p:spPr>
        <p:txBody>
          <a:bodyPr lIns="0"/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rgbClr val="1E4C7E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2D62"/>
                </a:solidFill>
                <a:latin typeface="Arial MT Std"/>
                <a:cs typeface="Arial MT Std"/>
              </a:rPr>
              <a:t>Major Map</a:t>
            </a:r>
            <a:endParaRPr lang="en-US" sz="2000" b="1" dirty="0">
              <a:solidFill>
                <a:srgbClr val="002D62"/>
              </a:solidFill>
              <a:latin typeface="Arial MT Std"/>
              <a:cs typeface="Arial MT Std"/>
            </a:endParaRPr>
          </a:p>
        </p:txBody>
      </p:sp>
      <p:pic>
        <p:nvPicPr>
          <p:cNvPr id="4" name="Picture 3" descr="Screen Shot 2013-09-20 at 4.04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91" y="832405"/>
            <a:ext cx="7158411" cy="507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803" y="430465"/>
            <a:ext cx="2456908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8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905" y="549482"/>
            <a:ext cx="2131495" cy="30145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marL="347472" indent="-285750">
              <a:buClr>
                <a:srgbClr val="E31B2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D62"/>
                </a:solidFill>
                <a:latin typeface="Arial"/>
                <a:cs typeface="Arial"/>
              </a:rPr>
              <a:t>Identify interest </a:t>
            </a:r>
            <a:r>
              <a:rPr lang="en-US" sz="2400" dirty="0" smtClean="0">
                <a:solidFill>
                  <a:srgbClr val="002D62"/>
                </a:solidFill>
                <a:latin typeface="Arial"/>
                <a:cs typeface="Arial"/>
              </a:rPr>
              <a:t>areas</a:t>
            </a:r>
          </a:p>
          <a:p>
            <a:pPr marL="347472" indent="-285750">
              <a:buClr>
                <a:srgbClr val="E31B23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D62"/>
                </a:solidFill>
                <a:latin typeface="Arial"/>
                <a:cs typeface="Arial"/>
              </a:rPr>
              <a:t>Spot potential challenges </a:t>
            </a:r>
            <a:r>
              <a:rPr lang="en-US" sz="2400" dirty="0"/>
              <a:t> </a:t>
            </a:r>
            <a:r>
              <a:rPr lang="en-US" sz="2400" dirty="0" smtClean="0"/>
              <a:t>   </a:t>
            </a:r>
            <a:r>
              <a:rPr lang="en-US" sz="2400" dirty="0" smtClean="0">
                <a:solidFill>
                  <a:srgbClr val="002D62"/>
                </a:solidFill>
                <a:latin typeface="Arial"/>
                <a:cs typeface="Arial"/>
              </a:rPr>
              <a:t>or gaps in plans</a:t>
            </a:r>
            <a:endParaRPr lang="en-US" sz="2400" dirty="0">
              <a:solidFill>
                <a:srgbClr val="002D62"/>
              </a:solidFill>
              <a:latin typeface="Arial"/>
              <a:cs typeface="Arial"/>
            </a:endParaRPr>
          </a:p>
          <a:p>
            <a:pPr marL="347472" indent="-285750">
              <a:buClr>
                <a:srgbClr val="E31B23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D62"/>
                </a:solidFill>
                <a:latin typeface="Arial"/>
                <a:cs typeface="Arial"/>
              </a:rPr>
              <a:t>Remind </a:t>
            </a:r>
            <a:r>
              <a:rPr lang="en-US" sz="2400" dirty="0">
                <a:solidFill>
                  <a:srgbClr val="002D62"/>
                </a:solidFill>
                <a:latin typeface="Arial"/>
                <a:cs typeface="Arial"/>
              </a:rPr>
              <a:t>students to </a:t>
            </a:r>
            <a:r>
              <a:rPr lang="en-US" sz="2400" dirty="0" smtClean="0">
                <a:solidFill>
                  <a:srgbClr val="002D62"/>
                </a:solidFill>
                <a:latin typeface="Arial"/>
                <a:cs typeface="Arial"/>
              </a:rPr>
              <a:t>  complete </a:t>
            </a:r>
            <a:r>
              <a:rPr lang="en-US" sz="2400" dirty="0">
                <a:solidFill>
                  <a:srgbClr val="002D62"/>
                </a:solidFill>
                <a:latin typeface="Arial"/>
                <a:cs typeface="Arial"/>
              </a:rPr>
              <a:t>critical tasks</a:t>
            </a:r>
          </a:p>
          <a:p>
            <a:pPr marL="347472" indent="-285750">
              <a:buClr>
                <a:srgbClr val="E31B2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D62"/>
                </a:solidFill>
                <a:latin typeface="Arial"/>
                <a:cs typeface="Arial"/>
              </a:rPr>
              <a:t>Share relevant resources </a:t>
            </a:r>
            <a:r>
              <a:rPr lang="en-US" sz="2400" dirty="0" smtClean="0">
                <a:solidFill>
                  <a:srgbClr val="002D62"/>
                </a:solidFill>
                <a:latin typeface="Arial"/>
                <a:cs typeface="Arial"/>
              </a:rPr>
              <a:t>  and </a:t>
            </a:r>
            <a:r>
              <a:rPr lang="en-US" sz="2400" dirty="0">
                <a:solidFill>
                  <a:srgbClr val="002D62"/>
                </a:solidFill>
                <a:latin typeface="Arial"/>
                <a:cs typeface="Arial"/>
              </a:rPr>
              <a:t>information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Counselor Dashboards</a:t>
            </a:r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4600" y="1042997"/>
            <a:ext cx="3549382" cy="4986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30163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905" y="549482"/>
            <a:ext cx="2131495" cy="30145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8270" y="1000157"/>
            <a:ext cx="7804764" cy="4967013"/>
            <a:chOff x="403144" y="744421"/>
            <a:chExt cx="7804764" cy="4967013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3938852" y="3302137"/>
              <a:ext cx="4269056" cy="240929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938852" y="744421"/>
              <a:ext cx="4269056" cy="71211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03144" y="744421"/>
              <a:ext cx="3535708" cy="49670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426357" y="787433"/>
              <a:ext cx="1656443" cy="66910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426357" y="3302137"/>
              <a:ext cx="1656443" cy="2409297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82800" y="1456539"/>
              <a:ext cx="6125108" cy="18455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Counselor Dashboards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6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905" y="549482"/>
            <a:ext cx="2131495" cy="30145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69235" y="1000633"/>
            <a:ext cx="7600628" cy="4967578"/>
            <a:chOff x="437336" y="745674"/>
            <a:chExt cx="7600628" cy="4967578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973446" y="745674"/>
              <a:ext cx="4064518" cy="79102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8" name="Picture 5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7336" y="745674"/>
              <a:ext cx="3536110" cy="49675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437336" y="745674"/>
              <a:ext cx="1688328" cy="79102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37336" y="4922226"/>
              <a:ext cx="1688328" cy="79102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973446" y="4922226"/>
              <a:ext cx="4064518" cy="79102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5664" y="1536700"/>
              <a:ext cx="5912300" cy="33855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Counselor Dashboards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8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905" y="549482"/>
            <a:ext cx="2131495" cy="30145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9865" y="958452"/>
            <a:ext cx="7811083" cy="4974336"/>
            <a:chOff x="426356" y="720327"/>
            <a:chExt cx="7811083" cy="4974336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967278" y="720327"/>
              <a:ext cx="4270161" cy="72747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6356" y="720327"/>
              <a:ext cx="3540922" cy="49743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426357" y="720327"/>
              <a:ext cx="1656443" cy="72747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426357" y="5050903"/>
              <a:ext cx="1626832" cy="64376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967278" y="5050903"/>
              <a:ext cx="4270161" cy="64376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3" name="Picture 2" descr="C:\Users\mcdonneK\Desktop\dash3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53189" y="1447800"/>
              <a:ext cx="6184250" cy="36031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/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Counselor Dashboards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03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26356" y="425451"/>
            <a:ext cx="7132683" cy="359642"/>
          </a:xfrm>
        </p:spPr>
        <p:txBody>
          <a:bodyPr/>
          <a:lstStyle/>
          <a:p>
            <a:r>
              <a:rPr lang="en-US" dirty="0" smtClean="0"/>
              <a:t>Register Today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905" y="549482"/>
            <a:ext cx="2131495" cy="30145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88" y="1093779"/>
            <a:ext cx="7530136" cy="48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5410" y="6198382"/>
            <a:ext cx="3313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www.actprofile.org/counselors/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5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0476291"/>
              </p:ext>
            </p:extLst>
          </p:nvPr>
        </p:nvGraphicFramePr>
        <p:xfrm>
          <a:off x="427038" y="1066800"/>
          <a:ext cx="8229599" cy="48089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774"/>
                <a:gridCol w="545944"/>
                <a:gridCol w="1485776"/>
                <a:gridCol w="1485776"/>
                <a:gridCol w="1485776"/>
                <a:gridCol w="1485776"/>
                <a:gridCol w="1485777"/>
              </a:tblGrid>
              <a:tr h="228599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effectLst/>
                        </a:rPr>
                        <a:t> </a:t>
                      </a:r>
                      <a:endParaRPr lang="en-US" sz="6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0393" marR="40393" marT="0" marB="0" anchor="b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Score Interval</a:t>
                      </a:r>
                      <a:endParaRPr lang="en-US" sz="9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0393" marR="4039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Numbers and Quantity (N)</a:t>
                      </a:r>
                      <a:endParaRPr lang="en-US" sz="9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0393" marR="4039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Algebra (A)</a:t>
                      </a:r>
                      <a:endParaRPr lang="en-US" sz="9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0393" marR="4039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Functions (F)</a:t>
                      </a:r>
                      <a:endParaRPr lang="en-US" sz="9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0393" marR="4039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Geometry (G)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93" marR="4039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Statistics and Probability (S)</a:t>
                      </a: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93" marR="4039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1138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</a:rPr>
                        <a:t>Stamdards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93" marR="40393" marT="0" marB="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16-19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93" marR="40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base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N 301. (NCP 201) Recognize one-digit factors of a number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N 302. (NCP 302) Identify a digit’s place value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N 303. (GRE 301) Locate rational numbers on the number line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Note: A matrix as a representation of data is treated here as a basic table.</a:t>
                      </a:r>
                      <a:endParaRPr lang="en-US" sz="6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base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AF 301. (BOA 301) Solve routine one-step arithmetic problems using positive rational numbers, such as single-step percent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AF 302. (BOA 302) Solve some routine two-step arithmetic problems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  <a:highlight>
                            <a:srgbClr val="FFFF00"/>
                          </a:highlight>
                        </a:rPr>
                        <a:t>AF 303. Relate a graph to a situation described qualitatively in terms of familiar properties such as before and after, increasing and decreasing, higher and lower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  <a:highlight>
                            <a:srgbClr val="FFFF00"/>
                          </a:highlight>
                        </a:rPr>
                        <a:t>AF 304. Apply a definition of an operation for whole numbers (</a:t>
                      </a:r>
                      <a:r>
                        <a:rPr lang="en-US" sz="500" dirty="0" err="1">
                          <a:effectLst/>
                          <a:highlight>
                            <a:srgbClr val="FFFF00"/>
                          </a:highlight>
                        </a:rPr>
                        <a:t>e.g.,a</a:t>
                      </a:r>
                      <a:r>
                        <a:rPr lang="en-US" sz="500" dirty="0">
                          <a:effectLst/>
                          <a:highlight>
                            <a:srgbClr val="FFFF00"/>
                          </a:highlight>
                        </a:rPr>
                        <a:t> ◘ b = 3a – b)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A 301. (XEI 301) Substitute whole numbers for unknown quantities to evaluate expressions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A 302. (XEI 302) Solve one-step equations to get integer or decimal answers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A 303. (XEI 303) Combine like terms (e.g., 2x + 5x)</a:t>
                      </a:r>
                      <a:endParaRPr lang="en-US" sz="6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base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AF 301. (BOA 301) Solve routine one-step arithmetic problems using positive rational numbers, such as single-step percent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AF 302. (BOA 302) Solve some routine two-step arithmetic problems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  <a:highlight>
                            <a:srgbClr val="FFFF00"/>
                          </a:highlight>
                        </a:rPr>
                        <a:t>AF 303. Relate a graph to a situation described qualitatively in terms of familiar properties such as before and after, increasing and decreasing, higher and lower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  <a:highlight>
                            <a:srgbClr val="FFFF00"/>
                          </a:highlight>
                        </a:rPr>
                        <a:t>AF 304. Apply a definition of an operation for whole numbers (</a:t>
                      </a:r>
                      <a:r>
                        <a:rPr lang="en-US" sz="500" dirty="0" err="1">
                          <a:effectLst/>
                          <a:highlight>
                            <a:srgbClr val="FFFF00"/>
                          </a:highlight>
                        </a:rPr>
                        <a:t>e.g.,a</a:t>
                      </a:r>
                      <a:r>
                        <a:rPr lang="en-US" sz="500" dirty="0">
                          <a:effectLst/>
                          <a:highlight>
                            <a:srgbClr val="FFFF00"/>
                          </a:highlight>
                        </a:rPr>
                        <a:t> ◘ b = 3a – b)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  <a:highlight>
                            <a:srgbClr val="FFFF00"/>
                          </a:highlight>
                        </a:rPr>
                        <a:t>F 301. Extend a given pattern by a few terms for patterns that have a constant factor between terms</a:t>
                      </a:r>
                      <a:endParaRPr lang="en-US" sz="6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base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G 301. (PPF 301) Exhibit some knowledge of the angles associated with parallel lines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G 302. (MEA 301) Compute the perimeter of polygons when all side lengths are given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G 303. (MEA 302) Compute the area of rectangles when whole number dimensions are given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G 304. (GRE 301) Locate points in the first quadrant</a:t>
                      </a:r>
                      <a:endParaRPr lang="en-US" sz="6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base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S 301. (PSD 301) Calculate the average of a list of numbers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S 302. (PSD 302) Calculate the average given the number of data values and the sum of the data values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S 303. (PSD 303) Read basic tables and charts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S 304. (PSD 304) Extract relevant data from a basic table or chart and use the data in a computation</a:t>
                      </a:r>
                      <a:endParaRPr lang="en-US" sz="6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500" dirty="0">
                          <a:effectLst/>
                        </a:rPr>
                        <a:t>S 305. (PSD 305) Use the relationship between the probability of an event and the probability of its complement</a:t>
                      </a:r>
                      <a:endParaRPr lang="en-US" sz="6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24008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Ideas for Progress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93" marR="40393" marT="0" marB="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16-19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93" marR="40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15900" algn="l"/>
                        </a:tabLst>
                      </a:pPr>
                      <a:r>
                        <a:rPr lang="en-US" sz="500" dirty="0">
                          <a:effectLst/>
                        </a:rPr>
                        <a:t>(N) apply elementary number concepts, including identifying patterns pictorially and numerically (e.g., triangular numbers, arithmetic and geometric sequences), ordering integers, and identifying factors of whole numbers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15900" algn="l"/>
                        </a:tabLst>
                      </a:pPr>
                      <a:r>
                        <a:rPr lang="en-US" sz="500" dirty="0">
                          <a:effectLst/>
                        </a:rPr>
                        <a:t>(N) recognize, identify, and apply basic properties of real numbers (e.g., commutative, associative, identities)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15900" algn="l"/>
                        </a:tabLst>
                      </a:pPr>
                      <a:r>
                        <a:rPr lang="en-US" sz="500" dirty="0">
                          <a:effectLst/>
                        </a:rPr>
                        <a:t>(N) describe the distance between zero and a point on the number line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15900" algn="l"/>
                        </a:tabLst>
                      </a:pPr>
                      <a:r>
                        <a:rPr lang="en-US" sz="500" dirty="0">
                          <a:effectLst/>
                        </a:rPr>
                        <a:t>(N) measure and describe, with appropriate units, the distance between two points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15900" algn="l"/>
                        </a:tabLst>
                      </a:pPr>
                      <a:r>
                        <a:rPr lang="en-US" sz="500" dirty="0">
                          <a:effectLst/>
                        </a:rPr>
                        <a:t>(N) arrange data into meaningful arrays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15900" algn="l"/>
                        </a:tabLst>
                      </a:pPr>
                      <a:r>
                        <a:rPr lang="en-US" sz="500" dirty="0">
                          <a:effectLst/>
                        </a:rPr>
                        <a:t>(N) identify the dimensions of a matrix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48285" algn="l"/>
                        </a:tabLst>
                      </a:pPr>
                      <a:r>
                        <a:rPr lang="en-US" sz="500" dirty="0">
                          <a:effectLst/>
                        </a:rPr>
                        <a:t>(AF) solve routine mathematical problems that involve rates, proportions, and percents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48285" algn="l"/>
                        </a:tabLst>
                      </a:pPr>
                      <a:r>
                        <a:rPr lang="en-US" sz="500" dirty="0">
                          <a:effectLst/>
                        </a:rPr>
                        <a:t>(AF) model real-world and mathematical problems that contain verbal and symbolic representations of money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48285" algn="l"/>
                        </a:tabLst>
                      </a:pPr>
                      <a:r>
                        <a:rPr lang="en-US" sz="500" dirty="0">
                          <a:effectLst/>
                        </a:rPr>
                        <a:t>(AF) do multistep computations with rational numbers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48285" algn="l"/>
                        </a:tabLst>
                      </a:pPr>
                      <a:r>
                        <a:rPr lang="en-US" sz="500" dirty="0">
                          <a:effectLst/>
                        </a:rPr>
                        <a:t>(AF) generate expressions using combinations of symbols and numbers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48285" algn="l"/>
                        </a:tabLst>
                      </a:pPr>
                      <a:r>
                        <a:rPr lang="en-US" sz="500" dirty="0">
                          <a:effectLst/>
                        </a:rPr>
                        <a:t>(AF) describe real-world and mathematical problems associated with incremental change by using rate and/or slope language (e.g., feet per second, dollars per hour, change in y over change in x)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48285" algn="l"/>
                        </a:tabLst>
                      </a:pPr>
                      <a:r>
                        <a:rPr lang="en-US" sz="500" dirty="0">
                          <a:effectLst/>
                        </a:rPr>
                        <a:t>(A) evaluate algebraic expressions and solve simple equations, using integers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48285" algn="l"/>
                        </a:tabLst>
                      </a:pPr>
                      <a:r>
                        <a:rPr lang="en-US" sz="500" dirty="0">
                          <a:effectLst/>
                        </a:rPr>
                        <a:t>(A) multiply two simple monomials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48285" algn="l"/>
                        </a:tabLst>
                      </a:pPr>
                      <a:r>
                        <a:rPr lang="en-US" sz="500" dirty="0">
                          <a:effectLst/>
                        </a:rPr>
                        <a:t>(A) apply the distributive property to multiply a simple monomial by a binomial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23520" algn="l"/>
                        </a:tabLst>
                      </a:pPr>
                      <a:r>
                        <a:rPr lang="en-US" sz="500" dirty="0">
                          <a:effectLst/>
                        </a:rPr>
                        <a:t>(F) recognize functions as mappings of an independent variable into a dependent variable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23520" algn="l"/>
                        </a:tabLst>
                      </a:pPr>
                      <a:r>
                        <a:rPr lang="en-US" sz="500" dirty="0">
                          <a:effectLst/>
                        </a:rPr>
                        <a:t>(F) distinguish between domain and range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23520" algn="l"/>
                        </a:tabLst>
                      </a:pPr>
                      <a:r>
                        <a:rPr lang="en-US" sz="500" dirty="0">
                          <a:effectLst/>
                        </a:rPr>
                        <a:t>(F) use function notation to create equations that model real-world and mathematical problems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23520" algn="l"/>
                        </a:tabLst>
                      </a:pPr>
                      <a:r>
                        <a:rPr lang="en-US" sz="500" dirty="0">
                          <a:effectLst/>
                        </a:rPr>
                        <a:t>(F) evaluate polynomial functions that use function notation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500" dirty="0">
                          <a:effectLst/>
                        </a:rPr>
                        <a:t>(G) describe angles and triangles using mathematical terminology, and apply their properties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500" dirty="0">
                          <a:effectLst/>
                        </a:rPr>
                        <a:t>(G) use angle relationships (e.g., complementary, adjacent, vertical) to find measures of unknown angles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500" dirty="0">
                          <a:effectLst/>
                        </a:rPr>
                        <a:t>(G) sketch and identify the midpoint of a line segment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500" dirty="0">
                          <a:effectLst/>
                        </a:rPr>
                        <a:t>(G) find area and perimeter of triangles and rectangles by substituting given values into standard geometric formulas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500" dirty="0">
                          <a:effectLst/>
                        </a:rPr>
                        <a:t>(G) describe movement in the coordinate plane using positive and negative values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88290" algn="l"/>
                        </a:tabLst>
                      </a:pPr>
                      <a:r>
                        <a:rPr lang="en-US" sz="500" dirty="0">
                          <a:effectLst/>
                        </a:rPr>
                        <a:t>(S) read and interpret data and use appropriate measures of central tendency to find unknown values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88290" algn="l"/>
                        </a:tabLst>
                      </a:pPr>
                      <a:r>
                        <a:rPr lang="en-US" sz="500" dirty="0">
                          <a:effectLst/>
                        </a:rPr>
                        <a:t>(S) gather, organize, display, and analyze data in a variety of ways for use in problem solving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88290" algn="l"/>
                        </a:tabLst>
                      </a:pPr>
                      <a:r>
                        <a:rPr lang="en-US" sz="500" dirty="0">
                          <a:effectLst/>
                        </a:rPr>
                        <a:t>(S) use a variety of strategies (e.g., fundamental counting principle) to determine possible outcomes for simple events</a:t>
                      </a:r>
                      <a:endParaRPr lang="en-US" sz="600" dirty="0">
                        <a:effectLst/>
                      </a:endParaRPr>
                    </a:p>
                    <a:p>
                      <a:pPr marL="342900" marR="91440" lvl="0" indent="-342900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88290" algn="l"/>
                        </a:tabLst>
                      </a:pPr>
                      <a:r>
                        <a:rPr lang="en-US" sz="500" dirty="0">
                          <a:effectLst/>
                        </a:rPr>
                        <a:t>(S) conduct simple probability experiments, and represent results using different displays (e.g., tree diagrams, organized lists)</a:t>
                      </a:r>
                      <a:endParaRPr lang="en-US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6356" y="425451"/>
            <a:ext cx="5974443" cy="359642"/>
          </a:xfrm>
        </p:spPr>
        <p:txBody>
          <a:bodyPr>
            <a:normAutofit/>
          </a:bodyPr>
          <a:lstStyle/>
          <a:p>
            <a:r>
              <a:rPr lang="en-US" dirty="0" smtClean="0"/>
              <a:t>ACT College &amp; Career Readiness Standards</a:t>
            </a:r>
            <a:endParaRPr lang="en-US" dirty="0"/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4901154"/>
              </p:ext>
            </p:extLst>
          </p:nvPr>
        </p:nvGraphicFramePr>
        <p:xfrm>
          <a:off x="448322" y="1066800"/>
          <a:ext cx="8229600" cy="4815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774"/>
                <a:gridCol w="545944"/>
                <a:gridCol w="3714441"/>
                <a:gridCol w="3714441"/>
              </a:tblGrid>
              <a:tr h="228599"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00" dirty="0">
                          <a:effectLst/>
                        </a:rPr>
                        <a:t> </a:t>
                      </a:r>
                      <a:endParaRPr lang="en-US" sz="6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0393" marR="40393" marT="0" marB="0" anchor="b"/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Score Interval</a:t>
                      </a:r>
                      <a:endParaRPr lang="en-US" sz="9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0393" marR="4039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Numbers and Quantity (N)</a:t>
                      </a:r>
                      <a:endParaRPr lang="en-US" sz="9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0393" marR="4039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fontAlgn="base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Algebra (A)</a:t>
                      </a:r>
                      <a:endParaRPr lang="en-US" sz="9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0393" marR="40393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0760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 err="1">
                          <a:effectLst/>
                        </a:rPr>
                        <a:t>Stamdards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93" marR="40393" marT="0" marB="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16-19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93" marR="40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base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N 301. (NCP 201) Recognize one-digit factors of a number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N 302. (NCP 302) Identify a digit’s place value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N 303. (GRE 301) Locate rational numbers on the number line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Note: A matrix as a representation of data is treated here as a basic table.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fontAlgn="base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AF 301. (BOA 301) Solve routine one-step arithmetic problems using positive rational numbers, such as single-step percent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AF 302. (BOA 302) Solve some routine two-step arithmetic problems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  <a:highlight>
                            <a:srgbClr val="FFFF00"/>
                          </a:highlight>
                        </a:rPr>
                        <a:t>AF 303. Relate a graph to a situation described qualitatively in terms of familiar properties such as before and after, increasing and decreasing, higher and lower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  <a:highlight>
                            <a:srgbClr val="FFFF00"/>
                          </a:highlight>
                        </a:rPr>
                        <a:t>AF 304. Apply a definition of an operation for whole numbers (</a:t>
                      </a:r>
                      <a:r>
                        <a:rPr lang="en-US" sz="900" dirty="0" err="1">
                          <a:effectLst/>
                          <a:highlight>
                            <a:srgbClr val="FFFF00"/>
                          </a:highlight>
                        </a:rPr>
                        <a:t>e.g.,a</a:t>
                      </a:r>
                      <a:r>
                        <a:rPr lang="en-US" sz="900" dirty="0">
                          <a:effectLst/>
                          <a:highlight>
                            <a:srgbClr val="FFFF00"/>
                          </a:highlight>
                        </a:rPr>
                        <a:t> ◘ b = 3a – b)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A 301. (XEI 301) Substitute whole numbers for unknown quantities to evaluate expressions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A 302. (XEI 302) Solve one-step equations to get integer or decimal answers</a:t>
                      </a:r>
                      <a:endParaRPr lang="en-US" sz="1000" dirty="0">
                        <a:effectLst/>
                      </a:endParaRPr>
                    </a:p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dirty="0">
                          <a:effectLst/>
                        </a:rPr>
                        <a:t>A 303. (XEI 303) Combine like terms (e.g., 2x + 5x)</a:t>
                      </a:r>
                      <a:endParaRPr lang="en-US" sz="10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01240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Ideas for Progress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93" marR="40393" marT="0" marB="0" vert="vert27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16-19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93" marR="4039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marR="91440" lvl="0" indent="-168275" algn="l" fontAlgn="base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en-US" sz="700" dirty="0">
                          <a:effectLst/>
                        </a:rPr>
                        <a:t>(N) apply elementary number concepts, including identifying patterns pictorially and numerically (e.g., triangular numbers, arithmetic and geometric sequences), ordering integers, and identifying factors of whole numbers</a:t>
                      </a:r>
                      <a:endParaRPr lang="en-US" sz="800" dirty="0">
                        <a:effectLst/>
                      </a:endParaRPr>
                    </a:p>
                    <a:p>
                      <a:pPr marL="228600" marR="91440" lvl="0" indent="-168275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en-US" sz="700" dirty="0">
                          <a:effectLst/>
                        </a:rPr>
                        <a:t>(N) recognize, identify, and apply basic properties of real numbers (e.g., commutative, associative, identities)</a:t>
                      </a:r>
                      <a:endParaRPr lang="en-US" sz="800" dirty="0">
                        <a:effectLst/>
                      </a:endParaRPr>
                    </a:p>
                    <a:p>
                      <a:pPr marL="228600" marR="91440" lvl="0" indent="-168275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en-US" sz="700" dirty="0">
                          <a:effectLst/>
                        </a:rPr>
                        <a:t>(N) describe the distance between zero and a point on the number line</a:t>
                      </a:r>
                      <a:endParaRPr lang="en-US" sz="800" dirty="0">
                        <a:effectLst/>
                      </a:endParaRPr>
                    </a:p>
                    <a:p>
                      <a:pPr marL="228600" marR="91440" lvl="0" indent="-168275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en-US" sz="700" dirty="0">
                          <a:effectLst/>
                        </a:rPr>
                        <a:t>(N) measure and describe, with appropriate units, the distance between two points</a:t>
                      </a:r>
                      <a:endParaRPr lang="en-US" sz="800" dirty="0">
                        <a:effectLst/>
                      </a:endParaRPr>
                    </a:p>
                    <a:p>
                      <a:pPr marL="228600" marR="91440" lvl="0" indent="-168275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en-US" sz="700" dirty="0">
                          <a:effectLst/>
                        </a:rPr>
                        <a:t>(N) arrange data into meaningful arrays</a:t>
                      </a:r>
                      <a:endParaRPr lang="en-US" sz="800" dirty="0">
                        <a:effectLst/>
                      </a:endParaRPr>
                    </a:p>
                    <a:p>
                      <a:pPr marL="228600" marR="91440" lvl="0" indent="-168275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28600" algn="l"/>
                        </a:tabLst>
                      </a:pPr>
                      <a:r>
                        <a:rPr lang="en-US" sz="700" dirty="0">
                          <a:effectLst/>
                        </a:rPr>
                        <a:t>(N) identify the dimensions of a matrix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8925" marR="91440" lvl="0" indent="-174625" algn="l" fontAlgn="base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88925" algn="l"/>
                        </a:tabLst>
                      </a:pPr>
                      <a:r>
                        <a:rPr lang="en-US" sz="700" dirty="0">
                          <a:effectLst/>
                        </a:rPr>
                        <a:t>(AF) solve routine mathematical problems that involve rates, proportions, and percents</a:t>
                      </a:r>
                      <a:endParaRPr lang="en-US" sz="800" dirty="0">
                        <a:effectLst/>
                      </a:endParaRPr>
                    </a:p>
                    <a:p>
                      <a:pPr marL="288925" marR="91440" lvl="0" indent="-174625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88925" algn="l"/>
                        </a:tabLst>
                      </a:pPr>
                      <a:r>
                        <a:rPr lang="en-US" sz="700" dirty="0">
                          <a:effectLst/>
                        </a:rPr>
                        <a:t>(AF) model real-world and mathematical problems that contain verbal and symbolic representations of money</a:t>
                      </a:r>
                      <a:endParaRPr lang="en-US" sz="800" dirty="0">
                        <a:effectLst/>
                      </a:endParaRPr>
                    </a:p>
                    <a:p>
                      <a:pPr marL="288925" marR="91440" lvl="0" indent="-174625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88925" algn="l"/>
                        </a:tabLst>
                      </a:pPr>
                      <a:r>
                        <a:rPr lang="en-US" sz="700" dirty="0">
                          <a:effectLst/>
                        </a:rPr>
                        <a:t>(AF) do multistep computations with rational numbers</a:t>
                      </a:r>
                      <a:endParaRPr lang="en-US" sz="800" dirty="0">
                        <a:effectLst/>
                      </a:endParaRPr>
                    </a:p>
                    <a:p>
                      <a:pPr marL="288925" marR="91440" lvl="0" indent="-174625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88925" algn="l"/>
                        </a:tabLst>
                      </a:pPr>
                      <a:r>
                        <a:rPr lang="en-US" sz="700" dirty="0">
                          <a:effectLst/>
                        </a:rPr>
                        <a:t>(AF) generate expressions using combinations of symbols and numbers</a:t>
                      </a:r>
                      <a:endParaRPr lang="en-US" sz="800" dirty="0">
                        <a:effectLst/>
                      </a:endParaRPr>
                    </a:p>
                    <a:p>
                      <a:pPr marL="288925" marR="91440" lvl="0" indent="-174625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88925" algn="l"/>
                        </a:tabLst>
                      </a:pPr>
                      <a:r>
                        <a:rPr lang="en-US" sz="700" dirty="0">
                          <a:effectLst/>
                        </a:rPr>
                        <a:t>(AF) describe real-world and mathematical problems associated with incremental change by using rate and/or slope language (e.g., feet per second, dollars per hour, change in y over change in x)</a:t>
                      </a:r>
                      <a:endParaRPr lang="en-US" sz="800" dirty="0">
                        <a:effectLst/>
                      </a:endParaRPr>
                    </a:p>
                    <a:p>
                      <a:pPr marL="288925" marR="91440" lvl="0" indent="-174625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88925" algn="l"/>
                        </a:tabLst>
                      </a:pPr>
                      <a:r>
                        <a:rPr lang="en-US" sz="700" dirty="0">
                          <a:effectLst/>
                        </a:rPr>
                        <a:t>(A) evaluate algebraic expressions and solve simple equations, using integers</a:t>
                      </a:r>
                      <a:endParaRPr lang="en-US" sz="800" dirty="0">
                        <a:effectLst/>
                      </a:endParaRPr>
                    </a:p>
                    <a:p>
                      <a:pPr marL="288925" marR="91440" lvl="0" indent="-174625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88925" algn="l"/>
                        </a:tabLst>
                      </a:pPr>
                      <a:r>
                        <a:rPr lang="en-US" sz="700" dirty="0">
                          <a:effectLst/>
                        </a:rPr>
                        <a:t>(A) multiply two simple monomials</a:t>
                      </a:r>
                      <a:endParaRPr lang="en-US" sz="800" dirty="0">
                        <a:effectLst/>
                      </a:endParaRPr>
                    </a:p>
                    <a:p>
                      <a:pPr marL="288925" marR="91440" lvl="0" indent="-174625" algn="l" fontAlgn="base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SzPts val="1000"/>
                        <a:buFont typeface="Symbol"/>
                        <a:buChar char=""/>
                        <a:tabLst>
                          <a:tab pos="288925" algn="l"/>
                        </a:tabLst>
                      </a:pPr>
                      <a:r>
                        <a:rPr lang="en-US" sz="700" dirty="0">
                          <a:effectLst/>
                        </a:rPr>
                        <a:t>(A) apply the distributive property to multiply a simple monomial by a binomial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295400" y="2238375"/>
            <a:ext cx="3429000" cy="3255585"/>
            <a:chOff x="1069323" y="2230815"/>
            <a:chExt cx="3429000" cy="3255585"/>
          </a:xfrm>
        </p:grpSpPr>
        <p:sp>
          <p:nvSpPr>
            <p:cNvPr id="7" name="AutoShape 30"/>
            <p:cNvSpPr>
              <a:spLocks noChangeArrowheads="1"/>
            </p:cNvSpPr>
            <p:nvPr/>
          </p:nvSpPr>
          <p:spPr bwMode="auto">
            <a:xfrm>
              <a:off x="1069323" y="2230815"/>
              <a:ext cx="3429000" cy="3255585"/>
            </a:xfrm>
            <a:prstGeom prst="upArrow">
              <a:avLst>
                <a:gd name="adj1" fmla="val 50000"/>
                <a:gd name="adj2" fmla="val 27222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60863" y="2819400"/>
              <a:ext cx="1676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en-US" sz="2000" b="1" dirty="0">
                  <a:latin typeface="+mn-lt"/>
                </a:rPr>
                <a:t>Statements </a:t>
              </a:r>
            </a:p>
            <a:p>
              <a:pPr algn="ctr" eaLnBrk="0" hangingPunct="0"/>
              <a:r>
                <a:rPr lang="en-US" sz="2000" b="1" dirty="0">
                  <a:latin typeface="+mn-lt"/>
                </a:rPr>
                <a:t>that describe</a:t>
              </a:r>
            </a:p>
            <a:p>
              <a:pPr algn="ctr" eaLnBrk="0" hangingPunct="0"/>
              <a:r>
                <a:rPr lang="en-US" sz="2000" b="1" dirty="0">
                  <a:latin typeface="+mn-lt"/>
                </a:rPr>
                <a:t>what </a:t>
              </a:r>
            </a:p>
            <a:p>
              <a:pPr algn="ctr" eaLnBrk="0" hangingPunct="0"/>
              <a:r>
                <a:rPr lang="en-US" sz="2000" b="1" dirty="0" smtClean="0">
                  <a:latin typeface="+mn-lt"/>
                </a:rPr>
                <a:t>students</a:t>
              </a:r>
              <a:endParaRPr lang="en-US" sz="2000" b="1" dirty="0">
                <a:latin typeface="+mn-lt"/>
              </a:endParaRPr>
            </a:p>
            <a:p>
              <a:pPr algn="ctr" eaLnBrk="0" hangingPunct="0"/>
              <a:r>
                <a:rPr lang="en-US" sz="2000" b="1" dirty="0">
                  <a:latin typeface="+mn-lt"/>
                </a:rPr>
                <a:t>are likely to </a:t>
              </a:r>
            </a:p>
            <a:p>
              <a:pPr algn="ctr" eaLnBrk="0" hangingPunct="0"/>
              <a:r>
                <a:rPr lang="en-US" sz="2000" b="1" dirty="0">
                  <a:latin typeface="+mn-lt"/>
                </a:rPr>
                <a:t>know and </a:t>
              </a:r>
            </a:p>
            <a:p>
              <a:pPr algn="ctr" eaLnBrk="0" hangingPunct="0"/>
              <a:r>
                <a:rPr lang="en-US" sz="2000" b="1" dirty="0">
                  <a:latin typeface="+mn-lt"/>
                </a:rPr>
                <a:t>be able to </a:t>
              </a:r>
            </a:p>
            <a:p>
              <a:pPr algn="ctr" eaLnBrk="0" hangingPunct="0"/>
              <a:r>
                <a:rPr lang="en-US" sz="2000" b="1" dirty="0">
                  <a:latin typeface="+mn-lt"/>
                </a:rPr>
                <a:t>do</a:t>
              </a:r>
              <a:r>
                <a:rPr lang="en-US" sz="2000" b="1" dirty="0" smtClean="0">
                  <a:latin typeface="+mn-lt"/>
                </a:rPr>
                <a:t>...</a:t>
              </a:r>
              <a:endParaRPr lang="en-US" dirty="0"/>
            </a:p>
          </p:txBody>
        </p:sp>
      </p:grpSp>
      <p:sp>
        <p:nvSpPr>
          <p:cNvPr id="8" name="AutoShape 32"/>
          <p:cNvSpPr>
            <a:spLocks noChangeArrowheads="1"/>
          </p:cNvSpPr>
          <p:nvPr/>
        </p:nvSpPr>
        <p:spPr bwMode="auto">
          <a:xfrm>
            <a:off x="4876800" y="3076575"/>
            <a:ext cx="3487737" cy="2819400"/>
          </a:xfrm>
          <a:prstGeom prst="leftArrow">
            <a:avLst>
              <a:gd name="adj1" fmla="val 50000"/>
              <a:gd name="adj2" fmla="val 297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 dirty="0" smtClean="0">
              <a:latin typeface="+mn-lt"/>
            </a:endParaRPr>
          </a:p>
          <a:p>
            <a:pPr algn="ctr"/>
            <a:r>
              <a:rPr lang="en-US" sz="2000" b="1" dirty="0" smtClean="0">
                <a:latin typeface="+mn-lt"/>
              </a:rPr>
              <a:t>And </a:t>
            </a:r>
            <a:r>
              <a:rPr lang="en-US" sz="2000" b="1" dirty="0">
                <a:latin typeface="+mn-lt"/>
              </a:rPr>
              <a:t>statements that</a:t>
            </a:r>
          </a:p>
          <a:p>
            <a:pPr algn="ctr"/>
            <a:r>
              <a:rPr lang="en-US" sz="2000" b="1" dirty="0">
                <a:latin typeface="+mn-lt"/>
              </a:rPr>
              <a:t>provide suggestions to </a:t>
            </a:r>
          </a:p>
          <a:p>
            <a:pPr algn="ctr"/>
            <a:r>
              <a:rPr lang="en-US" sz="2000" b="1" dirty="0">
                <a:latin typeface="+mn-lt"/>
              </a:rPr>
              <a:t>progress to a higher level</a:t>
            </a:r>
          </a:p>
          <a:p>
            <a:pPr algn="ctr"/>
            <a:r>
              <a:rPr lang="en-US" sz="2000" b="1" dirty="0">
                <a:latin typeface="+mn-lt"/>
              </a:rPr>
              <a:t>of achievement</a:t>
            </a:r>
            <a:endParaRPr lang="en-US" sz="2000" dirty="0">
              <a:latin typeface="+mn-lt"/>
            </a:endParaRPr>
          </a:p>
          <a:p>
            <a:pPr algn="ctr"/>
            <a:endParaRPr lang="en-US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1950" y="685800"/>
            <a:ext cx="1414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Mathematics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13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ngage HS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53227" y="6108262"/>
            <a:ext cx="640586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pic>
        <p:nvPicPr>
          <p:cNvPr id="12" name="Picture 11" descr="ACT logo Blue col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7" y="5902219"/>
            <a:ext cx="1656443" cy="4284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2340460"/>
            <a:ext cx="5992091" cy="2011680"/>
          </a:xfrm>
          <a:prstGeom prst="rect">
            <a:avLst/>
          </a:prstGeom>
          <a:solidFill>
            <a:srgbClr val="492F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26357" y="306251"/>
            <a:ext cx="8255000" cy="0"/>
          </a:xfrm>
          <a:prstGeom prst="line">
            <a:avLst/>
          </a:prstGeom>
          <a:ln w="6350" cmpd="sng">
            <a:solidFill>
              <a:srgbClr val="002D6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CT Engage logo color_rev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32" y="2880560"/>
            <a:ext cx="4989742" cy="8656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0122" y="6035612"/>
            <a:ext cx="2339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www.act.org/engage/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9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ACT Engage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654908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319" y="2250230"/>
            <a:ext cx="6549081" cy="39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45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53227" y="6108262"/>
            <a:ext cx="640586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pic>
        <p:nvPicPr>
          <p:cNvPr id="6" name="Picture 5" descr="ACT logo Blue 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7" y="5902219"/>
            <a:ext cx="1656443" cy="42841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26357" y="330924"/>
            <a:ext cx="8255000" cy="0"/>
          </a:xfrm>
          <a:prstGeom prst="line">
            <a:avLst/>
          </a:prstGeom>
          <a:ln w="6350" cmpd="sng">
            <a:solidFill>
              <a:srgbClr val="002D6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QualityCo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53227" y="6108262"/>
            <a:ext cx="640586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pic>
        <p:nvPicPr>
          <p:cNvPr id="13" name="Picture 12" descr="ACT logo Blue 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7" y="5902219"/>
            <a:ext cx="1656443" cy="42841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2652175"/>
            <a:ext cx="6811818" cy="2011680"/>
          </a:xfrm>
          <a:prstGeom prst="rect">
            <a:avLst/>
          </a:prstGeom>
          <a:solidFill>
            <a:srgbClr val="492F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26357" y="306251"/>
            <a:ext cx="8255000" cy="0"/>
          </a:xfrm>
          <a:prstGeom prst="line">
            <a:avLst/>
          </a:prstGeom>
          <a:ln w="6350" cmpd="sng">
            <a:solidFill>
              <a:srgbClr val="002D6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CT QualityCore logo color_rev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7" y="3275970"/>
            <a:ext cx="6001712" cy="85956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55142" y="6026734"/>
            <a:ext cx="2679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www.act.org/qualitycore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83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orkKeys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53227" y="6108262"/>
            <a:ext cx="640586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pic>
        <p:nvPicPr>
          <p:cNvPr id="11" name="Picture 10" descr="ACT logo Blue col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7" y="5902219"/>
            <a:ext cx="1656443" cy="4284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2593600"/>
            <a:ext cx="6319520" cy="2011680"/>
          </a:xfrm>
          <a:prstGeom prst="rect">
            <a:avLst/>
          </a:prstGeom>
          <a:solidFill>
            <a:srgbClr val="0072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26357" y="306251"/>
            <a:ext cx="8255000" cy="0"/>
          </a:xfrm>
          <a:prstGeom prst="line">
            <a:avLst/>
          </a:prstGeom>
          <a:ln w="6350" cmpd="sng">
            <a:solidFill>
              <a:srgbClr val="002D6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CT WorkKeys logo color_rev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7" y="3227555"/>
            <a:ext cx="5465246" cy="859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40519" y="6044490"/>
            <a:ext cx="2525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www.act.org/workkeys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92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eer Curr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15167" y="3120270"/>
            <a:ext cx="6328833" cy="1875063"/>
          </a:xfrm>
          <a:prstGeom prst="rect">
            <a:avLst/>
          </a:prstGeom>
          <a:solidFill>
            <a:srgbClr val="00725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25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53227" y="6108262"/>
            <a:ext cx="640586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26357" y="306251"/>
            <a:ext cx="8255000" cy="0"/>
          </a:xfrm>
          <a:prstGeom prst="line">
            <a:avLst/>
          </a:prstGeom>
          <a:ln w="6350" cmpd="sng">
            <a:solidFill>
              <a:srgbClr val="002D6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CT logo color_rev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3" y="5946840"/>
            <a:ext cx="1625602" cy="420442"/>
          </a:xfrm>
          <a:prstGeom prst="rect">
            <a:avLst/>
          </a:prstGeom>
        </p:spPr>
      </p:pic>
      <p:pic>
        <p:nvPicPr>
          <p:cNvPr id="4" name="Picture 3" descr="ACT Career Curriculum color_rev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28" y="3668184"/>
            <a:ext cx="5413429" cy="8016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05749" y="6026734"/>
            <a:ext cx="2371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www.act.org/keytrain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63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reerCurric HS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859" y="458383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  <a:latin typeface="Arial Bold"/>
                <a:ea typeface="Verdana" panose="020B0604030504040204" pitchFamily="34" charset="0"/>
                <a:cs typeface="Arial Bold"/>
              </a:rPr>
              <a:t>Introducing</a:t>
            </a:r>
            <a:endParaRPr lang="en-US" sz="2800" b="1" dirty="0">
              <a:solidFill>
                <a:schemeClr val="bg2"/>
              </a:solidFill>
              <a:latin typeface="Arial Bold"/>
              <a:ea typeface="Verdana" panose="020B0604030504040204" pitchFamily="34" charset="0"/>
              <a:cs typeface="Arial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2510752"/>
            <a:ext cx="6159500" cy="28232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Learning@ACT logo color_rev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7" y="3008595"/>
            <a:ext cx="5069366" cy="796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357" y="3990921"/>
            <a:ext cx="54334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A suite of product training and professional development events designed with </a:t>
            </a: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K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–12 educators in mind</a:t>
            </a:r>
          </a:p>
          <a:p>
            <a:pPr algn="ctr"/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53227" y="6108262"/>
            <a:ext cx="640586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pic>
        <p:nvPicPr>
          <p:cNvPr id="12" name="Picture 11" descr="ACT logo Blue colo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7" y="5902219"/>
            <a:ext cx="1656443" cy="428419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26357" y="306251"/>
            <a:ext cx="8255000" cy="0"/>
          </a:xfrm>
          <a:prstGeom prst="line">
            <a:avLst/>
          </a:prstGeom>
          <a:ln w="6350" cmpd="sng">
            <a:solidFill>
              <a:srgbClr val="002D6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55292" y="6026734"/>
            <a:ext cx="303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www.act.org/learning-at-act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40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22320" y="6202218"/>
            <a:ext cx="2590800" cy="533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www.act.org/essayview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ACT </a:t>
            </a:r>
            <a:r>
              <a:rPr lang="en-US" dirty="0" err="1" smtClean="0"/>
              <a:t>EassyView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0" t="8515" r="62463" b="26006"/>
          <a:stretch/>
        </p:blipFill>
        <p:spPr bwMode="auto">
          <a:xfrm>
            <a:off x="144890" y="1600200"/>
            <a:ext cx="496051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3" t="8672" r="62559" b="5387"/>
          <a:stretch/>
        </p:blipFill>
        <p:spPr bwMode="auto">
          <a:xfrm>
            <a:off x="5181600" y="761999"/>
            <a:ext cx="3810000" cy="504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406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6356" y="1641916"/>
            <a:ext cx="8229600" cy="178281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/>
              <a:t>ACT Client Relations Account Executive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>
                <a:hlinkClick r:id="rId3"/>
              </a:rPr>
              <a:t>george.schlott@act.org</a:t>
            </a:r>
            <a:endParaRPr lang="en-US" sz="2400" dirty="0" smtClean="0"/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/>
              <a:t>319/321-9698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26356" y="1124219"/>
            <a:ext cx="5799184" cy="517697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George Schlott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26356" y="425451"/>
            <a:ext cx="7132683" cy="359642"/>
          </a:xfrm>
        </p:spPr>
        <p:txBody>
          <a:bodyPr/>
          <a:lstStyle/>
          <a:p>
            <a:r>
              <a:rPr lang="en-US" dirty="0" smtClean="0"/>
              <a:t>Illinois ACT Client Relations Contacts:</a:t>
            </a:r>
            <a:endParaRPr lang="en-US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578756" y="4247223"/>
            <a:ext cx="8229600" cy="12899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E31B23"/>
              </a:buClr>
              <a:buFont typeface="Arial"/>
              <a:buChar char="•"/>
              <a:defRPr sz="3200" b="0" i="0" kern="1200">
                <a:solidFill>
                  <a:srgbClr val="002D6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002D6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E31B23"/>
              </a:buClr>
              <a:buFont typeface="Arial"/>
              <a:buChar char="•"/>
              <a:defRPr sz="2400" b="0" i="0" kern="1200">
                <a:solidFill>
                  <a:srgbClr val="002D62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002D62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E31B23"/>
              </a:buClr>
              <a:buFont typeface="Arial"/>
              <a:buChar char="»"/>
              <a:defRPr sz="2000" b="0" i="0" kern="1200">
                <a:solidFill>
                  <a:srgbClr val="002D62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/>
              <a:t>ACT Client Relations Account Executive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>
                <a:hlinkClick r:id="rId4"/>
              </a:rPr>
              <a:t>a</a:t>
            </a:r>
            <a:r>
              <a:rPr lang="en-US" sz="2400" dirty="0" smtClean="0">
                <a:hlinkClick r:id="rId4"/>
              </a:rPr>
              <a:t>pril.hansen@act.org</a:t>
            </a:r>
            <a:endParaRPr lang="en-US" sz="2400" dirty="0" smtClean="0"/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400" dirty="0" smtClean="0"/>
              <a:t>319/321-9751</a:t>
            </a:r>
            <a:endParaRPr lang="en-US" sz="2400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78756" y="3424732"/>
            <a:ext cx="8362044" cy="7934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050" b="0" i="0" kern="1200">
                <a:solidFill>
                  <a:srgbClr val="002D6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1E4C7E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1E4C7E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1E4C7E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1E4C7E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</a:rPr>
              <a:t>April Hansen</a:t>
            </a:r>
          </a:p>
          <a:p>
            <a:r>
              <a:rPr lang="en-US" sz="1800" b="1" dirty="0" smtClean="0">
                <a:solidFill>
                  <a:srgbClr val="000000"/>
                </a:solidFill>
              </a:rPr>
              <a:t>Counties: McLean, Woodford </a:t>
            </a:r>
            <a:endParaRPr lang="en-US" sz="1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6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2960 Continuum graphic rev10.2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8" y="1639418"/>
            <a:ext cx="8200254" cy="3729621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ACT </a:t>
            </a:r>
            <a:r>
              <a:rPr lang="en-US"/>
              <a:t>Elementary </a:t>
            </a:r>
            <a:r>
              <a:rPr lang="en-US" smtClean="0"/>
              <a:t>— </a:t>
            </a:r>
            <a:r>
              <a:rPr lang="en-US" dirty="0"/>
              <a:t>Career Continuum</a:t>
            </a:r>
          </a:p>
        </p:txBody>
      </p:sp>
      <p:sp>
        <p:nvSpPr>
          <p:cNvPr id="7" name="Action Button: Custom 6">
            <a:hlinkClick r:id="rId4" highlightClick="1"/>
          </p:cNvPr>
          <p:cNvSpPr/>
          <p:nvPr/>
        </p:nvSpPr>
        <p:spPr>
          <a:xfrm>
            <a:off x="3716865" y="4157726"/>
            <a:ext cx="4957717" cy="34544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ction Button: Custom 7">
            <a:hlinkClick r:id="rId5" highlightClick="1"/>
          </p:cNvPr>
          <p:cNvSpPr/>
          <p:nvPr/>
        </p:nvSpPr>
        <p:spPr>
          <a:xfrm>
            <a:off x="3716865" y="3741166"/>
            <a:ext cx="4957717" cy="34544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Action Button: Custom 8">
            <a:hlinkClick r:id="rId6" highlightClick="1"/>
          </p:cNvPr>
          <p:cNvSpPr/>
          <p:nvPr/>
        </p:nvSpPr>
        <p:spPr>
          <a:xfrm>
            <a:off x="2071126" y="3329686"/>
            <a:ext cx="3311979" cy="34544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Action Button: Custom 9">
            <a:hlinkClick r:id="rId7" highlightClick="1"/>
          </p:cNvPr>
          <p:cNvSpPr/>
          <p:nvPr/>
        </p:nvSpPr>
        <p:spPr>
          <a:xfrm>
            <a:off x="2071126" y="2909740"/>
            <a:ext cx="3311979" cy="34544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Action Button: Custom 10">
            <a:hlinkClick r:id="rId8" highlightClick="1"/>
          </p:cNvPr>
          <p:cNvSpPr/>
          <p:nvPr/>
        </p:nvSpPr>
        <p:spPr>
          <a:xfrm>
            <a:off x="3716865" y="2493180"/>
            <a:ext cx="1655989" cy="34544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Action Button: Custom 11">
            <a:hlinkClick r:id="rId9" highlightClick="1"/>
          </p:cNvPr>
          <p:cNvSpPr/>
          <p:nvPr/>
        </p:nvSpPr>
        <p:spPr>
          <a:xfrm>
            <a:off x="459133" y="2080006"/>
            <a:ext cx="4923973" cy="34544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Action Button: Custom 12">
            <a:hlinkClick r:id="rId10" highlightClick="1"/>
          </p:cNvPr>
          <p:cNvSpPr/>
          <p:nvPr/>
        </p:nvSpPr>
        <p:spPr>
          <a:xfrm>
            <a:off x="5474853" y="2096940"/>
            <a:ext cx="1555865" cy="34544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Action Button: Custom 13">
            <a:hlinkClick r:id="rId11" highlightClick="1"/>
          </p:cNvPr>
          <p:cNvSpPr/>
          <p:nvPr/>
        </p:nvSpPr>
        <p:spPr>
          <a:xfrm>
            <a:off x="5473160" y="2501647"/>
            <a:ext cx="1566025" cy="34544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Action Button: Custom 14">
            <a:hlinkClick r:id="rId12" highlightClick="1"/>
          </p:cNvPr>
          <p:cNvSpPr/>
          <p:nvPr/>
        </p:nvSpPr>
        <p:spPr>
          <a:xfrm>
            <a:off x="5473160" y="2918207"/>
            <a:ext cx="1555865" cy="34544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Action Button: Custom 15">
            <a:hlinkClick r:id="rId13" highlightClick="1"/>
          </p:cNvPr>
          <p:cNvSpPr/>
          <p:nvPr/>
        </p:nvSpPr>
        <p:spPr>
          <a:xfrm>
            <a:off x="5473160" y="3322913"/>
            <a:ext cx="1555865" cy="34544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Action Button: Custom 17">
            <a:hlinkClick r:id="rId14" highlightClick="1"/>
          </p:cNvPr>
          <p:cNvSpPr/>
          <p:nvPr/>
        </p:nvSpPr>
        <p:spPr>
          <a:xfrm>
            <a:off x="467600" y="4555659"/>
            <a:ext cx="8206982" cy="34544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Action Button: Custom 18">
            <a:hlinkClick r:id="rId15" highlightClick="1"/>
          </p:cNvPr>
          <p:cNvSpPr/>
          <p:nvPr/>
        </p:nvSpPr>
        <p:spPr>
          <a:xfrm>
            <a:off x="2812869" y="4967733"/>
            <a:ext cx="2559986" cy="345440"/>
          </a:xfrm>
          <a:prstGeom prst="actionButtonBlank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7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ACT Student Website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7" t="8118" r="58732" b="4951"/>
          <a:stretch/>
        </p:blipFill>
        <p:spPr bwMode="auto">
          <a:xfrm>
            <a:off x="979170" y="761999"/>
            <a:ext cx="7190428" cy="544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23020" y="6205768"/>
            <a:ext cx="1975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www.actstudent.org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08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Information for Parents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8" t="8997" r="4611" b="2640"/>
          <a:stretch/>
        </p:blipFill>
        <p:spPr bwMode="auto">
          <a:xfrm>
            <a:off x="99060" y="762000"/>
            <a:ext cx="8958414" cy="544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2210" y="6207712"/>
            <a:ext cx="273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www.act.org/path/parent/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1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ACT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theACT TitleP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53227" y="6108262"/>
            <a:ext cx="6405864" cy="222376"/>
          </a:xfrm>
          <a:prstGeom prst="rect">
            <a:avLst/>
          </a:prstGeom>
          <a:solidFill>
            <a:srgbClr val="002D6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dirty="0"/>
          </a:p>
        </p:txBody>
      </p:sp>
      <p:pic>
        <p:nvPicPr>
          <p:cNvPr id="7" name="Picture 6" descr="ACT logo Blue colo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57" y="5902219"/>
            <a:ext cx="1656443" cy="4284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463040"/>
            <a:ext cx="4978037" cy="2011680"/>
          </a:xfrm>
          <a:prstGeom prst="rect">
            <a:avLst/>
          </a:prstGeom>
          <a:solidFill>
            <a:srgbClr val="492F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26357" y="306251"/>
            <a:ext cx="8255000" cy="0"/>
          </a:xfrm>
          <a:prstGeom prst="line">
            <a:avLst/>
          </a:prstGeom>
          <a:ln w="6350" cmpd="sng">
            <a:solidFill>
              <a:srgbClr val="002D6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the ACT logo cmyk_rev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88" y="2064100"/>
            <a:ext cx="3660372" cy="8385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33757" y="6035612"/>
            <a:ext cx="195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www.act.org/aap/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9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ACT Updates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0" t="8118" r="62574" b="7327"/>
          <a:stretch/>
        </p:blipFill>
        <p:spPr bwMode="auto">
          <a:xfrm>
            <a:off x="1813500" y="980633"/>
            <a:ext cx="5512051" cy="516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39134" y="6204010"/>
            <a:ext cx="2307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www.act.org/actnext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59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1949</Words>
  <Application>Microsoft Office PowerPoint</Application>
  <PresentationFormat>On-screen Show (4:3)</PresentationFormat>
  <Paragraphs>425</Paragraphs>
  <Slides>47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Office Theme</vt:lpstr>
      <vt:lpstr>1_Custom Design</vt:lpstr>
      <vt:lpstr>Custom Design</vt:lpstr>
      <vt:lpstr>What’s New with ACT? ACT Profile, ACT Aspire and More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ACT, Incorporated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 Schlott</dc:creator>
  <cp:lastModifiedBy>Default</cp:lastModifiedBy>
  <cp:revision>38</cp:revision>
  <cp:lastPrinted>2015-04-23T18:28:44Z</cp:lastPrinted>
  <dcterms:created xsi:type="dcterms:W3CDTF">2015-04-12T19:25:36Z</dcterms:created>
  <dcterms:modified xsi:type="dcterms:W3CDTF">2015-05-12T18:55:19Z</dcterms:modified>
</cp:coreProperties>
</file>