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colors2.xml" ContentType="application/vnd.ms-office.chartcolorstyle+xml"/>
  <Override PartName="/ppt/charts/style2.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9" r:id="rId2"/>
    <p:sldMasterId id="2147483711" r:id="rId3"/>
    <p:sldMasterId id="2147483723" r:id="rId4"/>
    <p:sldMasterId id="2147483735" r:id="rId5"/>
  </p:sldMasterIdLst>
  <p:handoutMasterIdLst>
    <p:handoutMasterId r:id="rId36"/>
  </p:handoutMasterIdLst>
  <p:sldIdLst>
    <p:sldId id="320" r:id="rId6"/>
    <p:sldId id="294" r:id="rId7"/>
    <p:sldId id="293" r:id="rId8"/>
    <p:sldId id="297" r:id="rId9"/>
    <p:sldId id="296" r:id="rId10"/>
    <p:sldId id="300" r:id="rId11"/>
    <p:sldId id="324" r:id="rId12"/>
    <p:sldId id="299" r:id="rId13"/>
    <p:sldId id="322" r:id="rId14"/>
    <p:sldId id="323" r:id="rId15"/>
    <p:sldId id="301" r:id="rId16"/>
    <p:sldId id="302" r:id="rId17"/>
    <p:sldId id="303" r:id="rId18"/>
    <p:sldId id="304" r:id="rId19"/>
    <p:sldId id="305" r:id="rId20"/>
    <p:sldId id="306" r:id="rId21"/>
    <p:sldId id="307" r:id="rId22"/>
    <p:sldId id="308" r:id="rId23"/>
    <p:sldId id="309" r:id="rId24"/>
    <p:sldId id="310" r:id="rId25"/>
    <p:sldId id="311" r:id="rId26"/>
    <p:sldId id="312" r:id="rId27"/>
    <p:sldId id="313" r:id="rId28"/>
    <p:sldId id="314" r:id="rId29"/>
    <p:sldId id="315" r:id="rId30"/>
    <p:sldId id="316" r:id="rId31"/>
    <p:sldId id="317" r:id="rId32"/>
    <p:sldId id="318" r:id="rId33"/>
    <p:sldId id="319" r:id="rId34"/>
    <p:sldId id="32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33CCFF"/>
    <a:srgbClr val="FF33CC"/>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12"/>
      </p:cViewPr>
      <p:guideLst>
        <p:guide orient="horz" pos="2160"/>
        <p:guide pos="2880"/>
      </p:guideLst>
    </p:cSldViewPr>
  </p:slideViewPr>
  <p:notesTextViewPr>
    <p:cViewPr>
      <p:scale>
        <a:sx n="3" d="2"/>
        <a:sy n="3" d="2"/>
      </p:scale>
      <p:origin x="0" y="0"/>
    </p:cViewPr>
  </p:notesTextViewPr>
  <p:notesViewPr>
    <p:cSldViewPr>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chartUserShapes" Target="../drawings/drawing1.xml"/><Relationship Id="rId1" Type="http://schemas.openxmlformats.org/officeDocument/2006/relationships/package" Target="../embeddings/Microsoft_Excel_Worksheet2.xlsx"/><Relationship Id="rId4"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cat>
            <c:strRef>
              <c:f>Sheet1!$A$2:$A$5</c:f>
              <c:strCache>
                <c:ptCount val="2"/>
                <c:pt idx="0">
                  <c:v>1st Qtr</c:v>
                </c:pt>
                <c:pt idx="1">
                  <c:v>2nd Qtr</c:v>
                </c:pt>
              </c:strCache>
            </c:strRef>
          </c:cat>
          <c:val>
            <c:numRef>
              <c:f>Sheet1!$B$2:$B$5</c:f>
              <c:numCache>
                <c:formatCode>General</c:formatCode>
                <c:ptCount val="4"/>
                <c:pt idx="0">
                  <c:v>33.299999999999997</c:v>
                </c:pt>
                <c:pt idx="1">
                  <c:v>66.599999999999994</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277925079091593"/>
          <c:y val="6.25E-2"/>
          <c:w val="0.57556307931028894"/>
          <c:h val="0.90833333333333333"/>
        </c:manualLayout>
      </c:layout>
      <c:doughnutChart>
        <c:varyColors val="1"/>
        <c:ser>
          <c:idx val="0"/>
          <c:order val="0"/>
          <c:tx>
            <c:strRef>
              <c:f>Sheet1!$B$1</c:f>
              <c:strCache>
                <c:ptCount val="1"/>
                <c:pt idx="0">
                  <c:v>Sales</c:v>
                </c:pt>
              </c:strCache>
            </c:strRef>
          </c:tx>
          <c:dPt>
            <c:idx val="0"/>
            <c:bubble3D val="0"/>
            <c:spPr>
              <a:solidFill>
                <a:schemeClr val="accent2">
                  <a:lumMod val="20000"/>
                  <a:lumOff val="80000"/>
                </a:schemeClr>
              </a:solidFill>
              <a:ln w="19050">
                <a:solidFill>
                  <a:schemeClr val="lt1"/>
                </a:solidFill>
              </a:ln>
              <a:effectLst/>
            </c:spPr>
          </c:dPt>
          <c:dPt>
            <c:idx val="1"/>
            <c:bubble3D val="0"/>
            <c:spPr>
              <a:solidFill>
                <a:schemeClr val="bg2">
                  <a:lumMod val="40000"/>
                  <a:lumOff val="60000"/>
                </a:schemeClr>
              </a:solidFill>
              <a:ln w="19050">
                <a:solidFill>
                  <a:schemeClr val="lt1"/>
                </a:solidFill>
              </a:ln>
              <a:effectLst/>
            </c:spPr>
          </c:dPt>
          <c:dPt>
            <c:idx val="2"/>
            <c:bubble3D val="0"/>
            <c:spPr>
              <a:solidFill>
                <a:schemeClr val="bg2">
                  <a:lumMod val="50000"/>
                </a:schemeClr>
              </a:solidFill>
              <a:ln w="19050">
                <a:solidFill>
                  <a:schemeClr val="lt1"/>
                </a:solidFill>
              </a:ln>
              <a:effectLst/>
            </c:spPr>
          </c:dPt>
          <c:cat>
            <c:strRef>
              <c:f>Sheet1!$A$2:$A$4</c:f>
              <c:strCache>
                <c:ptCount val="3"/>
                <c:pt idx="0">
                  <c:v>1st Qtr</c:v>
                </c:pt>
                <c:pt idx="1">
                  <c:v>2nd Qtr</c:v>
                </c:pt>
                <c:pt idx="2">
                  <c:v>3rd Qtr</c:v>
                </c:pt>
              </c:strCache>
            </c:strRef>
          </c:cat>
          <c:val>
            <c:numRef>
              <c:f>Sheet1!$B$2:$B$4</c:f>
              <c:numCache>
                <c:formatCode>General</c:formatCode>
                <c:ptCount val="3"/>
                <c:pt idx="0">
                  <c:v>50</c:v>
                </c:pt>
                <c:pt idx="1">
                  <c:v>30</c:v>
                </c:pt>
                <c:pt idx="2">
                  <c:v>20</c:v>
                </c:pt>
              </c:numCache>
            </c:numRef>
          </c:val>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a:ln>
            <a:solidFill>
              <a:schemeClr val="accent1">
                <a:shade val="50000"/>
                <a:shade val="75000"/>
                <a:lumMod val="80000"/>
              </a:schemeClr>
            </a:solidFill>
          </a:ln>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21A104-7B57-49E1-8F7A-D0A2E3D383AE}" type="doc">
      <dgm:prSet loTypeId="urn:microsoft.com/office/officeart/2011/layout/RadialPictureList" loCatId="picture" qsTypeId="urn:microsoft.com/office/officeart/2005/8/quickstyle/simple1" qsCatId="simple" csTypeId="urn:microsoft.com/office/officeart/2005/8/colors/accent1_2" csCatId="accent1" phldr="1"/>
      <dgm:spPr/>
      <dgm:t>
        <a:bodyPr/>
        <a:lstStyle/>
        <a:p>
          <a:endParaRPr lang="en-US"/>
        </a:p>
      </dgm:t>
    </dgm:pt>
    <dgm:pt modelId="{AEB1421B-FFB8-42AD-B0DA-B27E2FCCDD42}">
      <dgm:prSet phldrT="[Text]"/>
      <dgm:spPr>
        <a:solidFill>
          <a:schemeClr val="accent2">
            <a:lumMod val="20000"/>
            <a:lumOff val="80000"/>
          </a:schemeClr>
        </a:solidFill>
        <a:ln>
          <a:solidFill>
            <a:schemeClr val="accent2">
              <a:lumMod val="40000"/>
              <a:lumOff val="60000"/>
            </a:schemeClr>
          </a:solidFill>
        </a:ln>
      </dgm:spPr>
      <dgm:t>
        <a:bodyPr/>
        <a:lstStyle/>
        <a:p>
          <a:r>
            <a:rPr lang="en-US" dirty="0" smtClean="0">
              <a:noFill/>
            </a:rPr>
            <a:t>3/4</a:t>
          </a:r>
          <a:endParaRPr lang="en-US" dirty="0">
            <a:noFill/>
          </a:endParaRPr>
        </a:p>
      </dgm:t>
    </dgm:pt>
    <dgm:pt modelId="{069953F1-D9E9-4A0C-A537-7D6B806882BD}" type="parTrans" cxnId="{FCBE6399-07F9-4F8A-A7C3-3F70BA8E326E}">
      <dgm:prSet/>
      <dgm:spPr/>
      <dgm:t>
        <a:bodyPr/>
        <a:lstStyle/>
        <a:p>
          <a:endParaRPr lang="en-US"/>
        </a:p>
      </dgm:t>
    </dgm:pt>
    <dgm:pt modelId="{182F9AD3-B08F-4A58-9662-5A563BDDEDD0}" type="sibTrans" cxnId="{FCBE6399-07F9-4F8A-A7C3-3F70BA8E326E}">
      <dgm:prSet/>
      <dgm:spPr/>
      <dgm:t>
        <a:bodyPr/>
        <a:lstStyle/>
        <a:p>
          <a:endParaRPr lang="en-US"/>
        </a:p>
      </dgm:t>
    </dgm:pt>
    <dgm:pt modelId="{AE1891E8-7A4B-4611-803F-49119ABB6B83}">
      <dgm:prSet phldrT="[Text]" phldr="1"/>
      <dgm:spPr/>
      <dgm:t>
        <a:bodyPr/>
        <a:lstStyle/>
        <a:p>
          <a:endParaRPr lang="en-US" dirty="0">
            <a:noFill/>
          </a:endParaRPr>
        </a:p>
      </dgm:t>
    </dgm:pt>
    <dgm:pt modelId="{38F8DABF-E98C-419F-940B-F15B569D6C3A}" type="parTrans" cxnId="{CBE70559-15F4-43F1-9366-E676CBF30204}">
      <dgm:prSet/>
      <dgm:spPr/>
      <dgm:t>
        <a:bodyPr/>
        <a:lstStyle/>
        <a:p>
          <a:endParaRPr lang="en-US"/>
        </a:p>
      </dgm:t>
    </dgm:pt>
    <dgm:pt modelId="{2E4CF021-57C7-49C3-B4D2-142B8C5C3722}" type="sibTrans" cxnId="{CBE70559-15F4-43F1-9366-E676CBF30204}">
      <dgm:prSet/>
      <dgm:spPr/>
      <dgm:t>
        <a:bodyPr/>
        <a:lstStyle/>
        <a:p>
          <a:endParaRPr lang="en-US"/>
        </a:p>
      </dgm:t>
    </dgm:pt>
    <dgm:pt modelId="{05524D23-8144-4045-91F3-921547B33AAD}">
      <dgm:prSet phldrT="[Text]" phldr="1"/>
      <dgm:spPr/>
      <dgm:t>
        <a:bodyPr/>
        <a:lstStyle/>
        <a:p>
          <a:endParaRPr lang="en-US" dirty="0">
            <a:noFill/>
          </a:endParaRPr>
        </a:p>
      </dgm:t>
    </dgm:pt>
    <dgm:pt modelId="{22A196BE-59DD-4E0E-BDA8-4B677FFA00CC}" type="parTrans" cxnId="{3386BEC6-74E2-4E4A-9EC4-E7E2D88479CC}">
      <dgm:prSet/>
      <dgm:spPr/>
      <dgm:t>
        <a:bodyPr/>
        <a:lstStyle/>
        <a:p>
          <a:endParaRPr lang="en-US"/>
        </a:p>
      </dgm:t>
    </dgm:pt>
    <dgm:pt modelId="{8CFD0CA5-2AEC-427F-B9C9-E9C28C304A17}" type="sibTrans" cxnId="{3386BEC6-74E2-4E4A-9EC4-E7E2D88479CC}">
      <dgm:prSet/>
      <dgm:spPr/>
      <dgm:t>
        <a:bodyPr/>
        <a:lstStyle/>
        <a:p>
          <a:endParaRPr lang="en-US"/>
        </a:p>
      </dgm:t>
    </dgm:pt>
    <dgm:pt modelId="{D5768B70-AFA3-403E-A4CD-5B1E748555C1}">
      <dgm:prSet phldrT="[Text]" phldr="1"/>
      <dgm:spPr/>
      <dgm:t>
        <a:bodyPr/>
        <a:lstStyle/>
        <a:p>
          <a:endParaRPr lang="en-US" dirty="0">
            <a:noFill/>
          </a:endParaRPr>
        </a:p>
      </dgm:t>
    </dgm:pt>
    <dgm:pt modelId="{A5D74533-52D3-49C0-992E-42C1ADD65F92}" type="sibTrans" cxnId="{620531AD-64C9-4E94-BE3F-29C9A830F80C}">
      <dgm:prSet/>
      <dgm:spPr/>
      <dgm:t>
        <a:bodyPr/>
        <a:lstStyle/>
        <a:p>
          <a:endParaRPr lang="en-US"/>
        </a:p>
      </dgm:t>
    </dgm:pt>
    <dgm:pt modelId="{F9D8BED7-A89A-489F-9B3C-1E6A501DA28C}" type="parTrans" cxnId="{620531AD-64C9-4E94-BE3F-29C9A830F80C}">
      <dgm:prSet/>
      <dgm:spPr/>
      <dgm:t>
        <a:bodyPr/>
        <a:lstStyle/>
        <a:p>
          <a:endParaRPr lang="en-US"/>
        </a:p>
      </dgm:t>
    </dgm:pt>
    <dgm:pt modelId="{5BB1C110-76EC-41E1-82C0-5F8EBA2FAE75}" type="pres">
      <dgm:prSet presAssocID="{4821A104-7B57-49E1-8F7A-D0A2E3D383AE}" presName="Name0" presStyleCnt="0">
        <dgm:presLayoutVars>
          <dgm:chMax val="1"/>
          <dgm:chPref val="1"/>
          <dgm:dir/>
          <dgm:resizeHandles/>
        </dgm:presLayoutVars>
      </dgm:prSet>
      <dgm:spPr/>
      <dgm:t>
        <a:bodyPr/>
        <a:lstStyle/>
        <a:p>
          <a:endParaRPr lang="en-US"/>
        </a:p>
      </dgm:t>
    </dgm:pt>
    <dgm:pt modelId="{68CAA970-039C-4924-950B-91C225968BE1}" type="pres">
      <dgm:prSet presAssocID="{AEB1421B-FFB8-42AD-B0DA-B27E2FCCDD42}" presName="Parent" presStyleLbl="node1" presStyleIdx="0" presStyleCnt="2" custScaleX="55606" custScaleY="44590">
        <dgm:presLayoutVars>
          <dgm:chMax val="4"/>
          <dgm:chPref val="3"/>
        </dgm:presLayoutVars>
      </dgm:prSet>
      <dgm:spPr/>
      <dgm:t>
        <a:bodyPr/>
        <a:lstStyle/>
        <a:p>
          <a:endParaRPr lang="en-US"/>
        </a:p>
      </dgm:t>
    </dgm:pt>
    <dgm:pt modelId="{968D29BD-B14A-4D8F-B5A6-5E9CCC350CB5}" type="pres">
      <dgm:prSet presAssocID="{D5768B70-AFA3-403E-A4CD-5B1E748555C1}" presName="Accent" presStyleLbl="node1" presStyleIdx="1" presStyleCnt="2"/>
      <dgm:spPr>
        <a:solidFill>
          <a:schemeClr val="accent1">
            <a:lumMod val="20000"/>
            <a:lumOff val="80000"/>
          </a:schemeClr>
        </a:solidFill>
      </dgm:spPr>
    </dgm:pt>
    <dgm:pt modelId="{10A49311-A10F-4392-B562-4832FFCD0A69}" type="pres">
      <dgm:prSet presAssocID="{D5768B70-AFA3-403E-A4CD-5B1E748555C1}" presName="Image1" presStyleLbl="fgImgPlace1" presStyleIdx="0" presStyleCnt="3"/>
      <dgm:spPr>
        <a:solidFill>
          <a:schemeClr val="tx2">
            <a:lumMod val="50000"/>
          </a:schemeClr>
        </a:solidFill>
      </dgm:spPr>
    </dgm:pt>
    <dgm:pt modelId="{C8D0643C-39F0-4E6D-A162-A103B982E6F8}" type="pres">
      <dgm:prSet presAssocID="{D5768B70-AFA3-403E-A4CD-5B1E748555C1}" presName="Child1" presStyleLbl="revTx" presStyleIdx="0" presStyleCnt="3">
        <dgm:presLayoutVars>
          <dgm:chMax val="0"/>
          <dgm:chPref val="0"/>
          <dgm:bulletEnabled val="1"/>
        </dgm:presLayoutVars>
      </dgm:prSet>
      <dgm:spPr/>
      <dgm:t>
        <a:bodyPr/>
        <a:lstStyle/>
        <a:p>
          <a:endParaRPr lang="en-US"/>
        </a:p>
      </dgm:t>
    </dgm:pt>
    <dgm:pt modelId="{2FCD2BA5-4DEC-486A-9F58-F72A5974467C}" type="pres">
      <dgm:prSet presAssocID="{AE1891E8-7A4B-4611-803F-49119ABB6B83}" presName="Image2" presStyleCnt="0"/>
      <dgm:spPr/>
    </dgm:pt>
    <dgm:pt modelId="{734E2B33-5663-4F09-AC8C-C30D2EC73A71}" type="pres">
      <dgm:prSet presAssocID="{AE1891E8-7A4B-4611-803F-49119ABB6B83}" presName="Image" presStyleLbl="fgImgPlace1" presStyleIdx="1" presStyleCnt="3"/>
      <dgm:spPr>
        <a:solidFill>
          <a:schemeClr val="tx2">
            <a:lumMod val="50000"/>
          </a:schemeClr>
        </a:solidFill>
      </dgm:spPr>
    </dgm:pt>
    <dgm:pt modelId="{62975D49-5B26-42CE-AE77-F99F862D60C4}" type="pres">
      <dgm:prSet presAssocID="{AE1891E8-7A4B-4611-803F-49119ABB6B83}" presName="Child2" presStyleLbl="revTx" presStyleIdx="1" presStyleCnt="3">
        <dgm:presLayoutVars>
          <dgm:chMax val="0"/>
          <dgm:chPref val="0"/>
          <dgm:bulletEnabled val="1"/>
        </dgm:presLayoutVars>
      </dgm:prSet>
      <dgm:spPr/>
      <dgm:t>
        <a:bodyPr/>
        <a:lstStyle/>
        <a:p>
          <a:endParaRPr lang="en-US"/>
        </a:p>
      </dgm:t>
    </dgm:pt>
    <dgm:pt modelId="{C0A83629-5F89-4BFA-8A1B-DAC3507DDBAD}" type="pres">
      <dgm:prSet presAssocID="{05524D23-8144-4045-91F3-921547B33AAD}" presName="Image3" presStyleCnt="0"/>
      <dgm:spPr/>
    </dgm:pt>
    <dgm:pt modelId="{5378CBA2-B9A9-4256-A838-615CD4A9351D}" type="pres">
      <dgm:prSet presAssocID="{05524D23-8144-4045-91F3-921547B33AAD}" presName="Image" presStyleLbl="fgImgPlace1" presStyleIdx="2" presStyleCnt="3"/>
      <dgm:spPr>
        <a:solidFill>
          <a:schemeClr val="tx2">
            <a:lumMod val="50000"/>
          </a:schemeClr>
        </a:solidFill>
      </dgm:spPr>
    </dgm:pt>
    <dgm:pt modelId="{E814B207-7C26-4377-9E6E-28F25C7CBD5B}" type="pres">
      <dgm:prSet presAssocID="{05524D23-8144-4045-91F3-921547B33AAD}" presName="Child3" presStyleLbl="revTx" presStyleIdx="2" presStyleCnt="3">
        <dgm:presLayoutVars>
          <dgm:chMax val="0"/>
          <dgm:chPref val="0"/>
          <dgm:bulletEnabled val="1"/>
        </dgm:presLayoutVars>
      </dgm:prSet>
      <dgm:spPr/>
      <dgm:t>
        <a:bodyPr/>
        <a:lstStyle/>
        <a:p>
          <a:endParaRPr lang="en-US"/>
        </a:p>
      </dgm:t>
    </dgm:pt>
  </dgm:ptLst>
  <dgm:cxnLst>
    <dgm:cxn modelId="{ED133F95-DC7B-471D-BD5B-BDD496CA542E}" type="presOf" srcId="{D5768B70-AFA3-403E-A4CD-5B1E748555C1}" destId="{C8D0643C-39F0-4E6D-A162-A103B982E6F8}" srcOrd="0" destOrd="0" presId="urn:microsoft.com/office/officeart/2011/layout/RadialPictureList"/>
    <dgm:cxn modelId="{FDA32290-0BB9-4D1B-8AE1-B87D11BC6035}" type="presOf" srcId="{05524D23-8144-4045-91F3-921547B33AAD}" destId="{E814B207-7C26-4377-9E6E-28F25C7CBD5B}" srcOrd="0" destOrd="0" presId="urn:microsoft.com/office/officeart/2011/layout/RadialPictureList"/>
    <dgm:cxn modelId="{A03A0FDB-21C5-4C08-8F3A-B92C9BD46B84}" type="presOf" srcId="{4821A104-7B57-49E1-8F7A-D0A2E3D383AE}" destId="{5BB1C110-76EC-41E1-82C0-5F8EBA2FAE75}" srcOrd="0" destOrd="0" presId="urn:microsoft.com/office/officeart/2011/layout/RadialPictureList"/>
    <dgm:cxn modelId="{CBE70559-15F4-43F1-9366-E676CBF30204}" srcId="{AEB1421B-FFB8-42AD-B0DA-B27E2FCCDD42}" destId="{AE1891E8-7A4B-4611-803F-49119ABB6B83}" srcOrd="1" destOrd="0" parTransId="{38F8DABF-E98C-419F-940B-F15B569D6C3A}" sibTransId="{2E4CF021-57C7-49C3-B4D2-142B8C5C3722}"/>
    <dgm:cxn modelId="{620531AD-64C9-4E94-BE3F-29C9A830F80C}" srcId="{AEB1421B-FFB8-42AD-B0DA-B27E2FCCDD42}" destId="{D5768B70-AFA3-403E-A4CD-5B1E748555C1}" srcOrd="0" destOrd="0" parTransId="{F9D8BED7-A89A-489F-9B3C-1E6A501DA28C}" sibTransId="{A5D74533-52D3-49C0-992E-42C1ADD65F92}"/>
    <dgm:cxn modelId="{2F36562F-B9FE-48FC-A78B-584416431F08}" type="presOf" srcId="{AE1891E8-7A4B-4611-803F-49119ABB6B83}" destId="{62975D49-5B26-42CE-AE77-F99F862D60C4}" srcOrd="0" destOrd="0" presId="urn:microsoft.com/office/officeart/2011/layout/RadialPictureList"/>
    <dgm:cxn modelId="{3386BEC6-74E2-4E4A-9EC4-E7E2D88479CC}" srcId="{AEB1421B-FFB8-42AD-B0DA-B27E2FCCDD42}" destId="{05524D23-8144-4045-91F3-921547B33AAD}" srcOrd="2" destOrd="0" parTransId="{22A196BE-59DD-4E0E-BDA8-4B677FFA00CC}" sibTransId="{8CFD0CA5-2AEC-427F-B9C9-E9C28C304A17}"/>
    <dgm:cxn modelId="{57D81C7F-1B7C-47DE-B49E-4477393FDFB9}" type="presOf" srcId="{AEB1421B-FFB8-42AD-B0DA-B27E2FCCDD42}" destId="{68CAA970-039C-4924-950B-91C225968BE1}" srcOrd="0" destOrd="0" presId="urn:microsoft.com/office/officeart/2011/layout/RadialPictureList"/>
    <dgm:cxn modelId="{FCBE6399-07F9-4F8A-A7C3-3F70BA8E326E}" srcId="{4821A104-7B57-49E1-8F7A-D0A2E3D383AE}" destId="{AEB1421B-FFB8-42AD-B0DA-B27E2FCCDD42}" srcOrd="0" destOrd="0" parTransId="{069953F1-D9E9-4A0C-A537-7D6B806882BD}" sibTransId="{182F9AD3-B08F-4A58-9662-5A563BDDEDD0}"/>
    <dgm:cxn modelId="{1C537093-B501-4E2F-AADE-85F45A4AAFE2}" type="presParOf" srcId="{5BB1C110-76EC-41E1-82C0-5F8EBA2FAE75}" destId="{68CAA970-039C-4924-950B-91C225968BE1}" srcOrd="0" destOrd="0" presId="urn:microsoft.com/office/officeart/2011/layout/RadialPictureList"/>
    <dgm:cxn modelId="{45CE4CE7-FD0C-4E75-BE1E-F5138A312CF4}" type="presParOf" srcId="{5BB1C110-76EC-41E1-82C0-5F8EBA2FAE75}" destId="{968D29BD-B14A-4D8F-B5A6-5E9CCC350CB5}" srcOrd="1" destOrd="0" presId="urn:microsoft.com/office/officeart/2011/layout/RadialPictureList"/>
    <dgm:cxn modelId="{CEB1753D-C041-499B-8AB1-5F70A6BB5945}" type="presParOf" srcId="{5BB1C110-76EC-41E1-82C0-5F8EBA2FAE75}" destId="{10A49311-A10F-4392-B562-4832FFCD0A69}" srcOrd="2" destOrd="0" presId="urn:microsoft.com/office/officeart/2011/layout/RadialPictureList"/>
    <dgm:cxn modelId="{77B4171A-B9FB-49F4-BEAC-47A932412049}" type="presParOf" srcId="{5BB1C110-76EC-41E1-82C0-5F8EBA2FAE75}" destId="{C8D0643C-39F0-4E6D-A162-A103B982E6F8}" srcOrd="3" destOrd="0" presId="urn:microsoft.com/office/officeart/2011/layout/RadialPictureList"/>
    <dgm:cxn modelId="{69E0B96D-B844-4D63-893E-C1E41C6BF2B5}" type="presParOf" srcId="{5BB1C110-76EC-41E1-82C0-5F8EBA2FAE75}" destId="{2FCD2BA5-4DEC-486A-9F58-F72A5974467C}" srcOrd="4" destOrd="0" presId="urn:microsoft.com/office/officeart/2011/layout/RadialPictureList"/>
    <dgm:cxn modelId="{B6A5495E-AE94-47E0-95DD-3A438BDD6236}" type="presParOf" srcId="{2FCD2BA5-4DEC-486A-9F58-F72A5974467C}" destId="{734E2B33-5663-4F09-AC8C-C30D2EC73A71}" srcOrd="0" destOrd="0" presId="urn:microsoft.com/office/officeart/2011/layout/RadialPictureList"/>
    <dgm:cxn modelId="{BF8DDEB5-B2ED-42CC-AE1F-48CE392B02E3}" type="presParOf" srcId="{5BB1C110-76EC-41E1-82C0-5F8EBA2FAE75}" destId="{62975D49-5B26-42CE-AE77-F99F862D60C4}" srcOrd="5" destOrd="0" presId="urn:microsoft.com/office/officeart/2011/layout/RadialPictureList"/>
    <dgm:cxn modelId="{C69B5B59-7EB0-494E-844F-9DA0E1AA1ABE}" type="presParOf" srcId="{5BB1C110-76EC-41E1-82C0-5F8EBA2FAE75}" destId="{C0A83629-5F89-4BFA-8A1B-DAC3507DDBAD}" srcOrd="6" destOrd="0" presId="urn:microsoft.com/office/officeart/2011/layout/RadialPictureList"/>
    <dgm:cxn modelId="{531081BF-112A-41AA-B34C-51BFE69B5F79}" type="presParOf" srcId="{C0A83629-5F89-4BFA-8A1B-DAC3507DDBAD}" destId="{5378CBA2-B9A9-4256-A838-615CD4A9351D}" srcOrd="0" destOrd="0" presId="urn:microsoft.com/office/officeart/2011/layout/RadialPictureList"/>
    <dgm:cxn modelId="{BB3D55C4-44ED-4F1C-B3C5-AEC530B42DB7}" type="presParOf" srcId="{5BB1C110-76EC-41E1-82C0-5F8EBA2FAE75}" destId="{E814B207-7C26-4377-9E6E-28F25C7CBD5B}" srcOrd="7" destOrd="0" presId="urn:microsoft.com/office/officeart/2011/layout/RadialPictur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AA970-039C-4924-950B-91C225968BE1}">
      <dsp:nvSpPr>
        <dsp:cNvPr id="0" name=""/>
        <dsp:cNvSpPr/>
      </dsp:nvSpPr>
      <dsp:spPr>
        <a:xfrm>
          <a:off x="842371" y="792890"/>
          <a:ext cx="529227" cy="424404"/>
        </a:xfrm>
        <a:prstGeom prst="ellipse">
          <a:avLst/>
        </a:prstGeom>
        <a:solidFill>
          <a:schemeClr val="accent2">
            <a:lumMod val="20000"/>
            <a:lumOff val="80000"/>
          </a:schemeClr>
        </a:solidFill>
        <a:ln w="15875" cap="rnd" cmpd="sng" algn="ctr">
          <a:solidFill>
            <a:schemeClr val="accent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noFill/>
            </a:rPr>
            <a:t>3/4</a:t>
          </a:r>
          <a:endParaRPr lang="en-US" sz="1600" kern="1200" dirty="0">
            <a:noFill/>
          </a:endParaRPr>
        </a:p>
      </dsp:txBody>
      <dsp:txXfrm>
        <a:off x="919874" y="855043"/>
        <a:ext cx="374221" cy="300098"/>
      </dsp:txXfrm>
    </dsp:sp>
    <dsp:sp modelId="{968D29BD-B14A-4D8F-B5A6-5E9CCC350CB5}">
      <dsp:nvSpPr>
        <dsp:cNvPr id="0" name=""/>
        <dsp:cNvSpPr/>
      </dsp:nvSpPr>
      <dsp:spPr>
        <a:xfrm>
          <a:off x="140310" y="0"/>
          <a:ext cx="1918562" cy="1999985"/>
        </a:xfrm>
        <a:prstGeom prst="blockArc">
          <a:avLst>
            <a:gd name="adj1" fmla="val 17527788"/>
            <a:gd name="adj2" fmla="val 4119114"/>
            <a:gd name="adj3" fmla="val 5750"/>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A49311-A10F-4392-B562-4832FFCD0A69}">
      <dsp:nvSpPr>
        <dsp:cNvPr id="0" name=""/>
        <dsp:cNvSpPr/>
      </dsp:nvSpPr>
      <dsp:spPr>
        <a:xfrm>
          <a:off x="1553000" y="168598"/>
          <a:ext cx="509853" cy="509996"/>
        </a:xfrm>
        <a:prstGeom prst="ellipse">
          <a:avLst/>
        </a:prstGeom>
        <a:solidFill>
          <a:schemeClr val="tx2">
            <a:lumMod val="5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D0643C-39F0-4E6D-A162-A103B982E6F8}">
      <dsp:nvSpPr>
        <dsp:cNvPr id="0" name=""/>
        <dsp:cNvSpPr/>
      </dsp:nvSpPr>
      <dsp:spPr>
        <a:xfrm>
          <a:off x="2101526" y="176798"/>
          <a:ext cx="682458" cy="493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l" defTabSz="711200">
            <a:lnSpc>
              <a:spcPct val="90000"/>
            </a:lnSpc>
            <a:spcBef>
              <a:spcPct val="0"/>
            </a:spcBef>
            <a:spcAft>
              <a:spcPct val="10000"/>
            </a:spcAft>
          </a:pPr>
          <a:endParaRPr lang="en-US" sz="1600" kern="1200" dirty="0">
            <a:noFill/>
          </a:endParaRPr>
        </a:p>
      </dsp:txBody>
      <dsp:txXfrm>
        <a:off x="2101526" y="176798"/>
        <a:ext cx="682458" cy="493596"/>
      </dsp:txXfrm>
    </dsp:sp>
    <dsp:sp modelId="{734E2B33-5663-4F09-AC8C-C30D2EC73A71}">
      <dsp:nvSpPr>
        <dsp:cNvPr id="0" name=""/>
        <dsp:cNvSpPr/>
      </dsp:nvSpPr>
      <dsp:spPr>
        <a:xfrm>
          <a:off x="1750060" y="748794"/>
          <a:ext cx="509853" cy="509996"/>
        </a:xfrm>
        <a:prstGeom prst="ellipse">
          <a:avLst/>
        </a:prstGeom>
        <a:solidFill>
          <a:schemeClr val="tx2">
            <a:lumMod val="5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975D49-5B26-42CE-AE77-F99F862D60C4}">
      <dsp:nvSpPr>
        <dsp:cNvPr id="0" name=""/>
        <dsp:cNvSpPr/>
      </dsp:nvSpPr>
      <dsp:spPr>
        <a:xfrm>
          <a:off x="2301430" y="755994"/>
          <a:ext cx="682458" cy="493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l" defTabSz="711200">
            <a:lnSpc>
              <a:spcPct val="90000"/>
            </a:lnSpc>
            <a:spcBef>
              <a:spcPct val="0"/>
            </a:spcBef>
            <a:spcAft>
              <a:spcPct val="10000"/>
            </a:spcAft>
          </a:pPr>
          <a:endParaRPr lang="en-US" sz="1600" kern="1200" dirty="0">
            <a:noFill/>
          </a:endParaRPr>
        </a:p>
      </dsp:txBody>
      <dsp:txXfrm>
        <a:off x="2301430" y="755994"/>
        <a:ext cx="682458" cy="493596"/>
      </dsp:txXfrm>
    </dsp:sp>
    <dsp:sp modelId="{5378CBA2-B9A9-4256-A838-615CD4A9351D}">
      <dsp:nvSpPr>
        <dsp:cNvPr id="0" name=""/>
        <dsp:cNvSpPr/>
      </dsp:nvSpPr>
      <dsp:spPr>
        <a:xfrm>
          <a:off x="1553000" y="1337189"/>
          <a:ext cx="509853" cy="509996"/>
        </a:xfrm>
        <a:prstGeom prst="ellipse">
          <a:avLst/>
        </a:prstGeom>
        <a:solidFill>
          <a:schemeClr val="tx2">
            <a:lumMod val="5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14B207-7C26-4377-9E6E-28F25C7CBD5B}">
      <dsp:nvSpPr>
        <dsp:cNvPr id="0" name=""/>
        <dsp:cNvSpPr/>
      </dsp:nvSpPr>
      <dsp:spPr>
        <a:xfrm>
          <a:off x="2101526" y="1347589"/>
          <a:ext cx="682458" cy="493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l" defTabSz="711200">
            <a:lnSpc>
              <a:spcPct val="90000"/>
            </a:lnSpc>
            <a:spcBef>
              <a:spcPct val="0"/>
            </a:spcBef>
            <a:spcAft>
              <a:spcPct val="10000"/>
            </a:spcAft>
          </a:pPr>
          <a:endParaRPr lang="en-US" sz="1600" kern="1200" dirty="0">
            <a:noFill/>
          </a:endParaRPr>
        </a:p>
      </dsp:txBody>
      <dsp:txXfrm>
        <a:off x="2101526" y="1347589"/>
        <a:ext cx="682458" cy="493596"/>
      </dsp:txXfrm>
    </dsp:sp>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0.35051</cdr:x>
      <cdr:y>0.325</cdr:y>
    </cdr:from>
    <cdr:to>
      <cdr:x>0.65149</cdr:x>
      <cdr:y>0.7</cdr:y>
    </cdr:to>
    <cdr:sp macro="" textlink="">
      <cdr:nvSpPr>
        <cdr:cNvPr id="2" name="TextBox 1"/>
        <cdr:cNvSpPr txBox="1"/>
      </cdr:nvSpPr>
      <cdr:spPr>
        <a:xfrm xmlns:a="http://schemas.openxmlformats.org/drawingml/2006/main">
          <a:off x="1686046" y="990600"/>
          <a:ext cx="1447800" cy="1143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EB69BD-D5AF-41E2-AED0-D5C09A7FA2E2}" type="datetimeFigureOut">
              <a:rPr lang="en-US" smtClean="0"/>
              <a:t>5/15/2015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40838ED-3ED3-4905-A5D3-42059C07D90F}" type="slidenum">
              <a:rPr lang="en-US" smtClean="0"/>
              <a:t>‹#›</a:t>
            </a:fld>
            <a:endParaRPr lang="en-US"/>
          </a:p>
        </p:txBody>
      </p:sp>
    </p:spTree>
    <p:extLst>
      <p:ext uri="{BB962C8B-B14F-4D97-AF65-F5344CB8AC3E}">
        <p14:creationId xmlns:p14="http://schemas.microsoft.com/office/powerpoint/2010/main" val="19130853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F8EF703-D699-424B-B54D-54D85E58D638}"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41988229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8EF703-D699-424B-B54D-54D85E58D638}" type="datetimeFigureOut">
              <a:rPr lang="en-US" smtClean="0"/>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718588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EF8EF703-D699-424B-B54D-54D85E58D638}"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3392517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EF8EF703-D699-424B-B54D-54D85E58D638}" type="datetimeFigureOut">
              <a:rPr lang="en-US" smtClean="0"/>
              <a:t>5/15/2015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23507670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8EF703-D699-424B-B54D-54D85E58D638}"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3646730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8EF703-D699-424B-B54D-54D85E58D638}"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9134049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AC822F88-A16D-4FA8-B130-DB0995AF897E}" type="datetimeFigureOut">
              <a:rPr lang="en-US" smtClean="0">
                <a:solidFill>
                  <a:srgbClr val="003195"/>
                </a:solidFill>
              </a:rPr>
              <a:pPr/>
              <a:t>5/15/2015</a:t>
            </a:fld>
            <a:endParaRPr lang="en-US">
              <a:solidFill>
                <a:srgbClr val="003195"/>
              </a:solidFill>
            </a:endParaRP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A00438B-4302-4385-BD1B-70C215BD509F}"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solidFill>
                <a:srgbClr val="003195"/>
              </a:solidFill>
            </a:endParaRP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3240174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822F88-A16D-4FA8-B130-DB0995AF897E}" type="datetimeFigureOut">
              <a:rPr lang="en-US" smtClean="0">
                <a:solidFill>
                  <a:srgbClr val="F15813"/>
                </a:solidFill>
              </a:rPr>
              <a:pPr/>
              <a:t>5/15/2015</a:t>
            </a:fld>
            <a:endParaRPr lang="en-US">
              <a:solidFill>
                <a:srgbClr val="F15813"/>
              </a:solidFill>
            </a:endParaRPr>
          </a:p>
        </p:txBody>
      </p:sp>
      <p:sp>
        <p:nvSpPr>
          <p:cNvPr id="5" name="Footer Placeholder 4"/>
          <p:cNvSpPr>
            <a:spLocks noGrp="1"/>
          </p:cNvSpPr>
          <p:nvPr>
            <p:ph type="ftr" sz="quarter" idx="11"/>
          </p:nvPr>
        </p:nvSpPr>
        <p:spPr/>
        <p:txBody>
          <a:bodyPr/>
          <a:lstStyle/>
          <a:p>
            <a:endParaRPr lang="en-US">
              <a:solidFill>
                <a:srgbClr val="F15813"/>
              </a:solidFill>
            </a:endParaRPr>
          </a:p>
        </p:txBody>
      </p:sp>
      <p:sp>
        <p:nvSpPr>
          <p:cNvPr id="6" name="Slide Number Placeholder 5"/>
          <p:cNvSpPr>
            <a:spLocks noGrp="1"/>
          </p:cNvSpPr>
          <p:nvPr>
            <p:ph type="sldNum" sz="quarter" idx="12"/>
          </p:nvPr>
        </p:nvSpPr>
        <p:spPr/>
        <p:txBody>
          <a:bodyPr/>
          <a:lstStyle/>
          <a:p>
            <a:fld id="{1A00438B-4302-4385-BD1B-70C215BD509F}" type="slidenum">
              <a:rPr lang="en-US" smtClean="0">
                <a:solidFill>
                  <a:srgbClr val="F15813"/>
                </a:solidFill>
              </a:rPr>
              <a:pPr/>
              <a:t>‹#›</a:t>
            </a:fld>
            <a:endParaRPr lang="en-US">
              <a:solidFill>
                <a:srgbClr val="F15813"/>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318158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AC822F88-A16D-4FA8-B130-DB0995AF897E}" type="datetimeFigureOut">
              <a:rPr lang="en-US" smtClean="0"/>
              <a:pPr/>
              <a:t>5/15/2015</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A00438B-4302-4385-BD1B-70C215BD509F}" type="slidenum">
              <a:rPr lang="en-US" smtClean="0">
                <a:solidFill>
                  <a:srgbClr val="003195"/>
                </a:solidFill>
              </a:rPr>
              <a:pPr/>
              <a:t>‹#›</a:t>
            </a:fld>
            <a:endParaRPr lang="en-US">
              <a:solidFill>
                <a:srgbClr val="003195"/>
              </a:solidFill>
            </a:endParaRP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27741763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C822F88-A16D-4FA8-B130-DB0995AF897E}" type="datetimeFigureOut">
              <a:rPr lang="en-US" smtClean="0">
                <a:solidFill>
                  <a:srgbClr val="F15813"/>
                </a:solidFill>
              </a:rPr>
              <a:pPr/>
              <a:t>5/15/2015</a:t>
            </a:fld>
            <a:endParaRPr lang="en-US">
              <a:solidFill>
                <a:srgbClr val="F15813"/>
              </a:solidFill>
            </a:endParaRPr>
          </a:p>
        </p:txBody>
      </p:sp>
      <p:sp>
        <p:nvSpPr>
          <p:cNvPr id="6" name="Footer Placeholder 5"/>
          <p:cNvSpPr>
            <a:spLocks noGrp="1"/>
          </p:cNvSpPr>
          <p:nvPr>
            <p:ph type="ftr" sz="quarter" idx="11"/>
          </p:nvPr>
        </p:nvSpPr>
        <p:spPr/>
        <p:txBody>
          <a:bodyPr/>
          <a:lstStyle/>
          <a:p>
            <a:endParaRPr lang="en-US">
              <a:solidFill>
                <a:srgbClr val="F15813"/>
              </a:solidFill>
            </a:endParaRPr>
          </a:p>
        </p:txBody>
      </p:sp>
      <p:sp>
        <p:nvSpPr>
          <p:cNvPr id="7" name="Slide Number Placeholder 6"/>
          <p:cNvSpPr>
            <a:spLocks noGrp="1"/>
          </p:cNvSpPr>
          <p:nvPr>
            <p:ph type="sldNum" sz="quarter" idx="12"/>
          </p:nvPr>
        </p:nvSpPr>
        <p:spPr/>
        <p:txBody>
          <a:bodyPr/>
          <a:lstStyle/>
          <a:p>
            <a:fld id="{1A00438B-4302-4385-BD1B-70C215BD509F}" type="slidenum">
              <a:rPr lang="en-US" smtClean="0">
                <a:solidFill>
                  <a:srgbClr val="F15813"/>
                </a:solidFill>
              </a:rPr>
              <a:pPr/>
              <a:t>‹#›</a:t>
            </a:fld>
            <a:endParaRPr lang="en-US">
              <a:solidFill>
                <a:srgbClr val="F15813"/>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86142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C822F88-A16D-4FA8-B130-DB0995AF897E}" type="datetimeFigureOut">
              <a:rPr lang="en-US" smtClean="0">
                <a:solidFill>
                  <a:srgbClr val="F15813"/>
                </a:solidFill>
              </a:rPr>
              <a:pPr/>
              <a:t>5/15/2015</a:t>
            </a:fld>
            <a:endParaRPr lang="en-US">
              <a:solidFill>
                <a:srgbClr val="F15813"/>
              </a:solidFill>
            </a:endParaRPr>
          </a:p>
        </p:txBody>
      </p:sp>
      <p:sp>
        <p:nvSpPr>
          <p:cNvPr id="8" name="Footer Placeholder 7"/>
          <p:cNvSpPr>
            <a:spLocks noGrp="1"/>
          </p:cNvSpPr>
          <p:nvPr>
            <p:ph type="ftr" sz="quarter" idx="11"/>
          </p:nvPr>
        </p:nvSpPr>
        <p:spPr/>
        <p:txBody>
          <a:bodyPr/>
          <a:lstStyle/>
          <a:p>
            <a:endParaRPr lang="en-US">
              <a:solidFill>
                <a:srgbClr val="F15813"/>
              </a:solidFill>
            </a:endParaRPr>
          </a:p>
        </p:txBody>
      </p:sp>
      <p:sp>
        <p:nvSpPr>
          <p:cNvPr id="9" name="Slide Number Placeholder 8"/>
          <p:cNvSpPr>
            <a:spLocks noGrp="1"/>
          </p:cNvSpPr>
          <p:nvPr>
            <p:ph type="sldNum" sz="quarter" idx="12"/>
          </p:nvPr>
        </p:nvSpPr>
        <p:spPr/>
        <p:txBody>
          <a:bodyPr/>
          <a:lstStyle/>
          <a:p>
            <a:fld id="{1A00438B-4302-4385-BD1B-70C215BD509F}" type="slidenum">
              <a:rPr lang="en-US" smtClean="0">
                <a:solidFill>
                  <a:srgbClr val="F15813"/>
                </a:solidFill>
              </a:rPr>
              <a:pPr/>
              <a:t>‹#›</a:t>
            </a:fld>
            <a:endParaRPr lang="en-US">
              <a:solidFill>
                <a:srgbClr val="F15813"/>
              </a:solidFill>
            </a:endParaRPr>
          </a:p>
        </p:txBody>
      </p:sp>
      <p:sp>
        <p:nvSpPr>
          <p:cNvPr id="10" name="Title 9"/>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2547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8EF703-D699-424B-B54D-54D85E58D638}"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25100510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C822F88-A16D-4FA8-B130-DB0995AF897E}" type="datetimeFigureOut">
              <a:rPr lang="en-US" smtClean="0">
                <a:solidFill>
                  <a:srgbClr val="F15813"/>
                </a:solidFill>
              </a:rPr>
              <a:pPr/>
              <a:t>5/15/2015</a:t>
            </a:fld>
            <a:endParaRPr lang="en-US">
              <a:solidFill>
                <a:srgbClr val="F15813"/>
              </a:solidFill>
            </a:endParaRPr>
          </a:p>
        </p:txBody>
      </p:sp>
      <p:sp>
        <p:nvSpPr>
          <p:cNvPr id="4" name="Footer Placeholder 3"/>
          <p:cNvSpPr>
            <a:spLocks noGrp="1"/>
          </p:cNvSpPr>
          <p:nvPr>
            <p:ph type="ftr" sz="quarter" idx="11"/>
          </p:nvPr>
        </p:nvSpPr>
        <p:spPr/>
        <p:txBody>
          <a:bodyPr/>
          <a:lstStyle/>
          <a:p>
            <a:endParaRPr lang="en-US">
              <a:solidFill>
                <a:srgbClr val="F15813"/>
              </a:solidFill>
            </a:endParaRPr>
          </a:p>
        </p:txBody>
      </p:sp>
      <p:sp>
        <p:nvSpPr>
          <p:cNvPr id="5" name="Slide Number Placeholder 4"/>
          <p:cNvSpPr>
            <a:spLocks noGrp="1"/>
          </p:cNvSpPr>
          <p:nvPr>
            <p:ph type="sldNum" sz="quarter" idx="12"/>
          </p:nvPr>
        </p:nvSpPr>
        <p:spPr/>
        <p:txBody>
          <a:bodyPr/>
          <a:lstStyle/>
          <a:p>
            <a:fld id="{1A00438B-4302-4385-BD1B-70C215BD509F}" type="slidenum">
              <a:rPr lang="en-US" smtClean="0">
                <a:solidFill>
                  <a:srgbClr val="F15813"/>
                </a:solidFill>
              </a:rPr>
              <a:pPr/>
              <a:t>‹#›</a:t>
            </a:fld>
            <a:endParaRPr lang="en-US">
              <a:solidFill>
                <a:srgbClr val="F15813"/>
              </a:solidFill>
            </a:endParaRPr>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393441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Date Placeholder 1"/>
          <p:cNvSpPr>
            <a:spLocks noGrp="1"/>
          </p:cNvSpPr>
          <p:nvPr>
            <p:ph type="dt" sz="half" idx="10"/>
          </p:nvPr>
        </p:nvSpPr>
        <p:spPr/>
        <p:txBody>
          <a:bodyPr/>
          <a:lstStyle/>
          <a:p>
            <a:fld id="{AC822F88-A16D-4FA8-B130-DB0995AF897E}" type="datetimeFigureOut">
              <a:rPr lang="en-US" smtClean="0">
                <a:solidFill>
                  <a:srgbClr val="F15813"/>
                </a:solidFill>
              </a:rPr>
              <a:pPr/>
              <a:t>5/15/2015</a:t>
            </a:fld>
            <a:endParaRPr lang="en-US">
              <a:solidFill>
                <a:srgbClr val="F15813"/>
              </a:solidFill>
            </a:endParaRPr>
          </a:p>
        </p:txBody>
      </p:sp>
      <p:sp>
        <p:nvSpPr>
          <p:cNvPr id="3" name="Footer Placeholder 2"/>
          <p:cNvSpPr>
            <a:spLocks noGrp="1"/>
          </p:cNvSpPr>
          <p:nvPr>
            <p:ph type="ftr" sz="quarter" idx="11"/>
          </p:nvPr>
        </p:nvSpPr>
        <p:spPr/>
        <p:txBody>
          <a:bodyPr/>
          <a:lstStyle/>
          <a:p>
            <a:endParaRPr lang="en-US">
              <a:solidFill>
                <a:srgbClr val="F15813"/>
              </a:solidFill>
            </a:endParaRPr>
          </a:p>
        </p:txBody>
      </p:sp>
      <p:sp>
        <p:nvSpPr>
          <p:cNvPr id="4" name="Slide Number Placeholder 3"/>
          <p:cNvSpPr>
            <a:spLocks noGrp="1"/>
          </p:cNvSpPr>
          <p:nvPr>
            <p:ph type="sldNum" sz="quarter" idx="12"/>
          </p:nvPr>
        </p:nvSpPr>
        <p:spPr/>
        <p:txBody>
          <a:bodyPr/>
          <a:lstStyle/>
          <a:p>
            <a:fld id="{1A00438B-4302-4385-BD1B-70C215BD509F}" type="slidenum">
              <a:rPr lang="en-US" smtClean="0">
                <a:solidFill>
                  <a:srgbClr val="F15813"/>
                </a:solidFill>
              </a:rPr>
              <a:pPr/>
              <a:t>‹#›</a:t>
            </a:fld>
            <a:endParaRPr lang="en-US">
              <a:solidFill>
                <a:srgbClr val="F15813"/>
              </a:solidFill>
            </a:endParaRPr>
          </a:p>
        </p:txBody>
      </p:sp>
    </p:spTree>
    <p:extLst>
      <p:ext uri="{BB962C8B-B14F-4D97-AF65-F5344CB8AC3E}">
        <p14:creationId xmlns:p14="http://schemas.microsoft.com/office/powerpoint/2010/main" val="15300101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822F88-A16D-4FA8-B130-DB0995AF897E}" type="datetimeFigureOut">
              <a:rPr lang="en-US" smtClean="0">
                <a:solidFill>
                  <a:srgbClr val="F15813"/>
                </a:solidFill>
              </a:rPr>
              <a:pPr/>
              <a:t>5/15/2015</a:t>
            </a:fld>
            <a:endParaRPr lang="en-US">
              <a:solidFill>
                <a:srgbClr val="F15813"/>
              </a:solidFill>
            </a:endParaRPr>
          </a:p>
        </p:txBody>
      </p:sp>
      <p:sp>
        <p:nvSpPr>
          <p:cNvPr id="6" name="Footer Placeholder 5"/>
          <p:cNvSpPr>
            <a:spLocks noGrp="1"/>
          </p:cNvSpPr>
          <p:nvPr>
            <p:ph type="ftr" sz="quarter" idx="11"/>
          </p:nvPr>
        </p:nvSpPr>
        <p:spPr/>
        <p:txBody>
          <a:bodyPr/>
          <a:lstStyle/>
          <a:p>
            <a:endParaRPr lang="en-US">
              <a:solidFill>
                <a:srgbClr val="F15813"/>
              </a:solidFill>
            </a:endParaRP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A00438B-4302-4385-BD1B-70C215BD509F}"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3892094403"/>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822F88-A16D-4FA8-B130-DB0995AF897E}" type="datetimeFigureOut">
              <a:rPr lang="en-US" smtClean="0">
                <a:solidFill>
                  <a:srgbClr val="003195"/>
                </a:solidFill>
              </a:rPr>
              <a:pPr/>
              <a:t>5/15/2015</a:t>
            </a:fld>
            <a:endParaRPr lang="en-US">
              <a:solidFill>
                <a:srgbClr val="003195"/>
              </a:solidFill>
            </a:endParaRPr>
          </a:p>
        </p:txBody>
      </p:sp>
      <p:sp>
        <p:nvSpPr>
          <p:cNvPr id="6" name="Footer Placeholder 5"/>
          <p:cNvSpPr>
            <a:spLocks noGrp="1"/>
          </p:cNvSpPr>
          <p:nvPr>
            <p:ph type="ftr" sz="quarter" idx="11"/>
          </p:nvPr>
        </p:nvSpPr>
        <p:spPr/>
        <p:txBody>
          <a:bodyPr/>
          <a:lstStyle/>
          <a:p>
            <a:endParaRPr lang="en-US">
              <a:solidFill>
                <a:srgbClr val="003195"/>
              </a:solidFill>
            </a:endParaRPr>
          </a:p>
        </p:txBody>
      </p:sp>
      <p:sp>
        <p:nvSpPr>
          <p:cNvPr id="7" name="Slide Number Placeholder 6"/>
          <p:cNvSpPr>
            <a:spLocks noGrp="1"/>
          </p:cNvSpPr>
          <p:nvPr>
            <p:ph type="sldNum" sz="quarter" idx="12"/>
          </p:nvPr>
        </p:nvSpPr>
        <p:spPr/>
        <p:txBody>
          <a:bodyPr/>
          <a:lstStyle/>
          <a:p>
            <a:fld id="{1A00438B-4302-4385-BD1B-70C215BD509F}" type="slidenum">
              <a:rPr lang="en-US" smtClean="0">
                <a:solidFill>
                  <a:srgbClr val="003195"/>
                </a:solidFill>
              </a:rPr>
              <a:pPr/>
              <a:t>‹#›</a:t>
            </a:fld>
            <a:endParaRPr lang="en-US">
              <a:solidFill>
                <a:srgbClr val="003195"/>
              </a:solidFill>
            </a:endParaRP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22452993"/>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822F88-A16D-4FA8-B130-DB0995AF897E}" type="datetimeFigureOut">
              <a:rPr lang="en-US" smtClean="0">
                <a:solidFill>
                  <a:srgbClr val="F15813"/>
                </a:solidFill>
              </a:rPr>
              <a:pPr/>
              <a:t>5/15/2015</a:t>
            </a:fld>
            <a:endParaRPr lang="en-US">
              <a:solidFill>
                <a:srgbClr val="F15813"/>
              </a:solidFill>
            </a:endParaRPr>
          </a:p>
        </p:txBody>
      </p:sp>
      <p:sp>
        <p:nvSpPr>
          <p:cNvPr id="5" name="Footer Placeholder 4"/>
          <p:cNvSpPr>
            <a:spLocks noGrp="1"/>
          </p:cNvSpPr>
          <p:nvPr>
            <p:ph type="ftr" sz="quarter" idx="11"/>
          </p:nvPr>
        </p:nvSpPr>
        <p:spPr/>
        <p:txBody>
          <a:bodyPr/>
          <a:lstStyle/>
          <a:p>
            <a:endParaRPr lang="en-US">
              <a:solidFill>
                <a:srgbClr val="F15813"/>
              </a:solidFill>
            </a:endParaRPr>
          </a:p>
        </p:txBody>
      </p:sp>
      <p:sp>
        <p:nvSpPr>
          <p:cNvPr id="6" name="Slide Number Placeholder 5"/>
          <p:cNvSpPr>
            <a:spLocks noGrp="1"/>
          </p:cNvSpPr>
          <p:nvPr>
            <p:ph type="sldNum" sz="quarter" idx="12"/>
          </p:nvPr>
        </p:nvSpPr>
        <p:spPr/>
        <p:txBody>
          <a:bodyPr/>
          <a:lstStyle/>
          <a:p>
            <a:fld id="{1A00438B-4302-4385-BD1B-70C215BD509F}" type="slidenum">
              <a:rPr lang="en-US" smtClean="0">
                <a:solidFill>
                  <a:srgbClr val="F15813"/>
                </a:solidFill>
              </a:rPr>
              <a:pPr/>
              <a:t>‹#›</a:t>
            </a:fld>
            <a:endParaRPr lang="en-US">
              <a:solidFill>
                <a:srgbClr val="F15813"/>
              </a:solidFill>
            </a:endParaRPr>
          </a:p>
        </p:txBody>
      </p:sp>
    </p:spTree>
    <p:extLst>
      <p:ext uri="{BB962C8B-B14F-4D97-AF65-F5344CB8AC3E}">
        <p14:creationId xmlns:p14="http://schemas.microsoft.com/office/powerpoint/2010/main" val="6650171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822F88-A16D-4FA8-B130-DB0995AF897E}" type="datetimeFigureOut">
              <a:rPr lang="en-US" smtClean="0">
                <a:solidFill>
                  <a:srgbClr val="F15813"/>
                </a:solidFill>
              </a:rPr>
              <a:pPr/>
              <a:t>5/15/2015</a:t>
            </a:fld>
            <a:endParaRPr lang="en-US">
              <a:solidFill>
                <a:srgbClr val="F15813"/>
              </a:solidFill>
            </a:endParaRPr>
          </a:p>
        </p:txBody>
      </p:sp>
      <p:sp>
        <p:nvSpPr>
          <p:cNvPr id="5" name="Footer Placeholder 4"/>
          <p:cNvSpPr>
            <a:spLocks noGrp="1"/>
          </p:cNvSpPr>
          <p:nvPr>
            <p:ph type="ftr" sz="quarter" idx="11"/>
          </p:nvPr>
        </p:nvSpPr>
        <p:spPr/>
        <p:txBody>
          <a:bodyPr/>
          <a:lstStyle/>
          <a:p>
            <a:endParaRPr lang="en-US">
              <a:solidFill>
                <a:srgbClr val="F15813"/>
              </a:solidFill>
            </a:endParaRP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A00438B-4302-4385-BD1B-70C215BD509F}" type="slidenum">
              <a:rPr lang="en-US" smtClean="0">
                <a:solidFill>
                  <a:srgbClr val="003195"/>
                </a:solidFill>
              </a:rPr>
              <a:pPr/>
              <a:t>‹#›</a:t>
            </a:fld>
            <a:endParaRPr lang="en-US">
              <a:solidFill>
                <a:srgbClr val="003195"/>
              </a:solidFill>
            </a:endParaRPr>
          </a:p>
        </p:txBody>
      </p:sp>
    </p:spTree>
    <p:extLst>
      <p:ext uri="{BB962C8B-B14F-4D97-AF65-F5344CB8AC3E}">
        <p14:creationId xmlns:p14="http://schemas.microsoft.com/office/powerpoint/2010/main" val="14024899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50028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01145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36354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4595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8EF703-D699-424B-B54D-54D85E58D638}"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26308798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73959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05239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20385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71346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879587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28951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46908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9246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80547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1175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8EF703-D699-424B-B54D-54D85E58D638}" type="datetimeFigureOut">
              <a:rPr lang="en-US" smtClean="0"/>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348923428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55653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2548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25286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281170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477049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796667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513716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452042-0C06-41D0-85E6-714DF8F565CE}" type="datetimeFigureOut">
              <a:rPr lang="en-US">
                <a:solidFill>
                  <a:prstClr val="black">
                    <a:tint val="75000"/>
                  </a:prstClr>
                </a:solidFill>
              </a:rPr>
              <a:pPr/>
              <a:t>5/15/2015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236B62-A83B-491C-A3FB-D62245D2881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445800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3919174225"/>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3928675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8EF703-D699-424B-B54D-54D85E58D638}" type="datetimeFigureOut">
              <a:rPr lang="en-US" smtClean="0"/>
              <a:t>5/15/2015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4554812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321367552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374203673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8" name="Footer Placeholder 7"/>
          <p:cNvSpPr>
            <a:spLocks noGrp="1"/>
          </p:cNvSpPr>
          <p:nvPr>
            <p:ph type="ftr" sz="quarter" idx="11"/>
          </p:nvPr>
        </p:nvSpPr>
        <p:spPr/>
        <p:txBody>
          <a:bodyPr/>
          <a:lstStyle/>
          <a:p>
            <a:endParaRPr lang="en-US">
              <a:solidFill>
                <a:srgbClr val="FFFFFF"/>
              </a:solidFill>
            </a:endParaRPr>
          </a:p>
        </p:txBody>
      </p:sp>
      <p:sp>
        <p:nvSpPr>
          <p:cNvPr id="9" name="Slide Number Placeholder 8"/>
          <p:cNvSpPr>
            <a:spLocks noGrp="1"/>
          </p:cNvSpPr>
          <p:nvPr>
            <p:ph type="sldNum" sz="quarter" idx="12"/>
          </p:nvPr>
        </p:nvSpPr>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342743889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4" name="Footer Placeholder 3"/>
          <p:cNvSpPr>
            <a:spLocks noGrp="1"/>
          </p:cNvSpPr>
          <p:nvPr>
            <p:ph type="ftr" sz="quarter" idx="11"/>
          </p:nvPr>
        </p:nvSpPr>
        <p:spPr/>
        <p:txBody>
          <a:bodyPr/>
          <a:lstStyle/>
          <a:p>
            <a:endParaRPr lang="en-US">
              <a:solidFill>
                <a:srgbClr val="FFFFFF"/>
              </a:solidFill>
            </a:endParaRPr>
          </a:p>
        </p:txBody>
      </p:sp>
      <p:sp>
        <p:nvSpPr>
          <p:cNvPr id="5" name="Slide Number Placeholder 4"/>
          <p:cNvSpPr>
            <a:spLocks noGrp="1"/>
          </p:cNvSpPr>
          <p:nvPr>
            <p:ph type="sldNum" sz="quarter" idx="12"/>
          </p:nvPr>
        </p:nvSpPr>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236524175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3" name="Footer Placeholder 2"/>
          <p:cNvSpPr>
            <a:spLocks noGrp="1"/>
          </p:cNvSpPr>
          <p:nvPr>
            <p:ph type="ftr" sz="quarter" idx="11"/>
          </p:nvPr>
        </p:nvSpPr>
        <p:spPr/>
        <p:txBody>
          <a:bodyPr/>
          <a:lstStyle/>
          <a:p>
            <a:endParaRPr lang="en-US">
              <a:solidFill>
                <a:srgbClr val="FFFFFF"/>
              </a:solidFill>
            </a:endParaRPr>
          </a:p>
        </p:txBody>
      </p:sp>
      <p:sp>
        <p:nvSpPr>
          <p:cNvPr id="4" name="Slide Number Placeholder 3"/>
          <p:cNvSpPr>
            <a:spLocks noGrp="1"/>
          </p:cNvSpPr>
          <p:nvPr>
            <p:ph type="sldNum" sz="quarter" idx="12"/>
          </p:nvPr>
        </p:nvSpPr>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41327259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332625539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914357" y="6041361"/>
            <a:ext cx="732659" cy="365125"/>
          </a:xfrm>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6" name="Footer Placeholder 5"/>
          <p:cNvSpPr>
            <a:spLocks noGrp="1"/>
          </p:cNvSpPr>
          <p:nvPr>
            <p:ph type="ftr" sz="quarter" idx="11"/>
          </p:nvPr>
        </p:nvSpPr>
        <p:spPr>
          <a:xfrm>
            <a:off x="442797" y="6041361"/>
            <a:ext cx="2471560" cy="365125"/>
          </a:xfrm>
        </p:spPr>
        <p:txBody>
          <a:bodyPr/>
          <a:lstStyle/>
          <a:p>
            <a:endParaRPr lang="en-US">
              <a:solidFill>
                <a:srgbClr val="FFFFFF"/>
              </a:solidFill>
            </a:endParaRPr>
          </a:p>
        </p:txBody>
      </p:sp>
      <p:sp>
        <p:nvSpPr>
          <p:cNvPr id="7" name="Slide Number Placeholder 6"/>
          <p:cNvSpPr>
            <a:spLocks noGrp="1"/>
          </p:cNvSpPr>
          <p:nvPr>
            <p:ph type="sldNum" sz="quarter" idx="12"/>
          </p:nvPr>
        </p:nvSpPr>
        <p:spPr>
          <a:xfrm>
            <a:off x="3647017" y="5915887"/>
            <a:ext cx="796616" cy="490599"/>
          </a:xfrm>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32215468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169021289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165020084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3" name="Footer Placeholder 2"/>
          <p:cNvSpPr>
            <a:spLocks noGrp="1"/>
          </p:cNvSpPr>
          <p:nvPr>
            <p:ph type="ftr" sz="quarter" idx="11"/>
          </p:nvPr>
        </p:nvSpPr>
        <p:spPr/>
        <p:txBody>
          <a:bodyPr/>
          <a:lstStyle/>
          <a:p>
            <a:endParaRPr lang="en-US">
              <a:solidFill>
                <a:srgbClr val="FFFFFF"/>
              </a:solidFill>
            </a:endParaRPr>
          </a:p>
        </p:txBody>
      </p:sp>
      <p:sp>
        <p:nvSpPr>
          <p:cNvPr id="4" name="Slide Number Placeholder 3"/>
          <p:cNvSpPr>
            <a:spLocks noGrp="1"/>
          </p:cNvSpPr>
          <p:nvPr>
            <p:ph type="sldNum" sz="quarter" idx="12"/>
          </p:nvPr>
        </p:nvSpPr>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36819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8EF703-D699-424B-B54D-54D85E58D638}" type="datetimeFigureOut">
              <a:rPr lang="en-US" smtClean="0"/>
              <a:t>5/15/2015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418850196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59821320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8EF703-D699-424B-B54D-54D85E58D638}" type="datetimeFigureOut">
              <a:rPr lang="en-US" smtClean="0">
                <a:solidFill>
                  <a:srgbClr val="FFFFFF"/>
                </a:solidFill>
              </a:rPr>
              <a:pPr/>
              <a:t>5/15/2015</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3B710D8D-7201-4F28-A86F-7FEC6B414429}" type="slidenum">
              <a:rPr lang="en-US" smtClean="0">
                <a:solidFill>
                  <a:srgbClr val="D09A12"/>
                </a:solidFill>
              </a:rPr>
              <a:pPr/>
              <a:t>‹#›</a:t>
            </a:fld>
            <a:endParaRPr lang="en-US">
              <a:solidFill>
                <a:srgbClr val="D09A12"/>
              </a:solidFill>
            </a:endParaRPr>
          </a:p>
        </p:txBody>
      </p:sp>
    </p:spTree>
    <p:extLst>
      <p:ext uri="{BB962C8B-B14F-4D97-AF65-F5344CB8AC3E}">
        <p14:creationId xmlns:p14="http://schemas.microsoft.com/office/powerpoint/2010/main" val="198719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8EF703-D699-424B-B54D-54D85E58D638}" type="datetimeFigureOut">
              <a:rPr lang="en-US" smtClean="0"/>
              <a:t>5/15/2015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24776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8EF703-D699-424B-B54D-54D85E58D638}" type="datetimeFigureOut">
              <a:rPr lang="en-US" smtClean="0"/>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3785599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914357" y="6041361"/>
            <a:ext cx="732659" cy="365125"/>
          </a:xfrm>
        </p:spPr>
        <p:txBody>
          <a:bodyPr/>
          <a:lstStyle/>
          <a:p>
            <a:fld id="{EF8EF703-D699-424B-B54D-54D85E58D638}" type="datetimeFigureOut">
              <a:rPr lang="en-US" smtClean="0"/>
              <a:t>5/15/2015</a:t>
            </a:fld>
            <a:endParaRPr lang="en-US"/>
          </a:p>
        </p:txBody>
      </p:sp>
      <p:sp>
        <p:nvSpPr>
          <p:cNvPr id="6" name="Footer Placeholder 5"/>
          <p:cNvSpPr>
            <a:spLocks noGrp="1"/>
          </p:cNvSpPr>
          <p:nvPr>
            <p:ph type="ftr" sz="quarter" idx="11"/>
          </p:nvPr>
        </p:nvSpPr>
        <p:spPr>
          <a:xfrm>
            <a:off x="442797" y="6041361"/>
            <a:ext cx="2471560" cy="365125"/>
          </a:xfrm>
        </p:spPr>
        <p:txBody>
          <a:bodyPr/>
          <a:lstStyle/>
          <a:p>
            <a:endParaRPr lang="en-US"/>
          </a:p>
        </p:txBody>
      </p:sp>
      <p:sp>
        <p:nvSpPr>
          <p:cNvPr id="7" name="Slide Number Placeholder 6"/>
          <p:cNvSpPr>
            <a:spLocks noGrp="1"/>
          </p:cNvSpPr>
          <p:nvPr>
            <p:ph type="sldNum" sz="quarter" idx="12"/>
          </p:nvPr>
        </p:nvSpPr>
        <p:spPr>
          <a:xfrm>
            <a:off x="3647017" y="5915887"/>
            <a:ext cx="796616" cy="490599"/>
          </a:xfrm>
        </p:spPr>
        <p:txBody>
          <a:bodyPr/>
          <a:lstStyle/>
          <a:p>
            <a:fld id="{3B710D8D-7201-4F28-A86F-7FEC6B414429}" type="slidenum">
              <a:rPr lang="en-US" smtClean="0"/>
              <a:t>‹#›</a:t>
            </a:fld>
            <a:endParaRPr lang="en-US"/>
          </a:p>
        </p:txBody>
      </p:sp>
    </p:spTree>
    <p:extLst>
      <p:ext uri="{BB962C8B-B14F-4D97-AF65-F5344CB8AC3E}">
        <p14:creationId xmlns:p14="http://schemas.microsoft.com/office/powerpoint/2010/main" val="3707734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theme" Target="../theme/theme5.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slideLayout" Target="../slideLayouts/slideLayout6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3D36675A-34E8-4060-8D65-8474BC905FF6}" type="datetimeFigureOut">
              <a:rPr lang="en-US" smtClean="0"/>
              <a:t>5/15/2015</a:t>
            </a:fld>
            <a:endParaRPr lang="en-US" dirty="0"/>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77296099-A5C1-4CCB-9882-F47E48BB3EB8}" type="slidenum">
              <a:rPr lang="en-US" smtClean="0"/>
              <a:t>‹#›</a:t>
            </a:fld>
            <a:endParaRPr lang="en-US" dirty="0"/>
          </a:p>
        </p:txBody>
      </p:sp>
    </p:spTree>
    <p:extLst>
      <p:ext uri="{BB962C8B-B14F-4D97-AF65-F5344CB8AC3E}">
        <p14:creationId xmlns:p14="http://schemas.microsoft.com/office/powerpoint/2010/main" val="3901853419"/>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p:timing>
    <p:tnLst>
      <p:par>
        <p:cTn id="1" dur="indefinite" restart="never" nodeType="tmRoot"/>
      </p:par>
    </p:tnLst>
  </p:timing>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AC822F88-A16D-4FA8-B130-DB0995AF897E}" type="datetimeFigureOut">
              <a:rPr lang="en-US" smtClean="0">
                <a:solidFill>
                  <a:srgbClr val="F15813"/>
                </a:solidFill>
              </a:rPr>
              <a:pPr/>
              <a:t>5/15/2015</a:t>
            </a:fld>
            <a:endParaRPr lang="en-US">
              <a:solidFill>
                <a:srgbClr val="F15813"/>
              </a:solidFill>
            </a:endParaRP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solidFill>
                <a:srgbClr val="F15813"/>
              </a:solidFill>
            </a:endParaRP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A00438B-4302-4385-BD1B-70C215BD509F}" type="slidenum">
              <a:rPr lang="en-US" smtClean="0">
                <a:solidFill>
                  <a:srgbClr val="F15813"/>
                </a:solidFill>
              </a:rPr>
              <a:pPr/>
              <a:t>‹#›</a:t>
            </a:fld>
            <a:endParaRPr lang="en-US">
              <a:solidFill>
                <a:srgbClr val="F15813"/>
              </a:solidFill>
            </a:endParaRPr>
          </a:p>
        </p:txBody>
      </p:sp>
    </p:spTree>
    <p:extLst>
      <p:ext uri="{BB962C8B-B14F-4D97-AF65-F5344CB8AC3E}">
        <p14:creationId xmlns:p14="http://schemas.microsoft.com/office/powerpoint/2010/main" val="427774900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452042-0C06-41D0-85E6-714DF8F565CE}" type="datetimeFigureOut">
              <a:rPr lang="en-US" smtClean="0">
                <a:solidFill>
                  <a:prstClr val="black">
                    <a:tint val="75000"/>
                  </a:prstClr>
                </a:solidFill>
              </a:rPr>
              <a:pPr/>
              <a:t>5/15/2015</a:t>
            </a:fld>
            <a:endParaRPr lang="en-US"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36B62-A83B-491C-A3FB-D62245D28811}" type="slidenum">
              <a:rPr lang="en-US" smtClean="0">
                <a:solidFill>
                  <a:prstClr val="black">
                    <a:tint val="75000"/>
                  </a:prstClr>
                </a:solidFill>
              </a:rPr>
              <a:pPr/>
              <a:t>‹#›</a:t>
            </a:fld>
            <a:endParaRPr lang="en-US" smtClean="0">
              <a:solidFill>
                <a:prstClr val="black">
                  <a:tint val="75000"/>
                </a:prstClr>
              </a:solidFill>
            </a:endParaRPr>
          </a:p>
        </p:txBody>
      </p:sp>
    </p:spTree>
    <p:extLst>
      <p:ext uri="{BB962C8B-B14F-4D97-AF65-F5344CB8AC3E}">
        <p14:creationId xmlns:p14="http://schemas.microsoft.com/office/powerpoint/2010/main" val="24628690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452042-0C06-41D0-85E6-714DF8F565CE}" type="datetimeFigureOut">
              <a:rPr lang="en-US" smtClean="0">
                <a:solidFill>
                  <a:prstClr val="black">
                    <a:tint val="75000"/>
                  </a:prstClr>
                </a:solidFill>
              </a:rPr>
              <a:pPr/>
              <a:t>5/15/2015</a:t>
            </a:fld>
            <a:endParaRPr lang="en-US"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36B62-A83B-491C-A3FB-D62245D28811}" type="slidenum">
              <a:rPr lang="en-US" smtClean="0">
                <a:solidFill>
                  <a:prstClr val="black">
                    <a:tint val="75000"/>
                  </a:prstClr>
                </a:solidFill>
              </a:rPr>
              <a:pPr/>
              <a:t>‹#›</a:t>
            </a:fld>
            <a:endParaRPr lang="en-US" smtClean="0">
              <a:solidFill>
                <a:prstClr val="black">
                  <a:tint val="75000"/>
                </a:prstClr>
              </a:solidFill>
            </a:endParaRPr>
          </a:p>
        </p:txBody>
      </p:sp>
    </p:spTree>
    <p:extLst>
      <p:ext uri="{BB962C8B-B14F-4D97-AF65-F5344CB8AC3E}">
        <p14:creationId xmlns:p14="http://schemas.microsoft.com/office/powerpoint/2010/main" val="760485588"/>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dirty="0">
              <a:solidFill>
                <a:srgbClr val="FFFFFF"/>
              </a:solidFill>
            </a:endParaRPr>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3D36675A-34E8-4060-8D65-8474BC905FF6}" type="datetimeFigureOut">
              <a:rPr lang="en-US" smtClean="0">
                <a:solidFill>
                  <a:srgbClr val="FFFFFF"/>
                </a:solidFill>
              </a:rPr>
              <a:pPr/>
              <a:t>5/15/2015</a:t>
            </a:fld>
            <a:endParaRPr lang="en-US" dirty="0">
              <a:solidFill>
                <a:srgbClr val="FFFFFF"/>
              </a:solidFill>
            </a:endParaRPr>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77296099-A5C1-4CCB-9882-F47E48BB3EB8}" type="slidenum">
              <a:rPr lang="en-US" smtClean="0">
                <a:solidFill>
                  <a:srgbClr val="D09A12"/>
                </a:solidFill>
              </a:rPr>
              <a:pPr/>
              <a:t>‹#›</a:t>
            </a:fld>
            <a:endParaRPr lang="en-US" dirty="0">
              <a:solidFill>
                <a:srgbClr val="D09A12"/>
              </a:solidFill>
            </a:endParaRPr>
          </a:p>
        </p:txBody>
      </p:sp>
    </p:spTree>
    <p:extLst>
      <p:ext uri="{BB962C8B-B14F-4D97-AF65-F5344CB8AC3E}">
        <p14:creationId xmlns:p14="http://schemas.microsoft.com/office/powerpoint/2010/main" val="4084566442"/>
      </p:ext>
    </p:extLst>
  </p:cSld>
  <p:clrMap bg1="dk1" tx1="lt1" bg2="dk2" tx2="lt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Lst>
  <p:timing>
    <p:tnLst>
      <p:par>
        <p:cTn id="1" dur="indefinite" restart="never" nodeType="tmRoot"/>
      </p:par>
    </p:tnLst>
  </p:timing>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2" Type="http://schemas.openxmlformats.org/officeDocument/2006/relationships/hyperlink" Target="http://admissions.illinois.edu/emails/campaign_transfer_yesMyIllini.html" TargetMode="External"/><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aaponte2@illinois.edu" TargetMode="External"/><Relationship Id="rId2" Type="http://schemas.openxmlformats.org/officeDocument/2006/relationships/hyperlink" Target="mailto:Brittany.Burton@purduecal.edu" TargetMode="External"/><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chart" Target="../charts/chart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3000">
              <a:srgbClr val="000066"/>
            </a:gs>
            <a:gs pos="74000">
              <a:srgbClr val="B84A1C"/>
            </a:gs>
            <a:gs pos="71000">
              <a:srgbClr val="FF6600"/>
            </a:gs>
            <a:gs pos="59000">
              <a:srgbClr val="FF6600"/>
            </a:gs>
            <a:gs pos="48000">
              <a:srgbClr val="CC9900"/>
            </a:gs>
            <a:gs pos="12000">
              <a:schemeClr val="tx1"/>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normAutofit fontScale="90000"/>
          </a:bodyPr>
          <a:lstStyle/>
          <a:p>
            <a:r>
              <a:rPr lang="en-US" b="1" dirty="0" smtClean="0">
                <a:solidFill>
                  <a:schemeClr val="bg1"/>
                </a:solidFill>
                <a:latin typeface="Calibri" panose="020F0502020204030204" pitchFamily="34" charset="0"/>
              </a:rPr>
              <a:t>Transfer Recruitment: </a:t>
            </a:r>
            <a:br>
              <a:rPr lang="en-US" b="1" dirty="0" smtClean="0">
                <a:solidFill>
                  <a:schemeClr val="bg1"/>
                </a:solidFill>
                <a:latin typeface="Calibri" panose="020F0502020204030204" pitchFamily="34" charset="0"/>
              </a:rPr>
            </a:br>
            <a:r>
              <a:rPr lang="en-US" b="1" dirty="0" smtClean="0">
                <a:solidFill>
                  <a:schemeClr val="bg1"/>
                </a:solidFill>
                <a:latin typeface="Calibri" panose="020F0502020204030204" pitchFamily="34" charset="0"/>
              </a:rPr>
              <a:t>Thinking outside the box of the typical college fair</a:t>
            </a:r>
            <a:br>
              <a:rPr lang="en-US" b="1" dirty="0" smtClean="0">
                <a:solidFill>
                  <a:schemeClr val="bg1"/>
                </a:solidFill>
                <a:latin typeface="Calibri" panose="020F0502020204030204" pitchFamily="34" charset="0"/>
              </a:rPr>
            </a:br>
            <a:r>
              <a:rPr lang="en-US" sz="3200" b="1" dirty="0" smtClean="0">
                <a:solidFill>
                  <a:schemeClr val="bg1"/>
                </a:solidFill>
                <a:latin typeface="Calibri" panose="020F0502020204030204" pitchFamily="34" charset="0"/>
              </a:rPr>
              <a:t>IACAC Conference 2015</a:t>
            </a:r>
            <a:endParaRPr lang="en-US" b="1" dirty="0">
              <a:solidFill>
                <a:schemeClr val="bg1"/>
              </a:solidFill>
            </a:endParaRPr>
          </a:p>
        </p:txBody>
      </p:sp>
      <p:sp>
        <p:nvSpPr>
          <p:cNvPr id="3" name="Subtitle 2"/>
          <p:cNvSpPr>
            <a:spLocks noGrp="1"/>
          </p:cNvSpPr>
          <p:nvPr>
            <p:ph type="subTitle" idx="1"/>
          </p:nvPr>
        </p:nvSpPr>
        <p:spPr/>
        <p:txBody>
          <a:bodyPr>
            <a:normAutofit fontScale="47500" lnSpcReduction="20000"/>
          </a:bodyPr>
          <a:lstStyle/>
          <a:p>
            <a:r>
              <a:rPr lang="en-US" b="1" dirty="0" smtClean="0">
                <a:solidFill>
                  <a:schemeClr val="bg1"/>
                </a:solidFill>
                <a:latin typeface="Calibri" panose="020F0502020204030204" pitchFamily="34" charset="0"/>
              </a:rPr>
              <a:t>Brittany Burton</a:t>
            </a:r>
          </a:p>
          <a:p>
            <a:r>
              <a:rPr lang="en-US" b="1" dirty="0" smtClean="0">
                <a:solidFill>
                  <a:schemeClr val="bg1"/>
                </a:solidFill>
                <a:latin typeface="Calibri" panose="020F0502020204030204" pitchFamily="34" charset="0"/>
              </a:rPr>
              <a:t>Transfer Specialist</a:t>
            </a:r>
          </a:p>
          <a:p>
            <a:r>
              <a:rPr lang="en-US" b="1" dirty="0" smtClean="0">
                <a:solidFill>
                  <a:schemeClr val="bg1"/>
                </a:solidFill>
                <a:latin typeface="Calibri" panose="020F0502020204030204" pitchFamily="34" charset="0"/>
              </a:rPr>
              <a:t>Purdue University, Calumet</a:t>
            </a:r>
          </a:p>
          <a:p>
            <a:endParaRPr lang="en-US" b="1" dirty="0" smtClean="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April Ponte</a:t>
            </a:r>
          </a:p>
          <a:p>
            <a:r>
              <a:rPr lang="en-US" b="1" dirty="0" smtClean="0">
                <a:solidFill>
                  <a:schemeClr val="bg1"/>
                </a:solidFill>
                <a:latin typeface="Calibri" panose="020F0502020204030204" pitchFamily="34" charset="0"/>
              </a:rPr>
              <a:t>Senior Admissions Counselor</a:t>
            </a:r>
          </a:p>
          <a:p>
            <a:r>
              <a:rPr lang="en-US" b="1" dirty="0" smtClean="0">
                <a:solidFill>
                  <a:schemeClr val="bg1"/>
                </a:solidFill>
                <a:latin typeface="Calibri" panose="020F0502020204030204" pitchFamily="34" charset="0"/>
              </a:rPr>
              <a:t>University of Illinois, Urbana-Champaign</a:t>
            </a:r>
          </a:p>
          <a:p>
            <a:endParaRPr lang="en-US" dirty="0"/>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prstClr val="white"/>
                </a:solidFill>
                <a:latin typeface="Vijaya" panose="020B0604020202020204" pitchFamily="34" charset="0"/>
                <a:cs typeface="Vijaya" panose="020B0604020202020204" pitchFamily="34" charset="0"/>
              </a:rPr>
              <a:t>“The transfer </a:t>
            </a:r>
            <a:r>
              <a:rPr lang="en-US" b="1" dirty="0">
                <a:solidFill>
                  <a:prstClr val="white"/>
                </a:solidFill>
                <a:latin typeface="Vijaya" panose="020B0604020202020204" pitchFamily="34" charset="0"/>
                <a:cs typeface="Vijaya" panose="020B0604020202020204" pitchFamily="34" charset="0"/>
              </a:rPr>
              <a:t>student population is </a:t>
            </a:r>
            <a:r>
              <a:rPr lang="en-US" b="1" dirty="0" smtClean="0">
                <a:solidFill>
                  <a:prstClr val="white"/>
                </a:solidFill>
                <a:latin typeface="Vijaya" panose="020B0604020202020204" pitchFamily="34" charset="0"/>
                <a:cs typeface="Vijaya" panose="020B0604020202020204" pitchFamily="34" charset="0"/>
              </a:rPr>
              <a:t>trending”</a:t>
            </a:r>
            <a:endParaRPr lang="en-US" b="1" dirty="0">
              <a:solidFill>
                <a:prstClr val="white"/>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2668268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Upcoming</a:t>
            </a:r>
            <a:endParaRPr lang="en-US" dirty="0"/>
          </a:p>
        </p:txBody>
      </p:sp>
      <p:sp>
        <p:nvSpPr>
          <p:cNvPr id="2" name="Content Placeholder 1"/>
          <p:cNvSpPr>
            <a:spLocks noGrp="1"/>
          </p:cNvSpPr>
          <p:nvPr>
            <p:ph idx="1"/>
          </p:nvPr>
        </p:nvSpPr>
        <p:spPr>
          <a:xfrm>
            <a:off x="914400" y="2948956"/>
            <a:ext cx="7524003" cy="3636510"/>
          </a:xfrm>
        </p:spPr>
        <p:txBody>
          <a:bodyPr/>
          <a:lstStyle/>
          <a:p>
            <a:r>
              <a:rPr lang="en-US" dirty="0" smtClean="0"/>
              <a:t>Workshops for Targeted Populations</a:t>
            </a:r>
          </a:p>
          <a:p>
            <a:r>
              <a:rPr lang="en-US" dirty="0" smtClean="0"/>
              <a:t>Reverse Transfer Agreement with Partners</a:t>
            </a:r>
          </a:p>
          <a:p>
            <a:r>
              <a:rPr lang="en-US" dirty="0" smtClean="0"/>
              <a:t>Continuing new Articulations with Partners</a:t>
            </a:r>
          </a:p>
          <a:p>
            <a:r>
              <a:rPr lang="en-US" dirty="0" smtClean="0"/>
              <a:t>Scholarship Breakfast</a:t>
            </a:r>
          </a:p>
          <a:p>
            <a:r>
              <a:rPr lang="en-US" dirty="0" smtClean="0"/>
              <a:t>Creating a Transfer Student Workshop</a:t>
            </a:r>
          </a:p>
          <a:p>
            <a:r>
              <a:rPr lang="en-US" dirty="0" smtClean="0"/>
              <a:t>Student Faculty Interaction</a:t>
            </a:r>
          </a:p>
          <a:p>
            <a:r>
              <a:rPr lang="en-US" dirty="0" smtClean="0"/>
              <a:t>Redesigning our Transfer Webpage</a:t>
            </a:r>
          </a:p>
          <a:p>
            <a:endParaRPr lang="en-US" dirty="0" smtClean="0"/>
          </a:p>
          <a:p>
            <a:endParaRPr lang="en-US" dirty="0" smtClean="0"/>
          </a:p>
          <a:p>
            <a:endParaRPr lang="en-US" dirty="0" smtClean="0"/>
          </a:p>
          <a:p>
            <a:endParaRPr lang="en-US" dirty="0" smtClean="0"/>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2282429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University of Illinois at Urbana Champaign</a:t>
            </a:r>
            <a:endParaRPr lang="en-US" dirty="0"/>
          </a:p>
        </p:txBody>
      </p:sp>
      <p:sp>
        <p:nvSpPr>
          <p:cNvPr id="3" name="TextBox 2"/>
          <p:cNvSpPr txBox="1"/>
          <p:nvPr/>
        </p:nvSpPr>
        <p:spPr>
          <a:xfrm>
            <a:off x="228600" y="6400800"/>
            <a:ext cx="3657600" cy="369332"/>
          </a:xfrm>
          <a:prstGeom prst="rect">
            <a:avLst/>
          </a:prstGeom>
          <a:noFill/>
        </p:spPr>
        <p:txBody>
          <a:bodyPr wrap="square" rtlCol="0">
            <a:spAutoFit/>
          </a:bodyPr>
          <a:lstStyle/>
          <a:p>
            <a:r>
              <a:rPr lang="en-US" b="1" dirty="0" smtClean="0">
                <a:solidFill>
                  <a:srgbClr val="002060"/>
                </a:solidFill>
                <a:latin typeface="Vijaya" panose="020B0604020202020204" pitchFamily="34" charset="0"/>
                <a:cs typeface="Vijaya" panose="020B0604020202020204" pitchFamily="34" charset="0"/>
              </a:rPr>
              <a:t>“The transfer </a:t>
            </a:r>
            <a:r>
              <a:rPr lang="en-US" b="1" dirty="0">
                <a:solidFill>
                  <a:srgbClr val="002060"/>
                </a:solidFill>
                <a:latin typeface="Vijaya" panose="020B0604020202020204" pitchFamily="34" charset="0"/>
                <a:cs typeface="Vijaya" panose="020B0604020202020204" pitchFamily="34" charset="0"/>
              </a:rPr>
              <a:t>student population is </a:t>
            </a:r>
            <a:r>
              <a:rPr lang="en-US" b="1" dirty="0" smtClean="0">
                <a:solidFill>
                  <a:srgbClr val="002060"/>
                </a:solidFill>
                <a:latin typeface="Vijaya" panose="020B0604020202020204" pitchFamily="34" charset="0"/>
                <a:cs typeface="Vijaya" panose="020B0604020202020204" pitchFamily="34" charset="0"/>
              </a:rPr>
              <a:t>trending”</a:t>
            </a:r>
            <a:endParaRPr lang="en-US" b="1" dirty="0">
              <a:solidFill>
                <a:srgbClr val="002060"/>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2612868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514600"/>
            <a:ext cx="7408333" cy="3611563"/>
          </a:xfrm>
        </p:spPr>
        <p:txBody>
          <a:bodyPr>
            <a:noAutofit/>
          </a:bodyPr>
          <a:lstStyle/>
          <a:p>
            <a:r>
              <a:rPr lang="en-US" b="1" dirty="0" smtClean="0">
                <a:solidFill>
                  <a:schemeClr val="bg1"/>
                </a:solidFill>
                <a:latin typeface="Calibri" panose="020F0502020204030204" pitchFamily="34" charset="0"/>
              </a:rPr>
              <a:t>~4900 applications (28% increase since 2009)</a:t>
            </a:r>
          </a:p>
          <a:p>
            <a:r>
              <a:rPr lang="en-US" b="1" dirty="0" smtClean="0">
                <a:solidFill>
                  <a:schemeClr val="bg1"/>
                </a:solidFill>
                <a:latin typeface="Calibri" panose="020F0502020204030204" pitchFamily="34" charset="0"/>
              </a:rPr>
              <a:t>~1350 expected each fall</a:t>
            </a:r>
          </a:p>
          <a:p>
            <a:r>
              <a:rPr lang="en-US" b="1" dirty="0" smtClean="0">
                <a:solidFill>
                  <a:schemeClr val="bg1"/>
                </a:solidFill>
                <a:latin typeface="Calibri" panose="020F0502020204030204" pitchFamily="34" charset="0"/>
              </a:rPr>
              <a:t>-Yield is 66%</a:t>
            </a:r>
          </a:p>
          <a:p>
            <a:r>
              <a:rPr lang="en-US" b="1" dirty="0" smtClean="0">
                <a:solidFill>
                  <a:schemeClr val="bg1"/>
                </a:solidFill>
                <a:latin typeface="Calibri" panose="020F0502020204030204" pitchFamily="34" charset="0"/>
              </a:rPr>
              <a:t>-Retention rate for transfers is around 91%</a:t>
            </a:r>
          </a:p>
          <a:p>
            <a:r>
              <a:rPr lang="en-US" b="1" dirty="0" smtClean="0">
                <a:solidFill>
                  <a:schemeClr val="bg1"/>
                </a:solidFill>
                <a:latin typeface="Calibri" panose="020F0502020204030204" pitchFamily="34" charset="0"/>
              </a:rPr>
              <a:t>-Average GPA after first semester at Illinois is 3.3</a:t>
            </a:r>
          </a:p>
          <a:p>
            <a:r>
              <a:rPr lang="en-US" b="1" dirty="0" smtClean="0">
                <a:solidFill>
                  <a:schemeClr val="bg1"/>
                </a:solidFill>
                <a:latin typeface="Calibri" panose="020F0502020204030204" pitchFamily="34" charset="0"/>
              </a:rPr>
              <a:t>-50% from community colleges in IL and 50% from other institutions</a:t>
            </a:r>
          </a:p>
          <a:p>
            <a:r>
              <a:rPr lang="en-US" b="1" dirty="0" smtClean="0">
                <a:solidFill>
                  <a:schemeClr val="bg1"/>
                </a:solidFill>
                <a:latin typeface="Calibri" panose="020F0502020204030204" pitchFamily="34" charset="0"/>
              </a:rPr>
              <a:t>-75% of enrolled transfers are from IL</a:t>
            </a:r>
          </a:p>
        </p:txBody>
      </p:sp>
      <p:sp>
        <p:nvSpPr>
          <p:cNvPr id="3" name="Title 2"/>
          <p:cNvSpPr>
            <a:spLocks noGrp="1"/>
          </p:cNvSpPr>
          <p:nvPr>
            <p:ph type="title"/>
          </p:nvPr>
        </p:nvSpPr>
        <p:spPr/>
        <p:txBody>
          <a:bodyPr>
            <a:noAutofit/>
          </a:bodyPr>
          <a:lstStyle/>
          <a:p>
            <a:r>
              <a:rPr lang="en-US" sz="4000" dirty="0" smtClean="0">
                <a:latin typeface="Calibri" panose="020F0502020204030204" pitchFamily="34" charset="0"/>
              </a:rPr>
              <a:t>Our Transfer Population</a:t>
            </a:r>
            <a:endParaRPr lang="en-US" sz="4000"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3003956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prstGeom prst="rect">
            <a:avLst/>
          </a:prstGeom>
        </p:spPr>
        <p:txBody>
          <a:bodyPr>
            <a:normAutofit/>
          </a:bodyPr>
          <a:lstStyle/>
          <a:p>
            <a:pPr marL="0" indent="0">
              <a:buNone/>
            </a:pPr>
            <a:r>
              <a:rPr lang="en-US" sz="2000" b="1" dirty="0" smtClean="0">
                <a:solidFill>
                  <a:schemeClr val="bg1"/>
                </a:solidFill>
                <a:latin typeface="Calibri" panose="020F0502020204030204" pitchFamily="34" charset="0"/>
              </a:rPr>
              <a:t>Then…</a:t>
            </a:r>
          </a:p>
          <a:p>
            <a:r>
              <a:rPr lang="en-US" sz="2000" b="1" dirty="0" smtClean="0">
                <a:solidFill>
                  <a:schemeClr val="bg1"/>
                </a:solidFill>
                <a:latin typeface="Calibri" panose="020F0502020204030204" pitchFamily="34" charset="0"/>
              </a:rPr>
              <a:t>-Transfer </a:t>
            </a:r>
            <a:r>
              <a:rPr lang="en-US" sz="2000" b="1" dirty="0">
                <a:solidFill>
                  <a:schemeClr val="bg1"/>
                </a:solidFill>
                <a:latin typeface="Calibri" panose="020F0502020204030204" pitchFamily="34" charset="0"/>
              </a:rPr>
              <a:t>Coordinator Role</a:t>
            </a:r>
          </a:p>
          <a:p>
            <a:r>
              <a:rPr lang="en-US" sz="2000" b="1" dirty="0" smtClean="0">
                <a:solidFill>
                  <a:schemeClr val="bg1"/>
                </a:solidFill>
                <a:latin typeface="Calibri" panose="020F0502020204030204" pitchFamily="34" charset="0"/>
              </a:rPr>
              <a:t>-One </a:t>
            </a:r>
            <a:r>
              <a:rPr lang="en-US" sz="2000" b="1" dirty="0">
                <a:solidFill>
                  <a:schemeClr val="bg1"/>
                </a:solidFill>
                <a:latin typeface="Calibri" panose="020F0502020204030204" pitchFamily="34" charset="0"/>
              </a:rPr>
              <a:t>on-campus event for transfers and counselors </a:t>
            </a:r>
            <a:endParaRPr lang="en-US" sz="2000" b="1" dirty="0" smtClean="0">
              <a:solidFill>
                <a:schemeClr val="bg1"/>
              </a:solidFill>
              <a:latin typeface="Calibri" panose="020F0502020204030204" pitchFamily="34" charset="0"/>
            </a:endParaRPr>
          </a:p>
          <a:p>
            <a:r>
              <a:rPr lang="en-US" sz="2000" b="1" dirty="0" smtClean="0">
                <a:solidFill>
                  <a:schemeClr val="bg1"/>
                </a:solidFill>
                <a:latin typeface="Calibri" panose="020F0502020204030204" pitchFamily="34" charset="0"/>
              </a:rPr>
              <a:t>-College Fairs</a:t>
            </a:r>
          </a:p>
          <a:p>
            <a:r>
              <a:rPr lang="en-US" sz="2000" b="1" dirty="0" smtClean="0">
                <a:solidFill>
                  <a:schemeClr val="bg1"/>
                </a:solidFill>
                <a:latin typeface="Calibri" panose="020F0502020204030204" pitchFamily="34" charset="0"/>
              </a:rPr>
              <a:t>-One Course Articulator</a:t>
            </a:r>
            <a:endParaRPr lang="en-US" sz="2000" b="1" dirty="0">
              <a:solidFill>
                <a:schemeClr val="bg1"/>
              </a:solidFill>
              <a:latin typeface="Calibri" panose="020F0502020204030204" pitchFamily="34" charset="0"/>
            </a:endParaRPr>
          </a:p>
          <a:p>
            <a:endParaRPr lang="en-US" dirty="0"/>
          </a:p>
        </p:txBody>
      </p:sp>
      <p:sp>
        <p:nvSpPr>
          <p:cNvPr id="4" name="Content Placeholder 3"/>
          <p:cNvSpPr>
            <a:spLocks noGrp="1"/>
          </p:cNvSpPr>
          <p:nvPr>
            <p:ph sz="half" idx="2"/>
          </p:nvPr>
        </p:nvSpPr>
        <p:spPr>
          <a:prstGeom prst="rect">
            <a:avLst/>
          </a:prstGeom>
        </p:spPr>
        <p:txBody>
          <a:bodyPr>
            <a:normAutofit/>
          </a:bodyPr>
          <a:lstStyle/>
          <a:p>
            <a:pPr marL="0" indent="0">
              <a:buNone/>
            </a:pPr>
            <a:r>
              <a:rPr lang="en-US" sz="2000" b="1" dirty="0" smtClean="0">
                <a:solidFill>
                  <a:schemeClr val="bg1"/>
                </a:solidFill>
                <a:latin typeface="Calibri" panose="020F0502020204030204" pitchFamily="34" charset="0"/>
              </a:rPr>
              <a:t>And Now…</a:t>
            </a:r>
          </a:p>
          <a:p>
            <a:r>
              <a:rPr lang="en-US" sz="2000" b="1" dirty="0" smtClean="0">
                <a:solidFill>
                  <a:schemeClr val="bg1"/>
                </a:solidFill>
                <a:latin typeface="Calibri" panose="020F0502020204030204" pitchFamily="34" charset="0"/>
              </a:rPr>
              <a:t>-3 staff members dedicated to transfer recruitment</a:t>
            </a:r>
          </a:p>
          <a:p>
            <a:r>
              <a:rPr lang="en-US" sz="2000" b="1" dirty="0" smtClean="0">
                <a:solidFill>
                  <a:schemeClr val="bg1"/>
                </a:solidFill>
                <a:latin typeface="Calibri" panose="020F0502020204030204" pitchFamily="34" charset="0"/>
              </a:rPr>
              <a:t>-Several on-campus events offered throughout the year</a:t>
            </a:r>
          </a:p>
          <a:p>
            <a:r>
              <a:rPr lang="en-US" sz="2000" b="1" dirty="0" smtClean="0">
                <a:solidFill>
                  <a:schemeClr val="bg1"/>
                </a:solidFill>
                <a:latin typeface="Calibri" panose="020F0502020204030204" pitchFamily="34" charset="0"/>
              </a:rPr>
              <a:t>-College Fairs, Receptions, and Coffee Talks</a:t>
            </a:r>
          </a:p>
          <a:p>
            <a:r>
              <a:rPr lang="en-US" sz="2000" b="1" dirty="0" smtClean="0">
                <a:solidFill>
                  <a:schemeClr val="bg1"/>
                </a:solidFill>
                <a:latin typeface="Calibri" panose="020F0502020204030204" pitchFamily="34" charset="0"/>
              </a:rPr>
              <a:t>-4 person course articulation staff</a:t>
            </a:r>
            <a:endParaRPr lang="en-US" sz="2000" b="1" dirty="0">
              <a:solidFill>
                <a:schemeClr val="bg1"/>
              </a:solidFill>
              <a:latin typeface="Calibri" panose="020F0502020204030204" pitchFamily="34" charset="0"/>
            </a:endParaRPr>
          </a:p>
        </p:txBody>
      </p:sp>
      <p:sp>
        <p:nvSpPr>
          <p:cNvPr id="2" name="Title 1"/>
          <p:cNvSpPr>
            <a:spLocks noGrp="1"/>
          </p:cNvSpPr>
          <p:nvPr>
            <p:ph type="title"/>
          </p:nvPr>
        </p:nvSpPr>
        <p:spPr/>
        <p:txBody>
          <a:bodyPr>
            <a:normAutofit fontScale="90000"/>
          </a:bodyPr>
          <a:lstStyle/>
          <a:p>
            <a:r>
              <a:rPr lang="en-US" sz="4000" dirty="0" smtClean="0">
                <a:latin typeface="Calibri" panose="020F0502020204030204" pitchFamily="34" charset="0"/>
              </a:rPr>
              <a:t>History of Transfer Recruitment </a:t>
            </a:r>
            <a:endParaRPr lang="en-US" sz="4000" dirty="0">
              <a:latin typeface="Calibri" panose="020F0502020204030204" pitchFamily="34" charset="0"/>
            </a:endParaRPr>
          </a:p>
        </p:txBody>
      </p:sp>
      <p:sp>
        <p:nvSpPr>
          <p:cNvPr id="5" name="TextBox 4"/>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3736016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University of Illinois at Urbana-Champaign</a:t>
            </a:r>
            <a:endParaRPr lang="en-US" dirty="0"/>
          </a:p>
        </p:txBody>
      </p:sp>
      <p:sp>
        <p:nvSpPr>
          <p:cNvPr id="2" name="Title 1"/>
          <p:cNvSpPr>
            <a:spLocks noGrp="1"/>
          </p:cNvSpPr>
          <p:nvPr>
            <p:ph type="title"/>
          </p:nvPr>
        </p:nvSpPr>
        <p:spPr/>
        <p:txBody>
          <a:bodyPr>
            <a:normAutofit/>
          </a:bodyPr>
          <a:lstStyle/>
          <a:p>
            <a:r>
              <a:rPr lang="en-US" sz="5400" dirty="0" smtClean="0">
                <a:latin typeface="Calibri" panose="020F0502020204030204" pitchFamily="34" charset="0"/>
              </a:rPr>
              <a:t>Off-</a:t>
            </a:r>
            <a:r>
              <a:rPr lang="en-US" sz="5400" dirty="0">
                <a:latin typeface="Calibri" panose="020F0502020204030204" pitchFamily="34" charset="0"/>
              </a:rPr>
              <a:t>c</a:t>
            </a:r>
            <a:r>
              <a:rPr lang="en-US" sz="5400" dirty="0" smtClean="0">
                <a:latin typeface="Calibri" panose="020F0502020204030204" pitchFamily="34" charset="0"/>
              </a:rPr>
              <a:t>ampus</a:t>
            </a:r>
            <a:r>
              <a:rPr lang="en-US" dirty="0" smtClean="0">
                <a:latin typeface="Calibri" panose="020F0502020204030204" pitchFamily="34" charset="0"/>
              </a:rPr>
              <a:t> Transfer Events</a:t>
            </a:r>
            <a:endParaRPr lang="en-US"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002060"/>
                </a:solidFill>
                <a:latin typeface="Vijaya" panose="020B0604020202020204" pitchFamily="34" charset="0"/>
                <a:cs typeface="Vijaya" panose="020B0604020202020204" pitchFamily="34" charset="0"/>
              </a:rPr>
              <a:t>“The transfer </a:t>
            </a:r>
            <a:r>
              <a:rPr lang="en-US" b="1" dirty="0">
                <a:solidFill>
                  <a:srgbClr val="002060"/>
                </a:solidFill>
                <a:latin typeface="Vijaya" panose="020B0604020202020204" pitchFamily="34" charset="0"/>
                <a:cs typeface="Vijaya" panose="020B0604020202020204" pitchFamily="34" charset="0"/>
              </a:rPr>
              <a:t>student population is </a:t>
            </a:r>
            <a:r>
              <a:rPr lang="en-US" b="1" dirty="0" smtClean="0">
                <a:solidFill>
                  <a:srgbClr val="002060"/>
                </a:solidFill>
                <a:latin typeface="Vijaya" panose="020B0604020202020204" pitchFamily="34" charset="0"/>
                <a:cs typeface="Vijaya" panose="020B0604020202020204" pitchFamily="34" charset="0"/>
              </a:rPr>
              <a:t>trending”</a:t>
            </a:r>
            <a:endParaRPr lang="en-US" b="1" dirty="0">
              <a:solidFill>
                <a:srgbClr val="002060"/>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2405117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solidFill>
                  <a:schemeClr val="bg1"/>
                </a:solidFill>
                <a:latin typeface="Calibri" panose="020F0502020204030204" pitchFamily="34" charset="0"/>
              </a:rPr>
              <a:t>-Informal setting</a:t>
            </a:r>
          </a:p>
          <a:p>
            <a:endParaRPr lang="en-US" b="1" dirty="0" smtClean="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-Presentation and student panel (if transfer students are available)</a:t>
            </a:r>
          </a:p>
          <a:p>
            <a:endParaRPr lang="en-US" b="1" dirty="0" smtClean="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-Free food for students and parents</a:t>
            </a:r>
          </a:p>
          <a:p>
            <a:endParaRPr lang="en-US" b="1" dirty="0" smtClean="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-Low cost for us</a:t>
            </a:r>
          </a:p>
          <a:p>
            <a:endParaRPr lang="en-US" b="1" dirty="0" smtClean="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-30-40 people total in attendance</a:t>
            </a:r>
            <a:endParaRPr lang="en-US" b="1" dirty="0">
              <a:solidFill>
                <a:schemeClr val="bg1"/>
              </a:solidFill>
              <a:latin typeface="Calibri" panose="020F0502020204030204" pitchFamily="34" charset="0"/>
            </a:endParaRPr>
          </a:p>
        </p:txBody>
      </p:sp>
      <p:sp>
        <p:nvSpPr>
          <p:cNvPr id="3" name="Title 2"/>
          <p:cNvSpPr>
            <a:spLocks noGrp="1"/>
          </p:cNvSpPr>
          <p:nvPr>
            <p:ph type="title"/>
          </p:nvPr>
        </p:nvSpPr>
        <p:spPr/>
        <p:txBody>
          <a:bodyPr>
            <a:normAutofit/>
          </a:bodyPr>
          <a:lstStyle/>
          <a:p>
            <a:r>
              <a:rPr lang="en-US" sz="4000" dirty="0" smtClean="0">
                <a:latin typeface="Calibri" panose="020F0502020204030204" pitchFamily="34" charset="0"/>
              </a:rPr>
              <a:t>Transfer Receptions</a:t>
            </a:r>
            <a:endParaRPr lang="en-US" sz="4000"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2391737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solidFill>
                  <a:schemeClr val="bg1"/>
                </a:solidFill>
                <a:latin typeface="Calibri" panose="020F0502020204030204" pitchFamily="34" charset="0"/>
              </a:rPr>
              <a:t>-Coffee Shops or Community College Setting </a:t>
            </a:r>
          </a:p>
          <a:p>
            <a:endParaRPr lang="en-US" b="1" dirty="0" smtClean="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-One-on-one interaction with student</a:t>
            </a:r>
          </a:p>
          <a:p>
            <a:endParaRPr lang="en-US" b="1" dirty="0" smtClean="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-25 minutes appointments</a:t>
            </a:r>
          </a:p>
          <a:p>
            <a:endParaRPr lang="en-US" b="1" dirty="0" smtClean="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-Free coffee for student (low cost for us)</a:t>
            </a:r>
          </a:p>
          <a:p>
            <a:endParaRPr lang="en-US" b="1" dirty="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-10-12 appointments on average</a:t>
            </a:r>
          </a:p>
          <a:p>
            <a:endParaRPr lang="en-US" dirty="0" smtClean="0"/>
          </a:p>
          <a:p>
            <a:endParaRPr lang="en-US" dirty="0" smtClean="0"/>
          </a:p>
          <a:p>
            <a:endParaRPr lang="en-US" dirty="0"/>
          </a:p>
        </p:txBody>
      </p:sp>
      <p:sp>
        <p:nvSpPr>
          <p:cNvPr id="3" name="Title 2"/>
          <p:cNvSpPr>
            <a:spLocks noGrp="1"/>
          </p:cNvSpPr>
          <p:nvPr>
            <p:ph type="title"/>
          </p:nvPr>
        </p:nvSpPr>
        <p:spPr/>
        <p:txBody>
          <a:bodyPr>
            <a:normAutofit/>
          </a:bodyPr>
          <a:lstStyle/>
          <a:p>
            <a:r>
              <a:rPr lang="en-US" sz="4000" dirty="0" smtClean="0">
                <a:latin typeface="Calibri" panose="020F0502020204030204" pitchFamily="34" charset="0"/>
              </a:rPr>
              <a:t>Coffee Talks</a:t>
            </a:r>
            <a:endParaRPr lang="en-US" sz="4000"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1902888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solidFill>
                  <a:schemeClr val="bg1"/>
                </a:solidFill>
                <a:latin typeface="Calibri" panose="020F0502020204030204" pitchFamily="34" charset="0"/>
              </a:rPr>
              <a:t>-Visit specific classes to promote a major</a:t>
            </a:r>
          </a:p>
          <a:p>
            <a:endParaRPr lang="en-US" b="1" dirty="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-Need approval from instructor</a:t>
            </a:r>
          </a:p>
          <a:p>
            <a:endParaRPr lang="en-US" b="1" dirty="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-Present brief info for about 10 minutes at the beginning of class</a:t>
            </a:r>
          </a:p>
          <a:p>
            <a:endParaRPr lang="en-US" b="1" dirty="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-Many colleges on our campus have started to recruit using this model</a:t>
            </a:r>
            <a:endParaRPr lang="en-US" b="1" dirty="0">
              <a:solidFill>
                <a:schemeClr val="bg1"/>
              </a:solidFill>
              <a:latin typeface="Calibri" panose="020F0502020204030204" pitchFamily="34" charset="0"/>
            </a:endParaRPr>
          </a:p>
        </p:txBody>
      </p:sp>
      <p:sp>
        <p:nvSpPr>
          <p:cNvPr id="3" name="Title 2"/>
          <p:cNvSpPr>
            <a:spLocks noGrp="1"/>
          </p:cNvSpPr>
          <p:nvPr>
            <p:ph type="title"/>
          </p:nvPr>
        </p:nvSpPr>
        <p:spPr/>
        <p:txBody>
          <a:bodyPr>
            <a:normAutofit/>
          </a:bodyPr>
          <a:lstStyle/>
          <a:p>
            <a:r>
              <a:rPr lang="en-US" dirty="0" smtClean="0">
                <a:latin typeface="Calibri" panose="020F0502020204030204" pitchFamily="34" charset="0"/>
              </a:rPr>
              <a:t>Classroom Visits done by colleges</a:t>
            </a:r>
            <a:endParaRPr lang="en-US"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839272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University of Illinois at Urbana-Champaign</a:t>
            </a:r>
            <a:endParaRPr lang="en-US" dirty="0"/>
          </a:p>
        </p:txBody>
      </p:sp>
      <p:sp>
        <p:nvSpPr>
          <p:cNvPr id="2" name="Title 1"/>
          <p:cNvSpPr>
            <a:spLocks noGrp="1"/>
          </p:cNvSpPr>
          <p:nvPr>
            <p:ph type="title"/>
          </p:nvPr>
        </p:nvSpPr>
        <p:spPr/>
        <p:txBody>
          <a:bodyPr/>
          <a:lstStyle/>
          <a:p>
            <a:r>
              <a:rPr lang="en-US" dirty="0" smtClean="0">
                <a:latin typeface="Calibri" panose="020F0502020204030204" pitchFamily="34" charset="0"/>
              </a:rPr>
              <a:t>On-campus Transfer Events</a:t>
            </a:r>
            <a:endParaRPr lang="en-US"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002060"/>
                </a:solidFill>
                <a:latin typeface="Vijaya" panose="020B0604020202020204" pitchFamily="34" charset="0"/>
                <a:cs typeface="Vijaya" panose="020B0604020202020204" pitchFamily="34" charset="0"/>
              </a:rPr>
              <a:t>“The transfer </a:t>
            </a:r>
            <a:r>
              <a:rPr lang="en-US" b="1" dirty="0">
                <a:solidFill>
                  <a:srgbClr val="002060"/>
                </a:solidFill>
                <a:latin typeface="Vijaya" panose="020B0604020202020204" pitchFamily="34" charset="0"/>
                <a:cs typeface="Vijaya" panose="020B0604020202020204" pitchFamily="34" charset="0"/>
              </a:rPr>
              <a:t>student population is </a:t>
            </a:r>
            <a:r>
              <a:rPr lang="en-US" b="1" dirty="0" smtClean="0">
                <a:solidFill>
                  <a:srgbClr val="002060"/>
                </a:solidFill>
                <a:latin typeface="Vijaya" panose="020B0604020202020204" pitchFamily="34" charset="0"/>
                <a:cs typeface="Vijaya" panose="020B0604020202020204" pitchFamily="34" charset="0"/>
              </a:rPr>
              <a:t>trending”</a:t>
            </a:r>
            <a:endParaRPr lang="en-US" b="1" dirty="0">
              <a:solidFill>
                <a:srgbClr val="002060"/>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2123327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50000"/>
              </a:lnSpc>
            </a:pPr>
            <a:r>
              <a:rPr lang="en-US" b="1" dirty="0" smtClean="0">
                <a:solidFill>
                  <a:schemeClr val="bg1"/>
                </a:solidFill>
                <a:latin typeface="Calibri" panose="020F0502020204030204" pitchFamily="34" charset="0"/>
              </a:rPr>
              <a:t>-Transfer Information Sessions</a:t>
            </a:r>
            <a:endParaRPr lang="en-US" b="1" dirty="0">
              <a:solidFill>
                <a:schemeClr val="bg1"/>
              </a:solidFill>
              <a:latin typeface="Calibri" panose="020F0502020204030204" pitchFamily="34" charset="0"/>
            </a:endParaRPr>
          </a:p>
          <a:p>
            <a:pPr>
              <a:lnSpc>
                <a:spcPct val="150000"/>
              </a:lnSpc>
            </a:pPr>
            <a:r>
              <a:rPr lang="en-US" b="1" dirty="0" smtClean="0">
                <a:solidFill>
                  <a:schemeClr val="bg1"/>
                </a:solidFill>
                <a:latin typeface="Calibri" panose="020F0502020204030204" pitchFamily="34" charset="0"/>
              </a:rPr>
              <a:t>-Group Visit opportunities</a:t>
            </a:r>
          </a:p>
          <a:p>
            <a:pPr>
              <a:lnSpc>
                <a:spcPct val="150000"/>
              </a:lnSpc>
            </a:pPr>
            <a:r>
              <a:rPr lang="en-US" b="1" dirty="0" smtClean="0">
                <a:solidFill>
                  <a:schemeClr val="bg1"/>
                </a:solidFill>
                <a:latin typeface="Calibri" panose="020F0502020204030204" pitchFamily="34" charset="0"/>
              </a:rPr>
              <a:t>-Transfer Orange and Blue Days</a:t>
            </a:r>
            <a:endParaRPr lang="en-US" b="1" dirty="0">
              <a:solidFill>
                <a:schemeClr val="bg1"/>
              </a:solidFill>
              <a:latin typeface="Calibri" panose="020F0502020204030204" pitchFamily="34" charset="0"/>
            </a:endParaRPr>
          </a:p>
          <a:p>
            <a:pPr>
              <a:lnSpc>
                <a:spcPct val="150000"/>
              </a:lnSpc>
            </a:pPr>
            <a:r>
              <a:rPr lang="en-US" b="1" dirty="0" smtClean="0">
                <a:solidFill>
                  <a:schemeClr val="bg1"/>
                </a:solidFill>
                <a:latin typeface="Calibri" panose="020F0502020204030204" pitchFamily="34" charset="0"/>
              </a:rPr>
              <a:t>-Admitted Transfer Days</a:t>
            </a:r>
          </a:p>
          <a:p>
            <a:pPr>
              <a:lnSpc>
                <a:spcPct val="150000"/>
              </a:lnSpc>
            </a:pPr>
            <a:r>
              <a:rPr lang="en-US" b="1" dirty="0" smtClean="0">
                <a:solidFill>
                  <a:schemeClr val="bg1"/>
                </a:solidFill>
                <a:latin typeface="Calibri" panose="020F0502020204030204" pitchFamily="34" charset="0"/>
              </a:rPr>
              <a:t>-Transfer VIP Visit</a:t>
            </a:r>
          </a:p>
          <a:p>
            <a:endParaRPr lang="en-US" dirty="0">
              <a:latin typeface="Calibri" panose="020F0502020204030204" pitchFamily="34" charset="0"/>
            </a:endParaRPr>
          </a:p>
          <a:p>
            <a:pPr marL="0" indent="0">
              <a:buNone/>
            </a:pPr>
            <a:endParaRPr lang="en-US" dirty="0" smtClean="0">
              <a:latin typeface="Calibri" panose="020F0502020204030204" pitchFamily="34" charset="0"/>
            </a:endParaRPr>
          </a:p>
          <a:p>
            <a:endParaRPr lang="en-US" dirty="0"/>
          </a:p>
          <a:p>
            <a:endParaRPr lang="en-US" dirty="0"/>
          </a:p>
        </p:txBody>
      </p:sp>
      <p:sp>
        <p:nvSpPr>
          <p:cNvPr id="3" name="Title 2"/>
          <p:cNvSpPr>
            <a:spLocks noGrp="1"/>
          </p:cNvSpPr>
          <p:nvPr>
            <p:ph type="title"/>
          </p:nvPr>
        </p:nvSpPr>
        <p:spPr/>
        <p:txBody>
          <a:bodyPr>
            <a:normAutofit/>
          </a:bodyPr>
          <a:lstStyle/>
          <a:p>
            <a:r>
              <a:rPr lang="en-US" dirty="0" smtClean="0">
                <a:latin typeface="Calibri" panose="020F0502020204030204" pitchFamily="34" charset="0"/>
              </a:rPr>
              <a:t>Transfer Visit Opportunities</a:t>
            </a:r>
            <a:endParaRPr lang="en-US"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858644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Purdue University Calumet</a:t>
            </a:r>
            <a:endParaRPr lang="en-US" dirty="0"/>
          </a:p>
        </p:txBody>
      </p:sp>
      <p:sp>
        <p:nvSpPr>
          <p:cNvPr id="6" name="TextBox 5"/>
          <p:cNvSpPr txBox="1"/>
          <p:nvPr/>
        </p:nvSpPr>
        <p:spPr>
          <a:xfrm>
            <a:off x="304800" y="6432630"/>
            <a:ext cx="3657600" cy="369332"/>
          </a:xfrm>
          <a:prstGeom prst="rect">
            <a:avLst/>
          </a:prstGeom>
          <a:noFill/>
        </p:spPr>
        <p:txBody>
          <a:bodyPr wrap="square" rtlCol="0">
            <a:spAutoFit/>
          </a:bodyPr>
          <a:lstStyle/>
          <a:p>
            <a:r>
              <a:rPr lang="en-US" b="1" dirty="0" smtClean="0">
                <a:solidFill>
                  <a:srgbClr val="33CCCC"/>
                </a:solidFill>
                <a:latin typeface="Vijaya" panose="020B0604020202020204" pitchFamily="34" charset="0"/>
                <a:cs typeface="Vijaya" panose="020B0604020202020204" pitchFamily="34" charset="0"/>
              </a:rPr>
              <a:t>“</a:t>
            </a:r>
            <a:r>
              <a:rPr lang="en-US" b="1" dirty="0" smtClean="0">
                <a:latin typeface="Vijaya" panose="020B0604020202020204" pitchFamily="34" charset="0"/>
                <a:cs typeface="Vijaya" panose="020B0604020202020204" pitchFamily="34" charset="0"/>
              </a:rPr>
              <a:t>The transfer </a:t>
            </a:r>
            <a:r>
              <a:rPr lang="en-US" b="1" dirty="0">
                <a:latin typeface="Vijaya" panose="020B0604020202020204" pitchFamily="34" charset="0"/>
                <a:cs typeface="Vijaya" panose="020B0604020202020204" pitchFamily="34" charset="0"/>
              </a:rPr>
              <a:t>student population is </a:t>
            </a:r>
            <a:r>
              <a:rPr lang="en-US" b="1" dirty="0" smtClean="0">
                <a:latin typeface="Vijaya" panose="020B0604020202020204" pitchFamily="34" charset="0"/>
                <a:cs typeface="Vijaya" panose="020B0604020202020204" pitchFamily="34" charset="0"/>
              </a:rPr>
              <a:t>trending”</a:t>
            </a:r>
            <a:endParaRPr lang="en-US" b="1" dirty="0">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24609937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title"/>
          </p:nvPr>
        </p:nvSpPr>
        <p:spPr/>
        <p:txBody>
          <a:bodyPr>
            <a:normAutofit/>
          </a:bodyPr>
          <a:lstStyle/>
          <a:p>
            <a:r>
              <a:rPr lang="en-US" dirty="0" smtClean="0">
                <a:latin typeface="Calibri" panose="020F0502020204030204" pitchFamily="34" charset="0"/>
              </a:rPr>
              <a:t>Community College Counselor Outreach</a:t>
            </a:r>
            <a:endParaRPr lang="en-US"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002060"/>
                </a:solidFill>
                <a:latin typeface="Vijaya" panose="020B0604020202020204" pitchFamily="34" charset="0"/>
                <a:cs typeface="Vijaya" panose="020B0604020202020204" pitchFamily="34" charset="0"/>
              </a:rPr>
              <a:t>“The transfer </a:t>
            </a:r>
            <a:r>
              <a:rPr lang="en-US" b="1" dirty="0">
                <a:solidFill>
                  <a:srgbClr val="002060"/>
                </a:solidFill>
                <a:latin typeface="Vijaya" panose="020B0604020202020204" pitchFamily="34" charset="0"/>
                <a:cs typeface="Vijaya" panose="020B0604020202020204" pitchFamily="34" charset="0"/>
              </a:rPr>
              <a:t>student population is </a:t>
            </a:r>
            <a:r>
              <a:rPr lang="en-US" b="1" dirty="0" smtClean="0">
                <a:solidFill>
                  <a:srgbClr val="002060"/>
                </a:solidFill>
                <a:latin typeface="Vijaya" panose="020B0604020202020204" pitchFamily="34" charset="0"/>
                <a:cs typeface="Vijaya" panose="020B0604020202020204" pitchFamily="34" charset="0"/>
              </a:rPr>
              <a:t>trending”</a:t>
            </a:r>
            <a:endParaRPr lang="en-US" b="1" dirty="0">
              <a:solidFill>
                <a:srgbClr val="002060"/>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1317389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solidFill>
                  <a:schemeClr val="bg1"/>
                </a:solidFill>
                <a:latin typeface="Calibri" panose="020F0502020204030204" pitchFamily="34" charset="0"/>
              </a:rPr>
              <a:t>-Established 2011-2012</a:t>
            </a:r>
          </a:p>
          <a:p>
            <a:endParaRPr lang="en-US" b="1" dirty="0" smtClean="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-10 community college counselors from IL</a:t>
            </a:r>
          </a:p>
          <a:p>
            <a:endParaRPr lang="en-US" b="1" dirty="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-Meals and expenses are covered</a:t>
            </a:r>
          </a:p>
          <a:p>
            <a:endParaRPr lang="en-US" b="1" dirty="0" smtClean="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What we are trying to achieve</a:t>
            </a:r>
          </a:p>
          <a:p>
            <a:pPr lvl="1">
              <a:buFont typeface="Wingdings" panose="05000000000000000000" pitchFamily="2" charset="2"/>
              <a:buChar char="Ø"/>
            </a:pPr>
            <a:r>
              <a:rPr lang="en-US" b="1" dirty="0" smtClean="0">
                <a:solidFill>
                  <a:schemeClr val="bg1"/>
                </a:solidFill>
                <a:latin typeface="Calibri" panose="020F0502020204030204" pitchFamily="34" charset="0"/>
              </a:rPr>
              <a:t>Educate them on campus and transfer admissions</a:t>
            </a:r>
          </a:p>
          <a:p>
            <a:pPr lvl="1">
              <a:buFont typeface="Wingdings" panose="05000000000000000000" pitchFamily="2" charset="2"/>
              <a:buChar char="Ø"/>
            </a:pPr>
            <a:r>
              <a:rPr lang="en-US" b="1" dirty="0" smtClean="0">
                <a:solidFill>
                  <a:schemeClr val="bg1"/>
                </a:solidFill>
                <a:latin typeface="Calibri" panose="020F0502020204030204" pitchFamily="34" charset="0"/>
              </a:rPr>
              <a:t>Expose them to our campus</a:t>
            </a:r>
          </a:p>
          <a:p>
            <a:pPr lvl="1">
              <a:buFont typeface="Wingdings" panose="05000000000000000000" pitchFamily="2" charset="2"/>
              <a:buChar char="Ø"/>
            </a:pPr>
            <a:r>
              <a:rPr lang="en-US" b="1" dirty="0" smtClean="0">
                <a:solidFill>
                  <a:schemeClr val="bg1"/>
                </a:solidFill>
                <a:latin typeface="Calibri" panose="020F0502020204030204" pitchFamily="34" charset="0"/>
              </a:rPr>
              <a:t>Receive feedback on our current process</a:t>
            </a:r>
          </a:p>
          <a:p>
            <a:pPr lvl="1">
              <a:buFont typeface="Wingdings" panose="05000000000000000000" pitchFamily="2" charset="2"/>
              <a:buChar char="Ø"/>
            </a:pPr>
            <a:r>
              <a:rPr lang="en-US" b="1" dirty="0" smtClean="0">
                <a:solidFill>
                  <a:schemeClr val="bg1"/>
                </a:solidFill>
                <a:latin typeface="Calibri" panose="020F0502020204030204" pitchFamily="34" charset="0"/>
              </a:rPr>
              <a:t>Discuss new ideas/changes we have </a:t>
            </a:r>
          </a:p>
          <a:p>
            <a:pPr lvl="1">
              <a:buFont typeface="Wingdings" panose="05000000000000000000" pitchFamily="2" charset="2"/>
              <a:buChar char="Ø"/>
            </a:pPr>
            <a:r>
              <a:rPr lang="en-US" b="1" dirty="0" smtClean="0">
                <a:solidFill>
                  <a:schemeClr val="bg1"/>
                </a:solidFill>
                <a:latin typeface="Calibri" panose="020F0502020204030204" pitchFamily="34" charset="0"/>
              </a:rPr>
              <a:t>Listen to the board’s ideas</a:t>
            </a:r>
          </a:p>
          <a:p>
            <a:endParaRPr lang="en-US" dirty="0" smtClean="0"/>
          </a:p>
          <a:p>
            <a:endParaRPr lang="en-US" dirty="0"/>
          </a:p>
        </p:txBody>
      </p:sp>
      <p:sp>
        <p:nvSpPr>
          <p:cNvPr id="3" name="Title 2"/>
          <p:cNvSpPr>
            <a:spLocks noGrp="1"/>
          </p:cNvSpPr>
          <p:nvPr>
            <p:ph type="title"/>
          </p:nvPr>
        </p:nvSpPr>
        <p:spPr/>
        <p:txBody>
          <a:bodyPr>
            <a:normAutofit/>
          </a:bodyPr>
          <a:lstStyle/>
          <a:p>
            <a:r>
              <a:rPr lang="en-US" dirty="0" smtClean="0">
                <a:latin typeface="Calibri" panose="020F0502020204030204" pitchFamily="34" charset="0"/>
              </a:rPr>
              <a:t>Community College Advisory Board</a:t>
            </a:r>
            <a:endParaRPr lang="en-US"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3581089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solidFill>
                  <a:schemeClr val="bg1"/>
                </a:solidFill>
                <a:latin typeface="Calibri" panose="020F0502020204030204" pitchFamily="34" charset="0"/>
              </a:rPr>
              <a:t>-Two-day event</a:t>
            </a:r>
          </a:p>
          <a:p>
            <a:r>
              <a:rPr lang="en-US" b="1" dirty="0" smtClean="0">
                <a:solidFill>
                  <a:schemeClr val="bg1"/>
                </a:solidFill>
                <a:latin typeface="Calibri" panose="020F0502020204030204" pitchFamily="34" charset="0"/>
              </a:rPr>
              <a:t>-Starts with lunch on first day</a:t>
            </a:r>
          </a:p>
          <a:p>
            <a:r>
              <a:rPr lang="en-US" b="1" dirty="0" smtClean="0">
                <a:solidFill>
                  <a:schemeClr val="bg1"/>
                </a:solidFill>
                <a:latin typeface="Calibri" panose="020F0502020204030204" pitchFamily="34" charset="0"/>
              </a:rPr>
              <a:t>-1:00-4:00 pm meeting with various people from the Admissions Office</a:t>
            </a:r>
          </a:p>
          <a:p>
            <a:r>
              <a:rPr lang="en-US" b="1" dirty="0" smtClean="0">
                <a:solidFill>
                  <a:schemeClr val="bg1"/>
                </a:solidFill>
                <a:latin typeface="Calibri" panose="020F0502020204030204" pitchFamily="34" charset="0"/>
              </a:rPr>
              <a:t>-Dinner at local restaurant</a:t>
            </a:r>
          </a:p>
          <a:p>
            <a:r>
              <a:rPr lang="en-US" b="1" dirty="0" smtClean="0">
                <a:solidFill>
                  <a:schemeClr val="bg1"/>
                </a:solidFill>
                <a:latin typeface="Calibri" panose="020F0502020204030204" pitchFamily="34" charset="0"/>
              </a:rPr>
              <a:t>-Breakfast on Day #2</a:t>
            </a:r>
          </a:p>
          <a:p>
            <a:r>
              <a:rPr lang="en-US" b="1" dirty="0" smtClean="0">
                <a:solidFill>
                  <a:schemeClr val="bg1"/>
                </a:solidFill>
                <a:latin typeface="Calibri" panose="020F0502020204030204" pitchFamily="34" charset="0"/>
              </a:rPr>
              <a:t>-Morning meetings with other campus units</a:t>
            </a:r>
          </a:p>
          <a:p>
            <a:r>
              <a:rPr lang="en-US" b="1" dirty="0" smtClean="0">
                <a:solidFill>
                  <a:schemeClr val="bg1"/>
                </a:solidFill>
                <a:latin typeface="Calibri" panose="020F0502020204030204" pitchFamily="34" charset="0"/>
              </a:rPr>
              <a:t>-Noon departure for home</a:t>
            </a:r>
            <a:endParaRPr lang="en-US" b="1" dirty="0">
              <a:solidFill>
                <a:schemeClr val="bg1"/>
              </a:solidFill>
              <a:latin typeface="Calibri" panose="020F0502020204030204" pitchFamily="34" charset="0"/>
            </a:endParaRPr>
          </a:p>
        </p:txBody>
      </p:sp>
      <p:sp>
        <p:nvSpPr>
          <p:cNvPr id="3" name="Title 2"/>
          <p:cNvSpPr>
            <a:spLocks noGrp="1"/>
          </p:cNvSpPr>
          <p:nvPr>
            <p:ph type="title"/>
          </p:nvPr>
        </p:nvSpPr>
        <p:spPr/>
        <p:txBody>
          <a:bodyPr/>
          <a:lstStyle/>
          <a:p>
            <a:r>
              <a:rPr lang="en-US" dirty="0" smtClean="0">
                <a:latin typeface="Calibri" panose="020F0502020204030204" pitchFamily="34" charset="0"/>
              </a:rPr>
              <a:t>Typical CCAB Agenda</a:t>
            </a:r>
            <a:endParaRPr lang="en-US"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3790228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b="1" dirty="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-One-day event in the fall for all community college counselors</a:t>
            </a:r>
          </a:p>
          <a:p>
            <a:endParaRPr lang="en-US" b="1" dirty="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-Typical attendance ~60 counselors</a:t>
            </a:r>
          </a:p>
          <a:p>
            <a:endParaRPr lang="en-US" b="1" dirty="0" smtClean="0">
              <a:solidFill>
                <a:schemeClr val="bg1"/>
              </a:solidFill>
              <a:latin typeface="Calibri" panose="020F0502020204030204" pitchFamily="34" charset="0"/>
            </a:endParaRPr>
          </a:p>
          <a:p>
            <a:r>
              <a:rPr lang="en-US" b="1" dirty="0">
                <a:solidFill>
                  <a:schemeClr val="bg1"/>
                </a:solidFill>
                <a:latin typeface="Calibri" panose="020F0502020204030204" pitchFamily="34" charset="0"/>
              </a:rPr>
              <a:t>A</a:t>
            </a:r>
            <a:r>
              <a:rPr lang="en-US" b="1" dirty="0" smtClean="0">
                <a:solidFill>
                  <a:schemeClr val="bg1"/>
                </a:solidFill>
                <a:latin typeface="Calibri" panose="020F0502020204030204" pitchFamily="34" charset="0"/>
              </a:rPr>
              <a:t>genda includes:</a:t>
            </a:r>
          </a:p>
          <a:p>
            <a:pPr lvl="1">
              <a:buFont typeface="Wingdings" panose="05000000000000000000" pitchFamily="2" charset="2"/>
              <a:buChar char="Ø"/>
            </a:pPr>
            <a:r>
              <a:rPr lang="en-US" b="1" dirty="0" smtClean="0">
                <a:solidFill>
                  <a:schemeClr val="bg1"/>
                </a:solidFill>
                <a:latin typeface="Calibri" panose="020F0502020204030204" pitchFamily="34" charset="0"/>
              </a:rPr>
              <a:t>Admissions presentation</a:t>
            </a:r>
          </a:p>
          <a:p>
            <a:pPr lvl="1">
              <a:buFont typeface="Wingdings" panose="05000000000000000000" pitchFamily="2" charset="2"/>
              <a:buChar char="Ø"/>
            </a:pPr>
            <a:r>
              <a:rPr lang="en-US" b="1" dirty="0" smtClean="0">
                <a:solidFill>
                  <a:schemeClr val="bg1"/>
                </a:solidFill>
                <a:latin typeface="Calibri" panose="020F0502020204030204" pitchFamily="34" charset="0"/>
              </a:rPr>
              <a:t>Updates from all 10 academic communities</a:t>
            </a:r>
          </a:p>
          <a:p>
            <a:pPr lvl="1">
              <a:buFont typeface="Wingdings" panose="05000000000000000000" pitchFamily="2" charset="2"/>
              <a:buChar char="Ø"/>
            </a:pPr>
            <a:r>
              <a:rPr lang="en-US" b="1" dirty="0" smtClean="0">
                <a:solidFill>
                  <a:schemeClr val="bg1"/>
                </a:solidFill>
                <a:latin typeface="Calibri" panose="020F0502020204030204" pitchFamily="34" charset="0"/>
              </a:rPr>
              <a:t>Student panel/updates from other campus units</a:t>
            </a:r>
            <a:endParaRPr lang="en-US" b="1" dirty="0">
              <a:solidFill>
                <a:schemeClr val="bg1"/>
              </a:solidFill>
              <a:latin typeface="Calibri" panose="020F0502020204030204" pitchFamily="34" charset="0"/>
            </a:endParaRPr>
          </a:p>
          <a:p>
            <a:endParaRPr lang="en-US" dirty="0"/>
          </a:p>
        </p:txBody>
      </p:sp>
      <p:sp>
        <p:nvSpPr>
          <p:cNvPr id="3" name="Title 2"/>
          <p:cNvSpPr>
            <a:spLocks noGrp="1"/>
          </p:cNvSpPr>
          <p:nvPr>
            <p:ph type="title"/>
          </p:nvPr>
        </p:nvSpPr>
        <p:spPr/>
        <p:txBody>
          <a:bodyPr>
            <a:normAutofit/>
          </a:bodyPr>
          <a:lstStyle/>
          <a:p>
            <a:r>
              <a:rPr lang="en-US" dirty="0" smtClean="0">
                <a:latin typeface="Calibri" panose="020F0502020204030204" pitchFamily="34" charset="0"/>
              </a:rPr>
              <a:t>Transfer Articulation Day</a:t>
            </a:r>
            <a:endParaRPr lang="en-US"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3345498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solidFill>
                  <a:schemeClr val="bg1"/>
                </a:solidFill>
                <a:latin typeface="Calibri" panose="020F0502020204030204" pitchFamily="34" charset="0"/>
              </a:rPr>
              <a:t>-Implemented Fall 2012</a:t>
            </a:r>
          </a:p>
          <a:p>
            <a:r>
              <a:rPr lang="en-US" b="1" dirty="0" smtClean="0">
                <a:solidFill>
                  <a:schemeClr val="bg1"/>
                </a:solidFill>
                <a:latin typeface="Calibri" panose="020F0502020204030204" pitchFamily="34" charset="0"/>
              </a:rPr>
              <a:t>-Password is mailed in September to one contact at the college</a:t>
            </a:r>
          </a:p>
          <a:p>
            <a:r>
              <a:rPr lang="en-US" b="1" dirty="0" smtClean="0">
                <a:solidFill>
                  <a:schemeClr val="bg1"/>
                </a:solidFill>
                <a:latin typeface="Calibri" panose="020F0502020204030204" pitchFamily="34" charset="0"/>
              </a:rPr>
              <a:t>-Provides counselors application numbers</a:t>
            </a:r>
          </a:p>
          <a:p>
            <a:r>
              <a:rPr lang="en-US" b="1" dirty="0" smtClean="0">
                <a:solidFill>
                  <a:schemeClr val="bg1"/>
                </a:solidFill>
                <a:latin typeface="Calibri" panose="020F0502020204030204" pitchFamily="34" charset="0"/>
              </a:rPr>
              <a:t>-Able to view decisions</a:t>
            </a:r>
          </a:p>
          <a:p>
            <a:r>
              <a:rPr lang="en-US" b="1" dirty="0" smtClean="0">
                <a:solidFill>
                  <a:schemeClr val="bg1"/>
                </a:solidFill>
                <a:latin typeface="Calibri" panose="020F0502020204030204" pitchFamily="34" charset="0"/>
              </a:rPr>
              <a:t>-Access to special forms</a:t>
            </a:r>
          </a:p>
          <a:p>
            <a:r>
              <a:rPr lang="en-US" b="1" dirty="0" smtClean="0">
                <a:solidFill>
                  <a:schemeClr val="bg1"/>
                </a:solidFill>
                <a:latin typeface="Calibri" panose="020F0502020204030204" pitchFamily="34" charset="0"/>
              </a:rPr>
              <a:t>-Includes important dates and deadlines</a:t>
            </a:r>
          </a:p>
          <a:p>
            <a:endParaRPr lang="en-US" dirty="0"/>
          </a:p>
        </p:txBody>
      </p:sp>
      <p:sp>
        <p:nvSpPr>
          <p:cNvPr id="3" name="Title 2"/>
          <p:cNvSpPr>
            <a:spLocks noGrp="1"/>
          </p:cNvSpPr>
          <p:nvPr>
            <p:ph type="title"/>
          </p:nvPr>
        </p:nvSpPr>
        <p:spPr/>
        <p:txBody>
          <a:bodyPr>
            <a:normAutofit fontScale="90000"/>
          </a:bodyPr>
          <a:lstStyle/>
          <a:p>
            <a:r>
              <a:rPr lang="en-US" dirty="0" smtClean="0">
                <a:latin typeface="Calibri" panose="020F0502020204030204" pitchFamily="34" charset="0"/>
              </a:rPr>
              <a:t>Community College Counselor Website</a:t>
            </a:r>
            <a:endParaRPr lang="en-US"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2313141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304800"/>
            <a:ext cx="12192000" cy="975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0" y="3962400"/>
            <a:ext cx="457200" cy="556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6" name="Rectangle 5"/>
          <p:cNvSpPr/>
          <p:nvPr/>
        </p:nvSpPr>
        <p:spPr>
          <a:xfrm>
            <a:off x="3581400" y="3962400"/>
            <a:ext cx="685800"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Tree>
    <p:extLst>
      <p:ext uri="{BB962C8B-B14F-4D97-AF65-F5344CB8AC3E}">
        <p14:creationId xmlns:p14="http://schemas.microsoft.com/office/powerpoint/2010/main" val="13757046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2137528"/>
            <a:ext cx="13792200" cy="975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835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solidFill>
                  <a:schemeClr val="bg1"/>
                </a:solidFill>
                <a:latin typeface="Calibri" panose="020F0502020204030204" pitchFamily="34" charset="0"/>
              </a:rPr>
              <a:t>Transfer Emails sent through CRM</a:t>
            </a:r>
          </a:p>
          <a:p>
            <a:pPr lvl="1">
              <a:buFont typeface="Wingdings" charset="2"/>
              <a:buChar char="Ø"/>
            </a:pPr>
            <a:r>
              <a:rPr lang="en-US" b="1" dirty="0" smtClean="0">
                <a:solidFill>
                  <a:schemeClr val="bg1"/>
                </a:solidFill>
                <a:latin typeface="Calibri" panose="020F0502020204030204" pitchFamily="34" charset="0"/>
              </a:rPr>
              <a:t>Transfer First Email </a:t>
            </a:r>
            <a:r>
              <a:rPr lang="en-US" b="1" u="sng" dirty="0" smtClean="0">
                <a:solidFill>
                  <a:schemeClr val="bg1"/>
                </a:solidFill>
                <a:hlinkClick r:id="rId2"/>
              </a:rPr>
              <a:t>http</a:t>
            </a:r>
            <a:r>
              <a:rPr lang="en-US" b="1" u="sng" dirty="0">
                <a:solidFill>
                  <a:schemeClr val="bg1"/>
                </a:solidFill>
                <a:hlinkClick r:id="rId2"/>
              </a:rPr>
              <a:t>://</a:t>
            </a:r>
            <a:r>
              <a:rPr lang="en-US" b="1" u="sng" dirty="0" smtClean="0">
                <a:solidFill>
                  <a:schemeClr val="bg1"/>
                </a:solidFill>
                <a:hlinkClick r:id="rId2"/>
              </a:rPr>
              <a:t>admissions.illinois.edu/emails/campaign_transfer_yesMyIllini.html</a:t>
            </a:r>
            <a:endParaRPr lang="en-US" b="1" dirty="0" smtClean="0">
              <a:solidFill>
                <a:schemeClr val="bg1"/>
              </a:solidFill>
              <a:latin typeface="Calibri" panose="020F0502020204030204" pitchFamily="34" charset="0"/>
            </a:endParaRPr>
          </a:p>
          <a:p>
            <a:pPr lvl="1">
              <a:buFont typeface="Wingdings" charset="2"/>
              <a:buChar char="Ø"/>
            </a:pPr>
            <a:r>
              <a:rPr lang="en-US" b="1" dirty="0" smtClean="0">
                <a:solidFill>
                  <a:schemeClr val="bg1"/>
                </a:solidFill>
                <a:latin typeface="Calibri" panose="020F0502020204030204" pitchFamily="34" charset="0"/>
              </a:rPr>
              <a:t>Academic Interest email</a:t>
            </a:r>
          </a:p>
          <a:p>
            <a:pPr lvl="1">
              <a:buFont typeface="Wingdings" charset="2"/>
              <a:buChar char="Ø"/>
            </a:pPr>
            <a:r>
              <a:rPr lang="en-US" b="1" dirty="0" smtClean="0">
                <a:solidFill>
                  <a:schemeClr val="bg1"/>
                </a:solidFill>
                <a:latin typeface="Calibri" panose="020F0502020204030204" pitchFamily="34" charset="0"/>
              </a:rPr>
              <a:t>Apply Now email</a:t>
            </a:r>
          </a:p>
          <a:p>
            <a:pPr lvl="1">
              <a:buFont typeface="Wingdings" charset="2"/>
              <a:buChar char="Ø"/>
            </a:pPr>
            <a:r>
              <a:rPr lang="en-US" b="1" dirty="0" smtClean="0">
                <a:solidFill>
                  <a:schemeClr val="bg1"/>
                </a:solidFill>
                <a:latin typeface="Calibri" panose="020F0502020204030204" pitchFamily="34" charset="0"/>
              </a:rPr>
              <a:t>Admit email</a:t>
            </a:r>
          </a:p>
          <a:p>
            <a:pPr lvl="1">
              <a:buFont typeface="Wingdings" charset="2"/>
              <a:buChar char="Ø"/>
            </a:pPr>
            <a:r>
              <a:rPr lang="en-US" b="1" dirty="0" smtClean="0">
                <a:solidFill>
                  <a:schemeClr val="bg1"/>
                </a:solidFill>
                <a:latin typeface="Calibri" panose="020F0502020204030204" pitchFamily="34" charset="0"/>
              </a:rPr>
              <a:t>Accept email</a:t>
            </a:r>
          </a:p>
          <a:p>
            <a:pPr lvl="1">
              <a:buFont typeface="Wingdings" charset="2"/>
              <a:buChar char="Ø"/>
            </a:pPr>
            <a:r>
              <a:rPr lang="en-US" b="1" dirty="0" smtClean="0">
                <a:solidFill>
                  <a:schemeClr val="bg1"/>
                </a:solidFill>
                <a:latin typeface="Calibri" panose="020F0502020204030204" pitchFamily="34" charset="0"/>
              </a:rPr>
              <a:t>Registration email</a:t>
            </a:r>
          </a:p>
          <a:p>
            <a:endParaRPr lang="en-US" dirty="0" smtClean="0"/>
          </a:p>
          <a:p>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latin typeface="Calibri" panose="020F0502020204030204" pitchFamily="34" charset="0"/>
              </a:rPr>
              <a:t>Communication</a:t>
            </a:r>
            <a:endParaRPr lang="en-US"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1593699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solidFill>
                  <a:schemeClr val="bg1"/>
                </a:solidFill>
                <a:latin typeface="Calibri" panose="020F0502020204030204" pitchFamily="34" charset="0"/>
              </a:rPr>
              <a:t>-Letter </a:t>
            </a:r>
            <a:r>
              <a:rPr lang="en-US" b="1" dirty="0">
                <a:solidFill>
                  <a:schemeClr val="bg1"/>
                </a:solidFill>
                <a:latin typeface="Calibri" panose="020F0502020204030204" pitchFamily="34" charset="0"/>
              </a:rPr>
              <a:t>to </a:t>
            </a:r>
            <a:r>
              <a:rPr lang="en-US" b="1" dirty="0" smtClean="0">
                <a:solidFill>
                  <a:schemeClr val="bg1"/>
                </a:solidFill>
                <a:latin typeface="Calibri" panose="020F0502020204030204" pitchFamily="34" charset="0"/>
              </a:rPr>
              <a:t>previously </a:t>
            </a:r>
            <a:r>
              <a:rPr lang="en-US" b="1" dirty="0">
                <a:solidFill>
                  <a:schemeClr val="bg1"/>
                </a:solidFill>
                <a:latin typeface="Calibri" panose="020F0502020204030204" pitchFamily="34" charset="0"/>
              </a:rPr>
              <a:t>admitted freshman (from NSCH</a:t>
            </a:r>
            <a:r>
              <a:rPr lang="en-US" b="1" dirty="0" smtClean="0">
                <a:solidFill>
                  <a:schemeClr val="bg1"/>
                </a:solidFill>
                <a:latin typeface="Calibri" panose="020F0502020204030204" pitchFamily="34" charset="0"/>
              </a:rPr>
              <a:t>)</a:t>
            </a:r>
          </a:p>
          <a:p>
            <a:endParaRPr lang="en-US" b="1" dirty="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-Letter to Honors program coordinators</a:t>
            </a:r>
          </a:p>
          <a:p>
            <a:endParaRPr lang="en-US" b="1" dirty="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-Notice of Admission Letter, evaluation and brochure</a:t>
            </a:r>
          </a:p>
          <a:p>
            <a:endParaRPr lang="en-US" b="1" dirty="0" smtClean="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-Transfer Blogs</a:t>
            </a:r>
          </a:p>
          <a:p>
            <a:endParaRPr lang="en-US" b="1" dirty="0" smtClean="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-Transfer Facebook page</a:t>
            </a:r>
          </a:p>
          <a:p>
            <a:endParaRPr lang="en-US" b="1" dirty="0" smtClean="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-Illinois Near You page</a:t>
            </a:r>
            <a:endParaRPr lang="en-US" b="1" dirty="0">
              <a:solidFill>
                <a:schemeClr val="bg1"/>
              </a:solidFill>
              <a:latin typeface="Calibri" panose="020F0502020204030204" pitchFamily="34" charset="0"/>
            </a:endParaRPr>
          </a:p>
          <a:p>
            <a:endParaRPr lang="en-US" dirty="0"/>
          </a:p>
          <a:p>
            <a:endParaRPr lang="en-US" dirty="0"/>
          </a:p>
        </p:txBody>
      </p:sp>
      <p:sp>
        <p:nvSpPr>
          <p:cNvPr id="3" name="Title 2"/>
          <p:cNvSpPr>
            <a:spLocks noGrp="1"/>
          </p:cNvSpPr>
          <p:nvPr>
            <p:ph type="title"/>
          </p:nvPr>
        </p:nvSpPr>
        <p:spPr/>
        <p:txBody>
          <a:bodyPr/>
          <a:lstStyle/>
          <a:p>
            <a:r>
              <a:rPr lang="en-US" dirty="0" smtClean="0">
                <a:latin typeface="Calibri" panose="020F0502020204030204" pitchFamily="34" charset="0"/>
              </a:rPr>
              <a:t>Communication con’t</a:t>
            </a:r>
            <a:endParaRPr lang="en-US"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162236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solidFill>
                  <a:schemeClr val="bg1"/>
                </a:solidFill>
                <a:latin typeface="Calibri" panose="020F0502020204030204" pitchFamily="34" charset="0"/>
              </a:rPr>
              <a:t>-Provide individualized visits for high ability transfers as yield activity</a:t>
            </a:r>
          </a:p>
          <a:p>
            <a:endParaRPr lang="en-US" b="1" dirty="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-More in-depth Transfer campaign during application and/or yield process</a:t>
            </a:r>
          </a:p>
          <a:p>
            <a:endParaRPr lang="en-US" b="1" dirty="0">
              <a:solidFill>
                <a:schemeClr val="bg1"/>
              </a:solidFill>
              <a:latin typeface="Calibri" panose="020F0502020204030204" pitchFamily="34" charset="0"/>
            </a:endParaRPr>
          </a:p>
          <a:p>
            <a:r>
              <a:rPr lang="en-US" b="1" dirty="0" smtClean="0">
                <a:solidFill>
                  <a:schemeClr val="bg1"/>
                </a:solidFill>
                <a:latin typeface="Calibri" panose="020F0502020204030204" pitchFamily="34" charset="0"/>
              </a:rPr>
              <a:t>-Continue to work on strengthening community college partnerships</a:t>
            </a:r>
          </a:p>
          <a:p>
            <a:endParaRPr lang="en-US" dirty="0"/>
          </a:p>
          <a:p>
            <a:endParaRPr lang="en-US" dirty="0" smtClean="0"/>
          </a:p>
          <a:p>
            <a:endParaRPr lang="en-US" dirty="0"/>
          </a:p>
          <a:p>
            <a:endParaRPr lang="en-US" dirty="0"/>
          </a:p>
        </p:txBody>
      </p:sp>
      <p:sp>
        <p:nvSpPr>
          <p:cNvPr id="3" name="Title 2"/>
          <p:cNvSpPr>
            <a:spLocks noGrp="1"/>
          </p:cNvSpPr>
          <p:nvPr>
            <p:ph type="title"/>
          </p:nvPr>
        </p:nvSpPr>
        <p:spPr/>
        <p:txBody>
          <a:bodyPr/>
          <a:lstStyle/>
          <a:p>
            <a:r>
              <a:rPr lang="en-US" dirty="0" smtClean="0">
                <a:latin typeface="Calibri" panose="020F0502020204030204" pitchFamily="34" charset="0"/>
              </a:rPr>
              <a:t>What’s Next?</a:t>
            </a:r>
            <a:endParaRPr lang="en-US"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3672719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Transfer Recruitment – </a:t>
            </a:r>
            <a:br>
              <a:rPr lang="en-US" dirty="0" smtClean="0"/>
            </a:br>
            <a:r>
              <a:rPr lang="en-US" dirty="0" smtClean="0"/>
              <a:t>Why it Matters</a:t>
            </a:r>
            <a:endParaRPr lang="en-US" dirty="0"/>
          </a:p>
        </p:txBody>
      </p:sp>
      <p:sp>
        <p:nvSpPr>
          <p:cNvPr id="2" name="Content Placeholder 1"/>
          <p:cNvSpPr>
            <a:spLocks noGrp="1"/>
          </p:cNvSpPr>
          <p:nvPr>
            <p:ph idx="1"/>
          </p:nvPr>
        </p:nvSpPr>
        <p:spPr>
          <a:xfrm>
            <a:off x="228600" y="2632628"/>
            <a:ext cx="4143003" cy="3636510"/>
          </a:xfrm>
        </p:spPr>
        <p:txBody>
          <a:bodyPr>
            <a:normAutofit/>
          </a:bodyPr>
          <a:lstStyle/>
          <a:p>
            <a:endParaRPr lang="en-US" dirty="0" smtClean="0"/>
          </a:p>
          <a:p>
            <a:r>
              <a:rPr lang="en-US" sz="2000" dirty="0" smtClean="0"/>
              <a:t>More than 70,000 international students are currently enrolled at one of the nation’s community colleges, many of whom aspire to transfer to a 4-year school to complete their undergraduate degrees (Institute of International Education). </a:t>
            </a:r>
          </a:p>
          <a:p>
            <a:endParaRPr lang="en-US" dirty="0" smtClean="0"/>
          </a:p>
          <a:p>
            <a:endParaRPr lang="en-US" dirty="0" smtClean="0"/>
          </a:p>
          <a:p>
            <a:endParaRPr lang="en-US" dirty="0" smtClean="0"/>
          </a:p>
          <a:p>
            <a:endParaRPr lang="en-US" dirty="0"/>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latin typeface="Vijaya" panose="020B0604020202020204" pitchFamily="34" charset="0"/>
                <a:cs typeface="Vijaya" panose="020B0604020202020204" pitchFamily="34" charset="0"/>
              </a:rPr>
              <a:t>“The transfer </a:t>
            </a:r>
            <a:r>
              <a:rPr lang="en-US" b="1" dirty="0">
                <a:latin typeface="Vijaya" panose="020B0604020202020204" pitchFamily="34" charset="0"/>
                <a:cs typeface="Vijaya" panose="020B0604020202020204" pitchFamily="34" charset="0"/>
              </a:rPr>
              <a:t>student population is </a:t>
            </a:r>
            <a:r>
              <a:rPr lang="en-US" b="1" dirty="0" smtClean="0">
                <a:latin typeface="Vijaya" panose="020B0604020202020204" pitchFamily="34" charset="0"/>
                <a:cs typeface="Vijaya" panose="020B0604020202020204" pitchFamily="34" charset="0"/>
              </a:rPr>
              <a:t>trending”</a:t>
            </a:r>
            <a:endParaRPr lang="en-US" b="1" dirty="0">
              <a:latin typeface="Vijaya" panose="020B0604020202020204" pitchFamily="34" charset="0"/>
              <a:cs typeface="Vijaya" panose="020B0604020202020204" pitchFamily="34" charset="0"/>
            </a:endParaRPr>
          </a:p>
        </p:txBody>
      </p:sp>
      <p:graphicFrame>
        <p:nvGraphicFramePr>
          <p:cNvPr id="10" name="Chart 9"/>
          <p:cNvGraphicFramePr/>
          <p:nvPr>
            <p:extLst>
              <p:ext uri="{D42A27DB-BD31-4B8C-83A1-F6EECF244321}">
                <p14:modId xmlns:p14="http://schemas.microsoft.com/office/powerpoint/2010/main" val="2188581330"/>
              </p:ext>
            </p:extLst>
          </p:nvPr>
        </p:nvGraphicFramePr>
        <p:xfrm>
          <a:off x="4648200" y="5355687"/>
          <a:ext cx="3716438" cy="1545630"/>
        </p:xfrm>
        <a:graphic>
          <a:graphicData uri="http://schemas.openxmlformats.org/drawingml/2006/chart">
            <c:chart xmlns:c="http://schemas.openxmlformats.org/drawingml/2006/chart" xmlns:r="http://schemas.openxmlformats.org/officeDocument/2006/relationships" r:id="rId2"/>
          </a:graphicData>
        </a:graphic>
      </p:graphicFrame>
      <p:sp>
        <p:nvSpPr>
          <p:cNvPr id="12" name="Content Placeholder 1"/>
          <p:cNvSpPr txBox="1">
            <a:spLocks/>
          </p:cNvSpPr>
          <p:nvPr/>
        </p:nvSpPr>
        <p:spPr>
          <a:xfrm>
            <a:off x="4290363" y="2338755"/>
            <a:ext cx="4495800" cy="3270390"/>
          </a:xfrm>
          <a:prstGeom prst="rect">
            <a:avLst/>
          </a:prstGeom>
        </p:spPr>
        <p:txBody>
          <a:bodyPr vert="horz" lIns="91440" tIns="45720" rIns="91440" bIns="45720" rtlCol="0">
            <a:normAutofit fontScale="2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endParaRPr lang="en-US" sz="2900" dirty="0" smtClean="0"/>
          </a:p>
          <a:p>
            <a:endParaRPr lang="en-US" sz="2900" dirty="0" smtClean="0"/>
          </a:p>
          <a:p>
            <a:r>
              <a:rPr lang="en-US" sz="8000" dirty="0" smtClean="0"/>
              <a:t>Approx. </a:t>
            </a:r>
            <a:r>
              <a:rPr lang="en-US" sz="8000" b="1" dirty="0" smtClean="0"/>
              <a:t>1/3</a:t>
            </a:r>
            <a:r>
              <a:rPr lang="en-US" sz="8000" dirty="0" smtClean="0"/>
              <a:t> of the </a:t>
            </a:r>
            <a:r>
              <a:rPr lang="en-US" sz="8000" b="1" dirty="0" smtClean="0"/>
              <a:t>2.8 million </a:t>
            </a:r>
            <a:r>
              <a:rPr lang="en-US" sz="8000" dirty="0" smtClean="0"/>
              <a:t>students who began their posts​secondary education in the fall of 2006, transferred at least once before earning any degree (National Student Clearinghouse, 2012).​ This figure includes all instances of transfer and mobility whether it was a temporary (summer courses) or longer term shift.</a:t>
            </a:r>
            <a:r>
              <a:rPr lang="en-US" sz="6200" dirty="0" smtClean="0"/>
              <a:t/>
            </a:r>
            <a:br>
              <a:rPr lang="en-US" sz="6200" dirty="0" smtClean="0"/>
            </a:br>
            <a:endParaRPr lang="en-US" sz="6200" dirty="0" smtClean="0"/>
          </a:p>
          <a:p>
            <a:endParaRPr lang="en-US" dirty="0" smtClean="0"/>
          </a:p>
          <a:p>
            <a:endParaRPr lang="en-US" dirty="0"/>
          </a:p>
        </p:txBody>
      </p:sp>
      <p:sp>
        <p:nvSpPr>
          <p:cNvPr id="13" name="Right Arrow 12"/>
          <p:cNvSpPr/>
          <p:nvPr/>
        </p:nvSpPr>
        <p:spPr>
          <a:xfrm>
            <a:off x="1676400" y="5715000"/>
            <a:ext cx="14478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85800" y="5363170"/>
            <a:ext cx="516488" cy="923330"/>
          </a:xfrm>
          <a:prstGeom prst="rect">
            <a:avLst/>
          </a:prstGeom>
          <a:noFill/>
        </p:spPr>
        <p:txBody>
          <a:bodyPr wrap="none" lIns="91440" tIns="45720" rIns="91440" bIns="45720">
            <a:spAutoFit/>
          </a:bodyPr>
          <a:lstStyle/>
          <a:p>
            <a:pPr algn="ctr"/>
            <a: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2</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15" name="Rectangle 14"/>
          <p:cNvSpPr/>
          <p:nvPr/>
        </p:nvSpPr>
        <p:spPr>
          <a:xfrm>
            <a:off x="3733800" y="5363170"/>
            <a:ext cx="556563"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4</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16" name="TextBox 15"/>
          <p:cNvSpPr txBox="1"/>
          <p:nvPr/>
        </p:nvSpPr>
        <p:spPr>
          <a:xfrm>
            <a:off x="7315200" y="5606932"/>
            <a:ext cx="1590555" cy="923330"/>
          </a:xfrm>
          <a:prstGeom prst="rect">
            <a:avLst/>
          </a:prstGeom>
          <a:noFill/>
        </p:spPr>
        <p:txBody>
          <a:bodyPr wrap="square" rtlCol="0">
            <a:spAutoFit/>
          </a:bodyPr>
          <a:lstStyle/>
          <a:p>
            <a:r>
              <a:rPr lang="en-US" dirty="0" smtClean="0"/>
              <a:t>Stats &amp; Visuals provided by NACAC</a:t>
            </a:r>
            <a:endParaRPr lang="en-US" dirty="0"/>
          </a:p>
        </p:txBody>
      </p:sp>
    </p:spTree>
    <p:extLst>
      <p:ext uri="{BB962C8B-B14F-4D97-AF65-F5344CB8AC3E}">
        <p14:creationId xmlns:p14="http://schemas.microsoft.com/office/powerpoint/2010/main" val="32533923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83000">
              <a:srgbClr val="000066"/>
            </a:gs>
            <a:gs pos="74000">
              <a:srgbClr val="B84A1C"/>
            </a:gs>
            <a:gs pos="71000">
              <a:srgbClr val="FF6600"/>
            </a:gs>
            <a:gs pos="59000">
              <a:srgbClr val="FF6600"/>
            </a:gs>
            <a:gs pos="48000">
              <a:srgbClr val="CC9900"/>
            </a:gs>
            <a:gs pos="12000">
              <a:schemeClr val="tx1"/>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noAutofit/>
          </a:bodyPr>
          <a:lstStyle/>
          <a:p>
            <a:r>
              <a:rPr lang="en-US" b="1" dirty="0" smtClean="0">
                <a:solidFill>
                  <a:schemeClr val="bg1"/>
                </a:solidFill>
                <a:latin typeface="Calibri" panose="020F0502020204030204" pitchFamily="34" charset="0"/>
              </a:rPr>
              <a:t>Thank you for attending!</a:t>
            </a:r>
            <a:r>
              <a:rPr lang="en-US" sz="5400" dirty="0" smtClean="0"/>
              <a:t/>
            </a:r>
            <a:br>
              <a:rPr lang="en-US" sz="5400" dirty="0" smtClean="0"/>
            </a:br>
            <a:endParaRPr lang="en-US" sz="5400" dirty="0"/>
          </a:p>
        </p:txBody>
      </p:sp>
      <p:sp>
        <p:nvSpPr>
          <p:cNvPr id="3" name="Subtitle 2"/>
          <p:cNvSpPr>
            <a:spLocks noGrp="1"/>
          </p:cNvSpPr>
          <p:nvPr>
            <p:ph type="subTitle" idx="1"/>
          </p:nvPr>
        </p:nvSpPr>
        <p:spPr>
          <a:xfrm>
            <a:off x="1371600" y="3124200"/>
            <a:ext cx="6400800" cy="1752600"/>
          </a:xfrm>
        </p:spPr>
        <p:txBody>
          <a:bodyPr>
            <a:noAutofit/>
          </a:bodyPr>
          <a:lstStyle/>
          <a:p>
            <a:r>
              <a:rPr lang="en-US" sz="2800" b="1" dirty="0" smtClean="0">
                <a:solidFill>
                  <a:schemeClr val="bg1"/>
                </a:solidFill>
                <a:latin typeface="Calibri" panose="020F0502020204030204" pitchFamily="34" charset="0"/>
              </a:rPr>
              <a:t>Brittany Burton</a:t>
            </a:r>
            <a:endParaRPr lang="en-US" sz="2800" b="1" dirty="0">
              <a:solidFill>
                <a:schemeClr val="bg1"/>
              </a:solidFill>
              <a:latin typeface="Calibri" panose="020F0502020204030204" pitchFamily="34" charset="0"/>
            </a:endParaRPr>
          </a:p>
          <a:p>
            <a:r>
              <a:rPr lang="en-US" sz="2800" b="1" u="sng" dirty="0">
                <a:solidFill>
                  <a:schemeClr val="bg1"/>
                </a:solidFill>
                <a:hlinkClick r:id="rId2"/>
              </a:rPr>
              <a:t>Brittany.Burton@purduecal.edu</a:t>
            </a:r>
            <a:endParaRPr lang="en-US" sz="2800" b="1" dirty="0" smtClean="0">
              <a:solidFill>
                <a:schemeClr val="bg1"/>
              </a:solidFill>
              <a:latin typeface="Calibri" panose="020F0502020204030204" pitchFamily="34" charset="0"/>
            </a:endParaRPr>
          </a:p>
          <a:p>
            <a:r>
              <a:rPr lang="en-US" sz="2800" b="1" dirty="0" smtClean="0">
                <a:solidFill>
                  <a:schemeClr val="bg1"/>
                </a:solidFill>
                <a:latin typeface="Calibri" panose="020F0502020204030204" pitchFamily="34" charset="0"/>
              </a:rPr>
              <a:t>April Ponte</a:t>
            </a:r>
          </a:p>
          <a:p>
            <a:r>
              <a:rPr lang="en-US" sz="2800" b="1" dirty="0" smtClean="0">
                <a:solidFill>
                  <a:schemeClr val="bg1"/>
                </a:solidFill>
                <a:latin typeface="Calibri" panose="020F0502020204030204" pitchFamily="34" charset="0"/>
                <a:hlinkClick r:id="rId3"/>
              </a:rPr>
              <a:t>aaponte2@illinois.edu</a:t>
            </a:r>
            <a:endParaRPr lang="en-US" sz="2800" b="1" dirty="0" smtClean="0">
              <a:solidFill>
                <a:schemeClr val="bg1"/>
              </a:solidFill>
              <a:latin typeface="Calibri" panose="020F0502020204030204" pitchFamily="34" charset="0"/>
            </a:endParaRPr>
          </a:p>
          <a:p>
            <a:endParaRPr lang="en-US" sz="2800" dirty="0">
              <a:latin typeface="Calibri" panose="020F0502020204030204" pitchFamily="34" charset="0"/>
            </a:endParaRPr>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chemeClr val="bg1"/>
                </a:solidFill>
                <a:latin typeface="Vijaya" panose="020B0604020202020204" pitchFamily="34" charset="0"/>
                <a:cs typeface="Vijaya" panose="020B0604020202020204" pitchFamily="34" charset="0"/>
              </a:rPr>
              <a:t>“The transfer </a:t>
            </a:r>
            <a:r>
              <a:rPr lang="en-US" b="1" dirty="0">
                <a:solidFill>
                  <a:schemeClr val="bg1"/>
                </a:solidFill>
                <a:latin typeface="Vijaya" panose="020B0604020202020204" pitchFamily="34" charset="0"/>
                <a:cs typeface="Vijaya" panose="020B0604020202020204" pitchFamily="34" charset="0"/>
              </a:rPr>
              <a:t>student population is </a:t>
            </a:r>
            <a:r>
              <a:rPr lang="en-US" b="1" dirty="0" smtClean="0">
                <a:solidFill>
                  <a:schemeClr val="bg1"/>
                </a:solidFill>
                <a:latin typeface="Vijaya" panose="020B0604020202020204" pitchFamily="34" charset="0"/>
                <a:cs typeface="Vijaya" panose="020B0604020202020204" pitchFamily="34" charset="0"/>
              </a:rPr>
              <a:t>trending”</a:t>
            </a:r>
            <a:endParaRPr lang="en-US" b="1" dirty="0">
              <a:solidFill>
                <a:schemeClr val="bg1"/>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722669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Transfer Recruitment – </a:t>
            </a:r>
            <a:br>
              <a:rPr lang="en-US" dirty="0" smtClean="0"/>
            </a:br>
            <a:r>
              <a:rPr lang="en-US" dirty="0" smtClean="0"/>
              <a:t>Why it Matters</a:t>
            </a:r>
            <a:endParaRPr lang="en-US" dirty="0"/>
          </a:p>
        </p:txBody>
      </p:sp>
      <p:sp>
        <p:nvSpPr>
          <p:cNvPr id="4" name="TextBox 3"/>
          <p:cNvSpPr txBox="1"/>
          <p:nvPr/>
        </p:nvSpPr>
        <p:spPr>
          <a:xfrm>
            <a:off x="2856373" y="6440729"/>
            <a:ext cx="3657600" cy="369332"/>
          </a:xfrm>
          <a:prstGeom prst="rect">
            <a:avLst/>
          </a:prstGeom>
          <a:noFill/>
        </p:spPr>
        <p:txBody>
          <a:bodyPr wrap="square" rtlCol="0">
            <a:spAutoFit/>
          </a:bodyPr>
          <a:lstStyle/>
          <a:p>
            <a:r>
              <a:rPr lang="en-US" b="1" dirty="0" smtClean="0">
                <a:latin typeface="Vijaya" panose="020B0604020202020204" pitchFamily="34" charset="0"/>
                <a:cs typeface="Vijaya" panose="020B0604020202020204" pitchFamily="34" charset="0"/>
              </a:rPr>
              <a:t>“The transfer </a:t>
            </a:r>
            <a:r>
              <a:rPr lang="en-US" b="1" dirty="0">
                <a:latin typeface="Vijaya" panose="020B0604020202020204" pitchFamily="34" charset="0"/>
                <a:cs typeface="Vijaya" panose="020B0604020202020204" pitchFamily="34" charset="0"/>
              </a:rPr>
              <a:t>student population is </a:t>
            </a:r>
            <a:r>
              <a:rPr lang="en-US" b="1" dirty="0" smtClean="0">
                <a:latin typeface="Vijaya" panose="020B0604020202020204" pitchFamily="34" charset="0"/>
                <a:cs typeface="Vijaya" panose="020B0604020202020204" pitchFamily="34" charset="0"/>
              </a:rPr>
              <a:t>trending”</a:t>
            </a:r>
            <a:endParaRPr lang="en-US" b="1" dirty="0">
              <a:latin typeface="Vijaya" panose="020B0604020202020204" pitchFamily="34" charset="0"/>
              <a:cs typeface="Vijaya" panose="020B0604020202020204" pitchFamily="34" charset="0"/>
            </a:endParaRPr>
          </a:p>
        </p:txBody>
      </p:sp>
      <p:sp>
        <p:nvSpPr>
          <p:cNvPr id="7" name="Isosceles Triangle 6"/>
          <p:cNvSpPr/>
          <p:nvPr/>
        </p:nvSpPr>
        <p:spPr>
          <a:xfrm>
            <a:off x="4315197" y="3554938"/>
            <a:ext cx="1219200" cy="914400"/>
          </a:xfrm>
          <a:prstGeom prst="triangl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flipV="1">
            <a:off x="3695800" y="3563964"/>
            <a:ext cx="1219200"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Diagram 12"/>
          <p:cNvGraphicFramePr/>
          <p:nvPr>
            <p:extLst>
              <p:ext uri="{D42A27DB-BD31-4B8C-83A1-F6EECF244321}">
                <p14:modId xmlns:p14="http://schemas.microsoft.com/office/powerpoint/2010/main" val="1951646101"/>
              </p:ext>
            </p:extLst>
          </p:nvPr>
        </p:nvGraphicFramePr>
        <p:xfrm>
          <a:off x="381000" y="4617311"/>
          <a:ext cx="3124200" cy="19999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7" name="Chart 26"/>
          <p:cNvGraphicFramePr/>
          <p:nvPr>
            <p:extLst>
              <p:ext uri="{D42A27DB-BD31-4B8C-83A1-F6EECF244321}">
                <p14:modId xmlns:p14="http://schemas.microsoft.com/office/powerpoint/2010/main" val="194947612"/>
              </p:ext>
            </p:extLst>
          </p:nvPr>
        </p:nvGraphicFramePr>
        <p:xfrm>
          <a:off x="5867400" y="4400814"/>
          <a:ext cx="3124200" cy="2457185"/>
        </p:xfrm>
        <a:graphic>
          <a:graphicData uri="http://schemas.openxmlformats.org/drawingml/2006/chart">
            <c:chart xmlns:c="http://schemas.openxmlformats.org/drawingml/2006/chart" xmlns:r="http://schemas.openxmlformats.org/officeDocument/2006/relationships" r:id="rId7"/>
          </a:graphicData>
        </a:graphic>
      </p:graphicFrame>
      <p:sp>
        <p:nvSpPr>
          <p:cNvPr id="28" name="TextBox 27"/>
          <p:cNvSpPr txBox="1"/>
          <p:nvPr/>
        </p:nvSpPr>
        <p:spPr>
          <a:xfrm>
            <a:off x="5676900" y="2763439"/>
            <a:ext cx="3124200" cy="2031325"/>
          </a:xfrm>
          <a:prstGeom prst="rect">
            <a:avLst/>
          </a:prstGeom>
          <a:noFill/>
        </p:spPr>
        <p:txBody>
          <a:bodyPr wrap="square" rtlCol="0">
            <a:spAutoFit/>
          </a:bodyPr>
          <a:lstStyle/>
          <a:p>
            <a:pPr algn="ctr"/>
            <a:r>
              <a:rPr lang="en-US" dirty="0"/>
              <a:t>Typically 50-80 percent of first-time community college students indicate a desire to transfer and earn a higher degree.</a:t>
            </a:r>
            <a:br>
              <a:rPr lang="en-US" dirty="0"/>
            </a:br>
            <a:endParaRPr lang="en-US" dirty="0"/>
          </a:p>
          <a:p>
            <a:endParaRPr lang="en-US" dirty="0"/>
          </a:p>
        </p:txBody>
      </p:sp>
      <p:sp>
        <p:nvSpPr>
          <p:cNvPr id="29" name="TextBox 28"/>
          <p:cNvSpPr txBox="1"/>
          <p:nvPr/>
        </p:nvSpPr>
        <p:spPr>
          <a:xfrm>
            <a:off x="3733800" y="4585971"/>
            <a:ext cx="2133600" cy="2031325"/>
          </a:xfrm>
          <a:prstGeom prst="rect">
            <a:avLst/>
          </a:prstGeom>
          <a:noFill/>
        </p:spPr>
        <p:txBody>
          <a:bodyPr wrap="square" rtlCol="0">
            <a:spAutoFit/>
          </a:bodyPr>
          <a:lstStyle/>
          <a:p>
            <a:pPr algn="ctr"/>
            <a:r>
              <a:rPr lang="en-US" dirty="0"/>
              <a:t>Nearly half of all undergraduates are enrolled​ in community colleges.</a:t>
            </a:r>
          </a:p>
          <a:p>
            <a:r>
              <a:rPr lang="en-US" dirty="0"/>
              <a:t/>
            </a:r>
            <a:br>
              <a:rPr lang="en-US" dirty="0"/>
            </a:br>
            <a:endParaRPr lang="en-US" dirty="0"/>
          </a:p>
        </p:txBody>
      </p:sp>
      <p:sp>
        <p:nvSpPr>
          <p:cNvPr id="31" name="Rectangle 30"/>
          <p:cNvSpPr/>
          <p:nvPr/>
        </p:nvSpPr>
        <p:spPr>
          <a:xfrm>
            <a:off x="4274920" y="2225438"/>
            <a:ext cx="4445448" cy="276999"/>
          </a:xfrm>
          <a:prstGeom prst="rect">
            <a:avLst/>
          </a:prstGeom>
        </p:spPr>
        <p:txBody>
          <a:bodyPr wrap="none">
            <a:spAutoFit/>
          </a:bodyPr>
          <a:lstStyle/>
          <a:p>
            <a:r>
              <a:rPr lang="en-US" sz="1200" i="1" dirty="0"/>
              <a:t>* (Statistics </a:t>
            </a:r>
            <a:r>
              <a:rPr lang="en-US" sz="1200" i="1" dirty="0" smtClean="0"/>
              <a:t>and Visuals have </a:t>
            </a:r>
            <a:r>
              <a:rPr lang="en-US" sz="1200" i="1" dirty="0"/>
              <a:t>been </a:t>
            </a:r>
            <a:r>
              <a:rPr lang="en-US" sz="1200" i="1" dirty="0" smtClean="0"/>
              <a:t>provided  </a:t>
            </a:r>
            <a:r>
              <a:rPr lang="en-US" sz="1200" i="1" dirty="0"/>
              <a:t>by NACAC )</a:t>
            </a:r>
          </a:p>
        </p:txBody>
      </p:sp>
      <p:sp>
        <p:nvSpPr>
          <p:cNvPr id="35" name="Rectangle 34"/>
          <p:cNvSpPr/>
          <p:nvPr/>
        </p:nvSpPr>
        <p:spPr>
          <a:xfrm>
            <a:off x="119349" y="2314614"/>
            <a:ext cx="3505200" cy="2031325"/>
          </a:xfrm>
          <a:prstGeom prst="rect">
            <a:avLst/>
          </a:prstGeom>
        </p:spPr>
        <p:txBody>
          <a:bodyPr wrap="square">
            <a:spAutoFit/>
          </a:bodyPr>
          <a:lstStyle/>
          <a:p>
            <a:pPr algn="ctr"/>
            <a:r>
              <a:rPr lang="en-US" dirty="0"/>
              <a:t>Approximately three quarters of transfer students enrolled in public two-year and four-year institutions transfer to an institution in-state (About 78 percent for two-year publics, 75 percent for four-year publics).​</a:t>
            </a:r>
          </a:p>
        </p:txBody>
      </p:sp>
    </p:spTree>
    <p:extLst>
      <p:ext uri="{BB962C8B-B14F-4D97-AF65-F5344CB8AC3E}">
        <p14:creationId xmlns:p14="http://schemas.microsoft.com/office/powerpoint/2010/main" val="1968539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Necessary Measures</a:t>
            </a:r>
            <a:endParaRPr lang="en-US" dirty="0"/>
          </a:p>
        </p:txBody>
      </p:sp>
      <p:sp>
        <p:nvSpPr>
          <p:cNvPr id="2" name="Content Placeholder 1"/>
          <p:cNvSpPr>
            <a:spLocks noGrp="1"/>
          </p:cNvSpPr>
          <p:nvPr>
            <p:ph idx="1"/>
          </p:nvPr>
        </p:nvSpPr>
        <p:spPr>
          <a:xfrm>
            <a:off x="533400" y="2590800"/>
            <a:ext cx="7524003" cy="3636510"/>
          </a:xfrm>
        </p:spPr>
        <p:txBody>
          <a:bodyPr>
            <a:noAutofit/>
          </a:bodyPr>
          <a:lstStyle/>
          <a:p>
            <a:r>
              <a:rPr lang="en-US" sz="2800" b="1" dirty="0" smtClean="0"/>
              <a:t>Evaluate &amp; Review </a:t>
            </a:r>
            <a:r>
              <a:rPr lang="en-US" sz="1400" dirty="0" smtClean="0"/>
              <a:t> the </a:t>
            </a:r>
            <a:r>
              <a:rPr lang="en-US" sz="1400" dirty="0"/>
              <a:t>current </a:t>
            </a:r>
            <a:r>
              <a:rPr lang="en-US" sz="1400" dirty="0" smtClean="0"/>
              <a:t>processes, structures and policies  involving transfer student enrollment and academic success</a:t>
            </a:r>
          </a:p>
          <a:p>
            <a:pPr lvl="1"/>
            <a:r>
              <a:rPr lang="en-US" sz="1400" dirty="0">
                <a:solidFill>
                  <a:schemeClr val="accent1"/>
                </a:solidFill>
              </a:rPr>
              <a:t>What kind of transfer population will your recruit ( traditional or non traditional students)</a:t>
            </a:r>
          </a:p>
          <a:p>
            <a:pPr lvl="1"/>
            <a:r>
              <a:rPr lang="en-US" sz="1400" dirty="0">
                <a:solidFill>
                  <a:schemeClr val="accent1"/>
                </a:solidFill>
              </a:rPr>
              <a:t>Are their the appropriate </a:t>
            </a:r>
            <a:r>
              <a:rPr lang="en-US" sz="1400" dirty="0" smtClean="0">
                <a:solidFill>
                  <a:schemeClr val="accent1"/>
                </a:solidFill>
              </a:rPr>
              <a:t>measures </a:t>
            </a:r>
            <a:r>
              <a:rPr lang="en-US" sz="1400" dirty="0">
                <a:solidFill>
                  <a:schemeClr val="accent1"/>
                </a:solidFill>
              </a:rPr>
              <a:t>to help them succeed (Orientation, Advising, Activities, Clubs, etc</a:t>
            </a:r>
            <a:r>
              <a:rPr lang="en-US" sz="1400" dirty="0" smtClean="0">
                <a:solidFill>
                  <a:schemeClr val="accent1"/>
                </a:solidFill>
              </a:rPr>
              <a:t>.)</a:t>
            </a:r>
            <a:endParaRPr lang="en-US" sz="1400" dirty="0">
              <a:solidFill>
                <a:schemeClr val="accent1"/>
              </a:solidFill>
            </a:endParaRPr>
          </a:p>
          <a:p>
            <a:r>
              <a:rPr lang="en-US" sz="2800" b="1" dirty="0" smtClean="0"/>
              <a:t>Collaborate</a:t>
            </a:r>
            <a:r>
              <a:rPr lang="en-US" sz="1400" dirty="0" smtClean="0"/>
              <a:t> with other units on campus to make sure the campus is prepared to work with an increase of transfer student population.</a:t>
            </a:r>
          </a:p>
          <a:p>
            <a:pPr lvl="1"/>
            <a:r>
              <a:rPr lang="en-US" sz="1400" dirty="0">
                <a:solidFill>
                  <a:schemeClr val="accent1"/>
                </a:solidFill>
              </a:rPr>
              <a:t>Faculty and Staff Concerns</a:t>
            </a:r>
          </a:p>
          <a:p>
            <a:r>
              <a:rPr lang="en-US" sz="2800" b="1" dirty="0" smtClean="0"/>
              <a:t>Transferability </a:t>
            </a:r>
            <a:r>
              <a:rPr lang="en-US" sz="2800" b="1" dirty="0"/>
              <a:t>of credits </a:t>
            </a:r>
            <a:r>
              <a:rPr lang="en-US" sz="2800" b="1" dirty="0" smtClean="0"/>
              <a:t>&amp; Time</a:t>
            </a:r>
            <a:r>
              <a:rPr lang="en-US" sz="1400" dirty="0" smtClean="0"/>
              <a:t> are important for a successful </a:t>
            </a:r>
            <a:r>
              <a:rPr lang="en-US" sz="1400" dirty="0"/>
              <a:t>completion of a baccalaureate degree. Monaghan and </a:t>
            </a:r>
            <a:r>
              <a:rPr lang="en-US" sz="1400" dirty="0" err="1"/>
              <a:t>Attewell</a:t>
            </a:r>
            <a:r>
              <a:rPr lang="en-US" sz="1400" dirty="0"/>
              <a:t> (2014), found that “students who have all or almost all their credits transferred have an odds of graduation more than 2.5 times greater than students with less than half their credits transferred.” It is </a:t>
            </a:r>
            <a:r>
              <a:rPr lang="en-US" sz="1400" dirty="0" smtClean="0"/>
              <a:t>important </a:t>
            </a:r>
            <a:r>
              <a:rPr lang="en-US" sz="1400" dirty="0"/>
              <a:t>to </a:t>
            </a:r>
            <a:r>
              <a:rPr lang="en-US" sz="1400" dirty="0" smtClean="0"/>
              <a:t>inform </a:t>
            </a:r>
            <a:r>
              <a:rPr lang="en-US" sz="1400" dirty="0"/>
              <a:t>students </a:t>
            </a:r>
            <a:r>
              <a:rPr lang="en-US" sz="1400" dirty="0" smtClean="0"/>
              <a:t>how </a:t>
            </a:r>
            <a:r>
              <a:rPr lang="en-US" sz="1400" dirty="0"/>
              <a:t>their credits will transfer </a:t>
            </a:r>
            <a:r>
              <a:rPr lang="en-US" sz="1400" dirty="0" smtClean="0"/>
              <a:t>so </a:t>
            </a:r>
            <a:r>
              <a:rPr lang="en-US" sz="1400" dirty="0"/>
              <a:t>students can make </a:t>
            </a:r>
            <a:r>
              <a:rPr lang="en-US" sz="1400" dirty="0" smtClean="0"/>
              <a:t>the best decisions </a:t>
            </a:r>
            <a:r>
              <a:rPr lang="en-US" sz="1400" dirty="0"/>
              <a:t>for where and which program to transfer into. </a:t>
            </a:r>
          </a:p>
        </p:txBody>
      </p:sp>
      <p:sp>
        <p:nvSpPr>
          <p:cNvPr id="4" name="TextBox 3"/>
          <p:cNvSpPr txBox="1"/>
          <p:nvPr/>
        </p:nvSpPr>
        <p:spPr>
          <a:xfrm>
            <a:off x="5486400" y="77856"/>
            <a:ext cx="3657600" cy="369332"/>
          </a:xfrm>
          <a:prstGeom prst="rect">
            <a:avLst/>
          </a:prstGeom>
          <a:noFill/>
        </p:spPr>
        <p:txBody>
          <a:bodyPr wrap="square" rtlCol="0">
            <a:spAutoFit/>
          </a:bodyPr>
          <a:lstStyle/>
          <a:p>
            <a:r>
              <a:rPr lang="en-US" b="1" dirty="0" smtClean="0">
                <a:latin typeface="Vijaya" panose="020B0604020202020204" pitchFamily="34" charset="0"/>
                <a:cs typeface="Vijaya" panose="020B0604020202020204" pitchFamily="34" charset="0"/>
              </a:rPr>
              <a:t>“The transfer </a:t>
            </a:r>
            <a:r>
              <a:rPr lang="en-US" b="1" dirty="0">
                <a:latin typeface="Vijaya" panose="020B0604020202020204" pitchFamily="34" charset="0"/>
                <a:cs typeface="Vijaya" panose="020B0604020202020204" pitchFamily="34" charset="0"/>
              </a:rPr>
              <a:t>student population is </a:t>
            </a:r>
            <a:r>
              <a:rPr lang="en-US" b="1" dirty="0" smtClean="0">
                <a:latin typeface="Vijaya" panose="020B0604020202020204" pitchFamily="34" charset="0"/>
                <a:cs typeface="Vijaya" panose="020B0604020202020204" pitchFamily="34" charset="0"/>
              </a:rPr>
              <a:t>trending”</a:t>
            </a:r>
            <a:endParaRPr lang="en-US" b="1" dirty="0">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3846589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Transfer Student Services</a:t>
            </a:r>
            <a:endParaRPr lang="en-US" dirty="0"/>
          </a:p>
        </p:txBody>
      </p:sp>
      <p:sp>
        <p:nvSpPr>
          <p:cNvPr id="2" name="Content Placeholder 1"/>
          <p:cNvSpPr>
            <a:spLocks noGrp="1"/>
          </p:cNvSpPr>
          <p:nvPr>
            <p:ph idx="1"/>
          </p:nvPr>
        </p:nvSpPr>
        <p:spPr/>
        <p:txBody>
          <a:bodyPr>
            <a:normAutofit/>
          </a:bodyPr>
          <a:lstStyle/>
          <a:p>
            <a:pPr marL="0" indent="0" algn="ctr">
              <a:buNone/>
            </a:pPr>
            <a:r>
              <a:rPr lang="en-US" b="1" dirty="0" smtClean="0"/>
              <a:t>Our Team</a:t>
            </a:r>
          </a:p>
          <a:p>
            <a:r>
              <a:rPr lang="en-US" dirty="0" smtClean="0"/>
              <a:t>Associate Director</a:t>
            </a:r>
          </a:p>
          <a:p>
            <a:r>
              <a:rPr lang="en-US" dirty="0" smtClean="0"/>
              <a:t>Transfer Specialist</a:t>
            </a:r>
          </a:p>
          <a:p>
            <a:r>
              <a:rPr lang="en-US" dirty="0" smtClean="0"/>
              <a:t>Credential Analyst</a:t>
            </a:r>
          </a:p>
          <a:p>
            <a:r>
              <a:rPr lang="en-US" dirty="0" smtClean="0"/>
              <a:t>Coordinator for Academic Partnerships</a:t>
            </a:r>
          </a:p>
          <a:p>
            <a:endParaRPr lang="en-US" dirty="0"/>
          </a:p>
          <a:p>
            <a:pPr marL="0" indent="0">
              <a:buNone/>
            </a:pPr>
            <a:endParaRPr lang="en-US" dirty="0" smtClean="0"/>
          </a:p>
          <a:p>
            <a:endParaRPr lang="en-US" dirty="0"/>
          </a:p>
        </p:txBody>
      </p:sp>
      <p:sp>
        <p:nvSpPr>
          <p:cNvPr id="4" name="TextBox 3"/>
          <p:cNvSpPr txBox="1"/>
          <p:nvPr/>
        </p:nvSpPr>
        <p:spPr>
          <a:xfrm>
            <a:off x="4800600" y="5257800"/>
            <a:ext cx="3733800" cy="1200329"/>
          </a:xfrm>
          <a:prstGeom prst="rect">
            <a:avLst/>
          </a:prstGeom>
          <a:noFill/>
        </p:spPr>
        <p:txBody>
          <a:bodyPr wrap="square" rtlCol="0">
            <a:spAutoFit/>
          </a:bodyPr>
          <a:lstStyle/>
          <a:p>
            <a:r>
              <a:rPr lang="en-US" sz="2400" dirty="0" smtClean="0">
                <a:solidFill>
                  <a:srgbClr val="FFFF00"/>
                </a:solidFill>
              </a:rPr>
              <a:t>Location – Accessible for transfer students to meet</a:t>
            </a:r>
            <a:endParaRPr lang="en-US" dirty="0">
              <a:solidFill>
                <a:srgbClr val="FFFF00"/>
              </a:solidFill>
            </a:endParaRPr>
          </a:p>
        </p:txBody>
      </p:sp>
      <p:sp>
        <p:nvSpPr>
          <p:cNvPr id="5" name="TextBox 4"/>
          <p:cNvSpPr txBox="1"/>
          <p:nvPr/>
        </p:nvSpPr>
        <p:spPr>
          <a:xfrm>
            <a:off x="5334000" y="2738845"/>
            <a:ext cx="1676400" cy="646331"/>
          </a:xfrm>
          <a:prstGeom prst="rect">
            <a:avLst/>
          </a:prstGeom>
          <a:noFill/>
        </p:spPr>
        <p:txBody>
          <a:bodyPr wrap="square" rtlCol="0">
            <a:spAutoFit/>
          </a:bodyPr>
          <a:lstStyle/>
          <a:p>
            <a:r>
              <a:rPr lang="en-US" dirty="0" smtClean="0">
                <a:solidFill>
                  <a:srgbClr val="33CCFF"/>
                </a:solidFill>
              </a:rPr>
              <a:t>Evaluation of Coursework</a:t>
            </a:r>
            <a:endParaRPr lang="en-US" dirty="0">
              <a:solidFill>
                <a:srgbClr val="33CCFF"/>
              </a:solidFill>
            </a:endParaRPr>
          </a:p>
        </p:txBody>
      </p:sp>
      <p:sp>
        <p:nvSpPr>
          <p:cNvPr id="6" name="TextBox 5"/>
          <p:cNvSpPr txBox="1"/>
          <p:nvPr/>
        </p:nvSpPr>
        <p:spPr>
          <a:xfrm>
            <a:off x="1887583" y="5823418"/>
            <a:ext cx="2638801" cy="338554"/>
          </a:xfrm>
          <a:prstGeom prst="rect">
            <a:avLst/>
          </a:prstGeom>
          <a:noFill/>
        </p:spPr>
        <p:txBody>
          <a:bodyPr wrap="square" rtlCol="0">
            <a:spAutoFit/>
          </a:bodyPr>
          <a:lstStyle/>
          <a:p>
            <a:r>
              <a:rPr lang="en-US" sz="1600" dirty="0" smtClean="0">
                <a:solidFill>
                  <a:srgbClr val="FF33CC"/>
                </a:solidFill>
              </a:rPr>
              <a:t>Creating Transfer Guides</a:t>
            </a:r>
            <a:endParaRPr lang="en-US" sz="1600" dirty="0">
              <a:solidFill>
                <a:srgbClr val="FF33CC"/>
              </a:solidFill>
            </a:endParaRPr>
          </a:p>
        </p:txBody>
      </p:sp>
      <p:sp>
        <p:nvSpPr>
          <p:cNvPr id="7" name="TextBox 6"/>
          <p:cNvSpPr txBox="1"/>
          <p:nvPr/>
        </p:nvSpPr>
        <p:spPr>
          <a:xfrm>
            <a:off x="6601097" y="4136822"/>
            <a:ext cx="2483372" cy="369332"/>
          </a:xfrm>
          <a:prstGeom prst="rect">
            <a:avLst/>
          </a:prstGeom>
          <a:noFill/>
        </p:spPr>
        <p:txBody>
          <a:bodyPr wrap="none" rtlCol="0">
            <a:spAutoFit/>
          </a:bodyPr>
          <a:lstStyle/>
          <a:p>
            <a:r>
              <a:rPr lang="en-US" dirty="0" smtClean="0">
                <a:solidFill>
                  <a:srgbClr val="92D050"/>
                </a:solidFill>
              </a:rPr>
              <a:t>Building Articulations</a:t>
            </a:r>
            <a:endParaRPr lang="en-US" dirty="0">
              <a:solidFill>
                <a:srgbClr val="92D050"/>
              </a:solidFill>
            </a:endParaRPr>
          </a:p>
        </p:txBody>
      </p:sp>
      <p:sp>
        <p:nvSpPr>
          <p:cNvPr id="8" name="TextBox 7"/>
          <p:cNvSpPr txBox="1"/>
          <p:nvPr/>
        </p:nvSpPr>
        <p:spPr>
          <a:xfrm>
            <a:off x="7086600" y="3505200"/>
            <a:ext cx="1295400" cy="307777"/>
          </a:xfrm>
          <a:prstGeom prst="rect">
            <a:avLst/>
          </a:prstGeom>
          <a:noFill/>
        </p:spPr>
        <p:txBody>
          <a:bodyPr wrap="square" rtlCol="0">
            <a:spAutoFit/>
          </a:bodyPr>
          <a:lstStyle/>
          <a:p>
            <a:r>
              <a:rPr lang="en-US" sz="1400" dirty="0" smtClean="0">
                <a:solidFill>
                  <a:srgbClr val="FF0000"/>
                </a:solidFill>
              </a:rPr>
              <a:t>Support</a:t>
            </a:r>
            <a:endParaRPr lang="en-US" sz="1400" dirty="0">
              <a:solidFill>
                <a:srgbClr val="FF0000"/>
              </a:solidFill>
            </a:endParaRPr>
          </a:p>
        </p:txBody>
      </p:sp>
      <p:sp>
        <p:nvSpPr>
          <p:cNvPr id="9" name="TextBox 8"/>
          <p:cNvSpPr txBox="1"/>
          <p:nvPr/>
        </p:nvSpPr>
        <p:spPr>
          <a:xfrm>
            <a:off x="457200" y="2209800"/>
            <a:ext cx="1447800" cy="523220"/>
          </a:xfrm>
          <a:prstGeom prst="rect">
            <a:avLst/>
          </a:prstGeom>
          <a:noFill/>
        </p:spPr>
        <p:txBody>
          <a:bodyPr wrap="square" rtlCol="0">
            <a:spAutoFit/>
          </a:bodyPr>
          <a:lstStyle/>
          <a:p>
            <a:r>
              <a:rPr lang="en-US" sz="1400" dirty="0" smtClean="0">
                <a:solidFill>
                  <a:srgbClr val="33CCCC"/>
                </a:solidFill>
              </a:rPr>
              <a:t>Career Outlook</a:t>
            </a:r>
            <a:endParaRPr lang="en-US" sz="1400" dirty="0">
              <a:solidFill>
                <a:srgbClr val="33CCCC"/>
              </a:solidFill>
            </a:endParaRPr>
          </a:p>
        </p:txBody>
      </p:sp>
      <p:sp>
        <p:nvSpPr>
          <p:cNvPr id="10" name="TextBox 9"/>
          <p:cNvSpPr txBox="1"/>
          <p:nvPr/>
        </p:nvSpPr>
        <p:spPr>
          <a:xfrm>
            <a:off x="0" y="6478780"/>
            <a:ext cx="3657600" cy="369332"/>
          </a:xfrm>
          <a:prstGeom prst="rect">
            <a:avLst/>
          </a:prstGeom>
          <a:noFill/>
        </p:spPr>
        <p:txBody>
          <a:bodyPr wrap="square" rtlCol="0">
            <a:spAutoFit/>
          </a:bodyPr>
          <a:lstStyle/>
          <a:p>
            <a:r>
              <a:rPr lang="en-US" b="1" dirty="0" smtClean="0">
                <a:latin typeface="Vijaya" panose="020B0604020202020204" pitchFamily="34" charset="0"/>
                <a:cs typeface="Vijaya" panose="020B0604020202020204" pitchFamily="34" charset="0"/>
              </a:rPr>
              <a:t>“The transfer </a:t>
            </a:r>
            <a:r>
              <a:rPr lang="en-US" b="1" dirty="0">
                <a:latin typeface="Vijaya" panose="020B0604020202020204" pitchFamily="34" charset="0"/>
                <a:cs typeface="Vijaya" panose="020B0604020202020204" pitchFamily="34" charset="0"/>
              </a:rPr>
              <a:t>student population is </a:t>
            </a:r>
            <a:r>
              <a:rPr lang="en-US" b="1" dirty="0" smtClean="0">
                <a:latin typeface="Vijaya" panose="020B0604020202020204" pitchFamily="34" charset="0"/>
                <a:cs typeface="Vijaya" panose="020B0604020202020204" pitchFamily="34" charset="0"/>
              </a:rPr>
              <a:t>trending”</a:t>
            </a:r>
            <a:endParaRPr lang="en-US" b="1" dirty="0">
              <a:latin typeface="Vijaya" panose="020B0604020202020204" pitchFamily="34" charset="0"/>
              <a:cs typeface="Vijaya" panose="020B0604020202020204" pitchFamily="34" charset="0"/>
            </a:endParaRPr>
          </a:p>
        </p:txBody>
      </p:sp>
      <p:sp>
        <p:nvSpPr>
          <p:cNvPr id="11" name="TextBox 10"/>
          <p:cNvSpPr txBox="1"/>
          <p:nvPr/>
        </p:nvSpPr>
        <p:spPr>
          <a:xfrm>
            <a:off x="335380" y="4774762"/>
            <a:ext cx="4191004" cy="646331"/>
          </a:xfrm>
          <a:prstGeom prst="rect">
            <a:avLst/>
          </a:prstGeom>
          <a:noFill/>
        </p:spPr>
        <p:txBody>
          <a:bodyPr wrap="square" rtlCol="0">
            <a:spAutoFit/>
          </a:bodyPr>
          <a:lstStyle/>
          <a:p>
            <a:r>
              <a:rPr lang="en-US" dirty="0" smtClean="0">
                <a:solidFill>
                  <a:srgbClr val="FF9900"/>
                </a:solidFill>
              </a:rPr>
              <a:t>Increase in transfer enrollment since our team has been formed. </a:t>
            </a:r>
            <a:endParaRPr lang="en-US" dirty="0">
              <a:solidFill>
                <a:srgbClr val="FF9900"/>
              </a:solidFill>
            </a:endParaRPr>
          </a:p>
        </p:txBody>
      </p:sp>
      <p:sp>
        <p:nvSpPr>
          <p:cNvPr id="12" name="4-Point Star 11"/>
          <p:cNvSpPr/>
          <p:nvPr/>
        </p:nvSpPr>
        <p:spPr>
          <a:xfrm>
            <a:off x="106780" y="4723248"/>
            <a:ext cx="228600" cy="374679"/>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2636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PUC Transfer Stats</a:t>
            </a:r>
            <a:endParaRPr lang="en-US" dirty="0"/>
          </a:p>
        </p:txBody>
      </p:sp>
      <p:sp>
        <p:nvSpPr>
          <p:cNvPr id="3" name="Content Placeholder 2"/>
          <p:cNvSpPr>
            <a:spLocks noGrp="1"/>
          </p:cNvSpPr>
          <p:nvPr>
            <p:ph idx="1"/>
          </p:nvPr>
        </p:nvSpPr>
        <p:spPr>
          <a:xfrm>
            <a:off x="809997" y="2667000"/>
            <a:ext cx="7524003" cy="3636510"/>
          </a:xfrm>
        </p:spPr>
        <p:txBody>
          <a:bodyPr/>
          <a:lstStyle/>
          <a:p>
            <a:r>
              <a:rPr lang="en-US" dirty="0" smtClean="0"/>
              <a:t>Fall 14 Class 375, </a:t>
            </a:r>
            <a:r>
              <a:rPr lang="en-US" sz="2800" b="1" dirty="0" smtClean="0">
                <a:solidFill>
                  <a:schemeClr val="accent1"/>
                </a:solidFill>
              </a:rPr>
              <a:t>31%</a:t>
            </a:r>
            <a:r>
              <a:rPr lang="en-US" sz="2400" b="1" dirty="0" smtClean="0">
                <a:solidFill>
                  <a:schemeClr val="accent1"/>
                </a:solidFill>
              </a:rPr>
              <a:t> </a:t>
            </a:r>
            <a:r>
              <a:rPr lang="en-US" dirty="0" smtClean="0"/>
              <a:t>total students admitted and enrolled </a:t>
            </a:r>
          </a:p>
          <a:p>
            <a:pPr lvl="1"/>
            <a:r>
              <a:rPr lang="en-US" dirty="0" smtClean="0"/>
              <a:t>Majority of our student population transfer from local community college partner Ivy Tech Community College.</a:t>
            </a:r>
          </a:p>
          <a:p>
            <a:pPr marL="0" indent="0">
              <a:buNone/>
            </a:pPr>
            <a:endParaRPr lang="en-US" dirty="0"/>
          </a:p>
          <a:p>
            <a:r>
              <a:rPr lang="en-US" dirty="0" smtClean="0"/>
              <a:t>Online Nursing Cohort – 172 total students (with total enrollment, </a:t>
            </a:r>
            <a:r>
              <a:rPr lang="en-US" sz="2800" b="1" dirty="0" smtClean="0">
                <a:solidFill>
                  <a:schemeClr val="accent1"/>
                </a:solidFill>
              </a:rPr>
              <a:t>39%</a:t>
            </a:r>
            <a:r>
              <a:rPr lang="en-US" dirty="0" smtClean="0"/>
              <a:t> of our incoming student body are transfers.</a:t>
            </a:r>
          </a:p>
          <a:p>
            <a:endParaRPr lang="en-US" dirty="0"/>
          </a:p>
          <a:p>
            <a:r>
              <a:rPr lang="en-US" dirty="0" smtClean="0"/>
              <a:t>Average GPA is </a:t>
            </a:r>
            <a:r>
              <a:rPr lang="en-US" sz="2800" b="1" dirty="0" smtClean="0">
                <a:solidFill>
                  <a:schemeClr val="accent1"/>
                </a:solidFill>
              </a:rPr>
              <a:t>3.0</a:t>
            </a:r>
            <a:r>
              <a:rPr lang="en-US" dirty="0" smtClean="0"/>
              <a:t> for transfer students </a:t>
            </a:r>
          </a:p>
          <a:p>
            <a:endParaRPr lang="en-US" dirty="0"/>
          </a:p>
          <a:p>
            <a:pPr marL="0" indent="0">
              <a:buNone/>
            </a:pPr>
            <a:endParaRPr lang="en-US" dirty="0" smtClean="0"/>
          </a:p>
          <a:p>
            <a:endParaRPr lang="en-US" dirty="0"/>
          </a:p>
        </p:txBody>
      </p:sp>
      <p:sp>
        <p:nvSpPr>
          <p:cNvPr id="4" name="TextBox 3"/>
          <p:cNvSpPr txBox="1"/>
          <p:nvPr/>
        </p:nvSpPr>
        <p:spPr>
          <a:xfrm>
            <a:off x="0" y="6478780"/>
            <a:ext cx="3657600" cy="369332"/>
          </a:xfrm>
          <a:prstGeom prst="rect">
            <a:avLst/>
          </a:prstGeom>
          <a:noFill/>
        </p:spPr>
        <p:txBody>
          <a:bodyPr wrap="square" rtlCol="0">
            <a:spAutoFit/>
          </a:bodyPr>
          <a:lstStyle/>
          <a:p>
            <a:r>
              <a:rPr lang="en-US" b="1" dirty="0" smtClean="0">
                <a:latin typeface="Vijaya" panose="020B0604020202020204" pitchFamily="34" charset="0"/>
                <a:cs typeface="Vijaya" panose="020B0604020202020204" pitchFamily="34" charset="0"/>
              </a:rPr>
              <a:t>“The transfer </a:t>
            </a:r>
            <a:r>
              <a:rPr lang="en-US" b="1" dirty="0">
                <a:latin typeface="Vijaya" panose="020B0604020202020204" pitchFamily="34" charset="0"/>
                <a:cs typeface="Vijaya" panose="020B0604020202020204" pitchFamily="34" charset="0"/>
              </a:rPr>
              <a:t>student population is </a:t>
            </a:r>
            <a:r>
              <a:rPr lang="en-US" b="1" dirty="0" smtClean="0">
                <a:latin typeface="Vijaya" panose="020B0604020202020204" pitchFamily="34" charset="0"/>
                <a:cs typeface="Vijaya" panose="020B0604020202020204" pitchFamily="34" charset="0"/>
              </a:rPr>
              <a:t>trending”</a:t>
            </a:r>
            <a:endParaRPr lang="en-US" b="1" dirty="0">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2341313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On Campus</a:t>
            </a:r>
            <a:endParaRPr lang="en-US" dirty="0"/>
          </a:p>
        </p:txBody>
      </p:sp>
      <p:sp>
        <p:nvSpPr>
          <p:cNvPr id="2" name="Content Placeholder 1"/>
          <p:cNvSpPr>
            <a:spLocks noGrp="1"/>
          </p:cNvSpPr>
          <p:nvPr>
            <p:ph idx="1"/>
          </p:nvPr>
        </p:nvSpPr>
        <p:spPr>
          <a:xfrm>
            <a:off x="685800" y="2491756"/>
            <a:ext cx="7524003" cy="4093710"/>
          </a:xfrm>
        </p:spPr>
        <p:txBody>
          <a:bodyPr>
            <a:normAutofit/>
          </a:bodyPr>
          <a:lstStyle/>
          <a:p>
            <a:endParaRPr lang="en-US" dirty="0"/>
          </a:p>
          <a:p>
            <a:r>
              <a:rPr lang="en-US" dirty="0" smtClean="0"/>
              <a:t>One on One Pre-advising</a:t>
            </a:r>
          </a:p>
          <a:p>
            <a:endParaRPr lang="en-US" dirty="0"/>
          </a:p>
          <a:p>
            <a:r>
              <a:rPr lang="en-US" dirty="0" smtClean="0"/>
              <a:t>Instant Decision Day</a:t>
            </a:r>
          </a:p>
          <a:p>
            <a:endParaRPr lang="en-US" dirty="0"/>
          </a:p>
          <a:p>
            <a:r>
              <a:rPr lang="en-US" dirty="0" smtClean="0"/>
              <a:t>Open House</a:t>
            </a:r>
          </a:p>
          <a:p>
            <a:endParaRPr lang="en-US" dirty="0"/>
          </a:p>
          <a:p>
            <a:r>
              <a:rPr lang="en-US" dirty="0" smtClean="0"/>
              <a:t>Community College Luncheons</a:t>
            </a:r>
          </a:p>
          <a:p>
            <a:endParaRPr lang="en-US" dirty="0" smtClean="0"/>
          </a:p>
          <a:p>
            <a:r>
              <a:rPr lang="en-US" dirty="0"/>
              <a:t>Invited Group Visits</a:t>
            </a:r>
          </a:p>
          <a:p>
            <a:endParaRPr lang="en-US" dirty="0"/>
          </a:p>
          <a:p>
            <a:endParaRPr lang="en-US" dirty="0" smtClean="0"/>
          </a:p>
          <a:p>
            <a:endParaRPr lang="en-US" dirty="0"/>
          </a:p>
          <a:p>
            <a:endParaRPr lang="en-US" dirty="0"/>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latin typeface="Vijaya" panose="020B0604020202020204" pitchFamily="34" charset="0"/>
                <a:cs typeface="Vijaya" panose="020B0604020202020204" pitchFamily="34" charset="0"/>
              </a:rPr>
              <a:t>“The transfer </a:t>
            </a:r>
            <a:r>
              <a:rPr lang="en-US" b="1" dirty="0">
                <a:latin typeface="Vijaya" panose="020B0604020202020204" pitchFamily="34" charset="0"/>
                <a:cs typeface="Vijaya" panose="020B0604020202020204" pitchFamily="34" charset="0"/>
              </a:rPr>
              <a:t>student population is </a:t>
            </a:r>
            <a:r>
              <a:rPr lang="en-US" b="1" dirty="0" smtClean="0">
                <a:latin typeface="Vijaya" panose="020B0604020202020204" pitchFamily="34" charset="0"/>
                <a:cs typeface="Vijaya" panose="020B0604020202020204" pitchFamily="34" charset="0"/>
              </a:rPr>
              <a:t>trending”</a:t>
            </a:r>
            <a:endParaRPr lang="en-US" b="1" dirty="0">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4214291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Off Campus</a:t>
            </a:r>
            <a:endParaRPr lang="en-US" dirty="0"/>
          </a:p>
        </p:txBody>
      </p:sp>
      <p:sp>
        <p:nvSpPr>
          <p:cNvPr id="2" name="Content Placeholder 1"/>
          <p:cNvSpPr>
            <a:spLocks noGrp="1"/>
          </p:cNvSpPr>
          <p:nvPr>
            <p:ph idx="1"/>
          </p:nvPr>
        </p:nvSpPr>
        <p:spPr>
          <a:xfrm>
            <a:off x="809997" y="2938070"/>
            <a:ext cx="7524003" cy="3636510"/>
          </a:xfrm>
        </p:spPr>
        <p:txBody>
          <a:bodyPr>
            <a:normAutofit fontScale="25000" lnSpcReduction="20000"/>
          </a:bodyPr>
          <a:lstStyle/>
          <a:p>
            <a:pPr marL="0" indent="0">
              <a:buNone/>
            </a:pPr>
            <a:endParaRPr lang="en-US" sz="3800" dirty="0" smtClean="0">
              <a:solidFill>
                <a:schemeClr val="accent1"/>
              </a:solidFill>
            </a:endParaRPr>
          </a:p>
          <a:p>
            <a:pPr marL="0" indent="0">
              <a:buNone/>
            </a:pPr>
            <a:r>
              <a:rPr lang="en-US" sz="7400" dirty="0" smtClean="0">
                <a:solidFill>
                  <a:schemeClr val="accent1"/>
                </a:solidFill>
              </a:rPr>
              <a:t>*</a:t>
            </a:r>
            <a:r>
              <a:rPr lang="en-US" sz="7400" dirty="0" smtClean="0"/>
              <a:t>College Fairs</a:t>
            </a:r>
          </a:p>
          <a:p>
            <a:pPr marL="0" indent="0">
              <a:buNone/>
            </a:pPr>
            <a:endParaRPr lang="en-US" sz="7400" dirty="0" smtClean="0">
              <a:solidFill>
                <a:schemeClr val="accent1"/>
              </a:solidFill>
            </a:endParaRPr>
          </a:p>
          <a:p>
            <a:pPr marL="0" indent="0">
              <a:buNone/>
            </a:pPr>
            <a:r>
              <a:rPr lang="en-US" sz="7400" dirty="0" smtClean="0">
                <a:solidFill>
                  <a:schemeClr val="accent1"/>
                </a:solidFill>
              </a:rPr>
              <a:t>* </a:t>
            </a:r>
            <a:r>
              <a:rPr lang="en-US" sz="7400" dirty="0" smtClean="0"/>
              <a:t>Table Visits</a:t>
            </a:r>
          </a:p>
          <a:p>
            <a:pPr marL="0" indent="0">
              <a:buNone/>
            </a:pPr>
            <a:endParaRPr lang="en-US" sz="7400" dirty="0"/>
          </a:p>
          <a:p>
            <a:pPr marL="0" indent="0">
              <a:buNone/>
            </a:pPr>
            <a:r>
              <a:rPr lang="en-US" sz="7400" dirty="0" smtClean="0">
                <a:solidFill>
                  <a:schemeClr val="accent1"/>
                </a:solidFill>
              </a:rPr>
              <a:t>* </a:t>
            </a:r>
            <a:r>
              <a:rPr lang="en-US" sz="7400" dirty="0" smtClean="0"/>
              <a:t>Classrooms Visits</a:t>
            </a:r>
          </a:p>
          <a:p>
            <a:pPr marL="0" indent="0">
              <a:buNone/>
            </a:pPr>
            <a:r>
              <a:rPr lang="en-US" sz="7400" dirty="0"/>
              <a:t>	</a:t>
            </a:r>
            <a:r>
              <a:rPr lang="en-US" sz="7400" dirty="0" smtClean="0">
                <a:solidFill>
                  <a:schemeClr val="accent1"/>
                </a:solidFill>
              </a:rPr>
              <a:t>* Invited by Faculty</a:t>
            </a:r>
          </a:p>
          <a:p>
            <a:pPr marL="0" indent="0">
              <a:buNone/>
            </a:pPr>
            <a:r>
              <a:rPr lang="en-US" sz="7400" dirty="0">
                <a:solidFill>
                  <a:schemeClr val="accent1"/>
                </a:solidFill>
              </a:rPr>
              <a:t>	</a:t>
            </a:r>
            <a:r>
              <a:rPr lang="en-US" sz="7400" dirty="0" smtClean="0">
                <a:solidFill>
                  <a:schemeClr val="accent1"/>
                </a:solidFill>
              </a:rPr>
              <a:t>* Specific Major or General </a:t>
            </a:r>
          </a:p>
          <a:p>
            <a:pPr marL="0" indent="0">
              <a:buNone/>
            </a:pPr>
            <a:endParaRPr lang="en-US" sz="7400" dirty="0">
              <a:solidFill>
                <a:schemeClr val="accent1"/>
              </a:solidFill>
            </a:endParaRPr>
          </a:p>
          <a:p>
            <a:pPr marL="0" indent="0">
              <a:buNone/>
            </a:pPr>
            <a:r>
              <a:rPr lang="en-US" sz="7400" dirty="0" smtClean="0">
                <a:solidFill>
                  <a:schemeClr val="accent1"/>
                </a:solidFill>
              </a:rPr>
              <a:t>* </a:t>
            </a:r>
            <a:r>
              <a:rPr lang="en-US" sz="7400" dirty="0" smtClean="0"/>
              <a:t>Connecting with Transfer staff to build relationships</a:t>
            </a:r>
          </a:p>
          <a:p>
            <a:pPr marL="0" indent="0">
              <a:buNone/>
            </a:pPr>
            <a:endParaRPr lang="en-US" sz="7400" dirty="0"/>
          </a:p>
          <a:p>
            <a:pPr marL="0" indent="0">
              <a:buNone/>
            </a:pPr>
            <a:r>
              <a:rPr lang="en-US" sz="7400" dirty="0" smtClean="0">
                <a:solidFill>
                  <a:schemeClr val="accent1"/>
                </a:solidFill>
              </a:rPr>
              <a:t>*</a:t>
            </a:r>
            <a:r>
              <a:rPr lang="en-US" sz="7400" dirty="0" smtClean="0"/>
              <a:t>Marketing – Scholarships, Presentation of Social Media, Bill Boards, Newspapers, Webpage, Radio, etc.</a:t>
            </a:r>
          </a:p>
          <a:p>
            <a:pPr marL="0" indent="0">
              <a:buNone/>
            </a:pPr>
            <a:endParaRPr lang="en-US" sz="7400" dirty="0" smtClean="0">
              <a:solidFill>
                <a:schemeClr val="accent1"/>
              </a:solidFill>
            </a:endParaRPr>
          </a:p>
          <a:p>
            <a:pPr marL="0" indent="0">
              <a:buNone/>
            </a:pPr>
            <a:r>
              <a:rPr lang="en-US" sz="7400" dirty="0">
                <a:solidFill>
                  <a:schemeClr val="accent1"/>
                </a:solidFill>
              </a:rPr>
              <a:t>	</a:t>
            </a:r>
            <a:endParaRPr lang="en-US" sz="7400" dirty="0" smtClean="0">
              <a:solidFill>
                <a:schemeClr val="accent1"/>
              </a:solidFill>
            </a:endParaRPr>
          </a:p>
          <a:p>
            <a:pPr marL="0" indent="0">
              <a:buNone/>
            </a:pPr>
            <a:endParaRPr lang="en-US" sz="3100" dirty="0"/>
          </a:p>
          <a:p>
            <a:pPr marL="0" indent="0">
              <a:buNone/>
            </a:pPr>
            <a:endParaRPr lang="en-US" sz="3100" dirty="0"/>
          </a:p>
        </p:txBody>
      </p:sp>
      <p:sp>
        <p:nvSpPr>
          <p:cNvPr id="4" name="TextBox 3"/>
          <p:cNvSpPr txBox="1"/>
          <p:nvPr/>
        </p:nvSpPr>
        <p:spPr>
          <a:xfrm>
            <a:off x="228600" y="6400800"/>
            <a:ext cx="3657600" cy="369332"/>
          </a:xfrm>
          <a:prstGeom prst="rect">
            <a:avLst/>
          </a:prstGeom>
          <a:noFill/>
        </p:spPr>
        <p:txBody>
          <a:bodyPr wrap="square" rtlCol="0">
            <a:spAutoFit/>
          </a:bodyPr>
          <a:lstStyle/>
          <a:p>
            <a:r>
              <a:rPr lang="en-US" b="1" dirty="0" smtClean="0">
                <a:solidFill>
                  <a:srgbClr val="FFFFFF"/>
                </a:solidFill>
                <a:latin typeface="Vijaya" panose="020B0604020202020204" pitchFamily="34" charset="0"/>
                <a:cs typeface="Vijaya" panose="020B0604020202020204" pitchFamily="34" charset="0"/>
              </a:rPr>
              <a:t>“The transfer </a:t>
            </a:r>
            <a:r>
              <a:rPr lang="en-US" b="1" dirty="0">
                <a:solidFill>
                  <a:srgbClr val="FFFFFF"/>
                </a:solidFill>
                <a:latin typeface="Vijaya" panose="020B0604020202020204" pitchFamily="34" charset="0"/>
                <a:cs typeface="Vijaya" panose="020B0604020202020204" pitchFamily="34" charset="0"/>
              </a:rPr>
              <a:t>student population is </a:t>
            </a:r>
            <a:r>
              <a:rPr lang="en-US" b="1" dirty="0" smtClean="0">
                <a:solidFill>
                  <a:srgbClr val="FFFFFF"/>
                </a:solidFill>
                <a:latin typeface="Vijaya" panose="020B0604020202020204" pitchFamily="34" charset="0"/>
                <a:cs typeface="Vijaya" panose="020B0604020202020204" pitchFamily="34" charset="0"/>
              </a:rPr>
              <a:t>trending”</a:t>
            </a:r>
            <a:endParaRPr lang="en-US" b="1" dirty="0">
              <a:solidFill>
                <a:srgbClr val="FFFFFF"/>
              </a:solidFill>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17204621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Custom 1">
      <a:dk1>
        <a:srgbClr val="0C0C0C"/>
      </a:dk1>
      <a:lt1>
        <a:srgbClr val="FFFFFF"/>
      </a:lt1>
      <a:dk2>
        <a:srgbClr val="363636"/>
      </a:dk2>
      <a:lt2>
        <a:srgbClr val="FFFFFF"/>
      </a:lt2>
      <a:accent1>
        <a:srgbClr val="D09A12"/>
      </a:accent1>
      <a:accent2>
        <a:srgbClr val="D3BA68"/>
      </a:accent2>
      <a:accent3>
        <a:srgbClr val="BB8640"/>
      </a:accent3>
      <a:accent4>
        <a:srgbClr val="AD9277"/>
      </a:accent4>
      <a:accent5>
        <a:srgbClr val="9D8B4B"/>
      </a:accent5>
      <a:accent6>
        <a:srgbClr val="AD9D7B"/>
      </a:accent6>
      <a:hlink>
        <a:srgbClr val="168E8B"/>
      </a:hlink>
      <a:folHlink>
        <a:srgbClr val="E8E0A8"/>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Grid">
  <a:themeElements>
    <a:clrScheme name="Custom 1">
      <a:dk1>
        <a:srgbClr val="002060"/>
      </a:dk1>
      <a:lt1>
        <a:srgbClr val="FFFFFF"/>
      </a:lt1>
      <a:dk2>
        <a:srgbClr val="F15813"/>
      </a:dk2>
      <a:lt2>
        <a:srgbClr val="003195"/>
      </a:lt2>
      <a:accent1>
        <a:srgbClr val="003195"/>
      </a:accent1>
      <a:accent2>
        <a:srgbClr val="60B5CC"/>
      </a:accent2>
      <a:accent3>
        <a:srgbClr val="003195"/>
      </a:accent3>
      <a:accent4>
        <a:srgbClr val="0042C7"/>
      </a:accent4>
      <a:accent5>
        <a:srgbClr val="003195"/>
      </a:accent5>
      <a:accent6>
        <a:srgbClr val="CF5A1B"/>
      </a:accent6>
      <a:hlink>
        <a:srgbClr val="FFFFFF"/>
      </a:hlink>
      <a:folHlink>
        <a:srgbClr val="00206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Quotable">
  <a:themeElements>
    <a:clrScheme name="Custom 1">
      <a:dk1>
        <a:srgbClr val="0C0C0C"/>
      </a:dk1>
      <a:lt1>
        <a:srgbClr val="FFFFFF"/>
      </a:lt1>
      <a:dk2>
        <a:srgbClr val="363636"/>
      </a:dk2>
      <a:lt2>
        <a:srgbClr val="FFFFFF"/>
      </a:lt2>
      <a:accent1>
        <a:srgbClr val="D09A12"/>
      </a:accent1>
      <a:accent2>
        <a:srgbClr val="D3BA68"/>
      </a:accent2>
      <a:accent3>
        <a:srgbClr val="BB8640"/>
      </a:accent3>
      <a:accent4>
        <a:srgbClr val="AD9277"/>
      </a:accent4>
      <a:accent5>
        <a:srgbClr val="9D8B4B"/>
      </a:accent5>
      <a:accent6>
        <a:srgbClr val="AD9D7B"/>
      </a:accent6>
      <a:hlink>
        <a:srgbClr val="168E8B"/>
      </a:hlink>
      <a:folHlink>
        <a:srgbClr val="E8E0A8"/>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 xmlns:thm15="http://schemas.microsoft.com/office/thememl/2012/main" name="Quotable" id="{39EC5628-30ED-4578-ACD8-9820EDB8E15A}" vid="{6F3559E9-1A4C-49D8-94D4-F41003531C49}"/>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2074</TotalTime>
  <Words>1334</Words>
  <Application>Microsoft Office PowerPoint</Application>
  <PresentationFormat>On-screen Show (4:3)</PresentationFormat>
  <Paragraphs>257</Paragraphs>
  <Slides>30</Slides>
  <Notes>0</Notes>
  <HiddenSlides>0</HiddenSlides>
  <MMClips>0</MMClips>
  <ScaleCrop>false</ScaleCrop>
  <HeadingPairs>
    <vt:vector size="4" baseType="variant">
      <vt:variant>
        <vt:lpstr>Theme</vt:lpstr>
      </vt:variant>
      <vt:variant>
        <vt:i4>5</vt:i4>
      </vt:variant>
      <vt:variant>
        <vt:lpstr>Slide Titles</vt:lpstr>
      </vt:variant>
      <vt:variant>
        <vt:i4>30</vt:i4>
      </vt:variant>
    </vt:vector>
  </HeadingPairs>
  <TitlesOfParts>
    <vt:vector size="35" baseType="lpstr">
      <vt:lpstr>Quotable</vt:lpstr>
      <vt:lpstr>Grid</vt:lpstr>
      <vt:lpstr>Office Theme</vt:lpstr>
      <vt:lpstr>1_Office Theme</vt:lpstr>
      <vt:lpstr>1_Quotable</vt:lpstr>
      <vt:lpstr>Transfer Recruitment:  Thinking outside the box of the typical college fair IACAC Conference 2015</vt:lpstr>
      <vt:lpstr>Purdue University Calumet</vt:lpstr>
      <vt:lpstr>Transfer Recruitment –  Why it Matters</vt:lpstr>
      <vt:lpstr>Transfer Recruitment –  Why it Matters</vt:lpstr>
      <vt:lpstr>Necessary Measures</vt:lpstr>
      <vt:lpstr>Transfer Student Services</vt:lpstr>
      <vt:lpstr>PUC Transfer Stats</vt:lpstr>
      <vt:lpstr>On Campus</vt:lpstr>
      <vt:lpstr>Off Campus</vt:lpstr>
      <vt:lpstr>Upcoming</vt:lpstr>
      <vt:lpstr>University of Illinois at Urbana Champaign</vt:lpstr>
      <vt:lpstr>Our Transfer Population</vt:lpstr>
      <vt:lpstr>History of Transfer Recruitment </vt:lpstr>
      <vt:lpstr>Off-campus Transfer Events</vt:lpstr>
      <vt:lpstr>Transfer Receptions</vt:lpstr>
      <vt:lpstr>Coffee Talks</vt:lpstr>
      <vt:lpstr>Classroom Visits done by colleges</vt:lpstr>
      <vt:lpstr>On-campus Transfer Events</vt:lpstr>
      <vt:lpstr>Transfer Visit Opportunities</vt:lpstr>
      <vt:lpstr>Community College Counselor Outreach</vt:lpstr>
      <vt:lpstr>Community College Advisory Board</vt:lpstr>
      <vt:lpstr>Typical CCAB Agenda</vt:lpstr>
      <vt:lpstr>Transfer Articulation Day</vt:lpstr>
      <vt:lpstr>Community College Counselor Website</vt:lpstr>
      <vt:lpstr>PowerPoint Presentation</vt:lpstr>
      <vt:lpstr>PowerPoint Presentation</vt:lpstr>
      <vt:lpstr>Communication</vt:lpstr>
      <vt:lpstr>Communication con’t</vt:lpstr>
      <vt:lpstr>What’s Next?</vt:lpstr>
      <vt:lpstr>Thank you for attending! </vt:lpstr>
    </vt:vector>
  </TitlesOfParts>
  <Company>University of Illinois at Urbana-Champaign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the Waters of Transfer Recruitment AACRAO Transfer and Technology Conference 2014</dc:title>
  <dc:creator>Smigielski, Kristin</dc:creator>
  <cp:lastModifiedBy>Default</cp:lastModifiedBy>
  <cp:revision>164</cp:revision>
  <dcterms:created xsi:type="dcterms:W3CDTF">2014-06-19T18:06:03Z</dcterms:created>
  <dcterms:modified xsi:type="dcterms:W3CDTF">2015-05-16T00:50:22Z</dcterms:modified>
</cp:coreProperties>
</file>