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notesMasterIdLst>
    <p:notesMasterId r:id="rId42"/>
  </p:notesMasterIdLst>
  <p:handoutMasterIdLst>
    <p:handoutMasterId r:id="rId43"/>
  </p:handoutMasterIdLst>
  <p:sldIdLst>
    <p:sldId id="327" r:id="rId6"/>
    <p:sldId id="299" r:id="rId7"/>
    <p:sldId id="305" r:id="rId8"/>
    <p:sldId id="318" r:id="rId9"/>
    <p:sldId id="308" r:id="rId10"/>
    <p:sldId id="402" r:id="rId11"/>
    <p:sldId id="403" r:id="rId12"/>
    <p:sldId id="320" r:id="rId13"/>
    <p:sldId id="328" r:id="rId14"/>
    <p:sldId id="329" r:id="rId15"/>
    <p:sldId id="336" r:id="rId16"/>
    <p:sldId id="339" r:id="rId17"/>
    <p:sldId id="337" r:id="rId18"/>
    <p:sldId id="331" r:id="rId19"/>
    <p:sldId id="363" r:id="rId20"/>
    <p:sldId id="364" r:id="rId21"/>
    <p:sldId id="385" r:id="rId22"/>
    <p:sldId id="386" r:id="rId23"/>
    <p:sldId id="396" r:id="rId24"/>
    <p:sldId id="397" r:id="rId25"/>
    <p:sldId id="398" r:id="rId26"/>
    <p:sldId id="399" r:id="rId27"/>
    <p:sldId id="400" r:id="rId28"/>
    <p:sldId id="401" r:id="rId29"/>
    <p:sldId id="387" r:id="rId30"/>
    <p:sldId id="388" r:id="rId31"/>
    <p:sldId id="389" r:id="rId32"/>
    <p:sldId id="390" r:id="rId33"/>
    <p:sldId id="391" r:id="rId34"/>
    <p:sldId id="392" r:id="rId35"/>
    <p:sldId id="393" r:id="rId36"/>
    <p:sldId id="394" r:id="rId37"/>
    <p:sldId id="395" r:id="rId38"/>
    <p:sldId id="357" r:id="rId39"/>
    <p:sldId id="356" r:id="rId40"/>
    <p:sldId id="297" r:id="rId4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srodriguez" initials="isr" lastIdx="6" clrIdx="0"/>
  <p:cmAuthor id="1" name="Rbailey" initials="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8A88"/>
    <a:srgbClr val="9B3937"/>
    <a:srgbClr val="1A5596"/>
    <a:srgbClr val="585759"/>
    <a:srgbClr val="FFFFB7"/>
    <a:srgbClr val="4BD0FF"/>
    <a:srgbClr val="79DCFF"/>
    <a:srgbClr val="CCFFCC"/>
    <a:srgbClr val="83C24A"/>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6" autoAdjust="0"/>
    <p:restoredTop sz="94702" autoAdjust="0"/>
  </p:normalViewPr>
  <p:slideViewPr>
    <p:cSldViewPr>
      <p:cViewPr>
        <p:scale>
          <a:sx n="119" d="100"/>
          <a:sy n="119" d="100"/>
        </p:scale>
        <p:origin x="-72" y="174"/>
      </p:cViewPr>
      <p:guideLst>
        <p:guide orient="horz" pos="2160"/>
        <p:guide pos="2880"/>
      </p:guideLst>
    </p:cSldViewPr>
  </p:slideViewPr>
  <p:outlineViewPr>
    <p:cViewPr>
      <p:scale>
        <a:sx n="33" d="100"/>
        <a:sy n="33" d="100"/>
      </p:scale>
      <p:origin x="0" y="1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343" cy="465455"/>
          </a:xfrm>
          <a:prstGeom prst="rect">
            <a:avLst/>
          </a:prstGeom>
        </p:spPr>
        <p:txBody>
          <a:bodyPr vert="horz" lIns="93297" tIns="46649" rIns="93297" bIns="46649" rtlCol="0"/>
          <a:lstStyle>
            <a:lvl1pPr algn="l">
              <a:defRPr sz="1200"/>
            </a:lvl1pPr>
          </a:lstStyle>
          <a:p>
            <a:endParaRPr lang="en-US" dirty="0"/>
          </a:p>
        </p:txBody>
      </p:sp>
      <p:sp>
        <p:nvSpPr>
          <p:cNvPr id="3" name="Date Placeholder 2"/>
          <p:cNvSpPr>
            <a:spLocks noGrp="1"/>
          </p:cNvSpPr>
          <p:nvPr>
            <p:ph type="dt" sz="quarter" idx="1"/>
          </p:nvPr>
        </p:nvSpPr>
        <p:spPr>
          <a:xfrm>
            <a:off x="3978134" y="0"/>
            <a:ext cx="3043343" cy="465455"/>
          </a:xfrm>
          <a:prstGeom prst="rect">
            <a:avLst/>
          </a:prstGeom>
        </p:spPr>
        <p:txBody>
          <a:bodyPr vert="horz" lIns="93297" tIns="46649" rIns="93297" bIns="46649" rtlCol="0"/>
          <a:lstStyle>
            <a:lvl1pPr algn="r">
              <a:defRPr sz="1200"/>
            </a:lvl1pPr>
          </a:lstStyle>
          <a:p>
            <a:fld id="{4524EC1A-C207-4176-8541-D51094D0AED2}" type="datetimeFigureOut">
              <a:rPr lang="en-US" smtClean="0"/>
              <a:pPr/>
              <a:t>5/15/2015</a:t>
            </a:fld>
            <a:endParaRPr lang="en-US" dirty="0"/>
          </a:p>
        </p:txBody>
      </p:sp>
      <p:sp>
        <p:nvSpPr>
          <p:cNvPr id="4" name="Footer Placeholder 3"/>
          <p:cNvSpPr>
            <a:spLocks noGrp="1"/>
          </p:cNvSpPr>
          <p:nvPr>
            <p:ph type="ftr" sz="quarter" idx="2"/>
          </p:nvPr>
        </p:nvSpPr>
        <p:spPr>
          <a:xfrm>
            <a:off x="2" y="8842031"/>
            <a:ext cx="3043343" cy="465455"/>
          </a:xfrm>
          <a:prstGeom prst="rect">
            <a:avLst/>
          </a:prstGeom>
        </p:spPr>
        <p:txBody>
          <a:bodyPr vert="horz" lIns="93297" tIns="46649" rIns="93297" bIns="466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4" y="8842031"/>
            <a:ext cx="3043343" cy="465455"/>
          </a:xfrm>
          <a:prstGeom prst="rect">
            <a:avLst/>
          </a:prstGeom>
        </p:spPr>
        <p:txBody>
          <a:bodyPr vert="horz" lIns="93297" tIns="46649" rIns="93297" bIns="46649" rtlCol="0" anchor="b"/>
          <a:lstStyle>
            <a:lvl1pPr algn="r">
              <a:defRPr sz="1200"/>
            </a:lvl1pPr>
          </a:lstStyle>
          <a:p>
            <a:fld id="{A400C624-33A4-4F55-9F38-97602E2E4D94}" type="slidenum">
              <a:rPr lang="en-US" smtClean="0"/>
              <a:pPr/>
              <a:t>‹#›</a:t>
            </a:fld>
            <a:endParaRPr lang="en-US" dirty="0"/>
          </a:p>
        </p:txBody>
      </p:sp>
    </p:spTree>
    <p:extLst>
      <p:ext uri="{BB962C8B-B14F-4D97-AF65-F5344CB8AC3E}">
        <p14:creationId xmlns:p14="http://schemas.microsoft.com/office/powerpoint/2010/main" val="387058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43980" cy="465773"/>
          </a:xfrm>
          <a:prstGeom prst="rect">
            <a:avLst/>
          </a:prstGeom>
        </p:spPr>
        <p:txBody>
          <a:bodyPr vert="horz" lIns="91557" tIns="45779" rIns="91557" bIns="45779" rtlCol="0"/>
          <a:lstStyle>
            <a:lvl1pPr algn="l">
              <a:defRPr sz="1200"/>
            </a:lvl1pPr>
          </a:lstStyle>
          <a:p>
            <a:endParaRPr lang="en-US" dirty="0"/>
          </a:p>
        </p:txBody>
      </p:sp>
      <p:sp>
        <p:nvSpPr>
          <p:cNvPr id="3" name="Date Placeholder 2"/>
          <p:cNvSpPr>
            <a:spLocks noGrp="1"/>
          </p:cNvSpPr>
          <p:nvPr>
            <p:ph type="dt" idx="1"/>
          </p:nvPr>
        </p:nvSpPr>
        <p:spPr>
          <a:xfrm>
            <a:off x="3977532" y="2"/>
            <a:ext cx="3043980" cy="465773"/>
          </a:xfrm>
          <a:prstGeom prst="rect">
            <a:avLst/>
          </a:prstGeom>
        </p:spPr>
        <p:txBody>
          <a:bodyPr vert="horz" lIns="91557" tIns="45779" rIns="91557" bIns="45779" rtlCol="0"/>
          <a:lstStyle>
            <a:lvl1pPr algn="r">
              <a:defRPr sz="1200"/>
            </a:lvl1pPr>
          </a:lstStyle>
          <a:p>
            <a:fld id="{E29F244F-8FE2-424E-B3E5-53C1C70A9EEA}" type="datetimeFigureOut">
              <a:rPr lang="en-US" smtClean="0"/>
              <a:pPr/>
              <a:t>5/15/2015</a:t>
            </a:fld>
            <a:endParaRPr lang="en-US" dirty="0"/>
          </a:p>
        </p:txBody>
      </p:sp>
      <p:sp>
        <p:nvSpPr>
          <p:cNvPr id="4" name="Slide Image Placeholder 3"/>
          <p:cNvSpPr>
            <a:spLocks noGrp="1" noRot="1" noChangeAspect="1"/>
          </p:cNvSpPr>
          <p:nvPr>
            <p:ph type="sldImg" idx="2"/>
          </p:nvPr>
        </p:nvSpPr>
        <p:spPr>
          <a:xfrm>
            <a:off x="1182688" y="696913"/>
            <a:ext cx="4657725" cy="3492500"/>
          </a:xfrm>
          <a:prstGeom prst="rect">
            <a:avLst/>
          </a:prstGeom>
          <a:noFill/>
          <a:ln w="12700">
            <a:solidFill>
              <a:prstClr val="black"/>
            </a:solidFill>
          </a:ln>
        </p:spPr>
        <p:txBody>
          <a:bodyPr vert="horz" lIns="91557" tIns="45779" rIns="91557" bIns="45779" rtlCol="0" anchor="ctr"/>
          <a:lstStyle/>
          <a:p>
            <a:endParaRPr lang="en-US" dirty="0"/>
          </a:p>
        </p:txBody>
      </p:sp>
      <p:sp>
        <p:nvSpPr>
          <p:cNvPr id="5" name="Notes Placeholder 4"/>
          <p:cNvSpPr>
            <a:spLocks noGrp="1"/>
          </p:cNvSpPr>
          <p:nvPr>
            <p:ph type="body" sz="quarter" idx="3"/>
          </p:nvPr>
        </p:nvSpPr>
        <p:spPr>
          <a:xfrm>
            <a:off x="702947" y="4422460"/>
            <a:ext cx="5617208" cy="4188777"/>
          </a:xfrm>
          <a:prstGeom prst="rect">
            <a:avLst/>
          </a:prstGeom>
        </p:spPr>
        <p:txBody>
          <a:bodyPr vert="horz" lIns="91557" tIns="45779" rIns="91557" bIns="457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1739"/>
            <a:ext cx="3043980" cy="465773"/>
          </a:xfrm>
          <a:prstGeom prst="rect">
            <a:avLst/>
          </a:prstGeom>
        </p:spPr>
        <p:txBody>
          <a:bodyPr vert="horz" lIns="91557" tIns="45779" rIns="91557" bIns="457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7532" y="8841739"/>
            <a:ext cx="3043980" cy="465773"/>
          </a:xfrm>
          <a:prstGeom prst="rect">
            <a:avLst/>
          </a:prstGeom>
        </p:spPr>
        <p:txBody>
          <a:bodyPr vert="horz" lIns="91557" tIns="45779" rIns="91557" bIns="45779" rtlCol="0" anchor="b"/>
          <a:lstStyle>
            <a:lvl1pPr algn="r">
              <a:defRPr sz="1200"/>
            </a:lvl1pPr>
          </a:lstStyle>
          <a:p>
            <a:fld id="{F88545C1-A2BC-480B-BB44-A720FD9596B1}" type="slidenum">
              <a:rPr lang="en-US" smtClean="0"/>
              <a:pPr/>
              <a:t>‹#›</a:t>
            </a:fld>
            <a:endParaRPr lang="en-US" dirty="0"/>
          </a:p>
        </p:txBody>
      </p:sp>
    </p:spTree>
    <p:extLst>
      <p:ext uri="{BB962C8B-B14F-4D97-AF65-F5344CB8AC3E}">
        <p14:creationId xmlns:p14="http://schemas.microsoft.com/office/powerpoint/2010/main" val="847218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2</a:t>
            </a:fld>
            <a:endParaRPr lang="en-US" dirty="0"/>
          </a:p>
        </p:txBody>
      </p:sp>
    </p:spTree>
    <p:extLst>
      <p:ext uri="{BB962C8B-B14F-4D97-AF65-F5344CB8AC3E}">
        <p14:creationId xmlns:p14="http://schemas.microsoft.com/office/powerpoint/2010/main" val="1349264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3</a:t>
            </a:fld>
            <a:endParaRPr lang="en-US" dirty="0"/>
          </a:p>
        </p:txBody>
      </p:sp>
    </p:spTree>
    <p:extLst>
      <p:ext uri="{BB962C8B-B14F-4D97-AF65-F5344CB8AC3E}">
        <p14:creationId xmlns:p14="http://schemas.microsoft.com/office/powerpoint/2010/main" val="2594599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4</a:t>
            </a:fld>
            <a:endParaRPr lang="en-US" dirty="0"/>
          </a:p>
        </p:txBody>
      </p:sp>
    </p:spTree>
    <p:extLst>
      <p:ext uri="{BB962C8B-B14F-4D97-AF65-F5344CB8AC3E}">
        <p14:creationId xmlns:p14="http://schemas.microsoft.com/office/powerpoint/2010/main" val="1378579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5</a:t>
            </a:fld>
            <a:endParaRPr lang="en-US" dirty="0"/>
          </a:p>
        </p:txBody>
      </p:sp>
    </p:spTree>
    <p:extLst>
      <p:ext uri="{BB962C8B-B14F-4D97-AF65-F5344CB8AC3E}">
        <p14:creationId xmlns:p14="http://schemas.microsoft.com/office/powerpoint/2010/main" val="1540828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407988" y="698500"/>
            <a:ext cx="6207125" cy="3490913"/>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5" name="Shape 115"/>
          <p:cNvSpPr txBox="1">
            <a:spLocks noGrp="1"/>
          </p:cNvSpPr>
          <p:nvPr>
            <p:ph type="body" idx="1"/>
          </p:nvPr>
        </p:nvSpPr>
        <p:spPr>
          <a:xfrm>
            <a:off x="702311" y="4421823"/>
            <a:ext cx="5618479" cy="4189095"/>
          </a:xfrm>
          <a:prstGeom prst="rect">
            <a:avLst/>
          </a:prstGeom>
        </p:spPr>
        <p:txBody>
          <a:bodyPr lIns="93308" tIns="93308" rIns="93308" bIns="93308"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8</a:t>
            </a:fld>
            <a:endParaRPr lang="en-US" dirty="0"/>
          </a:p>
        </p:txBody>
      </p:sp>
    </p:spTree>
    <p:extLst>
      <p:ext uri="{BB962C8B-B14F-4D97-AF65-F5344CB8AC3E}">
        <p14:creationId xmlns:p14="http://schemas.microsoft.com/office/powerpoint/2010/main" val="187673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8545C1-A2BC-480B-BB44-A720FD9596B1}" type="slidenum">
              <a:rPr lang="en-US" smtClean="0"/>
              <a:pPr/>
              <a:t>36</a:t>
            </a:fld>
            <a:endParaRPr lang="en-US" dirty="0"/>
          </a:p>
        </p:txBody>
      </p:sp>
    </p:spTree>
    <p:extLst>
      <p:ext uri="{BB962C8B-B14F-4D97-AF65-F5344CB8AC3E}">
        <p14:creationId xmlns:p14="http://schemas.microsoft.com/office/powerpoint/2010/main" val="1651682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2743200"/>
            <a:ext cx="8305800" cy="3543571"/>
          </a:xfrm>
        </p:spPr>
        <p:txBody>
          <a:bodyPr/>
          <a:lstStyle>
            <a:lvl1pPr marL="137160" indent="0">
              <a:buNone/>
              <a:defRPr>
                <a:solidFill>
                  <a:schemeClr val="tx1"/>
                </a:solidFill>
              </a:defRPr>
            </a:lvl1pPr>
            <a:lvl2pPr eaLnBrk="1" latinLnBrk="0" hangingPunct="1">
              <a:defRPr>
                <a:solidFill>
                  <a:schemeClr val="tx1"/>
                </a:solidFill>
                <a:effectLst/>
              </a:defRPr>
            </a:lvl2pPr>
            <a:lvl3pPr eaLnBrk="1" latinLnBrk="0" hangingPunct="1">
              <a:defRPr>
                <a:solidFill>
                  <a:schemeClr val="tx1"/>
                </a:solidFill>
                <a:effectLst/>
              </a:defRPr>
            </a:lvl3pPr>
            <a:lvl4pPr eaLnBrk="1" latinLnBrk="0" hangingPunct="1">
              <a:defRPr>
                <a:solidFill>
                  <a:schemeClr val="tx1"/>
                </a:solidFill>
                <a:effectLst/>
              </a:defRPr>
            </a:lvl4pPr>
            <a:lvl5pPr eaLnBrk="1" latinLnBrk="0" hangingPunct="1">
              <a:defRPr>
                <a:solidFill>
                  <a:schemeClr val="tx1"/>
                </a:solidFill>
                <a:effectLst/>
              </a:defRPr>
            </a:lvl5pPr>
          </a:lstStyle>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smtClean="0"/>
          </a:p>
          <a:p>
            <a:pPr lvl="0" eaLnBrk="1" latinLnBrk="0" hangingPunct="1"/>
            <a:endParaRPr lang="en-US" dirty="0" smtClean="0"/>
          </a:p>
        </p:txBody>
      </p:sp>
      <p:sp>
        <p:nvSpPr>
          <p:cNvPr id="6" name="Slide Number Placeholder 5"/>
          <p:cNvSpPr>
            <a:spLocks noGrp="1"/>
          </p:cNvSpPr>
          <p:nvPr>
            <p:ph type="sldNum" sz="quarter" idx="12"/>
          </p:nvPr>
        </p:nvSpPr>
        <p:spPr/>
        <p:txBody>
          <a:bodyPr/>
          <a:lstStyle/>
          <a:p>
            <a:fld id="{DA8F602D-23B5-4E58-B96A-140F9B6744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9" name="Slide Number Placeholder 28"/>
          <p:cNvSpPr>
            <a:spLocks noGrp="1"/>
          </p:cNvSpPr>
          <p:nvPr>
            <p:ph type="sldNum" sz="quarter" idx="12"/>
          </p:nvPr>
        </p:nvSpPr>
        <p:spPr/>
        <p:txBody>
          <a:bodyPr/>
          <a:lstStyle/>
          <a:p>
            <a:fld id="{DA8F602D-23B5-4E58-B96A-140F9B674447}" type="slidenum">
              <a:rPr lang="en-US" smtClean="0"/>
              <a:pPr/>
              <a:t>‹#›</a:t>
            </a:fld>
            <a:endParaRPr lang="en-US" dirty="0"/>
          </a:p>
        </p:txBody>
      </p:sp>
      <p:sp>
        <p:nvSpPr>
          <p:cNvPr id="9" name="Subtitle 8"/>
          <p:cNvSpPr>
            <a:spLocks noGrp="1"/>
          </p:cNvSpPr>
          <p:nvPr>
            <p:ph type="subTitle" idx="1"/>
          </p:nvPr>
        </p:nvSpPr>
        <p:spPr>
          <a:xfrm>
            <a:off x="304800" y="3048000"/>
            <a:ext cx="8534400" cy="2438400"/>
          </a:xfrm>
        </p:spPr>
        <p:txBody>
          <a:bodyPr>
            <a:normAutofit/>
          </a:bodyPr>
          <a:lstStyle>
            <a:lvl1pPr marL="0" indent="0" algn="ctr">
              <a:buNone/>
              <a:defRPr sz="2800" b="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grpSp>
        <p:nvGrpSpPr>
          <p:cNvPr id="11" name="Group 10"/>
          <p:cNvGrpSpPr/>
          <p:nvPr userDrawn="1"/>
        </p:nvGrpSpPr>
        <p:grpSpPr>
          <a:xfrm>
            <a:off x="152400" y="188767"/>
            <a:ext cx="6934806" cy="1054469"/>
            <a:chOff x="152400" y="188767"/>
            <a:chExt cx="6934806" cy="1054469"/>
          </a:xfrm>
        </p:grpSpPr>
        <p:pic>
          <p:nvPicPr>
            <p:cNvPr id="12" name="Picture 11" descr="NACAC PPT Plain Bi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88767"/>
              <a:ext cx="2929666" cy="1054469"/>
            </a:xfrm>
            <a:prstGeom prst="rect">
              <a:avLst/>
            </a:prstGeom>
            <a:effectLst>
              <a:innerShdw blurRad="114300">
                <a:prstClr val="black"/>
              </a:innerShdw>
            </a:effectLst>
          </p:spPr>
        </p:pic>
        <p:sp>
          <p:nvSpPr>
            <p:cNvPr id="13" name="TextBox 12"/>
            <p:cNvSpPr txBox="1"/>
            <p:nvPr userDrawn="1"/>
          </p:nvSpPr>
          <p:spPr>
            <a:xfrm>
              <a:off x="1295400" y="381000"/>
              <a:ext cx="5791806" cy="215444"/>
            </a:xfrm>
            <a:prstGeom prst="rect">
              <a:avLst/>
            </a:prstGeom>
            <a:noFill/>
          </p:spPr>
          <p:txBody>
            <a:bodyPr wrap="square" rtlCol="0">
              <a:spAutoFit/>
            </a:bodyPr>
            <a:lstStyle/>
            <a:p>
              <a:r>
                <a:rPr lang="en-US" sz="800" b="1" dirty="0" smtClean="0">
                  <a:latin typeface="Trade Gothic LT Std Bold Cn"/>
                  <a:cs typeface="Trade Gothic LT Std Bold Cn"/>
                </a:rPr>
                <a:t>National</a:t>
              </a:r>
              <a:r>
                <a:rPr lang="en-US" sz="800" b="1" baseline="0" dirty="0" smtClean="0">
                  <a:latin typeface="Trade Gothic LT Std Bold Cn"/>
                  <a:cs typeface="Trade Gothic LT Std Bold Cn"/>
                </a:rPr>
                <a:t> Association for College Admission Counseling</a:t>
              </a:r>
              <a:endParaRPr lang="en-US" sz="800" b="1" dirty="0">
                <a:latin typeface="Trade Gothic LT Std Bold Cn"/>
                <a:cs typeface="Trade Gothic LT Std Bold Cn"/>
              </a:endParaRPr>
            </a:p>
          </p:txBody>
        </p:sp>
      </p:gr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743200"/>
            <a:ext cx="4038600" cy="3382963"/>
          </a:xfrm>
        </p:spPr>
        <p:txBody>
          <a:bodyPr/>
          <a:lstStyle>
            <a:lvl1pPr>
              <a:defRPr sz="2400">
                <a:solidFill>
                  <a:schemeClr val="tx1"/>
                </a:solidFill>
                <a:effectLst/>
              </a:defRPr>
            </a:lvl1pPr>
            <a:lvl2pPr>
              <a:defRPr sz="2000">
                <a:solidFill>
                  <a:schemeClr val="tx1"/>
                </a:solidFill>
              </a:defRPr>
            </a:lvl2pPr>
            <a:lvl3pPr>
              <a:defRPr sz="1800">
                <a:solidFill>
                  <a:schemeClr val="tx1"/>
                </a:solidFill>
              </a:defRPr>
            </a:lvl3pPr>
            <a:lvl4pPr>
              <a:defRPr sz="1400">
                <a:solidFill>
                  <a:schemeClr val="tx1"/>
                </a:solidFill>
              </a:defRPr>
            </a:lvl4pPr>
            <a:lvl5pPr>
              <a:defRPr sz="1400">
                <a:solidFill>
                  <a:schemeClr val="tx1"/>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Content Placeholder 3"/>
          <p:cNvSpPr>
            <a:spLocks noGrp="1"/>
          </p:cNvSpPr>
          <p:nvPr>
            <p:ph sz="half" idx="2"/>
          </p:nvPr>
        </p:nvSpPr>
        <p:spPr>
          <a:xfrm>
            <a:off x="4648200" y="2743200"/>
            <a:ext cx="4038600" cy="3382963"/>
          </a:xfrm>
        </p:spPr>
        <p:txBody>
          <a:bodyPr/>
          <a:lstStyle>
            <a:lvl1pPr>
              <a:defRPr sz="2400">
                <a:solidFill>
                  <a:schemeClr val="tx1"/>
                </a:solidFill>
                <a:effectLst/>
              </a:defRPr>
            </a:lvl1pPr>
            <a:lvl2pPr>
              <a:defRPr sz="2000">
                <a:solidFill>
                  <a:schemeClr val="tx1"/>
                </a:solidFill>
              </a:defRPr>
            </a:lvl2pPr>
            <a:lvl3pPr>
              <a:defRPr sz="1800">
                <a:solidFill>
                  <a:schemeClr val="tx1"/>
                </a:solidFill>
              </a:defRPr>
            </a:lvl3pPr>
            <a:lvl4pPr>
              <a:defRPr sz="1400">
                <a:solidFill>
                  <a:schemeClr val="tx1"/>
                </a:solidFill>
              </a:defRPr>
            </a:lvl4pPr>
            <a:lvl5pPr>
              <a:defRPr sz="1400">
                <a:solidFill>
                  <a:schemeClr val="tx1"/>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Slide Number Placeholder 6"/>
          <p:cNvSpPr>
            <a:spLocks noGrp="1"/>
          </p:cNvSpPr>
          <p:nvPr>
            <p:ph type="sldNum" sz="quarter" idx="12"/>
          </p:nvPr>
        </p:nvSpPr>
        <p:spPr>
          <a:xfrm>
            <a:off x="8305800" y="6416675"/>
            <a:ext cx="381000" cy="365125"/>
          </a:xfrm>
        </p:spPr>
        <p:txBody>
          <a:bodyPr/>
          <a:lstStyle/>
          <a:p>
            <a:fld id="{DA8F602D-23B5-4E58-B96A-140F9B674447}"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8000">
              <a:schemeClr val="bg1"/>
            </a:gs>
            <a:gs pos="52000">
              <a:srgbClr val="FFFFB7"/>
            </a:gs>
            <a:gs pos="5000">
              <a:srgbClr val="D48A88"/>
            </a:gs>
          </a:gsLst>
          <a:lin ang="2700000" scaled="1"/>
          <a:tileRect/>
        </a:gradFill>
        <a:effectLst/>
      </p:bgPr>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533400" y="2743200"/>
            <a:ext cx="8229600" cy="3276600"/>
          </a:xfrm>
          <a:prstGeom prst="rect">
            <a:avLst/>
          </a:prstGeom>
        </p:spPr>
        <p:txBody>
          <a:bodyPr vert="horz">
            <a:normAutofit/>
            <a:scene3d>
              <a:camera prst="orthographicFront"/>
              <a:lightRig rig="flood" dir="t"/>
            </a:scene3d>
          </a:bodyPr>
          <a:lstStyle/>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p>
          <a:p>
            <a:pPr lvl="1" eaLnBrk="1" latinLnBrk="0" hangingPunct="1"/>
            <a:endParaRPr kumimoji="0" lang="en-US" dirty="0" smtClean="0"/>
          </a:p>
        </p:txBody>
      </p:sp>
      <p:sp>
        <p:nvSpPr>
          <p:cNvPr id="23" name="Slide Number Placeholder 22"/>
          <p:cNvSpPr>
            <a:spLocks noGrp="1"/>
          </p:cNvSpPr>
          <p:nvPr>
            <p:ph type="sldNum" sz="quarter" idx="4"/>
          </p:nvPr>
        </p:nvSpPr>
        <p:spPr>
          <a:xfrm>
            <a:off x="8382000" y="6416675"/>
            <a:ext cx="3048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8DCE106-81B6-48D1-8827-60104DABDB8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timing>
    <p:tnLst>
      <p:par>
        <p:cTn id="1" dur="indefinite" restart="never" nodeType="tmRoot"/>
      </p:par>
    </p:tnLst>
  </p:timing>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4400" b="1" kern="1200">
          <a:solidFill>
            <a:srgbClr val="FF6600"/>
          </a:solidFill>
          <a:effectLst>
            <a:outerShdw blurRad="38100" dist="38100" dir="2700000" algn="tl">
              <a:srgbClr val="000000">
                <a:alpha val="43137"/>
              </a:srgbClr>
            </a:outerShdw>
          </a:effectLst>
          <a:latin typeface="+mn-lt"/>
          <a:ea typeface="+mn-ea"/>
          <a:cs typeface="+mn-cs"/>
        </a:defRPr>
      </a:lvl1pPr>
      <a:lvl2pPr marL="868680" indent="-283464" algn="l" rtl="0" eaLnBrk="1" latinLnBrk="0" hangingPunct="1">
        <a:spcBef>
          <a:spcPct val="20000"/>
        </a:spcBef>
        <a:buClrTx/>
        <a:buSzPct val="80000"/>
        <a:buFont typeface="Wingdings" pitchFamily="2" charset="2"/>
        <a:buChar char="v"/>
        <a:defRPr kumimoji="0" sz="3000" kern="1200">
          <a:solidFill>
            <a:schemeClr val="tx1"/>
          </a:solidFill>
          <a:effectLst/>
          <a:latin typeface="+mn-lt"/>
          <a:ea typeface="+mn-ea"/>
          <a:cs typeface="+mn-cs"/>
        </a:defRPr>
      </a:lvl2pPr>
      <a:lvl3pPr marL="1133856" indent="-228600" algn="l" rtl="0" eaLnBrk="1" latinLnBrk="0" hangingPunct="1">
        <a:spcBef>
          <a:spcPct val="20000"/>
        </a:spcBef>
        <a:buClr>
          <a:srgbClr val="FA6500"/>
        </a:buClr>
        <a:buSzPct val="95000"/>
        <a:buFont typeface="Wingdings" pitchFamily="2" charset="2"/>
        <a:buChar char="v"/>
        <a:defRPr kumimoji="0" sz="2400" kern="1200">
          <a:solidFill>
            <a:schemeClr val="tx1"/>
          </a:solidFill>
          <a:effectLst/>
          <a:latin typeface="+mn-lt"/>
          <a:ea typeface="+mn-ea"/>
          <a:cs typeface="+mn-cs"/>
        </a:defRPr>
      </a:lvl3pPr>
      <a:lvl4pPr marL="1353312" indent="-182880" algn="l" rtl="0" eaLnBrk="1" latinLnBrk="0" hangingPunct="1">
        <a:spcBef>
          <a:spcPct val="20000"/>
        </a:spcBef>
        <a:buClr>
          <a:srgbClr val="FA6500"/>
        </a:buClr>
        <a:buSzPct val="100000"/>
        <a:buFont typeface="Wingdings" pitchFamily="2" charset="2"/>
        <a:buChar char="v"/>
        <a:defRPr kumimoji="0" sz="1800" kern="1200">
          <a:solidFill>
            <a:schemeClr val="tx1"/>
          </a:solidFill>
          <a:effectLst/>
          <a:latin typeface="+mn-lt"/>
          <a:ea typeface="+mn-ea"/>
          <a:cs typeface="+mn-cs"/>
        </a:defRPr>
      </a:lvl4pPr>
      <a:lvl5pPr marL="1545336" indent="-182880" algn="l" rtl="0" eaLnBrk="1" latinLnBrk="0" hangingPunct="1">
        <a:spcBef>
          <a:spcPct val="20000"/>
        </a:spcBef>
        <a:buClr>
          <a:srgbClr val="FA6500"/>
        </a:buClr>
        <a:buFont typeface="Wingdings" pitchFamily="2" charset="2"/>
        <a:buChar char="v"/>
        <a:defRPr kumimoji="0" sz="1400" kern="1200">
          <a:solidFill>
            <a:schemeClr val="tx1"/>
          </a:solidFill>
          <a:effectLst/>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38113" y="2964656"/>
            <a:ext cx="7993380" cy="18288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tx2">
                  <a:lumMod val="25000"/>
                </a:schemeClr>
              </a:solidFill>
              <a:latin typeface="Copperplate Gothic Bold" pitchFamily="34" charset="0"/>
            </a:endParaRPr>
          </a:p>
        </p:txBody>
      </p:sp>
      <p:sp>
        <p:nvSpPr>
          <p:cNvPr id="3" name="Slide Number Placeholder 2"/>
          <p:cNvSpPr>
            <a:spLocks noGrp="1"/>
          </p:cNvSpPr>
          <p:nvPr>
            <p:ph type="sldNum" sz="quarter" idx="12"/>
          </p:nvPr>
        </p:nvSpPr>
        <p:spPr>
          <a:xfrm>
            <a:off x="133313" y="6416674"/>
            <a:ext cx="304800" cy="365125"/>
          </a:xfrm>
        </p:spPr>
        <p:txBody>
          <a:bodyPr/>
          <a:lstStyle/>
          <a:p>
            <a:fld id="{DA8F602D-23B5-4E58-B96A-140F9B674447}" type="slidenum">
              <a:rPr lang="en-US" smtClean="0"/>
              <a:pPr/>
              <a:t>1</a:t>
            </a:fld>
            <a:endParaRPr lang="en-US" dirty="0"/>
          </a:p>
        </p:txBody>
      </p:sp>
      <p:sp>
        <p:nvSpPr>
          <p:cNvPr id="5" name="Subtitle 2"/>
          <p:cNvSpPr txBox="1">
            <a:spLocks/>
          </p:cNvSpPr>
          <p:nvPr/>
        </p:nvSpPr>
        <p:spPr>
          <a:xfrm>
            <a:off x="914400" y="4237037"/>
            <a:ext cx="7239000" cy="2362200"/>
          </a:xfrm>
          <a:prstGeom prst="rect">
            <a:avLst/>
          </a:prstGeom>
        </p:spPr>
        <p:txBody>
          <a:bodyPr vert="horz">
            <a:noAutofit/>
            <a:scene3d>
              <a:camera prst="orthographicFront"/>
              <a:lightRig rig="flood" dir="t"/>
            </a:scene3d>
          </a:bodyPr>
          <a:lstStyle>
            <a:lvl1pPr marL="137160" indent="0" algn="l" rtl="0" eaLnBrk="1" latinLnBrk="0" hangingPunct="1">
              <a:spcBef>
                <a:spcPct val="20000"/>
              </a:spcBef>
              <a:buClr>
                <a:schemeClr val="tx1">
                  <a:shade val="95000"/>
                </a:schemeClr>
              </a:buClr>
              <a:buSzPct val="65000"/>
              <a:buFont typeface="Wingdings 2"/>
              <a:buNone/>
              <a:defRPr kumimoji="0" sz="4400" b="1" kern="1200">
                <a:solidFill>
                  <a:schemeClr val="bg2">
                    <a:lumMod val="50000"/>
                  </a:schemeClr>
                </a:solidFill>
                <a:effectLst>
                  <a:outerShdw blurRad="38100" dist="38100" dir="2700000" algn="tl">
                    <a:srgbClr val="000000">
                      <a:alpha val="43137"/>
                    </a:srgbClr>
                  </a:outerShdw>
                </a:effectLst>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3000" kern="1200">
                <a:solidFill>
                  <a:schemeClr val="bg2">
                    <a:lumMod val="50000"/>
                  </a:schemeClr>
                </a:solidFill>
                <a:effectLst/>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400" kern="1200">
                <a:solidFill>
                  <a:schemeClr val="bg2">
                    <a:lumMod val="50000"/>
                  </a:schemeClr>
                </a:solidFill>
                <a:effectLst/>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1800" kern="1200">
                <a:solidFill>
                  <a:schemeClr val="bg2">
                    <a:lumMod val="50000"/>
                  </a:schemeClr>
                </a:solidFill>
                <a:effectLst/>
                <a:latin typeface="+mn-lt"/>
                <a:ea typeface="+mn-ea"/>
                <a:cs typeface="+mn-cs"/>
              </a:defRPr>
            </a:lvl4pPr>
            <a:lvl5pPr marL="1545336" indent="-182880" algn="l" rtl="0" eaLnBrk="1" latinLnBrk="0" hangingPunct="1">
              <a:spcBef>
                <a:spcPct val="20000"/>
              </a:spcBef>
              <a:buClr>
                <a:schemeClr val="tx1"/>
              </a:buClr>
              <a:buFont typeface="Wingdings 2"/>
              <a:buChar char=""/>
              <a:defRPr kumimoji="0" sz="1400" kern="1200">
                <a:solidFill>
                  <a:schemeClr val="bg2">
                    <a:lumMod val="50000"/>
                  </a:schemeClr>
                </a:solidFill>
                <a:effectLst/>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algn="ctr"/>
            <a:endParaRPr lang="en-US" sz="2600" dirty="0">
              <a:effectLst/>
              <a:latin typeface="Arial" panose="020B0604020202020204" pitchFamily="34" charset="0"/>
              <a:cs typeface="Arial" panose="020B0604020202020204" pitchFamily="34" charset="0"/>
            </a:endParaRPr>
          </a:p>
          <a:p>
            <a:pPr algn="ctr"/>
            <a:endParaRPr lang="en-US" sz="2200" dirty="0" smtClean="0">
              <a:solidFill>
                <a:schemeClr val="tx1"/>
              </a:solidFill>
              <a:effectLst/>
              <a:latin typeface="Arial" panose="020B0604020202020204" pitchFamily="34" charset="0"/>
              <a:cs typeface="Arial" panose="020B0604020202020204" pitchFamily="34" charset="0"/>
            </a:endParaRPr>
          </a:p>
          <a:p>
            <a:pPr algn="ctr"/>
            <a:r>
              <a:rPr lang="en-US" sz="2200" dirty="0" smtClean="0">
                <a:solidFill>
                  <a:schemeClr val="tx1"/>
                </a:solidFill>
                <a:effectLst/>
                <a:latin typeface="Arial" panose="020B0604020202020204" pitchFamily="34" charset="0"/>
                <a:cs typeface="Arial" panose="020B0604020202020204" pitchFamily="34" charset="0"/>
              </a:rPr>
              <a:t>IACAC Annual Conference </a:t>
            </a:r>
          </a:p>
          <a:p>
            <a:pPr algn="ctr"/>
            <a:r>
              <a:rPr lang="en-US" sz="2200" dirty="0" smtClean="0">
                <a:solidFill>
                  <a:schemeClr val="tx1"/>
                </a:solidFill>
                <a:latin typeface="Arial" panose="020B0604020202020204" pitchFamily="34" charset="0"/>
                <a:cs typeface="Arial" panose="020B0604020202020204" pitchFamily="34" charset="0"/>
              </a:rPr>
              <a:t>April 30, 2015	</a:t>
            </a:r>
            <a:endParaRPr lang="en-US" sz="2200" dirty="0">
              <a:solidFill>
                <a:schemeClr val="tx1"/>
              </a:solidFill>
              <a:latin typeface="Arial" panose="020B0604020202020204" pitchFamily="34" charset="0"/>
              <a:cs typeface="Arial" panose="020B0604020202020204" pitchFamily="34" charset="0"/>
            </a:endParaRPr>
          </a:p>
        </p:txBody>
      </p:sp>
      <p:sp>
        <p:nvSpPr>
          <p:cNvPr id="7" name="Content Placeholder 1"/>
          <p:cNvSpPr txBox="1">
            <a:spLocks/>
          </p:cNvSpPr>
          <p:nvPr/>
        </p:nvSpPr>
        <p:spPr>
          <a:xfrm>
            <a:off x="281903" y="3063310"/>
            <a:ext cx="8305800" cy="1752600"/>
          </a:xfrm>
          <a:prstGeom prst="rect">
            <a:avLst/>
          </a:prstGeom>
        </p:spPr>
        <p:txBody>
          <a:bodyPr vert="horz">
            <a:normAutofit lnSpcReduction="10000"/>
            <a:scene3d>
              <a:camera prst="orthographicFront"/>
              <a:lightRig rig="flood" dir="t"/>
            </a:scene3d>
          </a:bodyPr>
          <a:lstStyle>
            <a:lvl1pPr marL="137160" indent="0" algn="l" rtl="0" eaLnBrk="1" latinLnBrk="0" hangingPunct="1">
              <a:spcBef>
                <a:spcPct val="20000"/>
              </a:spcBef>
              <a:buClr>
                <a:schemeClr val="tx1">
                  <a:shade val="95000"/>
                </a:schemeClr>
              </a:buClr>
              <a:buSzPct val="65000"/>
              <a:buFont typeface="Wingdings 2"/>
              <a:buNone/>
              <a:defRPr kumimoji="0" sz="4400" b="1" kern="1200">
                <a:solidFill>
                  <a:schemeClr val="bg2">
                    <a:lumMod val="50000"/>
                  </a:schemeClr>
                </a:solidFill>
                <a:effectLst>
                  <a:outerShdw blurRad="38100" dist="38100" dir="2700000" algn="tl">
                    <a:srgbClr val="000000">
                      <a:alpha val="43137"/>
                    </a:srgbClr>
                  </a:outerShdw>
                </a:effectLst>
                <a:latin typeface="+mn-lt"/>
                <a:ea typeface="+mn-ea"/>
                <a:cs typeface="+mn-cs"/>
              </a:defRPr>
            </a:lvl1pPr>
            <a:lvl2pPr marL="868680" indent="-283464" algn="l" rtl="0" eaLnBrk="1" latinLnBrk="0" hangingPunct="1">
              <a:spcBef>
                <a:spcPct val="20000"/>
              </a:spcBef>
              <a:buClrTx/>
              <a:buSzPct val="80000"/>
              <a:buFont typeface="Wingdings" pitchFamily="2" charset="2"/>
              <a:buChar char="v"/>
              <a:defRPr kumimoji="0" sz="3000" kern="1200">
                <a:solidFill>
                  <a:schemeClr val="bg2">
                    <a:lumMod val="50000"/>
                  </a:schemeClr>
                </a:solidFill>
                <a:effectLst/>
                <a:latin typeface="+mn-lt"/>
                <a:ea typeface="+mn-ea"/>
                <a:cs typeface="+mn-cs"/>
              </a:defRPr>
            </a:lvl2pPr>
            <a:lvl3pPr marL="1133856" indent="-228600" algn="l" rtl="0" eaLnBrk="1" latinLnBrk="0" hangingPunct="1">
              <a:spcBef>
                <a:spcPct val="20000"/>
              </a:spcBef>
              <a:buClr>
                <a:srgbClr val="FA6500"/>
              </a:buClr>
              <a:buSzPct val="95000"/>
              <a:buFont typeface="Wingdings" pitchFamily="2" charset="2"/>
              <a:buChar char="v"/>
              <a:defRPr kumimoji="0" sz="2400" kern="1200">
                <a:solidFill>
                  <a:schemeClr val="bg2">
                    <a:lumMod val="50000"/>
                  </a:schemeClr>
                </a:solidFill>
                <a:effectLst/>
                <a:latin typeface="+mn-lt"/>
                <a:ea typeface="+mn-ea"/>
                <a:cs typeface="+mn-cs"/>
              </a:defRPr>
            </a:lvl3pPr>
            <a:lvl4pPr marL="1353312" indent="-182880" algn="l" rtl="0" eaLnBrk="1" latinLnBrk="0" hangingPunct="1">
              <a:spcBef>
                <a:spcPct val="20000"/>
              </a:spcBef>
              <a:buClr>
                <a:srgbClr val="FA6500"/>
              </a:buClr>
              <a:buSzPct val="100000"/>
              <a:buFont typeface="Wingdings" pitchFamily="2" charset="2"/>
              <a:buChar char="v"/>
              <a:defRPr kumimoji="0" sz="1800" kern="1200">
                <a:solidFill>
                  <a:schemeClr val="bg2">
                    <a:lumMod val="50000"/>
                  </a:schemeClr>
                </a:solidFill>
                <a:effectLst/>
                <a:latin typeface="+mn-lt"/>
                <a:ea typeface="+mn-ea"/>
                <a:cs typeface="+mn-cs"/>
              </a:defRPr>
            </a:lvl4pPr>
            <a:lvl5pPr marL="1545336" indent="-182880" algn="l" rtl="0" eaLnBrk="1" latinLnBrk="0" hangingPunct="1">
              <a:spcBef>
                <a:spcPct val="20000"/>
              </a:spcBef>
              <a:buClr>
                <a:srgbClr val="FA6500"/>
              </a:buClr>
              <a:buFont typeface="Wingdings" pitchFamily="2" charset="2"/>
              <a:buChar char="v"/>
              <a:defRPr kumimoji="0" sz="1400" kern="1200">
                <a:solidFill>
                  <a:schemeClr val="bg2">
                    <a:lumMod val="50000"/>
                  </a:schemeClr>
                </a:solidFill>
                <a:effectLst/>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algn="ctr"/>
            <a:r>
              <a:rPr lang="en-US" sz="4000" dirty="0" smtClean="0">
                <a:solidFill>
                  <a:schemeClr val="accent2">
                    <a:lumMod val="50000"/>
                  </a:schemeClr>
                </a:solidFill>
                <a:latin typeface="Copperplate Gothic Bold" pitchFamily="34" charset="0"/>
              </a:rPr>
              <a:t>Statement of Principles </a:t>
            </a:r>
            <a:br>
              <a:rPr lang="en-US" sz="4000" dirty="0" smtClean="0">
                <a:solidFill>
                  <a:schemeClr val="accent2">
                    <a:lumMod val="50000"/>
                  </a:schemeClr>
                </a:solidFill>
                <a:latin typeface="Copperplate Gothic Bold" pitchFamily="34" charset="0"/>
              </a:rPr>
            </a:br>
            <a:r>
              <a:rPr lang="en-US" sz="4000" dirty="0" smtClean="0">
                <a:solidFill>
                  <a:schemeClr val="accent2">
                    <a:lumMod val="50000"/>
                  </a:schemeClr>
                </a:solidFill>
                <a:latin typeface="Copperplate Gothic Bold" pitchFamily="34" charset="0"/>
              </a:rPr>
              <a:t>of Good Practice</a:t>
            </a:r>
          </a:p>
          <a:p>
            <a:pPr algn="ctr"/>
            <a:r>
              <a:rPr lang="en-US" sz="3000" i="1" dirty="0" smtClean="0">
                <a:solidFill>
                  <a:schemeClr val="accent2">
                    <a:lumMod val="50000"/>
                  </a:schemeClr>
                </a:solidFill>
                <a:latin typeface="Copperplate Gothic Bold" pitchFamily="34" charset="0"/>
              </a:rPr>
              <a:t>(SPGP)</a:t>
            </a:r>
            <a:endParaRPr lang="en-US" sz="3000" i="1" dirty="0">
              <a:solidFill>
                <a:schemeClr val="accent2">
                  <a:lumMod val="50000"/>
                </a:schemeClr>
              </a:solidFill>
            </a:endParaRPr>
          </a:p>
        </p:txBody>
      </p:sp>
      <p:grpSp>
        <p:nvGrpSpPr>
          <p:cNvPr id="15" name="Group 14"/>
          <p:cNvGrpSpPr/>
          <p:nvPr/>
        </p:nvGrpSpPr>
        <p:grpSpPr>
          <a:xfrm>
            <a:off x="438113" y="192761"/>
            <a:ext cx="8272233" cy="2342262"/>
            <a:chOff x="118334" y="200581"/>
            <a:chExt cx="8272233" cy="2342262"/>
          </a:xfrm>
        </p:grpSpPr>
        <p:pic>
          <p:nvPicPr>
            <p:cNvPr id="16" name="Picture 15" descr="NACAC PPT Plain Bi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334" y="200581"/>
              <a:ext cx="6507580" cy="2342262"/>
            </a:xfrm>
            <a:prstGeom prst="rect">
              <a:avLst/>
            </a:prstGeom>
            <a:effectLst>
              <a:innerShdw blurRad="114300">
                <a:prstClr val="black"/>
              </a:innerShdw>
            </a:effectLst>
          </p:spPr>
        </p:pic>
        <p:sp>
          <p:nvSpPr>
            <p:cNvPr id="17" name="TextBox 16"/>
            <p:cNvSpPr txBox="1"/>
            <p:nvPr userDrawn="1"/>
          </p:nvSpPr>
          <p:spPr>
            <a:xfrm>
              <a:off x="2598761" y="716002"/>
              <a:ext cx="5791806" cy="307777"/>
            </a:xfrm>
            <a:prstGeom prst="rect">
              <a:avLst/>
            </a:prstGeom>
            <a:noFill/>
          </p:spPr>
          <p:txBody>
            <a:bodyPr wrap="square" rtlCol="0">
              <a:spAutoFit/>
            </a:bodyPr>
            <a:lstStyle/>
            <a:p>
              <a:r>
                <a:rPr lang="en-US" sz="1400" b="1" dirty="0" smtClean="0">
                  <a:latin typeface="Trade Gothic LT Std Bold Cn"/>
                  <a:cs typeface="Trade Gothic LT Std Bold Cn"/>
                </a:rPr>
                <a:t>National</a:t>
              </a:r>
              <a:r>
                <a:rPr lang="en-US" sz="1400" b="1" baseline="0" dirty="0" smtClean="0">
                  <a:latin typeface="Trade Gothic LT Std Bold Cn"/>
                  <a:cs typeface="Trade Gothic LT Std Bold Cn"/>
                </a:rPr>
                <a:t> Association for College Admission Counseling</a:t>
              </a:r>
              <a:endParaRPr lang="en-US" sz="1400" b="1" dirty="0">
                <a:latin typeface="Trade Gothic LT Std Bold Cn"/>
                <a:cs typeface="Trade Gothic LT Std Bold Cn"/>
              </a:endParaRPr>
            </a:p>
          </p:txBody>
        </p:sp>
      </p:grpSp>
    </p:spTree>
    <p:extLst>
      <p:ext uri="{BB962C8B-B14F-4D97-AF65-F5344CB8AC3E}">
        <p14:creationId xmlns:p14="http://schemas.microsoft.com/office/powerpoint/2010/main" val="3752977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7696200" cy="3124200"/>
          </a:xfrm>
        </p:spPr>
        <p:txBody>
          <a:bodyPr>
            <a:noAutofit/>
          </a:bodyPr>
          <a:lstStyle/>
          <a:p>
            <a:pPr marL="571500" indent="-571500">
              <a:buClr>
                <a:srgbClr val="FF6600"/>
              </a:buClr>
              <a:buFont typeface="Wingdings" pitchFamily="2" charset="2"/>
              <a:buChar char="v"/>
            </a:pPr>
            <a:r>
              <a:rPr lang="en-US" sz="2200" dirty="0">
                <a:effectLst/>
              </a:rPr>
              <a:t>SPGP </a:t>
            </a:r>
            <a:r>
              <a:rPr lang="en-US" sz="2200" dirty="0" smtClean="0">
                <a:effectLst/>
              </a:rPr>
              <a:t>Mandatory Principle II.B.12. – All post secondary members agree they will:</a:t>
            </a:r>
          </a:p>
          <a:p>
            <a:pPr marL="731520" lvl="1">
              <a:buClr>
                <a:srgbClr val="FF6600"/>
              </a:buClr>
            </a:pPr>
            <a:r>
              <a:rPr lang="en-US" sz="2200" dirty="0" smtClean="0"/>
              <a:t>not </a:t>
            </a:r>
            <a:r>
              <a:rPr lang="en-US" sz="2200" dirty="0"/>
              <a:t>establish any application deadlines for first-year candidates for fall admission prior to October 15 and will give equal consideration to all applications received by that date. </a:t>
            </a:r>
            <a:endParaRPr lang="en-US" sz="2200" dirty="0" smtClean="0"/>
          </a:p>
          <a:p>
            <a:pPr marL="448056" lvl="1" indent="0">
              <a:buClr>
                <a:srgbClr val="FF6600"/>
              </a:buClr>
              <a:buNone/>
            </a:pPr>
            <a:endParaRPr lang="en-US" sz="2200" dirty="0"/>
          </a:p>
          <a:p>
            <a:pPr marL="731520" lvl="1">
              <a:buClr>
                <a:srgbClr val="FF6600"/>
              </a:buClr>
            </a:pPr>
            <a:r>
              <a:rPr lang="en-US" sz="2200" dirty="0"/>
              <a:t>a. Colleges and universities may welcome the initiation of applications from first-year students prior to the notification date and earliest application deadlines. Any incentives offered, including but not limited to application fee waivers, essay waivers, scholarships, housing, etc., must be honored at least through October 15; </a:t>
            </a:r>
          </a:p>
        </p:txBody>
      </p:sp>
      <p:sp>
        <p:nvSpPr>
          <p:cNvPr id="3" name="Slide Number Placeholder 2"/>
          <p:cNvSpPr>
            <a:spLocks noGrp="1"/>
          </p:cNvSpPr>
          <p:nvPr>
            <p:ph type="sldNum" sz="quarter" idx="12"/>
          </p:nvPr>
        </p:nvSpPr>
        <p:spPr/>
        <p:txBody>
          <a:bodyPr/>
          <a:lstStyle/>
          <a:p>
            <a:fld id="{DA8F602D-23B5-4E58-B96A-140F9B674447}" type="slidenum">
              <a:rPr lang="en-US" smtClean="0"/>
              <a:pPr/>
              <a:t>10</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1</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4001708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041" y="2057400"/>
            <a:ext cx="8340375" cy="3276600"/>
          </a:xfrm>
        </p:spPr>
        <p:txBody>
          <a:bodyPr>
            <a:normAutofit/>
          </a:bodyPr>
          <a:lstStyle/>
          <a:p>
            <a:pPr marL="708660" indent="-571500">
              <a:buClr>
                <a:srgbClr val="FF6600"/>
              </a:buClr>
              <a:buFont typeface="Wingdings" pitchFamily="2" charset="2"/>
              <a:buChar char="v"/>
            </a:pPr>
            <a:r>
              <a:rPr lang="en-US" sz="2400" b="0" dirty="0">
                <a:effectLst/>
              </a:rPr>
              <a:t>I hope this note finds you doing well and enjoying college. If things have not turned out as you expected, we encourage you to apply as a transfer student to Second Chance University. </a:t>
            </a:r>
            <a:endParaRPr lang="en-US" sz="2400" b="0" dirty="0" smtClean="0">
              <a:effectLst/>
            </a:endParaRPr>
          </a:p>
          <a:p>
            <a:pPr marL="708660" indent="-571500">
              <a:buClr>
                <a:srgbClr val="FF6600"/>
              </a:buClr>
              <a:buFont typeface="Wingdings" pitchFamily="2" charset="2"/>
              <a:buChar char="v"/>
            </a:pPr>
            <a:endParaRPr lang="en-US" sz="2400" b="0" dirty="0" smtClean="0">
              <a:effectLst/>
            </a:endParaRPr>
          </a:p>
          <a:p>
            <a:pPr marL="708660" indent="-571500">
              <a:buClr>
                <a:srgbClr val="FF6600"/>
              </a:buClr>
              <a:buFont typeface="Wingdings" pitchFamily="2" charset="2"/>
              <a:buChar char="v"/>
            </a:pPr>
            <a:r>
              <a:rPr lang="en-US" sz="2400" i="1" dirty="0" smtClean="0">
                <a:effectLst/>
              </a:rPr>
              <a:t>Is </a:t>
            </a:r>
            <a:r>
              <a:rPr lang="en-US" sz="2400" i="1" dirty="0">
                <a:effectLst/>
              </a:rPr>
              <a:t>this ethical?</a:t>
            </a: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11</a:t>
            </a:fld>
            <a:endParaRPr lang="en-US" dirty="0"/>
          </a:p>
        </p:txBody>
      </p:sp>
      <p:sp>
        <p:nvSpPr>
          <p:cNvPr id="5" name="Rounded Rectangle 4"/>
          <p:cNvSpPr/>
          <p:nvPr/>
        </p:nvSpPr>
        <p:spPr>
          <a:xfrm>
            <a:off x="176349" y="58394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a:t>
            </a:r>
            <a:r>
              <a:rPr lang="en-US" sz="40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2: </a:t>
            </a:r>
            <a:endPar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Future Admission</a:t>
            </a:r>
          </a:p>
        </p:txBody>
      </p:sp>
    </p:spTree>
    <p:extLst>
      <p:ext uri="{BB962C8B-B14F-4D97-AF65-F5344CB8AC3E}">
        <p14:creationId xmlns:p14="http://schemas.microsoft.com/office/powerpoint/2010/main" val="2627763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2927" y="1752600"/>
            <a:ext cx="8305800" cy="3352800"/>
          </a:xfrm>
        </p:spPr>
        <p:txBody>
          <a:bodyPr>
            <a:normAutofit/>
          </a:bodyPr>
          <a:lstStyle/>
          <a:p>
            <a:r>
              <a:rPr lang="en-US" sz="2200" dirty="0">
                <a:effectLst/>
              </a:rPr>
              <a:t>SPGP Mandatory Principle </a:t>
            </a:r>
            <a:r>
              <a:rPr lang="en-US" sz="2200" dirty="0" smtClean="0">
                <a:effectLst/>
              </a:rPr>
              <a:t>II.A.2</a:t>
            </a:r>
            <a:r>
              <a:rPr lang="en-US" sz="2200" dirty="0">
                <a:effectLst/>
              </a:rPr>
              <a:t>. – All post secondary members agree they will:</a:t>
            </a:r>
          </a:p>
          <a:p>
            <a:endParaRPr lang="en-US" sz="2200" dirty="0">
              <a:effectLst/>
            </a:endParaRPr>
          </a:p>
          <a:p>
            <a:pPr marL="708660" indent="-571500">
              <a:spcAft>
                <a:spcPts val="600"/>
              </a:spcAft>
              <a:buClr>
                <a:srgbClr val="FF6600"/>
              </a:buClr>
              <a:buFont typeface="Wingdings" pitchFamily="2" charset="2"/>
              <a:buChar char="v"/>
            </a:pPr>
            <a:r>
              <a:rPr lang="en-US" sz="2200" b="0" dirty="0" smtClean="0">
                <a:effectLst/>
              </a:rPr>
              <a:t>not </a:t>
            </a:r>
            <a:r>
              <a:rPr lang="en-US" sz="2200" b="0" dirty="0">
                <a:effectLst/>
              </a:rPr>
              <a:t>knowingly recruit students who are enrolled or registered or have initiated deferred admission, declared their intent or submitted contractual deposits to other institutions, unless the students initiate inquiries themselves or unless cooperation is sought from institutions that provide transfer programs.</a:t>
            </a:r>
          </a:p>
        </p:txBody>
      </p:sp>
      <p:sp>
        <p:nvSpPr>
          <p:cNvPr id="3" name="Slide Number Placeholder 2"/>
          <p:cNvSpPr>
            <a:spLocks noGrp="1"/>
          </p:cNvSpPr>
          <p:nvPr>
            <p:ph type="sldNum" sz="quarter" idx="12"/>
          </p:nvPr>
        </p:nvSpPr>
        <p:spPr/>
        <p:txBody>
          <a:bodyPr/>
          <a:lstStyle/>
          <a:p>
            <a:fld id="{DA8F602D-23B5-4E58-B96A-140F9B674447}" type="slidenum">
              <a:rPr lang="en-US" smtClean="0"/>
              <a:pPr/>
              <a:t>12</a:t>
            </a:fld>
            <a:endParaRPr lang="en-US" dirty="0"/>
          </a:p>
        </p:txBody>
      </p:sp>
      <p:grpSp>
        <p:nvGrpSpPr>
          <p:cNvPr id="5" name="Group 4"/>
          <p:cNvGrpSpPr/>
          <p:nvPr/>
        </p:nvGrpSpPr>
        <p:grpSpPr>
          <a:xfrm>
            <a:off x="209940" y="381000"/>
            <a:ext cx="4285860" cy="990600"/>
            <a:chOff x="209940" y="381000"/>
            <a:chExt cx="4031480" cy="990600"/>
          </a:xfrm>
        </p:grpSpPr>
        <p:sp>
          <p:nvSpPr>
            <p:cNvPr id="7" name="Rounded Rectangle 6"/>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2</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1764454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A8F602D-23B5-4E58-B96A-140F9B674447}" type="slidenum">
              <a:rPr lang="en-US" smtClean="0"/>
              <a:pPr/>
              <a:t>13</a:t>
            </a:fld>
            <a:endParaRPr lang="en-US" dirty="0"/>
          </a:p>
        </p:txBody>
      </p:sp>
      <p:sp>
        <p:nvSpPr>
          <p:cNvPr id="5" name="Content Placeholder 2"/>
          <p:cNvSpPr>
            <a:spLocks noGrp="1"/>
          </p:cNvSpPr>
          <p:nvPr>
            <p:ph idx="1"/>
          </p:nvPr>
        </p:nvSpPr>
        <p:spPr>
          <a:xfrm>
            <a:off x="533400" y="2209801"/>
            <a:ext cx="8305800" cy="3124200"/>
          </a:xfrm>
        </p:spPr>
        <p:txBody>
          <a:bodyPr>
            <a:normAutofit/>
          </a:bodyPr>
          <a:lstStyle/>
          <a:p>
            <a:pPr marL="594360" indent="-457200">
              <a:buClr>
                <a:srgbClr val="FF6600"/>
              </a:buClr>
              <a:buFont typeface="Wingdings" pitchFamily="2" charset="2"/>
              <a:buChar char="v"/>
            </a:pPr>
            <a:r>
              <a:rPr lang="en-US" sz="2400" b="0" dirty="0">
                <a:effectLst/>
              </a:rPr>
              <a:t>It is my pleasure to congratulate you on your admission to Awesome State University. To accept this offer of admission and begin the enrollment process, please respond to this offer within 30 days. </a:t>
            </a:r>
            <a:endParaRPr lang="en-US" sz="2400" b="0" dirty="0" smtClean="0">
              <a:effectLst/>
            </a:endParaRPr>
          </a:p>
          <a:p>
            <a:pPr>
              <a:buClr>
                <a:srgbClr val="FF6600"/>
              </a:buClr>
            </a:pPr>
            <a:endParaRPr lang="en-US" sz="2400" b="0" dirty="0">
              <a:effectLst/>
            </a:endParaRPr>
          </a:p>
          <a:p>
            <a:pPr marL="594360" indent="-457200">
              <a:buClr>
                <a:srgbClr val="FF6600"/>
              </a:buClr>
              <a:buFont typeface="Wingdings" pitchFamily="2" charset="2"/>
              <a:buChar char="v"/>
            </a:pPr>
            <a:r>
              <a:rPr lang="en-US" sz="2400" i="1" dirty="0">
                <a:effectLst/>
              </a:rPr>
              <a:t>Is this ethical?</a:t>
            </a:r>
          </a:p>
          <a:p>
            <a:endParaRPr lang="en-US" sz="2800" b="0" dirty="0">
              <a:effectLst/>
            </a:endParaRPr>
          </a:p>
        </p:txBody>
      </p:sp>
      <p:sp>
        <p:nvSpPr>
          <p:cNvPr id="6" name="Rounded Rectangle 5"/>
          <p:cNvSpPr/>
          <p:nvPr/>
        </p:nvSpPr>
        <p:spPr>
          <a:xfrm>
            <a:off x="176349" y="58394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a:t>
            </a:r>
            <a:r>
              <a:rPr lang="en-US" sz="40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3: </a:t>
            </a:r>
            <a:endPar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p:txBody>
      </p:sp>
    </p:spTree>
    <p:extLst>
      <p:ext uri="{BB962C8B-B14F-4D97-AF65-F5344CB8AC3E}">
        <p14:creationId xmlns:p14="http://schemas.microsoft.com/office/powerpoint/2010/main" val="2627763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2927" y="1600200"/>
            <a:ext cx="8305800" cy="4267200"/>
          </a:xfrm>
        </p:spPr>
        <p:txBody>
          <a:bodyPr>
            <a:normAutofit fontScale="92500"/>
          </a:bodyPr>
          <a:lstStyle/>
          <a:p>
            <a:pPr marL="594360" indent="-457200">
              <a:buClr>
                <a:srgbClr val="FF6600"/>
              </a:buClr>
              <a:buFont typeface="Wingdings" pitchFamily="2" charset="2"/>
              <a:buChar char="v"/>
            </a:pPr>
            <a:r>
              <a:rPr lang="en-US" sz="2200" dirty="0">
                <a:effectLst/>
              </a:rPr>
              <a:t>SPGP Principle </a:t>
            </a:r>
            <a:r>
              <a:rPr lang="en-US" sz="2200" dirty="0" smtClean="0">
                <a:effectLst/>
              </a:rPr>
              <a:t>II.B.3. - </a:t>
            </a:r>
            <a:r>
              <a:rPr lang="en-US" sz="2200" dirty="0">
                <a:effectLst/>
              </a:rPr>
              <a:t>All post secondary members agree they will</a:t>
            </a:r>
            <a:r>
              <a:rPr lang="en-US" sz="2200" dirty="0" smtClean="0">
                <a:effectLst/>
              </a:rPr>
              <a:t>:</a:t>
            </a:r>
          </a:p>
          <a:p>
            <a:pPr marL="594360" indent="-457200">
              <a:buClr>
                <a:srgbClr val="FF6600"/>
              </a:buClr>
              <a:buFont typeface="Wingdings" pitchFamily="2" charset="2"/>
              <a:buChar char="v"/>
            </a:pPr>
            <a:endParaRPr lang="en-US" sz="2200" dirty="0">
              <a:effectLst/>
            </a:endParaRPr>
          </a:p>
          <a:p>
            <a:pPr marL="585216" lvl="1" indent="0">
              <a:buClr>
                <a:srgbClr val="FF6600"/>
              </a:buClr>
              <a:buNone/>
            </a:pPr>
            <a:r>
              <a:rPr lang="en-US" sz="2200" dirty="0" smtClean="0"/>
              <a:t>permit </a:t>
            </a:r>
            <a:r>
              <a:rPr lang="en-US" sz="2200" dirty="0"/>
              <a:t>first-year candidates for fall admission to choose among offers of admission and institutionally-affiliated financial aid and scholarships until May 1 and state this deadline explicitly in their offers of admission</a:t>
            </a:r>
            <a:r>
              <a:rPr lang="en-US" sz="2200" dirty="0" smtClean="0"/>
              <a:t>;</a:t>
            </a:r>
          </a:p>
          <a:p>
            <a:pPr marL="585216" lvl="1" indent="0">
              <a:buClr>
                <a:srgbClr val="FF6600"/>
              </a:buClr>
              <a:buNone/>
            </a:pPr>
            <a:endParaRPr lang="en-US" sz="2200" dirty="0"/>
          </a:p>
          <a:p>
            <a:pPr marL="585216" lvl="1" indent="0">
              <a:buClr>
                <a:srgbClr val="FF6600"/>
              </a:buClr>
              <a:buNone/>
            </a:pPr>
            <a:r>
              <a:rPr lang="en-US" sz="2200" dirty="0"/>
              <a:t>II.B.3.C colleges will neither retract nor adversely alter their offers of admission and/or financial aid prior to May 1 for candidates who choose not to reply until that date, nor will they state or imply that candidates might incur such a penalty by waiting until May 1 (including time zone) to submit an enrollment deposit;</a:t>
            </a: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14</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accent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3</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863511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0161"/>
            <a:ext cx="8381999" cy="3595878"/>
          </a:xfrm>
        </p:spPr>
        <p:txBody>
          <a:bodyPr>
            <a:noAutofit/>
          </a:bodyPr>
          <a:lstStyle/>
          <a:p>
            <a:pPr marL="594360" indent="-457200">
              <a:buClr>
                <a:srgbClr val="FF6600"/>
              </a:buClr>
              <a:buFont typeface="Wingdings" pitchFamily="2" charset="2"/>
              <a:buChar char="v"/>
            </a:pPr>
            <a:r>
              <a:rPr lang="en-US" sz="2400" b="0" dirty="0">
                <a:effectLst/>
              </a:rPr>
              <a:t>Congratulations on your offer of admission to Spectacular University! I am pleased to inform you that your application has been directly admitted to both the undergraduate program as well as our </a:t>
            </a:r>
            <a:r>
              <a:rPr lang="en-US" sz="2400" b="0" dirty="0" smtClean="0">
                <a:effectLst/>
              </a:rPr>
              <a:t>School of Medicine. </a:t>
            </a:r>
            <a:r>
              <a:rPr lang="en-US" sz="2400" b="0" dirty="0">
                <a:effectLst/>
              </a:rPr>
              <a:t>Your deadline to confirm your direct admission is March 1. </a:t>
            </a:r>
            <a:endParaRPr lang="en-US" sz="2400" b="0" dirty="0" smtClean="0">
              <a:effectLst/>
            </a:endParaRPr>
          </a:p>
          <a:p>
            <a:pPr marL="594360" indent="-457200">
              <a:buClr>
                <a:srgbClr val="FF6600"/>
              </a:buClr>
              <a:buFont typeface="Wingdings" pitchFamily="2" charset="2"/>
              <a:buChar char="v"/>
            </a:pPr>
            <a:endParaRPr lang="en-US" sz="2400" b="0" i="1" dirty="0">
              <a:effectLst/>
              <a:latin typeface="+mj-lt"/>
            </a:endParaRPr>
          </a:p>
          <a:p>
            <a:pPr marL="594360" indent="-457200">
              <a:buClr>
                <a:srgbClr val="FF6600"/>
              </a:buClr>
              <a:buFont typeface="Wingdings" pitchFamily="2" charset="2"/>
              <a:buChar char="v"/>
            </a:pPr>
            <a:r>
              <a:rPr lang="en-US" sz="2400" i="1" dirty="0" smtClean="0">
                <a:effectLst/>
                <a:latin typeface="+mj-lt"/>
              </a:rPr>
              <a:t>Did Spectacular University commit  a violation?</a:t>
            </a:r>
            <a:endParaRPr lang="en-US" sz="2400" i="1" dirty="0">
              <a:effectLst/>
              <a:latin typeface="+mj-lt"/>
            </a:endParaRPr>
          </a:p>
        </p:txBody>
      </p:sp>
      <p:sp>
        <p:nvSpPr>
          <p:cNvPr id="3" name="Slide Number Placeholder 2"/>
          <p:cNvSpPr>
            <a:spLocks noGrp="1"/>
          </p:cNvSpPr>
          <p:nvPr>
            <p:ph type="sldNum" sz="quarter" idx="12"/>
          </p:nvPr>
        </p:nvSpPr>
        <p:spPr/>
        <p:txBody>
          <a:bodyPr/>
          <a:lstStyle/>
          <a:p>
            <a:fld id="{DA8F602D-23B5-4E58-B96A-140F9B674447}" type="slidenum">
              <a:rPr lang="en-US" smtClean="0"/>
              <a:pPr/>
              <a:t>15</a:t>
            </a:fld>
            <a:endParaRPr lang="en-US" dirty="0"/>
          </a:p>
        </p:txBody>
      </p:sp>
      <p:sp>
        <p:nvSpPr>
          <p:cNvPr id="6" name="Rounded Rectangle 5"/>
          <p:cNvSpPr/>
          <p:nvPr/>
        </p:nvSpPr>
        <p:spPr>
          <a:xfrm>
            <a:off x="187813" y="60960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a:t>
            </a:r>
            <a:r>
              <a:rPr lang="en-US" sz="36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4: </a:t>
            </a:r>
            <a:endParaRPr lang="en-US" sz="36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p:txBody>
      </p:sp>
    </p:spTree>
    <p:extLst>
      <p:ext uri="{BB962C8B-B14F-4D97-AF65-F5344CB8AC3E}">
        <p14:creationId xmlns:p14="http://schemas.microsoft.com/office/powerpoint/2010/main" val="1020361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1999" y="1600200"/>
            <a:ext cx="7772401" cy="4114800"/>
          </a:xfrm>
        </p:spPr>
        <p:txBody>
          <a:bodyPr>
            <a:normAutofit/>
          </a:bodyPr>
          <a:lstStyle/>
          <a:p>
            <a:endParaRPr lang="en-US" sz="1400" dirty="0"/>
          </a:p>
          <a:p>
            <a:pPr marL="457200" indent="-457200">
              <a:buClr>
                <a:srgbClr val="FA6500"/>
              </a:buClr>
              <a:buFont typeface="Wingdings" pitchFamily="2" charset="2"/>
              <a:buChar char="v"/>
            </a:pPr>
            <a:r>
              <a:rPr lang="en-US" sz="2200" dirty="0">
                <a:effectLst/>
              </a:rPr>
              <a:t>SPGP Principle </a:t>
            </a:r>
            <a:r>
              <a:rPr lang="en-US" sz="2200" dirty="0" smtClean="0">
                <a:effectLst/>
              </a:rPr>
              <a:t>II.B.3.d – All postsecondary members agree they will: </a:t>
            </a:r>
          </a:p>
          <a:p>
            <a:pPr marL="448056" lvl="1" indent="0">
              <a:buClr>
                <a:srgbClr val="FA6500"/>
              </a:buClr>
              <a:buNone/>
            </a:pPr>
            <a:r>
              <a:rPr lang="en-US" sz="2200" dirty="0"/>
              <a:t>II.B.3.d. the May 1 deadline also applies to any academic major or special program to which the candidate has been offered admission. Examples of special programs can include, but are not limited to, honors programs, dual-enrollment master’s, or professional-degree programs;</a:t>
            </a:r>
            <a:endParaRPr lang="en-US" sz="2800" b="0" dirty="0">
              <a:effectLst/>
            </a:endParaRPr>
          </a:p>
        </p:txBody>
      </p:sp>
      <p:sp>
        <p:nvSpPr>
          <p:cNvPr id="3" name="Slide Number Placeholder 2"/>
          <p:cNvSpPr>
            <a:spLocks noGrp="1"/>
          </p:cNvSpPr>
          <p:nvPr>
            <p:ph type="sldNum" sz="quarter" idx="12"/>
          </p:nvPr>
        </p:nvSpPr>
        <p:spPr/>
        <p:txBody>
          <a:bodyPr/>
          <a:lstStyle/>
          <a:p>
            <a:fld id="{DA8F602D-23B5-4E58-B96A-140F9B674447}" type="slidenum">
              <a:rPr lang="en-US" smtClean="0"/>
              <a:pPr/>
              <a:t>16</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4</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17899969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22136"/>
            <a:ext cx="8305800" cy="4431064"/>
          </a:xfrm>
        </p:spPr>
        <p:txBody>
          <a:bodyPr>
            <a:normAutofit fontScale="25000" lnSpcReduction="20000"/>
          </a:bodyPr>
          <a:lstStyle/>
          <a:p>
            <a:pPr marL="708660" indent="-571500">
              <a:buClr>
                <a:srgbClr val="FF6600"/>
              </a:buClr>
              <a:buFont typeface="Wingdings" pitchFamily="2" charset="2"/>
              <a:buChar char="v"/>
            </a:pPr>
            <a:r>
              <a:rPr lang="en-US" sz="8800" b="0" dirty="0">
                <a:effectLst/>
              </a:rPr>
              <a:t>University of Western Southeastern State </a:t>
            </a:r>
            <a:r>
              <a:rPr lang="en-US" sz="8800" b="0" dirty="0" smtClean="0">
                <a:effectLst/>
              </a:rPr>
              <a:t>(UWSS) offers </a:t>
            </a:r>
            <a:r>
              <a:rPr lang="en-US" sz="8800" b="0" dirty="0">
                <a:effectLst/>
              </a:rPr>
              <a:t>admission to a student, and tells the student that they have until May 1</a:t>
            </a:r>
            <a:r>
              <a:rPr lang="en-US" sz="8800" b="0" baseline="30000" dirty="0">
                <a:effectLst/>
              </a:rPr>
              <a:t>st</a:t>
            </a:r>
            <a:r>
              <a:rPr lang="en-US" sz="8800" b="0" dirty="0">
                <a:effectLst/>
              </a:rPr>
              <a:t> to accept their offer of admission by sending a deposit.</a:t>
            </a:r>
          </a:p>
          <a:p>
            <a:pPr marL="708660" indent="-571500">
              <a:buClr>
                <a:srgbClr val="FF6600"/>
              </a:buClr>
              <a:buFont typeface="Wingdings" pitchFamily="2" charset="2"/>
              <a:buChar char="v"/>
            </a:pPr>
            <a:endParaRPr lang="en-US" sz="8800" b="0" dirty="0">
              <a:effectLst/>
            </a:endParaRPr>
          </a:p>
          <a:p>
            <a:pPr marL="708660" indent="-571500">
              <a:buClr>
                <a:srgbClr val="FF6600"/>
              </a:buClr>
              <a:buFont typeface="Wingdings" pitchFamily="2" charset="2"/>
              <a:buChar char="v"/>
            </a:pPr>
            <a:r>
              <a:rPr lang="en-US" sz="8800" b="0" dirty="0">
                <a:effectLst/>
              </a:rPr>
              <a:t>The student then receives a letter from the Office of Financial Aid, offering a scholarship of $10,000.  However, the student must let UWSS know if </a:t>
            </a:r>
            <a:r>
              <a:rPr lang="en-US" sz="8800" b="0" dirty="0" smtClean="0">
                <a:effectLst/>
              </a:rPr>
              <a:t>she </a:t>
            </a:r>
            <a:r>
              <a:rPr lang="en-US" sz="8800" b="0" dirty="0">
                <a:effectLst/>
              </a:rPr>
              <a:t>will accept the scholarship by March </a:t>
            </a:r>
            <a:r>
              <a:rPr lang="en-US" sz="8800" b="0" dirty="0" smtClean="0">
                <a:effectLst/>
              </a:rPr>
              <a:t>15, allowing another </a:t>
            </a:r>
            <a:r>
              <a:rPr lang="en-US" sz="8800" b="0" dirty="0">
                <a:effectLst/>
              </a:rPr>
              <a:t>student </a:t>
            </a:r>
            <a:r>
              <a:rPr lang="en-US" sz="8800" b="0" dirty="0" smtClean="0">
                <a:effectLst/>
              </a:rPr>
              <a:t>to be </a:t>
            </a:r>
            <a:r>
              <a:rPr lang="en-US" sz="8800" b="0" dirty="0">
                <a:effectLst/>
              </a:rPr>
              <a:t>offered the scholarship if </a:t>
            </a:r>
            <a:r>
              <a:rPr lang="en-US" sz="8800" b="0" dirty="0" smtClean="0">
                <a:effectLst/>
              </a:rPr>
              <a:t>she declines. </a:t>
            </a:r>
          </a:p>
          <a:p>
            <a:pPr>
              <a:buClr>
                <a:srgbClr val="FF6600"/>
              </a:buClr>
            </a:pPr>
            <a:endParaRPr lang="en-US" sz="8800" b="0" dirty="0" smtClean="0">
              <a:effectLst/>
            </a:endParaRPr>
          </a:p>
          <a:p>
            <a:pPr marL="708660" indent="-571500">
              <a:buClr>
                <a:srgbClr val="FF6600"/>
              </a:buClr>
              <a:buFont typeface="Wingdings" pitchFamily="2" charset="2"/>
              <a:buChar char="v"/>
            </a:pPr>
            <a:r>
              <a:rPr lang="en-US" sz="8800" i="1" dirty="0" smtClean="0">
                <a:effectLst/>
              </a:rPr>
              <a:t>Is </a:t>
            </a:r>
            <a:r>
              <a:rPr lang="en-US" sz="8800" i="1" dirty="0">
                <a:effectLst/>
              </a:rPr>
              <a:t>this ethical?</a:t>
            </a:r>
            <a:endParaRPr lang="en-US" sz="8800" b="0" i="1" dirty="0">
              <a:effectLst/>
            </a:endParaRP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17</a:t>
            </a:fld>
            <a:endParaRPr lang="en-US" dirty="0"/>
          </a:p>
        </p:txBody>
      </p:sp>
      <p:sp>
        <p:nvSpPr>
          <p:cNvPr id="5" name="Rounded Rectangle 4"/>
          <p:cNvSpPr/>
          <p:nvPr/>
        </p:nvSpPr>
        <p:spPr>
          <a:xfrm>
            <a:off x="176349" y="58394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a:t>
            </a:r>
            <a:r>
              <a:rPr lang="en-US" sz="40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5: </a:t>
            </a:r>
            <a:endPar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Candidate’s Reply Date</a:t>
            </a:r>
          </a:p>
        </p:txBody>
      </p:sp>
    </p:spTree>
    <p:extLst>
      <p:ext uri="{BB962C8B-B14F-4D97-AF65-F5344CB8AC3E}">
        <p14:creationId xmlns:p14="http://schemas.microsoft.com/office/powerpoint/2010/main" val="17719927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7696200" cy="3124200"/>
          </a:xfrm>
        </p:spPr>
        <p:txBody>
          <a:bodyPr>
            <a:normAutofit fontScale="77500" lnSpcReduction="20000"/>
          </a:bodyPr>
          <a:lstStyle/>
          <a:p>
            <a:pPr marL="571500" indent="-571500">
              <a:buClr>
                <a:srgbClr val="FF6600"/>
              </a:buClr>
              <a:buFont typeface="Wingdings" pitchFamily="2" charset="2"/>
              <a:buChar char="v"/>
            </a:pPr>
            <a:r>
              <a:rPr lang="en-US" sz="2300" dirty="0">
                <a:effectLst/>
              </a:rPr>
              <a:t>SPGP </a:t>
            </a:r>
            <a:r>
              <a:rPr lang="en-US" sz="2300" dirty="0" smtClean="0">
                <a:effectLst/>
              </a:rPr>
              <a:t>Mandatory Principle </a:t>
            </a:r>
            <a:r>
              <a:rPr lang="en-US" sz="2300" dirty="0">
                <a:effectLst/>
              </a:rPr>
              <a:t>II.B.3</a:t>
            </a:r>
            <a:r>
              <a:rPr lang="en-US" sz="2300" dirty="0" smtClean="0">
                <a:effectLst/>
              </a:rPr>
              <a:t>. – All post secondary members agree they will:</a:t>
            </a:r>
          </a:p>
          <a:p>
            <a:pPr marL="731520" lvl="1">
              <a:buClr>
                <a:srgbClr val="FF6600"/>
              </a:buClr>
            </a:pPr>
            <a:r>
              <a:rPr lang="en-US" sz="2300" b="0" dirty="0" smtClean="0">
                <a:effectLst/>
              </a:rPr>
              <a:t>Permit </a:t>
            </a:r>
            <a:r>
              <a:rPr lang="en-US" sz="2300" b="0" dirty="0">
                <a:effectLst/>
              </a:rPr>
              <a:t>accepted students to choose among offers of </a:t>
            </a:r>
            <a:r>
              <a:rPr lang="en-US" sz="2300" b="0" dirty="0" smtClean="0">
                <a:effectLst/>
              </a:rPr>
              <a:t>admission and institutionally affiliated </a:t>
            </a:r>
            <a:r>
              <a:rPr lang="en-US" sz="2300" b="0" dirty="0">
                <a:effectLst/>
              </a:rPr>
              <a:t>financial aid and scholarships until May 1 and will state this deadline explicitly in their offers of admission.  </a:t>
            </a:r>
          </a:p>
          <a:p>
            <a:pPr marL="571500" indent="-571500">
              <a:buClr>
                <a:srgbClr val="FF6600"/>
              </a:buClr>
              <a:buFont typeface="Wingdings" pitchFamily="2" charset="2"/>
              <a:buChar char="v"/>
            </a:pPr>
            <a:endParaRPr lang="en-US" sz="2300" b="0" dirty="0">
              <a:effectLst/>
            </a:endParaRPr>
          </a:p>
          <a:p>
            <a:pPr marL="571500" indent="-571500">
              <a:buClr>
                <a:srgbClr val="FF6600"/>
              </a:buClr>
              <a:buFont typeface="Wingdings" pitchFamily="2" charset="2"/>
              <a:buChar char="v"/>
            </a:pPr>
            <a:r>
              <a:rPr lang="en-US" sz="2300" dirty="0">
                <a:effectLst/>
              </a:rPr>
              <a:t>SPGP Principle II.B.5</a:t>
            </a:r>
            <a:r>
              <a:rPr lang="en-US" sz="2300" dirty="0" smtClean="0">
                <a:effectLst/>
              </a:rPr>
              <a:t>. - </a:t>
            </a:r>
            <a:r>
              <a:rPr lang="en-US" sz="2300" dirty="0">
                <a:effectLst/>
              </a:rPr>
              <a:t>All post secondary members agree they will:</a:t>
            </a:r>
          </a:p>
          <a:p>
            <a:pPr marL="731520" lvl="1">
              <a:buClr>
                <a:srgbClr val="FF6600"/>
              </a:buClr>
            </a:pPr>
            <a:r>
              <a:rPr lang="en-US" sz="2300" b="0" dirty="0" smtClean="0">
                <a:effectLst/>
              </a:rPr>
              <a:t>Work </a:t>
            </a:r>
            <a:r>
              <a:rPr lang="en-US" sz="2300" b="0" dirty="0">
                <a:effectLst/>
              </a:rPr>
              <a:t>with their institutions’ senior administrative officers to ensure </a:t>
            </a:r>
            <a:r>
              <a:rPr lang="en-US" sz="2300" b="0" dirty="0" smtClean="0">
                <a:effectLst/>
              </a:rPr>
              <a:t>institutionally affiliated </a:t>
            </a:r>
            <a:r>
              <a:rPr lang="en-US" sz="2300" b="0" dirty="0">
                <a:effectLst/>
              </a:rPr>
              <a:t>financial aid and scholarship offers and housing options are not used to manipulate commitments prior to May 1.   </a:t>
            </a:r>
          </a:p>
          <a:p>
            <a:endParaRPr lang="en-US" dirty="0"/>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18</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5</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1078333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22136"/>
            <a:ext cx="8305800" cy="4431064"/>
          </a:xfrm>
        </p:spPr>
        <p:txBody>
          <a:bodyPr>
            <a:normAutofit fontScale="25000" lnSpcReduction="20000"/>
          </a:bodyPr>
          <a:lstStyle/>
          <a:p>
            <a:pPr marL="708660" indent="-571500">
              <a:buClr>
                <a:srgbClr val="FF6600"/>
              </a:buClr>
              <a:buFont typeface="Wingdings" pitchFamily="2" charset="2"/>
              <a:buChar char="v"/>
            </a:pPr>
            <a:r>
              <a:rPr lang="en-US" sz="8800" b="0" dirty="0" smtClean="0">
                <a:effectLst/>
              </a:rPr>
              <a:t>A </a:t>
            </a:r>
            <a:r>
              <a:rPr lang="en-US" sz="8800" b="0" dirty="0">
                <a:effectLst/>
              </a:rPr>
              <a:t>student at Ambitious College Prep comes to his college counselor in late September to get a signature for his Restrictive Early Action Agreement. The application is to his “dream” school, Prestigious College (PC), with a Nov. 1 deadline. The student will hear back in mid-December from PC. </a:t>
            </a:r>
            <a:endParaRPr lang="en-US" sz="8800" b="0" dirty="0" smtClean="0">
              <a:effectLst/>
            </a:endParaRPr>
          </a:p>
          <a:p>
            <a:pPr marL="708660" indent="-571500">
              <a:buClr>
                <a:srgbClr val="FF6600"/>
              </a:buClr>
              <a:buFont typeface="Wingdings" pitchFamily="2" charset="2"/>
              <a:buChar char="v"/>
            </a:pPr>
            <a:r>
              <a:rPr lang="en-US" sz="8800" b="0" dirty="0" smtClean="0">
                <a:effectLst/>
              </a:rPr>
              <a:t>In </a:t>
            </a:r>
            <a:r>
              <a:rPr lang="en-US" sz="8800" b="0" dirty="0">
                <a:effectLst/>
              </a:rPr>
              <a:t>late October, the student asks the counselor to sign an Early Decision agreement to his “top realistic” choice, Great College (GC). GC’s deadline is December 1 and the student will hear back by January 1. </a:t>
            </a:r>
            <a:endParaRPr lang="en-US" sz="8800" b="0" dirty="0" smtClean="0">
              <a:effectLst/>
            </a:endParaRPr>
          </a:p>
          <a:p>
            <a:pPr marL="708660" indent="-571500">
              <a:buClr>
                <a:srgbClr val="FF6600"/>
              </a:buClr>
              <a:buFont typeface="Wingdings" pitchFamily="2" charset="2"/>
              <a:buChar char="v"/>
            </a:pPr>
            <a:endParaRPr lang="en-US" sz="8800" b="0" dirty="0">
              <a:effectLst/>
            </a:endParaRPr>
          </a:p>
          <a:p>
            <a:pPr marL="708660" indent="-571500">
              <a:buClr>
                <a:srgbClr val="FF6600"/>
              </a:buClr>
              <a:buFont typeface="Wingdings" pitchFamily="2" charset="2"/>
              <a:buChar char="v"/>
            </a:pPr>
            <a:r>
              <a:rPr lang="en-US" sz="8800" b="0" dirty="0">
                <a:effectLst/>
              </a:rPr>
              <a:t>Is this allowed?</a:t>
            </a:r>
          </a:p>
          <a:p>
            <a:pPr>
              <a:buClr>
                <a:srgbClr val="FF6600"/>
              </a:buClr>
            </a:pPr>
            <a:endParaRPr lang="en-US" sz="8800" b="0" dirty="0" smtClean="0">
              <a:effectLst/>
            </a:endParaRP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19</a:t>
            </a:fld>
            <a:endParaRPr lang="en-US" dirty="0"/>
          </a:p>
        </p:txBody>
      </p:sp>
      <p:sp>
        <p:nvSpPr>
          <p:cNvPr id="5" name="Rounded Rectangle 4"/>
          <p:cNvSpPr/>
          <p:nvPr/>
        </p:nvSpPr>
        <p:spPr>
          <a:xfrm>
            <a:off x="176349" y="58394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6</a:t>
            </a:r>
            <a:r>
              <a:rPr lang="en-US" sz="40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 </a:t>
            </a:r>
            <a:endPar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p:txBody>
      </p:sp>
    </p:spTree>
    <p:extLst>
      <p:ext uri="{BB962C8B-B14F-4D97-AF65-F5344CB8AC3E}">
        <p14:creationId xmlns:p14="http://schemas.microsoft.com/office/powerpoint/2010/main" val="3946004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60020" y="1200339"/>
            <a:ext cx="8747760" cy="136849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4" name="Slide Number Placeholder 3"/>
          <p:cNvSpPr>
            <a:spLocks noGrp="1"/>
          </p:cNvSpPr>
          <p:nvPr>
            <p:ph type="sldNum" sz="quarter" idx="12"/>
          </p:nvPr>
        </p:nvSpPr>
        <p:spPr>
          <a:xfrm>
            <a:off x="105624" y="6400800"/>
            <a:ext cx="304800" cy="365125"/>
          </a:xfrm>
        </p:spPr>
        <p:txBody>
          <a:bodyPr/>
          <a:lstStyle/>
          <a:p>
            <a:fld id="{DA8F602D-23B5-4E58-B96A-140F9B674447}" type="slidenum">
              <a:rPr lang="en-US" smtClean="0"/>
              <a:pPr/>
              <a:t>2</a:t>
            </a:fld>
            <a:endParaRPr lang="en-US" dirty="0"/>
          </a:p>
        </p:txBody>
      </p:sp>
      <p:sp>
        <p:nvSpPr>
          <p:cNvPr id="2" name="Rectangle 1"/>
          <p:cNvSpPr/>
          <p:nvPr/>
        </p:nvSpPr>
        <p:spPr>
          <a:xfrm>
            <a:off x="685800" y="2667000"/>
            <a:ext cx="7696200" cy="2308324"/>
          </a:xfrm>
          <a:prstGeom prst="rect">
            <a:avLst/>
          </a:prstGeom>
        </p:spPr>
        <p:txBody>
          <a:bodyPr wrap="square">
            <a:spAutoFit/>
          </a:bodyPr>
          <a:lstStyle/>
          <a:p>
            <a:r>
              <a:rPr lang="en-US" sz="2400" dirty="0">
                <a:solidFill>
                  <a:schemeClr val="tx2">
                    <a:lumMod val="25000"/>
                  </a:schemeClr>
                </a:solidFill>
              </a:rPr>
              <a:t>NACAC’s </a:t>
            </a:r>
            <a:r>
              <a:rPr lang="en-US" sz="2400" i="1" dirty="0">
                <a:solidFill>
                  <a:schemeClr val="tx2">
                    <a:lumMod val="25000"/>
                  </a:schemeClr>
                </a:solidFill>
              </a:rPr>
              <a:t>Statement of Principles of Good Practice </a:t>
            </a:r>
            <a:r>
              <a:rPr lang="en-US" sz="2400" dirty="0">
                <a:solidFill>
                  <a:schemeClr val="tx2">
                    <a:lumMod val="25000"/>
                  </a:schemeClr>
                </a:solidFill>
              </a:rPr>
              <a:t>brings focus to principled conduct among </a:t>
            </a:r>
            <a:r>
              <a:rPr lang="en-US" sz="2400" b="1" dirty="0">
                <a:solidFill>
                  <a:schemeClr val="tx2">
                    <a:lumMod val="25000"/>
                  </a:schemeClr>
                </a:solidFill>
              </a:rPr>
              <a:t>colleges and universities</a:t>
            </a:r>
            <a:r>
              <a:rPr lang="en-US" sz="2400" dirty="0">
                <a:solidFill>
                  <a:schemeClr val="tx2">
                    <a:lumMod val="25000"/>
                  </a:schemeClr>
                </a:solidFill>
              </a:rPr>
              <a:t>, </a:t>
            </a:r>
            <a:r>
              <a:rPr lang="en-US" sz="2400" b="1" dirty="0">
                <a:solidFill>
                  <a:schemeClr val="tx2">
                    <a:lumMod val="25000"/>
                  </a:schemeClr>
                </a:solidFill>
              </a:rPr>
              <a:t>high school and independent counselors </a:t>
            </a:r>
            <a:r>
              <a:rPr lang="en-US" sz="2400" dirty="0">
                <a:solidFill>
                  <a:schemeClr val="tx2">
                    <a:lumMod val="25000"/>
                  </a:schemeClr>
                </a:solidFill>
              </a:rPr>
              <a:t>in the recruitment of students and their transition to postsecondary </a:t>
            </a:r>
            <a:r>
              <a:rPr lang="en-US" sz="2400" dirty="0" smtClean="0">
                <a:solidFill>
                  <a:schemeClr val="tx2">
                    <a:lumMod val="25000"/>
                  </a:schemeClr>
                </a:solidFill>
              </a:rPr>
              <a:t>education.</a:t>
            </a:r>
          </a:p>
          <a:p>
            <a:endParaRPr lang="en-US" sz="2400" dirty="0" smtClean="0">
              <a:solidFill>
                <a:schemeClr val="tx2">
                  <a:lumMod val="25000"/>
                </a:schemeClr>
              </a:solidFill>
            </a:endParaRPr>
          </a:p>
          <a:p>
            <a:pPr algn="ctr"/>
            <a:r>
              <a:rPr lang="en-US" sz="2400" b="1" dirty="0" smtClean="0">
                <a:solidFill>
                  <a:schemeClr val="tx2">
                    <a:lumMod val="25000"/>
                  </a:schemeClr>
                </a:solidFill>
              </a:rPr>
              <a:t>“Philosophy of Doing the Right Thing!” </a:t>
            </a:r>
            <a:endParaRPr lang="en-US" sz="2400" b="1" dirty="0">
              <a:solidFill>
                <a:schemeClr val="tx2">
                  <a:lumMod val="25000"/>
                </a:schemeClr>
              </a:solidFill>
            </a:endParaRPr>
          </a:p>
        </p:txBody>
      </p:sp>
      <p:sp>
        <p:nvSpPr>
          <p:cNvPr id="8" name="Title 2"/>
          <p:cNvSpPr txBox="1">
            <a:spLocks/>
          </p:cNvSpPr>
          <p:nvPr/>
        </p:nvSpPr>
        <p:spPr>
          <a:xfrm>
            <a:off x="457200" y="1313084"/>
            <a:ext cx="8229600" cy="1143000"/>
          </a:xfrm>
          <a:prstGeom prst="rect">
            <a:avLst/>
          </a:prstGeom>
        </p:spPr>
        <p:txBody>
          <a:bodyPr>
            <a:normAutofit fontScale="90000" lnSpcReduction="10000"/>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solidFill>
                  <a:schemeClr val="accent2">
                    <a:lumMod val="50000"/>
                  </a:schemeClr>
                </a:solidFill>
                <a:latin typeface="Copperplate Gothic Bold" pitchFamily="34" charset="0"/>
              </a:rPr>
              <a:t>Statement of Principles </a:t>
            </a:r>
            <a:br>
              <a:rPr lang="en-US" dirty="0" smtClean="0">
                <a:solidFill>
                  <a:schemeClr val="accent2">
                    <a:lumMod val="50000"/>
                  </a:schemeClr>
                </a:solidFill>
                <a:latin typeface="Copperplate Gothic Bold" pitchFamily="34" charset="0"/>
              </a:rPr>
            </a:br>
            <a:r>
              <a:rPr lang="en-US" dirty="0" smtClean="0">
                <a:solidFill>
                  <a:schemeClr val="accent2">
                    <a:lumMod val="50000"/>
                  </a:schemeClr>
                </a:solidFill>
                <a:latin typeface="Copperplate Gothic Bold" pitchFamily="34" charset="0"/>
              </a:rPr>
              <a:t>of Good Practice</a:t>
            </a:r>
            <a:endParaRPr lang="en-US" dirty="0">
              <a:solidFill>
                <a:schemeClr val="accent2">
                  <a:lumMod val="50000"/>
                </a:schemeClr>
              </a:solidFill>
              <a:latin typeface="Copperplate Gothic Bold" pitchFamily="34" charset="0"/>
            </a:endParaRPr>
          </a:p>
        </p:txBody>
      </p:sp>
    </p:spTree>
    <p:extLst>
      <p:ext uri="{BB962C8B-B14F-4D97-AF65-F5344CB8AC3E}">
        <p14:creationId xmlns:p14="http://schemas.microsoft.com/office/powerpoint/2010/main" val="284684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7696200" cy="3124200"/>
          </a:xfrm>
        </p:spPr>
        <p:txBody>
          <a:bodyPr>
            <a:normAutofit/>
          </a:bodyPr>
          <a:lstStyle/>
          <a:p>
            <a:pPr marL="571500" indent="-571500">
              <a:buClr>
                <a:srgbClr val="FF6600"/>
              </a:buClr>
              <a:buFont typeface="Wingdings" pitchFamily="2" charset="2"/>
              <a:buChar char="v"/>
            </a:pPr>
            <a:r>
              <a:rPr lang="en-US" sz="2300" dirty="0">
                <a:effectLst/>
              </a:rPr>
              <a:t>SPGP </a:t>
            </a:r>
            <a:r>
              <a:rPr lang="en-US" sz="2300" dirty="0" smtClean="0">
                <a:effectLst/>
              </a:rPr>
              <a:t>Mandatory Principle III.B.3. – Counseling members agree they will:</a:t>
            </a:r>
          </a:p>
          <a:p>
            <a:pPr marL="0">
              <a:buClr>
                <a:srgbClr val="FF6600"/>
              </a:buClr>
            </a:pPr>
            <a:endParaRPr lang="en-US" sz="2300" dirty="0" smtClean="0">
              <a:effectLst/>
            </a:endParaRPr>
          </a:p>
          <a:p>
            <a:pPr marL="448056" lvl="1" indent="0">
              <a:buClr>
                <a:srgbClr val="FF6600"/>
              </a:buClr>
              <a:buNone/>
            </a:pPr>
            <a:r>
              <a:rPr lang="en-US" sz="2300" dirty="0"/>
              <a:t>sign only one pending Early Decision or Restricted Early Action agreement, when applicable, for any student.</a:t>
            </a:r>
            <a:endParaRPr lang="en-US" dirty="0"/>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20</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a:t>
              </a:r>
              <a:r>
                <a:rPr lang="en-US" sz="2000" dirty="0">
                  <a:solidFill>
                    <a:schemeClr val="accent2">
                      <a:lumMod val="50000"/>
                    </a:schemeClr>
                  </a:solidFill>
                  <a:latin typeface="Copperplate Gothic Bold" pitchFamily="34" charset="0"/>
                </a:rPr>
                <a:t>6</a:t>
              </a:r>
            </a:p>
          </p:txBody>
        </p:sp>
      </p:grpSp>
    </p:spTree>
    <p:extLst>
      <p:ext uri="{BB962C8B-B14F-4D97-AF65-F5344CB8AC3E}">
        <p14:creationId xmlns:p14="http://schemas.microsoft.com/office/powerpoint/2010/main" val="1231049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22136"/>
            <a:ext cx="8305800" cy="4431064"/>
          </a:xfrm>
        </p:spPr>
        <p:txBody>
          <a:bodyPr>
            <a:normAutofit fontScale="25000" lnSpcReduction="20000"/>
          </a:bodyPr>
          <a:lstStyle/>
          <a:p>
            <a:pPr marL="708660" indent="-571500">
              <a:buClr>
                <a:srgbClr val="FF6600"/>
              </a:buClr>
              <a:buFont typeface="Wingdings" pitchFamily="2" charset="2"/>
              <a:buChar char="v"/>
            </a:pPr>
            <a:r>
              <a:rPr lang="en-US" sz="8800" b="0" dirty="0">
                <a:effectLst/>
              </a:rPr>
              <a:t>A parent comes to the guidance counselor at Everyday High School with the simple request, “Can you help?” She explains, her son Aspiring Athlete received a “D” his freshman year in Math 9. He re-took the course during the summer and received a B. She now wonders, can the school just list the B or average the courses together to only list a C? She is worried college coaches might be confused or will no longer be interested in recruiting her son.  The counselor happily explains, “Don’t worry.  In a case like this, we routinely delete out the old grade and only list the higher grade.” The parent is pleasantly surprised to hear this policy as she had checked the school website and profile on-line and not seen it described. </a:t>
            </a:r>
            <a:endParaRPr lang="en-US" sz="8800" b="0" dirty="0" smtClean="0">
              <a:effectLst/>
            </a:endParaRPr>
          </a:p>
          <a:p>
            <a:pPr marL="708660" indent="-571500">
              <a:buClr>
                <a:srgbClr val="FF6600"/>
              </a:buClr>
              <a:buFont typeface="Wingdings" pitchFamily="2" charset="2"/>
              <a:buChar char="v"/>
            </a:pPr>
            <a:endParaRPr lang="en-US" sz="8800" b="0" dirty="0">
              <a:effectLst/>
            </a:endParaRPr>
          </a:p>
          <a:p>
            <a:pPr marL="708660" indent="-571500">
              <a:buClr>
                <a:srgbClr val="FF6600"/>
              </a:buClr>
              <a:buFont typeface="Wingdings" pitchFamily="2" charset="2"/>
              <a:buChar char="v"/>
            </a:pPr>
            <a:r>
              <a:rPr lang="en-US" sz="8800" b="0" dirty="0">
                <a:effectLst/>
              </a:rPr>
              <a:t>Is this ethical? </a:t>
            </a:r>
          </a:p>
          <a:p>
            <a:pPr>
              <a:buClr>
                <a:srgbClr val="FF6600"/>
              </a:buClr>
            </a:pPr>
            <a:endParaRPr lang="en-US" sz="8800" b="0" dirty="0" smtClean="0">
              <a:effectLst/>
            </a:endParaRP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21</a:t>
            </a:fld>
            <a:endParaRPr lang="en-US" dirty="0"/>
          </a:p>
        </p:txBody>
      </p:sp>
      <p:sp>
        <p:nvSpPr>
          <p:cNvPr id="5" name="Rounded Rectangle 4"/>
          <p:cNvSpPr/>
          <p:nvPr/>
        </p:nvSpPr>
        <p:spPr>
          <a:xfrm>
            <a:off x="176349" y="58394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a:t>
            </a:r>
            <a:r>
              <a:rPr lang="en-US" sz="40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7: </a:t>
            </a:r>
            <a:endPar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p:txBody>
      </p:sp>
    </p:spTree>
    <p:extLst>
      <p:ext uri="{BB962C8B-B14F-4D97-AF65-F5344CB8AC3E}">
        <p14:creationId xmlns:p14="http://schemas.microsoft.com/office/powerpoint/2010/main" val="31263639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7696200" cy="3429000"/>
          </a:xfrm>
        </p:spPr>
        <p:txBody>
          <a:bodyPr>
            <a:normAutofit fontScale="85000" lnSpcReduction="20000"/>
          </a:bodyPr>
          <a:lstStyle/>
          <a:p>
            <a:pPr marL="571500" indent="-571500">
              <a:buClr>
                <a:srgbClr val="FF6600"/>
              </a:buClr>
              <a:buFont typeface="Wingdings" pitchFamily="2" charset="2"/>
              <a:buChar char="v"/>
            </a:pPr>
            <a:r>
              <a:rPr lang="en-US" sz="2300" dirty="0">
                <a:effectLst/>
              </a:rPr>
              <a:t>SPGP </a:t>
            </a:r>
            <a:r>
              <a:rPr lang="en-US" sz="2300" dirty="0" smtClean="0">
                <a:effectLst/>
              </a:rPr>
              <a:t>Mandatory Principle I.B.8. – </a:t>
            </a:r>
            <a:r>
              <a:rPr lang="en-US" sz="2300" dirty="0">
                <a:effectLst/>
              </a:rPr>
              <a:t>All members agree that they </a:t>
            </a:r>
            <a:r>
              <a:rPr lang="en-US" sz="2300" dirty="0" smtClean="0">
                <a:effectLst/>
              </a:rPr>
              <a:t>will:</a:t>
            </a:r>
          </a:p>
          <a:p>
            <a:pPr marL="571500" indent="-571500">
              <a:buClr>
                <a:srgbClr val="FF6600"/>
              </a:buClr>
              <a:buFont typeface="Wingdings" pitchFamily="2" charset="2"/>
              <a:buChar char="v"/>
            </a:pPr>
            <a:endParaRPr lang="en-US" sz="2300" dirty="0" smtClean="0">
              <a:effectLst/>
            </a:endParaRPr>
          </a:p>
          <a:p>
            <a:pPr marL="0">
              <a:buClr>
                <a:srgbClr val="FF6600"/>
              </a:buClr>
            </a:pPr>
            <a:r>
              <a:rPr lang="en-US" sz="2300" b="0" dirty="0" smtClean="0">
                <a:effectLst/>
              </a:rPr>
              <a:t>provide </a:t>
            </a:r>
            <a:r>
              <a:rPr lang="en-US" sz="2300" b="0" dirty="0">
                <a:effectLst/>
              </a:rPr>
              <a:t>in a timely manner, accurate, legible, and complete </a:t>
            </a:r>
            <a:r>
              <a:rPr lang="en-US" sz="2300" b="0" dirty="0" smtClean="0">
                <a:effectLst/>
              </a:rPr>
              <a:t>transcripts </a:t>
            </a:r>
            <a:r>
              <a:rPr lang="en-US" sz="2300" b="0" dirty="0">
                <a:effectLst/>
              </a:rPr>
              <a:t>for all students for admission or scholarships</a:t>
            </a:r>
            <a:r>
              <a:rPr lang="en-US" sz="2300" b="0" dirty="0" smtClean="0">
                <a:effectLst/>
              </a:rPr>
              <a:t>.</a:t>
            </a:r>
          </a:p>
          <a:p>
            <a:pPr marL="0">
              <a:buClr>
                <a:srgbClr val="FF6600"/>
              </a:buClr>
            </a:pPr>
            <a:endParaRPr lang="en-US" sz="2300" b="0" dirty="0">
              <a:effectLst/>
            </a:endParaRPr>
          </a:p>
          <a:p>
            <a:pPr marL="457200" indent="-457200">
              <a:buClr>
                <a:srgbClr val="FF6600"/>
              </a:buClr>
              <a:buFont typeface="+mj-lt"/>
              <a:buAutoNum type="alphaLcParenR"/>
            </a:pPr>
            <a:r>
              <a:rPr lang="en-US" sz="2300" b="0" dirty="0" smtClean="0">
                <a:effectLst/>
              </a:rPr>
              <a:t>A </a:t>
            </a:r>
            <a:r>
              <a:rPr lang="en-US" sz="2300" b="0" dirty="0">
                <a:effectLst/>
              </a:rPr>
              <a:t>complete transcript includes all attempted courses. However, when school and/or district policy prohibits the inclusion of all coursework, the transcript or school profile must state the institutional policies on recording repeated courses and indicate whether grades from all courses attempted are included in the cumulative GPA calculation.</a:t>
            </a:r>
          </a:p>
        </p:txBody>
      </p:sp>
      <p:sp>
        <p:nvSpPr>
          <p:cNvPr id="3" name="Slide Number Placeholder 2"/>
          <p:cNvSpPr>
            <a:spLocks noGrp="1"/>
          </p:cNvSpPr>
          <p:nvPr>
            <p:ph type="sldNum" sz="quarter" idx="12"/>
          </p:nvPr>
        </p:nvSpPr>
        <p:spPr/>
        <p:txBody>
          <a:bodyPr/>
          <a:lstStyle/>
          <a:p>
            <a:fld id="{DA8F602D-23B5-4E58-B96A-140F9B674447}" type="slidenum">
              <a:rPr lang="en-US" smtClean="0"/>
              <a:pPr/>
              <a:t>22</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7</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37920138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22136"/>
            <a:ext cx="7239000" cy="2830864"/>
          </a:xfrm>
        </p:spPr>
        <p:txBody>
          <a:bodyPr>
            <a:normAutofit fontScale="70000" lnSpcReduction="20000"/>
          </a:bodyPr>
          <a:lstStyle/>
          <a:p>
            <a:pPr marL="708660" indent="-571500">
              <a:buClr>
                <a:srgbClr val="FF6600"/>
              </a:buClr>
              <a:buFont typeface="Wingdings" pitchFamily="2" charset="2"/>
              <a:buChar char="v"/>
            </a:pPr>
            <a:r>
              <a:rPr lang="en-US" sz="3500" b="0" dirty="0">
                <a:effectLst/>
              </a:rPr>
              <a:t>When the counseling staff at Independent Prep is updating their school profile for next year, the Head of School requests they exclude the test scores of their international students as well as any students applying to test optional colleges. </a:t>
            </a:r>
            <a:endParaRPr lang="en-US" sz="3500" b="0" dirty="0" smtClean="0">
              <a:effectLst/>
            </a:endParaRPr>
          </a:p>
          <a:p>
            <a:pPr marL="708660" indent="-571500">
              <a:buClr>
                <a:srgbClr val="FF6600"/>
              </a:buClr>
              <a:buFont typeface="Wingdings" pitchFamily="2" charset="2"/>
              <a:buChar char="v"/>
            </a:pPr>
            <a:endParaRPr lang="en-US" sz="3500" b="0" dirty="0">
              <a:effectLst/>
            </a:endParaRPr>
          </a:p>
          <a:p>
            <a:pPr marL="708660" indent="-571500">
              <a:buClr>
                <a:srgbClr val="FF6600"/>
              </a:buClr>
              <a:buFont typeface="Wingdings" pitchFamily="2" charset="2"/>
              <a:buChar char="v"/>
            </a:pPr>
            <a:r>
              <a:rPr lang="en-US" sz="3500" b="0" dirty="0">
                <a:effectLst/>
              </a:rPr>
              <a:t>Is this ethical? </a:t>
            </a:r>
          </a:p>
          <a:p>
            <a:pPr>
              <a:buClr>
                <a:srgbClr val="FF6600"/>
              </a:buClr>
            </a:pPr>
            <a:endParaRPr lang="en-US" sz="8800" b="0" dirty="0" smtClean="0">
              <a:effectLst/>
            </a:endParaRP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23</a:t>
            </a:fld>
            <a:endParaRPr lang="en-US" dirty="0"/>
          </a:p>
        </p:txBody>
      </p:sp>
      <p:sp>
        <p:nvSpPr>
          <p:cNvPr id="5" name="Rounded Rectangle 4"/>
          <p:cNvSpPr/>
          <p:nvPr/>
        </p:nvSpPr>
        <p:spPr>
          <a:xfrm>
            <a:off x="176349" y="58394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8</a:t>
            </a:r>
            <a:r>
              <a:rPr lang="en-US" sz="40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 </a:t>
            </a:r>
            <a:endPar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p:txBody>
      </p:sp>
    </p:spTree>
    <p:extLst>
      <p:ext uri="{BB962C8B-B14F-4D97-AF65-F5344CB8AC3E}">
        <p14:creationId xmlns:p14="http://schemas.microsoft.com/office/powerpoint/2010/main" val="19738447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696200" cy="3124200"/>
          </a:xfrm>
        </p:spPr>
        <p:txBody>
          <a:bodyPr>
            <a:normAutofit/>
          </a:bodyPr>
          <a:lstStyle/>
          <a:p>
            <a:pPr marL="571500" indent="-571500">
              <a:buClr>
                <a:srgbClr val="FF6600"/>
              </a:buClr>
              <a:buFont typeface="Wingdings" pitchFamily="2" charset="2"/>
              <a:buChar char="v"/>
            </a:pPr>
            <a:r>
              <a:rPr lang="en-US" sz="2300" dirty="0">
                <a:effectLst/>
              </a:rPr>
              <a:t>SPGP </a:t>
            </a:r>
            <a:r>
              <a:rPr lang="en-US" sz="2300" dirty="0" smtClean="0">
                <a:effectLst/>
              </a:rPr>
              <a:t>Mandatory Principle III.B.7. – </a:t>
            </a:r>
            <a:r>
              <a:rPr lang="en-US" sz="2300" dirty="0">
                <a:effectLst/>
              </a:rPr>
              <a:t>All </a:t>
            </a:r>
            <a:r>
              <a:rPr lang="en-US" sz="2300" dirty="0" smtClean="0">
                <a:effectLst/>
              </a:rPr>
              <a:t>counseling members </a:t>
            </a:r>
            <a:r>
              <a:rPr lang="en-US" sz="2300" dirty="0">
                <a:effectLst/>
              </a:rPr>
              <a:t>agree </a:t>
            </a:r>
            <a:r>
              <a:rPr lang="en-US" sz="2300" dirty="0" smtClean="0">
                <a:effectLst/>
              </a:rPr>
              <a:t>they will:</a:t>
            </a:r>
          </a:p>
          <a:p>
            <a:pPr marL="571500" indent="-571500">
              <a:buClr>
                <a:srgbClr val="FF6600"/>
              </a:buClr>
              <a:buFont typeface="Wingdings" pitchFamily="2" charset="2"/>
              <a:buChar char="v"/>
            </a:pPr>
            <a:endParaRPr lang="en-US" sz="2300" dirty="0" smtClean="0">
              <a:effectLst/>
            </a:endParaRPr>
          </a:p>
          <a:p>
            <a:pPr marL="0">
              <a:buClr>
                <a:srgbClr val="FF6600"/>
              </a:buClr>
            </a:pPr>
            <a:r>
              <a:rPr lang="en-US" sz="2300" b="0" dirty="0">
                <a:effectLst/>
              </a:rPr>
              <a:t>report on all students within a distinct class (freshman, sophomore, junior, and senior) and subgroups, including non-native speakers, in the reporting of standardized test scores.</a:t>
            </a:r>
          </a:p>
        </p:txBody>
      </p:sp>
      <p:sp>
        <p:nvSpPr>
          <p:cNvPr id="3" name="Slide Number Placeholder 2"/>
          <p:cNvSpPr>
            <a:spLocks noGrp="1"/>
          </p:cNvSpPr>
          <p:nvPr>
            <p:ph type="sldNum" sz="quarter" idx="12"/>
          </p:nvPr>
        </p:nvSpPr>
        <p:spPr/>
        <p:txBody>
          <a:bodyPr/>
          <a:lstStyle/>
          <a:p>
            <a:fld id="{DA8F602D-23B5-4E58-B96A-140F9B674447}" type="slidenum">
              <a:rPr lang="en-US" smtClean="0"/>
              <a:pPr/>
              <a:t>24</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a:t>
              </a:r>
              <a:r>
                <a:rPr lang="en-US" sz="2000" dirty="0">
                  <a:solidFill>
                    <a:schemeClr val="accent2">
                      <a:lumMod val="50000"/>
                    </a:schemeClr>
                  </a:solidFill>
                  <a:latin typeface="Copperplate Gothic Bold" pitchFamily="34" charset="0"/>
                </a:rPr>
                <a:t>8</a:t>
              </a:r>
            </a:p>
          </p:txBody>
        </p:sp>
      </p:grpSp>
    </p:spTree>
    <p:extLst>
      <p:ext uri="{BB962C8B-B14F-4D97-AF65-F5344CB8AC3E}">
        <p14:creationId xmlns:p14="http://schemas.microsoft.com/office/powerpoint/2010/main" val="4057397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041" y="2057400"/>
            <a:ext cx="8340375" cy="3276600"/>
          </a:xfrm>
        </p:spPr>
        <p:txBody>
          <a:bodyPr>
            <a:normAutofit fontScale="47500" lnSpcReduction="20000"/>
          </a:bodyPr>
          <a:lstStyle/>
          <a:p>
            <a:pPr marL="708660" indent="-571500">
              <a:buClr>
                <a:srgbClr val="FF6600"/>
              </a:buClr>
              <a:buFont typeface="Wingdings" pitchFamily="2" charset="2"/>
              <a:buChar char="v"/>
            </a:pPr>
            <a:r>
              <a:rPr lang="en-US" sz="4600" b="0" dirty="0">
                <a:effectLst/>
              </a:rPr>
              <a:t>A student applies to Most Popular </a:t>
            </a:r>
            <a:r>
              <a:rPr lang="en-US" sz="4600" b="0" dirty="0" smtClean="0">
                <a:effectLst/>
              </a:rPr>
              <a:t>University (MPU), </a:t>
            </a:r>
            <a:r>
              <a:rPr lang="en-US" sz="4600" b="0" dirty="0">
                <a:effectLst/>
              </a:rPr>
              <a:t>and is dying to get in.  As a backup, this student applies to a </a:t>
            </a:r>
            <a:r>
              <a:rPr lang="en-US" sz="4600" b="0" i="1" dirty="0">
                <a:effectLst/>
              </a:rPr>
              <a:t>Less Popular But Still Good College </a:t>
            </a:r>
            <a:r>
              <a:rPr lang="en-US" sz="4600" b="0" dirty="0">
                <a:effectLst/>
              </a:rPr>
              <a:t>(LPBSGC). </a:t>
            </a:r>
          </a:p>
          <a:p>
            <a:pPr marL="708660" indent="-571500">
              <a:buClr>
                <a:srgbClr val="FF6600"/>
              </a:buClr>
              <a:buFont typeface="Wingdings" pitchFamily="2" charset="2"/>
              <a:buChar char="v"/>
            </a:pPr>
            <a:endParaRPr lang="en-US" sz="4600" b="0" dirty="0">
              <a:effectLst/>
            </a:endParaRPr>
          </a:p>
          <a:p>
            <a:pPr marL="708660" indent="-571500">
              <a:buClr>
                <a:srgbClr val="FF6600"/>
              </a:buClr>
              <a:buFont typeface="Wingdings" pitchFamily="2" charset="2"/>
              <a:buChar char="v"/>
            </a:pPr>
            <a:r>
              <a:rPr lang="en-US" sz="4600" b="0" dirty="0">
                <a:effectLst/>
              </a:rPr>
              <a:t>MPU offers admission, but not until the Spring semester, because they are full for the Fall.  The student is admitted to LPBSGC.  The student enrolls at LPBSGC for one semester, but then moves on to </a:t>
            </a:r>
            <a:r>
              <a:rPr lang="en-US" sz="4600" b="0" dirty="0" smtClean="0">
                <a:effectLst/>
              </a:rPr>
              <a:t>MPU.</a:t>
            </a:r>
          </a:p>
          <a:p>
            <a:pPr marL="708660" indent="-571500">
              <a:buClr>
                <a:srgbClr val="FF6600"/>
              </a:buClr>
              <a:buFont typeface="Wingdings" pitchFamily="2" charset="2"/>
              <a:buChar char="v"/>
            </a:pPr>
            <a:endParaRPr lang="en-US" sz="4600" b="0" dirty="0" smtClean="0">
              <a:effectLst/>
            </a:endParaRPr>
          </a:p>
          <a:p>
            <a:pPr marL="708660" indent="-571500">
              <a:buClr>
                <a:srgbClr val="FF6600"/>
              </a:buClr>
              <a:buFont typeface="Wingdings" pitchFamily="2" charset="2"/>
              <a:buChar char="v"/>
            </a:pPr>
            <a:r>
              <a:rPr lang="en-US" sz="4600" i="1" dirty="0" smtClean="0">
                <a:effectLst/>
              </a:rPr>
              <a:t>Is </a:t>
            </a:r>
            <a:r>
              <a:rPr lang="en-US" sz="4600" i="1" dirty="0">
                <a:effectLst/>
              </a:rPr>
              <a:t>this ethical?</a:t>
            </a: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25</a:t>
            </a:fld>
            <a:endParaRPr lang="en-US" dirty="0"/>
          </a:p>
        </p:txBody>
      </p:sp>
      <p:sp>
        <p:nvSpPr>
          <p:cNvPr id="5" name="Rounded Rectangle 4"/>
          <p:cNvSpPr/>
          <p:nvPr/>
        </p:nvSpPr>
        <p:spPr>
          <a:xfrm>
            <a:off x="176349" y="58394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9</a:t>
            </a:r>
            <a:r>
              <a:rPr lang="en-US" sz="40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 </a:t>
            </a:r>
            <a:endPar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Future Admission</a:t>
            </a:r>
          </a:p>
        </p:txBody>
      </p:sp>
    </p:spTree>
    <p:extLst>
      <p:ext uri="{BB962C8B-B14F-4D97-AF65-F5344CB8AC3E}">
        <p14:creationId xmlns:p14="http://schemas.microsoft.com/office/powerpoint/2010/main" val="40352042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2927" y="1752600"/>
            <a:ext cx="8305800" cy="3352800"/>
          </a:xfrm>
        </p:spPr>
        <p:txBody>
          <a:bodyPr>
            <a:normAutofit fontScale="77500" lnSpcReduction="20000"/>
          </a:bodyPr>
          <a:lstStyle/>
          <a:p>
            <a:r>
              <a:rPr lang="en-US" sz="2800" dirty="0">
                <a:effectLst/>
              </a:rPr>
              <a:t>Concerns/potential issues</a:t>
            </a:r>
            <a:r>
              <a:rPr lang="en-US" sz="2800" dirty="0" smtClean="0">
                <a:effectLst/>
              </a:rPr>
              <a:t>:</a:t>
            </a:r>
          </a:p>
          <a:p>
            <a:endParaRPr lang="en-US" sz="2800" dirty="0">
              <a:effectLst/>
            </a:endParaRPr>
          </a:p>
          <a:p>
            <a:pPr marL="708660" indent="-571500">
              <a:spcAft>
                <a:spcPts val="600"/>
              </a:spcAft>
              <a:buClr>
                <a:srgbClr val="FF6600"/>
              </a:buClr>
              <a:buFont typeface="Wingdings" pitchFamily="2" charset="2"/>
              <a:buChar char="v"/>
            </a:pPr>
            <a:r>
              <a:rPr lang="en-US" sz="2800" b="0" dirty="0" smtClean="0">
                <a:effectLst/>
              </a:rPr>
              <a:t>Double deposit??</a:t>
            </a:r>
          </a:p>
          <a:p>
            <a:pPr marL="708660" indent="-571500">
              <a:spcAft>
                <a:spcPts val="600"/>
              </a:spcAft>
              <a:buClr>
                <a:srgbClr val="FF6600"/>
              </a:buClr>
              <a:buFont typeface="Wingdings" pitchFamily="2" charset="2"/>
              <a:buChar char="v"/>
            </a:pPr>
            <a:r>
              <a:rPr lang="en-US" sz="2800" b="0" dirty="0" smtClean="0">
                <a:effectLst/>
              </a:rPr>
              <a:t>Impact on retention and graduation </a:t>
            </a:r>
            <a:r>
              <a:rPr lang="en-US" sz="2800" b="0" dirty="0">
                <a:effectLst/>
              </a:rPr>
              <a:t>rates</a:t>
            </a:r>
          </a:p>
          <a:p>
            <a:pPr marL="708660" indent="-571500">
              <a:spcAft>
                <a:spcPts val="600"/>
              </a:spcAft>
              <a:buClr>
                <a:srgbClr val="FF6600"/>
              </a:buClr>
              <a:buFont typeface="Wingdings" pitchFamily="2" charset="2"/>
              <a:buChar char="v"/>
            </a:pPr>
            <a:r>
              <a:rPr lang="en-US" sz="2800" b="0" dirty="0" smtClean="0">
                <a:effectLst/>
              </a:rPr>
              <a:t>Financial </a:t>
            </a:r>
            <a:r>
              <a:rPr lang="en-US" sz="2800" b="0" dirty="0">
                <a:effectLst/>
              </a:rPr>
              <a:t>aid not available to non-degree seeking students</a:t>
            </a:r>
          </a:p>
          <a:p>
            <a:pPr marL="708660" indent="-571500">
              <a:spcAft>
                <a:spcPts val="600"/>
              </a:spcAft>
              <a:buClr>
                <a:srgbClr val="FF6600"/>
              </a:buClr>
              <a:buFont typeface="Wingdings" pitchFamily="2" charset="2"/>
              <a:buChar char="v"/>
            </a:pPr>
            <a:r>
              <a:rPr lang="en-US" sz="2800" b="0" dirty="0" smtClean="0">
                <a:effectLst/>
              </a:rPr>
              <a:t>Is </a:t>
            </a:r>
            <a:r>
              <a:rPr lang="en-US" sz="2800" b="0" dirty="0">
                <a:effectLst/>
              </a:rPr>
              <a:t>this recruiting students from another university?</a:t>
            </a:r>
          </a:p>
          <a:p>
            <a:r>
              <a:rPr lang="en-US" b="0" dirty="0">
                <a:effectLst/>
              </a:rPr>
              <a:t/>
            </a:r>
            <a:br>
              <a:rPr lang="en-US" b="0" dirty="0">
                <a:effectLst/>
              </a:rPr>
            </a:br>
            <a:endParaRPr lang="en-US" b="0" dirty="0">
              <a:effectLst/>
            </a:endParaRPr>
          </a:p>
        </p:txBody>
      </p:sp>
      <p:sp>
        <p:nvSpPr>
          <p:cNvPr id="3" name="Slide Number Placeholder 2"/>
          <p:cNvSpPr>
            <a:spLocks noGrp="1"/>
          </p:cNvSpPr>
          <p:nvPr>
            <p:ph type="sldNum" sz="quarter" idx="12"/>
          </p:nvPr>
        </p:nvSpPr>
        <p:spPr/>
        <p:txBody>
          <a:bodyPr/>
          <a:lstStyle/>
          <a:p>
            <a:fld id="{DA8F602D-23B5-4E58-B96A-140F9B674447}" type="slidenum">
              <a:rPr lang="en-US" smtClean="0"/>
              <a:pPr/>
              <a:t>26</a:t>
            </a:fld>
            <a:endParaRPr lang="en-US" dirty="0"/>
          </a:p>
        </p:txBody>
      </p:sp>
      <p:grpSp>
        <p:nvGrpSpPr>
          <p:cNvPr id="5" name="Group 4"/>
          <p:cNvGrpSpPr/>
          <p:nvPr/>
        </p:nvGrpSpPr>
        <p:grpSpPr>
          <a:xfrm>
            <a:off x="209940" y="381000"/>
            <a:ext cx="4285860" cy="990600"/>
            <a:chOff x="209940" y="381000"/>
            <a:chExt cx="4031480" cy="990600"/>
          </a:xfrm>
        </p:grpSpPr>
        <p:sp>
          <p:nvSpPr>
            <p:cNvPr id="7" name="Rounded Rectangle 6"/>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a:t>
              </a:r>
              <a:r>
                <a:rPr lang="en-US" sz="2000" dirty="0">
                  <a:solidFill>
                    <a:schemeClr val="accent2">
                      <a:lumMod val="50000"/>
                    </a:schemeClr>
                  </a:solidFill>
                  <a:latin typeface="Copperplate Gothic Bold" pitchFamily="34" charset="0"/>
                </a:rPr>
                <a:t>9</a:t>
              </a:r>
            </a:p>
          </p:txBody>
        </p:sp>
      </p:grpSp>
    </p:spTree>
    <p:extLst>
      <p:ext uri="{BB962C8B-B14F-4D97-AF65-F5344CB8AC3E}">
        <p14:creationId xmlns:p14="http://schemas.microsoft.com/office/powerpoint/2010/main" val="38731203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A8F602D-23B5-4E58-B96A-140F9B674447}" type="slidenum">
              <a:rPr lang="en-US" smtClean="0"/>
              <a:pPr/>
              <a:t>27</a:t>
            </a:fld>
            <a:endParaRPr lang="en-US" dirty="0"/>
          </a:p>
        </p:txBody>
      </p:sp>
      <p:sp>
        <p:nvSpPr>
          <p:cNvPr id="5" name="Content Placeholder 2"/>
          <p:cNvSpPr>
            <a:spLocks noGrp="1"/>
          </p:cNvSpPr>
          <p:nvPr>
            <p:ph idx="1"/>
          </p:nvPr>
        </p:nvSpPr>
        <p:spPr>
          <a:xfrm>
            <a:off x="533400" y="2209801"/>
            <a:ext cx="8305800" cy="3124200"/>
          </a:xfrm>
        </p:spPr>
        <p:txBody>
          <a:bodyPr>
            <a:normAutofit lnSpcReduction="10000"/>
          </a:bodyPr>
          <a:lstStyle/>
          <a:p>
            <a:pPr marL="594360" indent="-457200">
              <a:buClr>
                <a:srgbClr val="FF6600"/>
              </a:buClr>
              <a:buFont typeface="Wingdings" pitchFamily="2" charset="2"/>
              <a:buChar char="v"/>
            </a:pPr>
            <a:r>
              <a:rPr lang="en-US" sz="2400" b="0" dirty="0">
                <a:effectLst/>
              </a:rPr>
              <a:t>A student applies via Early Action to Mighty Midwestern University (MMU).  In her letter of acceptance, MMU includes a survey that asks questions about her likes and dislikes.  This includes a question about what other schools she has applied to and another asking her to rank order those schools. </a:t>
            </a:r>
          </a:p>
          <a:p>
            <a:endParaRPr lang="en-US" sz="2400" b="0" dirty="0">
              <a:effectLst/>
            </a:endParaRPr>
          </a:p>
          <a:p>
            <a:pPr marL="594360" indent="-457200">
              <a:buClr>
                <a:srgbClr val="FF6600"/>
              </a:buClr>
              <a:buFont typeface="Wingdings" pitchFamily="2" charset="2"/>
              <a:buChar char="v"/>
            </a:pPr>
            <a:r>
              <a:rPr lang="en-US" sz="2400" i="1" dirty="0">
                <a:effectLst/>
              </a:rPr>
              <a:t>Is this ethical?</a:t>
            </a:r>
          </a:p>
          <a:p>
            <a:endParaRPr lang="en-US" sz="2800" b="0" dirty="0">
              <a:effectLst/>
            </a:endParaRPr>
          </a:p>
        </p:txBody>
      </p:sp>
      <p:sp>
        <p:nvSpPr>
          <p:cNvPr id="6" name="Rounded Rectangle 5"/>
          <p:cNvSpPr/>
          <p:nvPr/>
        </p:nvSpPr>
        <p:spPr>
          <a:xfrm>
            <a:off x="176349" y="58394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a:t>
            </a:r>
            <a:r>
              <a:rPr lang="en-US" sz="40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10: </a:t>
            </a:r>
            <a:endPar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Indicating Preferences</a:t>
            </a:r>
          </a:p>
        </p:txBody>
      </p:sp>
    </p:spTree>
    <p:extLst>
      <p:ext uri="{BB962C8B-B14F-4D97-AF65-F5344CB8AC3E}">
        <p14:creationId xmlns:p14="http://schemas.microsoft.com/office/powerpoint/2010/main" val="34435298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2927" y="1600200"/>
            <a:ext cx="8305800" cy="4267200"/>
          </a:xfrm>
        </p:spPr>
        <p:txBody>
          <a:bodyPr>
            <a:normAutofit/>
          </a:bodyPr>
          <a:lstStyle/>
          <a:p>
            <a:pPr marL="594360" indent="-457200">
              <a:buClr>
                <a:srgbClr val="FF6600"/>
              </a:buClr>
              <a:buFont typeface="Wingdings" pitchFamily="2" charset="2"/>
              <a:buChar char="v"/>
            </a:pPr>
            <a:r>
              <a:rPr lang="en-US" sz="2200" dirty="0">
                <a:effectLst/>
              </a:rPr>
              <a:t>SPGP Principle </a:t>
            </a:r>
            <a:r>
              <a:rPr lang="en-US" sz="2200" dirty="0" smtClean="0">
                <a:effectLst/>
              </a:rPr>
              <a:t>II.B.2. - </a:t>
            </a:r>
            <a:r>
              <a:rPr lang="en-US" sz="2200" dirty="0">
                <a:effectLst/>
              </a:rPr>
              <a:t>All post secondary members agree they will:</a:t>
            </a:r>
          </a:p>
          <a:p>
            <a:pPr marL="585216" lvl="1" indent="0">
              <a:buClr>
                <a:srgbClr val="FF6600"/>
              </a:buClr>
              <a:buNone/>
            </a:pPr>
            <a:r>
              <a:rPr lang="en-US" sz="2200" b="0" dirty="0" smtClean="0">
                <a:effectLst/>
              </a:rPr>
              <a:t>not </a:t>
            </a:r>
            <a:r>
              <a:rPr lang="en-US" sz="2200" b="0" dirty="0">
                <a:effectLst/>
              </a:rPr>
              <a:t>require or ask candidates or the secondary schools to indicate the order of the candidates’ college or university preferences, except under Early Decision. </a:t>
            </a: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28</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accent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10</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38390790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1999" y="1600200"/>
            <a:ext cx="7772401" cy="4114800"/>
          </a:xfrm>
        </p:spPr>
        <p:txBody>
          <a:bodyPr>
            <a:normAutofit fontScale="92500" lnSpcReduction="20000"/>
          </a:bodyPr>
          <a:lstStyle/>
          <a:p>
            <a:r>
              <a:rPr lang="en-US" sz="3600" dirty="0">
                <a:effectLst/>
              </a:rPr>
              <a:t>Findings</a:t>
            </a:r>
            <a:r>
              <a:rPr lang="en-US" sz="3600" dirty="0" smtClean="0">
                <a:effectLst/>
              </a:rPr>
              <a:t>:</a:t>
            </a:r>
          </a:p>
          <a:p>
            <a:endParaRPr lang="en-US" sz="1500" dirty="0"/>
          </a:p>
          <a:p>
            <a:pPr marL="594360" indent="-457200">
              <a:buClr>
                <a:srgbClr val="FA6500"/>
              </a:buClr>
              <a:buFont typeface="Wingdings" pitchFamily="2" charset="2"/>
              <a:buChar char="v"/>
            </a:pPr>
            <a:r>
              <a:rPr lang="en-US" sz="2800" b="0" dirty="0" smtClean="0">
                <a:effectLst/>
              </a:rPr>
              <a:t>The big question here was “What is a candidate?” </a:t>
            </a:r>
          </a:p>
          <a:p>
            <a:pPr>
              <a:buClr>
                <a:srgbClr val="FA6500"/>
              </a:buClr>
            </a:pPr>
            <a:r>
              <a:rPr lang="en-US" sz="2800" b="0" dirty="0" smtClean="0">
                <a:effectLst/>
              </a:rPr>
              <a:t>	</a:t>
            </a:r>
          </a:p>
          <a:p>
            <a:pPr marL="594360" indent="-457200">
              <a:buClr>
                <a:srgbClr val="FA6500"/>
              </a:buClr>
              <a:buFont typeface="Wingdings" pitchFamily="2" charset="2"/>
              <a:buChar char="v"/>
            </a:pPr>
            <a:r>
              <a:rPr lang="en-US" sz="2800" b="0" dirty="0" smtClean="0">
                <a:effectLst/>
              </a:rPr>
              <a:t>MMU argued that admitted students are </a:t>
            </a:r>
            <a:r>
              <a:rPr lang="en-US" sz="2800" dirty="0" smtClean="0">
                <a:effectLst/>
              </a:rPr>
              <a:t>not</a:t>
            </a:r>
            <a:r>
              <a:rPr lang="en-US" sz="2800" b="0" dirty="0" smtClean="0">
                <a:effectLst/>
              </a:rPr>
              <a:t> candidates.  After considerable discussion, the Committee disagreed.  </a:t>
            </a:r>
          </a:p>
          <a:p>
            <a:pPr>
              <a:buClr>
                <a:srgbClr val="FA6500"/>
              </a:buClr>
            </a:pPr>
            <a:endParaRPr lang="en-US" sz="2800" b="0" dirty="0" smtClean="0">
              <a:effectLst/>
            </a:endParaRPr>
          </a:p>
          <a:p>
            <a:pPr marL="594360" indent="-457200">
              <a:buClr>
                <a:srgbClr val="FA6500"/>
              </a:buClr>
              <a:buFont typeface="Wingdings" pitchFamily="2" charset="2"/>
              <a:buChar char="v"/>
            </a:pPr>
            <a:r>
              <a:rPr lang="en-US" sz="2800" b="0" dirty="0" smtClean="0">
                <a:effectLst/>
              </a:rPr>
              <a:t>The idea of this principle is that students should not be pressured to rank schools, either before being admitted or before sending a commitment. </a:t>
            </a:r>
            <a:endParaRPr lang="en-US" sz="2800" b="0" dirty="0">
              <a:effectLst/>
            </a:endParaRPr>
          </a:p>
        </p:txBody>
      </p:sp>
      <p:sp>
        <p:nvSpPr>
          <p:cNvPr id="3" name="Slide Number Placeholder 2"/>
          <p:cNvSpPr>
            <a:spLocks noGrp="1"/>
          </p:cNvSpPr>
          <p:nvPr>
            <p:ph type="sldNum" sz="quarter" idx="12"/>
          </p:nvPr>
        </p:nvSpPr>
        <p:spPr/>
        <p:txBody>
          <a:bodyPr/>
          <a:lstStyle/>
          <a:p>
            <a:fld id="{DA8F602D-23B5-4E58-B96A-140F9B674447}" type="slidenum">
              <a:rPr lang="en-US" smtClean="0"/>
              <a:pPr/>
              <a:t>29</a:t>
            </a:fld>
            <a:endParaRPr lang="en-US" dirty="0"/>
          </a:p>
        </p:txBody>
      </p:sp>
      <p:grpSp>
        <p:nvGrpSpPr>
          <p:cNvPr id="6" name="Group 5"/>
          <p:cNvGrpSpPr/>
          <p:nvPr/>
        </p:nvGrpSpPr>
        <p:grpSpPr>
          <a:xfrm>
            <a:off x="209940" y="381000"/>
            <a:ext cx="4285860" cy="990600"/>
            <a:chOff x="209940" y="381000"/>
            <a:chExt cx="4031480" cy="990600"/>
          </a:xfrm>
        </p:grpSpPr>
        <p:sp>
          <p:nvSpPr>
            <p:cNvPr id="7" name="Rounded Rectangle 6"/>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10</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3322545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47629"/>
            <a:ext cx="8305800" cy="3543571"/>
          </a:xfrm>
        </p:spPr>
        <p:txBody>
          <a:bodyPr>
            <a:noAutofit/>
          </a:bodyPr>
          <a:lstStyle/>
          <a:p>
            <a:pPr marL="594360" indent="-457200" algn="l">
              <a:buClr>
                <a:srgbClr val="FA6500"/>
              </a:buClr>
              <a:buFont typeface="Wingdings" pitchFamily="2" charset="2"/>
              <a:buChar char="v"/>
            </a:pPr>
            <a:r>
              <a:rPr lang="en-US" sz="2400" b="0" dirty="0" smtClean="0">
                <a:solidFill>
                  <a:schemeClr val="tx1"/>
                </a:solidFill>
                <a:effectLst/>
              </a:rPr>
              <a:t>Core Values</a:t>
            </a:r>
          </a:p>
          <a:p>
            <a:pPr marL="594360" indent="-457200" algn="l">
              <a:buClr>
                <a:srgbClr val="FA6500"/>
              </a:buClr>
              <a:buFont typeface="Wingdings" pitchFamily="2" charset="2"/>
              <a:buChar char="v"/>
            </a:pPr>
            <a:r>
              <a:rPr lang="en-US" sz="2400" b="0" dirty="0" smtClean="0">
                <a:solidFill>
                  <a:schemeClr val="tx1"/>
                </a:solidFill>
                <a:effectLst/>
              </a:rPr>
              <a:t>Member Conventions</a:t>
            </a:r>
          </a:p>
          <a:p>
            <a:pPr marL="594360" indent="-457200" algn="l">
              <a:buClr>
                <a:srgbClr val="FA6500"/>
              </a:buClr>
              <a:buFont typeface="Wingdings" pitchFamily="2" charset="2"/>
              <a:buChar char="v"/>
            </a:pPr>
            <a:r>
              <a:rPr lang="en-US" sz="2400" b="0" dirty="0" smtClean="0">
                <a:solidFill>
                  <a:schemeClr val="tx1"/>
                </a:solidFill>
                <a:effectLst/>
              </a:rPr>
              <a:t>Mandatory Statements</a:t>
            </a:r>
          </a:p>
          <a:p>
            <a:pPr marL="594360" indent="-457200" algn="l">
              <a:buClr>
                <a:srgbClr val="FA6500"/>
              </a:buClr>
              <a:buFont typeface="Wingdings" pitchFamily="2" charset="2"/>
              <a:buChar char="v"/>
            </a:pPr>
            <a:r>
              <a:rPr lang="en-US" sz="2400" b="0" dirty="0" smtClean="0">
                <a:solidFill>
                  <a:schemeClr val="tx1"/>
                </a:solidFill>
                <a:effectLst/>
              </a:rPr>
              <a:t>Interpretations of Mandatory Practices</a:t>
            </a:r>
          </a:p>
          <a:p>
            <a:pPr marL="594360" indent="-457200" algn="l">
              <a:buClr>
                <a:srgbClr val="FA6500"/>
              </a:buClr>
              <a:buFont typeface="Wingdings" pitchFamily="2" charset="2"/>
              <a:buChar char="v"/>
            </a:pPr>
            <a:r>
              <a:rPr lang="en-US" sz="2400" b="0" dirty="0" smtClean="0">
                <a:solidFill>
                  <a:schemeClr val="tx1"/>
                </a:solidFill>
                <a:effectLst/>
              </a:rPr>
              <a:t>Best Practices</a:t>
            </a:r>
          </a:p>
          <a:p>
            <a:pPr marL="594360" indent="-457200" algn="l">
              <a:buClr>
                <a:srgbClr val="FA6500"/>
              </a:buClr>
              <a:buFont typeface="Wingdings" pitchFamily="2" charset="2"/>
              <a:buChar char="v"/>
            </a:pPr>
            <a:r>
              <a:rPr lang="en-US" sz="2400" b="0" dirty="0" smtClean="0">
                <a:solidFill>
                  <a:schemeClr val="tx1"/>
                </a:solidFill>
                <a:effectLst/>
              </a:rPr>
              <a:t>Education, Monitoring Procedures and Penalties </a:t>
            </a:r>
            <a:endParaRPr lang="en-US" sz="2400" b="0" dirty="0">
              <a:solidFill>
                <a:schemeClr val="tx1"/>
              </a:solidFill>
              <a:effectLst/>
            </a:endParaRPr>
          </a:p>
        </p:txBody>
      </p:sp>
      <p:sp>
        <p:nvSpPr>
          <p:cNvPr id="5" name="Slide Number Placeholder 4"/>
          <p:cNvSpPr>
            <a:spLocks noGrp="1"/>
          </p:cNvSpPr>
          <p:nvPr>
            <p:ph type="sldNum" sz="quarter" idx="12"/>
          </p:nvPr>
        </p:nvSpPr>
        <p:spPr/>
        <p:txBody>
          <a:bodyPr/>
          <a:lstStyle/>
          <a:p>
            <a:fld id="{DA8F602D-23B5-4E58-B96A-140F9B674447}" type="slidenum">
              <a:rPr lang="en-US" smtClean="0"/>
              <a:pPr/>
              <a:t>3</a:t>
            </a:fld>
            <a:endParaRPr lang="en-US" dirty="0"/>
          </a:p>
        </p:txBody>
      </p:sp>
      <p:sp>
        <p:nvSpPr>
          <p:cNvPr id="8" name="Rounded Rectangle 7"/>
          <p:cNvSpPr/>
          <p:nvPr/>
        </p:nvSpPr>
        <p:spPr>
          <a:xfrm>
            <a:off x="228600" y="900404"/>
            <a:ext cx="874776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9" name="Title 1"/>
          <p:cNvSpPr txBox="1">
            <a:spLocks/>
          </p:cNvSpPr>
          <p:nvPr/>
        </p:nvSpPr>
        <p:spPr>
          <a:xfrm>
            <a:off x="716280" y="976604"/>
            <a:ext cx="7772400" cy="762000"/>
          </a:xfrm>
          <a:prstGeom prst="rect">
            <a:avLst/>
          </a:prstGeom>
        </p:spPr>
        <p:txBody>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solidFill>
                  <a:schemeClr val="accent2">
                    <a:lumMod val="50000"/>
                  </a:schemeClr>
                </a:solidFill>
                <a:latin typeface="Copperplate Gothic Bold" pitchFamily="34" charset="0"/>
              </a:rPr>
              <a:t>SPGP includes</a:t>
            </a:r>
            <a:endParaRPr lang="en-US" dirty="0">
              <a:solidFill>
                <a:schemeClr val="accent2">
                  <a:lumMod val="50000"/>
                </a:schemeClr>
              </a:solidFill>
              <a:latin typeface="Copperplate Gothic Bold" pitchFamily="34" charset="0"/>
            </a:endParaRPr>
          </a:p>
        </p:txBody>
      </p:sp>
    </p:spTree>
    <p:extLst>
      <p:ext uri="{BB962C8B-B14F-4D97-AF65-F5344CB8AC3E}">
        <p14:creationId xmlns:p14="http://schemas.microsoft.com/office/powerpoint/2010/main" val="27503378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0161"/>
            <a:ext cx="8381999" cy="3595878"/>
          </a:xfrm>
        </p:spPr>
        <p:txBody>
          <a:bodyPr>
            <a:noAutofit/>
          </a:bodyPr>
          <a:lstStyle/>
          <a:p>
            <a:pPr marL="594360" indent="-457200">
              <a:buClr>
                <a:srgbClr val="FF6600"/>
              </a:buClr>
              <a:buFont typeface="Wingdings" pitchFamily="2" charset="2"/>
              <a:buChar char="v"/>
            </a:pPr>
            <a:r>
              <a:rPr lang="en-US" sz="2400" b="0" dirty="0" smtClean="0">
                <a:effectLst/>
              </a:rPr>
              <a:t>Puny Endowment College (PEC) offered a decent financial package, and the student deposited. When withdrawing his application from Humungous Endowment College (HEC), they proceeded to offer about $14,000 in extra aid. Student called PEC to see if they would match this, but they had no additional scholarship money available. Given this large difference in cost, the student decided to ultimately enroll at HEC.  </a:t>
            </a:r>
            <a:endParaRPr lang="en-US" sz="2400" b="0" dirty="0" smtClean="0">
              <a:effectLst/>
              <a:latin typeface="+mj-lt"/>
            </a:endParaRPr>
          </a:p>
          <a:p>
            <a:pPr marL="594360" indent="-457200">
              <a:buClr>
                <a:srgbClr val="FA6500"/>
              </a:buClr>
              <a:buFont typeface="Wingdings" pitchFamily="2" charset="2"/>
              <a:buChar char="v"/>
            </a:pPr>
            <a:r>
              <a:rPr lang="en-US" sz="2400" i="1" dirty="0" smtClean="0">
                <a:effectLst/>
                <a:latin typeface="+mj-lt"/>
              </a:rPr>
              <a:t>Did HEC commit  a violation?</a:t>
            </a:r>
            <a:endParaRPr lang="en-US" sz="2400" i="1" dirty="0">
              <a:effectLst/>
              <a:latin typeface="+mj-lt"/>
            </a:endParaRPr>
          </a:p>
        </p:txBody>
      </p:sp>
      <p:sp>
        <p:nvSpPr>
          <p:cNvPr id="3" name="Slide Number Placeholder 2"/>
          <p:cNvSpPr>
            <a:spLocks noGrp="1"/>
          </p:cNvSpPr>
          <p:nvPr>
            <p:ph type="sldNum" sz="quarter" idx="12"/>
          </p:nvPr>
        </p:nvSpPr>
        <p:spPr/>
        <p:txBody>
          <a:bodyPr/>
          <a:lstStyle/>
          <a:p>
            <a:fld id="{DA8F602D-23B5-4E58-B96A-140F9B674447}" type="slidenum">
              <a:rPr lang="en-US" smtClean="0"/>
              <a:pPr/>
              <a:t>30</a:t>
            </a:fld>
            <a:endParaRPr lang="en-US" dirty="0"/>
          </a:p>
        </p:txBody>
      </p:sp>
      <p:sp>
        <p:nvSpPr>
          <p:cNvPr id="6" name="Rounded Rectangle 5"/>
          <p:cNvSpPr/>
          <p:nvPr/>
        </p:nvSpPr>
        <p:spPr>
          <a:xfrm>
            <a:off x="187813" y="60960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a:t>
            </a:r>
            <a:r>
              <a:rPr lang="en-US" sz="36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11: </a:t>
            </a:r>
            <a:endParaRPr lang="en-US" sz="36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p:txBody>
      </p:sp>
    </p:spTree>
    <p:extLst>
      <p:ext uri="{BB962C8B-B14F-4D97-AF65-F5344CB8AC3E}">
        <p14:creationId xmlns:p14="http://schemas.microsoft.com/office/powerpoint/2010/main" val="17584952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1999" y="1600200"/>
            <a:ext cx="7772401" cy="4114800"/>
          </a:xfrm>
        </p:spPr>
        <p:txBody>
          <a:bodyPr>
            <a:normAutofit/>
          </a:bodyPr>
          <a:lstStyle/>
          <a:p>
            <a:endParaRPr lang="en-US" sz="1400" dirty="0"/>
          </a:p>
          <a:p>
            <a:pPr marL="457200" indent="-457200">
              <a:buClr>
                <a:srgbClr val="FA6500"/>
              </a:buClr>
              <a:buFont typeface="Wingdings" pitchFamily="2" charset="2"/>
              <a:buChar char="v"/>
            </a:pPr>
            <a:r>
              <a:rPr lang="en-US" sz="2200" dirty="0">
                <a:effectLst/>
              </a:rPr>
              <a:t>SPGP Principle </a:t>
            </a:r>
            <a:r>
              <a:rPr lang="en-US" sz="2200" dirty="0" smtClean="0">
                <a:effectLst/>
              </a:rPr>
              <a:t>II.B.10. – All postsecondary members agree they will: </a:t>
            </a:r>
          </a:p>
          <a:p>
            <a:pPr marL="448056" lvl="1" indent="0">
              <a:buClr>
                <a:srgbClr val="FA6500"/>
              </a:buClr>
              <a:buNone/>
            </a:pPr>
            <a:r>
              <a:rPr lang="en-US" sz="2200" b="0" dirty="0" smtClean="0">
                <a:effectLst/>
              </a:rPr>
              <a:t>not </a:t>
            </a:r>
            <a:r>
              <a:rPr lang="en-US" sz="2200" b="0" i="1" dirty="0" smtClean="0">
                <a:effectLst/>
              </a:rPr>
              <a:t>knowingly</a:t>
            </a:r>
            <a:r>
              <a:rPr lang="en-US" sz="2200" b="0" dirty="0" smtClean="0">
                <a:effectLst/>
              </a:rPr>
              <a:t> offer financial aid packages to students who are committed to attend other institutions, unless the students initiate such inquiries. </a:t>
            </a:r>
            <a:r>
              <a:rPr lang="en-US" sz="2200" dirty="0"/>
              <a:t>Athletic scholarships, </a:t>
            </a:r>
            <a:r>
              <a:rPr lang="en-US" sz="2200" dirty="0" smtClean="0"/>
              <a:t>which adhere </a:t>
            </a:r>
            <a:r>
              <a:rPr lang="en-US" sz="2200" dirty="0"/>
              <a:t>to nationally-established signing periods, are a recognized exception </a:t>
            </a:r>
            <a:r>
              <a:rPr lang="en-US" sz="2200" dirty="0" smtClean="0"/>
              <a:t>to this </a:t>
            </a:r>
            <a:r>
              <a:rPr lang="en-US" sz="2200" dirty="0"/>
              <a:t>provision.</a:t>
            </a:r>
            <a:endParaRPr lang="en-US" sz="2200" b="0" dirty="0">
              <a:effectLst/>
            </a:endParaRPr>
          </a:p>
          <a:p>
            <a:pPr marL="0">
              <a:buClr>
                <a:srgbClr val="FA6500"/>
              </a:buClr>
            </a:pPr>
            <a:endParaRPr lang="en-US" sz="2800" b="0" dirty="0">
              <a:effectLst/>
            </a:endParaRPr>
          </a:p>
        </p:txBody>
      </p:sp>
      <p:sp>
        <p:nvSpPr>
          <p:cNvPr id="3" name="Slide Number Placeholder 2"/>
          <p:cNvSpPr>
            <a:spLocks noGrp="1"/>
          </p:cNvSpPr>
          <p:nvPr>
            <p:ph type="sldNum" sz="quarter" idx="12"/>
          </p:nvPr>
        </p:nvSpPr>
        <p:spPr/>
        <p:txBody>
          <a:bodyPr/>
          <a:lstStyle/>
          <a:p>
            <a:fld id="{DA8F602D-23B5-4E58-B96A-140F9B674447}" type="slidenum">
              <a:rPr lang="en-US" smtClean="0"/>
              <a:pPr/>
              <a:t>31</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11</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9709029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0161"/>
            <a:ext cx="8381999" cy="3595878"/>
          </a:xfrm>
        </p:spPr>
        <p:txBody>
          <a:bodyPr>
            <a:noAutofit/>
          </a:bodyPr>
          <a:lstStyle/>
          <a:p>
            <a:pPr marL="480060" indent="-342900">
              <a:buClr>
                <a:srgbClr val="FF6600"/>
              </a:buClr>
              <a:buFont typeface="Wingdings" pitchFamily="2" charset="2"/>
              <a:buChar char="v"/>
            </a:pPr>
            <a:r>
              <a:rPr lang="en-US" sz="2400" b="0" dirty="0" smtClean="0">
                <a:effectLst/>
              </a:rPr>
              <a:t>Following the May </a:t>
            </a:r>
            <a:r>
              <a:rPr lang="en-US" sz="2400" b="0" dirty="0">
                <a:effectLst/>
              </a:rPr>
              <a:t>1 </a:t>
            </a:r>
            <a:r>
              <a:rPr lang="en-US" sz="2400" b="0" dirty="0" smtClean="0">
                <a:effectLst/>
              </a:rPr>
              <a:t>deadline, Low Deposit University (LDU) found </a:t>
            </a:r>
            <a:r>
              <a:rPr lang="en-US" sz="2400" b="0" dirty="0">
                <a:effectLst/>
              </a:rPr>
              <a:t>that their </a:t>
            </a:r>
            <a:r>
              <a:rPr lang="en-US" sz="2400" b="0" dirty="0" smtClean="0">
                <a:effectLst/>
              </a:rPr>
              <a:t>enrollment commitments were down about 30%.   </a:t>
            </a:r>
            <a:endParaRPr lang="en-US" sz="2400" b="0" dirty="0">
              <a:effectLst/>
            </a:endParaRPr>
          </a:p>
          <a:p>
            <a:pPr marL="480060" indent="-342900">
              <a:buClr>
                <a:srgbClr val="FF6600"/>
              </a:buClr>
              <a:buFont typeface="Wingdings" pitchFamily="2" charset="2"/>
              <a:buChar char="v"/>
            </a:pPr>
            <a:r>
              <a:rPr lang="en-US" sz="2400" b="0" dirty="0" smtClean="0">
                <a:effectLst/>
              </a:rPr>
              <a:t>Facing budget cuts, LDU made calls </a:t>
            </a:r>
            <a:r>
              <a:rPr lang="en-US" sz="2400" b="0" dirty="0">
                <a:effectLst/>
              </a:rPr>
              <a:t>to students who had been accepted but had decided to go </a:t>
            </a:r>
            <a:r>
              <a:rPr lang="en-US" sz="2400" b="0" dirty="0" smtClean="0">
                <a:effectLst/>
              </a:rPr>
              <a:t>elsewhere. In some cases, they even offered additional aid to influence a commitment.  </a:t>
            </a:r>
            <a:endParaRPr lang="en-US" sz="2400" b="0" dirty="0">
              <a:effectLst/>
            </a:endParaRPr>
          </a:p>
          <a:p>
            <a:pPr marL="594360" indent="-457200">
              <a:buClr>
                <a:srgbClr val="FA6500"/>
              </a:buClr>
              <a:buFont typeface="Wingdings" pitchFamily="2" charset="2"/>
              <a:buChar char="v"/>
            </a:pPr>
            <a:endParaRPr lang="en-US" sz="2400" b="0" i="1" dirty="0" smtClean="0">
              <a:effectLst/>
            </a:endParaRPr>
          </a:p>
          <a:p>
            <a:pPr marL="594360" indent="-457200">
              <a:buClr>
                <a:srgbClr val="FA6500"/>
              </a:buClr>
              <a:buFont typeface="Wingdings" pitchFamily="2" charset="2"/>
              <a:buChar char="v"/>
            </a:pPr>
            <a:r>
              <a:rPr lang="en-US" sz="2400" i="1" dirty="0" smtClean="0">
                <a:effectLst/>
              </a:rPr>
              <a:t>Did LDU commit  a violation?</a:t>
            </a:r>
            <a:endParaRPr lang="en-US" sz="2400" i="1" dirty="0">
              <a:effectLst/>
            </a:endParaRPr>
          </a:p>
        </p:txBody>
      </p:sp>
      <p:sp>
        <p:nvSpPr>
          <p:cNvPr id="3" name="Slide Number Placeholder 2"/>
          <p:cNvSpPr>
            <a:spLocks noGrp="1"/>
          </p:cNvSpPr>
          <p:nvPr>
            <p:ph type="sldNum" sz="quarter" idx="12"/>
          </p:nvPr>
        </p:nvSpPr>
        <p:spPr/>
        <p:txBody>
          <a:bodyPr/>
          <a:lstStyle/>
          <a:p>
            <a:fld id="{DA8F602D-23B5-4E58-B96A-140F9B674447}" type="slidenum">
              <a:rPr lang="en-US" smtClean="0"/>
              <a:pPr/>
              <a:t>32</a:t>
            </a:fld>
            <a:endParaRPr lang="en-US" dirty="0"/>
          </a:p>
        </p:txBody>
      </p:sp>
      <p:sp>
        <p:nvSpPr>
          <p:cNvPr id="6" name="Rounded Rectangle 5"/>
          <p:cNvSpPr/>
          <p:nvPr/>
        </p:nvSpPr>
        <p:spPr>
          <a:xfrm>
            <a:off x="187813" y="60960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a:t>
            </a:r>
            <a:r>
              <a:rPr lang="en-US" sz="36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12: </a:t>
            </a:r>
            <a:endParaRPr lang="en-US" sz="36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p:txBody>
      </p:sp>
    </p:spTree>
    <p:extLst>
      <p:ext uri="{BB962C8B-B14F-4D97-AF65-F5344CB8AC3E}">
        <p14:creationId xmlns:p14="http://schemas.microsoft.com/office/powerpoint/2010/main" val="30384339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1999" y="1600200"/>
            <a:ext cx="7772401" cy="4114800"/>
          </a:xfrm>
        </p:spPr>
        <p:txBody>
          <a:bodyPr>
            <a:normAutofit fontScale="77500" lnSpcReduction="20000"/>
          </a:bodyPr>
          <a:lstStyle/>
          <a:p>
            <a:endParaRPr lang="en-US" sz="1400" dirty="0"/>
          </a:p>
          <a:p>
            <a:pPr marL="457200" indent="-457200">
              <a:buClr>
                <a:srgbClr val="FA6500"/>
              </a:buClr>
              <a:buFont typeface="Wingdings" pitchFamily="2" charset="2"/>
              <a:buChar char="v"/>
            </a:pPr>
            <a:r>
              <a:rPr lang="en-US" sz="2400" dirty="0" smtClean="0">
                <a:effectLst/>
              </a:rPr>
              <a:t>SPGP Mandatory </a:t>
            </a:r>
            <a:r>
              <a:rPr lang="en-US" sz="2400" dirty="0">
                <a:effectLst/>
              </a:rPr>
              <a:t>Principle </a:t>
            </a:r>
            <a:r>
              <a:rPr lang="en-US" sz="2400" dirty="0" smtClean="0">
                <a:effectLst/>
              </a:rPr>
              <a:t>II.A.2. </a:t>
            </a:r>
            <a:r>
              <a:rPr lang="en-US" sz="2400" dirty="0">
                <a:effectLst/>
              </a:rPr>
              <a:t>- All postsecondary members agree they will:</a:t>
            </a:r>
          </a:p>
          <a:p>
            <a:pPr marL="448056" lvl="1" indent="0">
              <a:buClr>
                <a:srgbClr val="FA6500"/>
              </a:buClr>
              <a:buNone/>
            </a:pPr>
            <a:r>
              <a:rPr lang="en-US" sz="2400" b="0" dirty="0" smtClean="0">
                <a:effectLst/>
              </a:rPr>
              <a:t>not </a:t>
            </a:r>
            <a:r>
              <a:rPr lang="en-US" sz="2400" b="0" i="1" dirty="0" smtClean="0">
                <a:effectLst/>
              </a:rPr>
              <a:t>knowingly </a:t>
            </a:r>
            <a:r>
              <a:rPr lang="en-US" sz="2400" dirty="0" smtClean="0">
                <a:effectLst/>
              </a:rPr>
              <a:t>recruit</a:t>
            </a:r>
            <a:r>
              <a:rPr lang="en-US" sz="2400" b="0" dirty="0" smtClean="0">
                <a:effectLst/>
              </a:rPr>
              <a:t> </a:t>
            </a:r>
            <a:r>
              <a:rPr lang="en-US" sz="2400" dirty="0" smtClean="0">
                <a:effectLst/>
              </a:rPr>
              <a:t>students</a:t>
            </a:r>
            <a:r>
              <a:rPr lang="en-US" sz="2400" b="0" dirty="0" smtClean="0">
                <a:effectLst/>
              </a:rPr>
              <a:t> who are enrolled, registered, have initiated deferred admission, or have declared their intent, or submitted contractual deposits to other institutions unless the students initiate inquiries themselves or unless cooperation is sought from institutions that provide transfer programs. </a:t>
            </a:r>
            <a:endParaRPr lang="en-US" sz="2400" dirty="0" smtClean="0">
              <a:effectLst/>
            </a:endParaRPr>
          </a:p>
          <a:p>
            <a:pPr marL="457200" indent="-457200">
              <a:buClr>
                <a:srgbClr val="FA6500"/>
              </a:buClr>
              <a:buFont typeface="Wingdings" pitchFamily="2" charset="2"/>
              <a:buChar char="v"/>
            </a:pPr>
            <a:endParaRPr lang="en-US" sz="2400" dirty="0">
              <a:effectLst/>
            </a:endParaRPr>
          </a:p>
          <a:p>
            <a:pPr marL="457200" indent="-457200">
              <a:buClr>
                <a:srgbClr val="FA6500"/>
              </a:buClr>
              <a:buFont typeface="Wingdings" pitchFamily="2" charset="2"/>
              <a:buChar char="v"/>
            </a:pPr>
            <a:endParaRPr lang="en-US" sz="2400" dirty="0" smtClean="0">
              <a:effectLst/>
            </a:endParaRPr>
          </a:p>
          <a:p>
            <a:pPr marL="457200" indent="-457200">
              <a:buClr>
                <a:srgbClr val="FA6500"/>
              </a:buClr>
              <a:buFont typeface="Wingdings" pitchFamily="2" charset="2"/>
              <a:buChar char="v"/>
            </a:pPr>
            <a:r>
              <a:rPr lang="en-US" sz="2400" dirty="0" smtClean="0">
                <a:effectLst/>
              </a:rPr>
              <a:t>SPGP Mandatory Principle II.B.10. – All postsecondary members </a:t>
            </a:r>
            <a:r>
              <a:rPr lang="en-US" sz="2400" dirty="0">
                <a:effectLst/>
              </a:rPr>
              <a:t>agree </a:t>
            </a:r>
            <a:r>
              <a:rPr lang="en-US" sz="2400" dirty="0" smtClean="0">
                <a:effectLst/>
              </a:rPr>
              <a:t>they will:</a:t>
            </a:r>
          </a:p>
          <a:p>
            <a:pPr marL="448056" lvl="1" indent="0">
              <a:buClr>
                <a:srgbClr val="FA6500"/>
              </a:buClr>
              <a:buNone/>
            </a:pPr>
            <a:r>
              <a:rPr lang="en-US" sz="2400" b="0" dirty="0" smtClean="0">
                <a:effectLst/>
              </a:rPr>
              <a:t>not </a:t>
            </a:r>
            <a:r>
              <a:rPr lang="en-US" sz="2400" b="0" i="1" dirty="0" smtClean="0">
                <a:effectLst/>
              </a:rPr>
              <a:t>knowingly</a:t>
            </a:r>
            <a:r>
              <a:rPr lang="en-US" sz="2400" b="0" dirty="0" smtClean="0">
                <a:effectLst/>
              </a:rPr>
              <a:t> </a:t>
            </a:r>
            <a:r>
              <a:rPr lang="en-US" sz="2400" dirty="0" smtClean="0">
                <a:effectLst/>
              </a:rPr>
              <a:t>offer financial aid packages </a:t>
            </a:r>
            <a:r>
              <a:rPr lang="en-US" sz="2400" b="0" dirty="0" smtClean="0">
                <a:effectLst/>
              </a:rPr>
              <a:t>to students who are committed to attend other institutions, unless the students initiate such inquiries</a:t>
            </a:r>
            <a:r>
              <a:rPr lang="en-US" sz="2400" b="0" dirty="0">
                <a:effectLst/>
              </a:rPr>
              <a:t>. Athletic scholarships, </a:t>
            </a:r>
            <a:r>
              <a:rPr lang="en-US" sz="2400" b="0" dirty="0" smtClean="0">
                <a:effectLst/>
              </a:rPr>
              <a:t>which adhere </a:t>
            </a:r>
            <a:r>
              <a:rPr lang="en-US" sz="2400" b="0" dirty="0">
                <a:effectLst/>
              </a:rPr>
              <a:t>to nationally-established signing periods, are a recognized exception </a:t>
            </a:r>
            <a:r>
              <a:rPr lang="en-US" sz="2400" b="0" dirty="0" smtClean="0">
                <a:effectLst/>
              </a:rPr>
              <a:t>to this </a:t>
            </a:r>
            <a:r>
              <a:rPr lang="en-US" sz="2400" b="0" dirty="0">
                <a:effectLst/>
              </a:rPr>
              <a:t>provision.  </a:t>
            </a:r>
          </a:p>
          <a:p>
            <a:pPr marL="0">
              <a:buClr>
                <a:srgbClr val="FA6500"/>
              </a:buClr>
            </a:pPr>
            <a:endParaRPr lang="en-US" sz="2800" b="0" dirty="0">
              <a:effectLst/>
            </a:endParaRPr>
          </a:p>
        </p:txBody>
      </p:sp>
      <p:sp>
        <p:nvSpPr>
          <p:cNvPr id="3" name="Slide Number Placeholder 2"/>
          <p:cNvSpPr>
            <a:spLocks noGrp="1"/>
          </p:cNvSpPr>
          <p:nvPr>
            <p:ph type="sldNum" sz="quarter" idx="12"/>
          </p:nvPr>
        </p:nvSpPr>
        <p:spPr/>
        <p:txBody>
          <a:bodyPr/>
          <a:lstStyle/>
          <a:p>
            <a:fld id="{DA8F602D-23B5-4E58-B96A-140F9B674447}" type="slidenum">
              <a:rPr lang="en-US" smtClean="0"/>
              <a:pPr/>
              <a:t>33</a:t>
            </a:fld>
            <a:endParaRPr lang="en-US" dirty="0"/>
          </a:p>
        </p:txBody>
      </p:sp>
      <p:grpSp>
        <p:nvGrpSpPr>
          <p:cNvPr id="5" name="Group 4"/>
          <p:cNvGrpSpPr/>
          <p:nvPr/>
        </p:nvGrpSpPr>
        <p:grpSpPr>
          <a:xfrm>
            <a:off x="209940" y="381000"/>
            <a:ext cx="4285860" cy="990600"/>
            <a:chOff x="209940" y="381000"/>
            <a:chExt cx="4031480" cy="990600"/>
          </a:xfrm>
        </p:grpSpPr>
        <p:sp>
          <p:nvSpPr>
            <p:cNvPr id="6" name="Rounded Rectangle 5"/>
            <p:cNvSpPr/>
            <p:nvPr/>
          </p:nvSpPr>
          <p:spPr>
            <a:xfrm>
              <a:off x="209940" y="381000"/>
              <a:ext cx="403148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7" name="Title 1"/>
            <p:cNvSpPr txBox="1">
              <a:spLocks/>
            </p:cNvSpPr>
            <p:nvPr/>
          </p:nvSpPr>
          <p:spPr>
            <a:xfrm>
              <a:off x="432318" y="533400"/>
              <a:ext cx="3809102" cy="838200"/>
            </a:xfrm>
            <a:prstGeom prst="rect">
              <a:avLst/>
            </a:prstGeom>
          </p:spPr>
          <p:txBody>
            <a:bodyPr>
              <a:norm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en-US" sz="2000" dirty="0" smtClean="0">
                  <a:solidFill>
                    <a:schemeClr val="accent2">
                      <a:lumMod val="50000"/>
                    </a:schemeClr>
                  </a:solidFill>
                  <a:latin typeface="Copperplate Gothic Bold" pitchFamily="34" charset="0"/>
                </a:rPr>
                <a:t>Case Study 12</a:t>
              </a:r>
              <a:endParaRPr lang="en-US" sz="2000" dirty="0">
                <a:solidFill>
                  <a:schemeClr val="accent2">
                    <a:lumMod val="50000"/>
                  </a:schemeClr>
                </a:solidFill>
                <a:latin typeface="Copperplate Gothic Bold" pitchFamily="34" charset="0"/>
              </a:endParaRPr>
            </a:p>
          </p:txBody>
        </p:sp>
      </p:grpSp>
    </p:spTree>
    <p:extLst>
      <p:ext uri="{BB962C8B-B14F-4D97-AF65-F5344CB8AC3E}">
        <p14:creationId xmlns:p14="http://schemas.microsoft.com/office/powerpoint/2010/main" val="35920818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0" y="2514600"/>
            <a:ext cx="8382000" cy="3772171"/>
          </a:xfrm>
        </p:spPr>
        <p:txBody>
          <a:bodyPr>
            <a:normAutofit fontScale="92500" lnSpcReduction="20000"/>
          </a:bodyPr>
          <a:lstStyle/>
          <a:p>
            <a:pPr marL="594360" indent="-457200">
              <a:spcAft>
                <a:spcPts val="600"/>
              </a:spcAft>
              <a:buClr>
                <a:srgbClr val="FA6500"/>
              </a:buClr>
              <a:buFont typeface="Wingdings" pitchFamily="2" charset="2"/>
              <a:buChar char="v"/>
            </a:pPr>
            <a:r>
              <a:rPr lang="en-US" sz="2400" b="0" dirty="0" smtClean="0">
                <a:effectLst/>
              </a:rPr>
              <a:t>Mid-year admission for first year students</a:t>
            </a:r>
          </a:p>
          <a:p>
            <a:pPr marL="594360" indent="-457200">
              <a:spcAft>
                <a:spcPts val="600"/>
              </a:spcAft>
              <a:buClr>
                <a:srgbClr val="FA6500"/>
              </a:buClr>
              <a:buFont typeface="Wingdings" pitchFamily="2" charset="2"/>
              <a:buChar char="v"/>
            </a:pPr>
            <a:r>
              <a:rPr lang="en-US" sz="2400" b="0" dirty="0" smtClean="0">
                <a:effectLst/>
              </a:rPr>
              <a:t>30 day expected response rather than May 1</a:t>
            </a:r>
          </a:p>
          <a:p>
            <a:pPr marL="594360" indent="-457200">
              <a:spcAft>
                <a:spcPts val="600"/>
              </a:spcAft>
              <a:buClr>
                <a:srgbClr val="FA6500"/>
              </a:buClr>
              <a:buFont typeface="Wingdings" pitchFamily="2" charset="2"/>
              <a:buChar char="v"/>
            </a:pPr>
            <a:r>
              <a:rPr lang="en-US" sz="2400" b="0" dirty="0" smtClean="0">
                <a:effectLst/>
              </a:rPr>
              <a:t>Proposed use of families’ prior year income (prior </a:t>
            </a:r>
            <a:r>
              <a:rPr lang="en-US" sz="2400" b="0" dirty="0" err="1" smtClean="0">
                <a:effectLst/>
              </a:rPr>
              <a:t>prior</a:t>
            </a:r>
            <a:r>
              <a:rPr lang="en-US" sz="2400" b="0" dirty="0" smtClean="0">
                <a:effectLst/>
              </a:rPr>
              <a:t> year) </a:t>
            </a:r>
          </a:p>
          <a:p>
            <a:pPr marL="594360" indent="-457200">
              <a:spcAft>
                <a:spcPts val="600"/>
              </a:spcAft>
              <a:buClr>
                <a:srgbClr val="FA6500"/>
              </a:buClr>
              <a:buFont typeface="Wingdings" pitchFamily="2" charset="2"/>
              <a:buChar char="v"/>
            </a:pPr>
            <a:r>
              <a:rPr lang="en-US" sz="2400" b="0" dirty="0" smtClean="0">
                <a:effectLst/>
              </a:rPr>
              <a:t>Growing </a:t>
            </a:r>
            <a:r>
              <a:rPr lang="en-US" sz="2400" b="0" dirty="0">
                <a:effectLst/>
              </a:rPr>
              <a:t>pressure to use institutional incentives related to student athletes, diversity goals, donors, admits on the spot or admits promised by others outside of the </a:t>
            </a:r>
            <a:r>
              <a:rPr lang="en-US" sz="2400" b="0">
                <a:effectLst/>
              </a:rPr>
              <a:t>admission </a:t>
            </a:r>
            <a:r>
              <a:rPr lang="en-US" sz="2400" b="0" smtClean="0">
                <a:effectLst/>
              </a:rPr>
              <a:t>operation</a:t>
            </a:r>
          </a:p>
          <a:p>
            <a:pPr marL="594360" indent="-457200">
              <a:spcAft>
                <a:spcPts val="600"/>
              </a:spcAft>
              <a:buClr>
                <a:srgbClr val="FA6500"/>
              </a:buClr>
              <a:buFont typeface="Wingdings" pitchFamily="2" charset="2"/>
              <a:buChar char="v"/>
            </a:pPr>
            <a:r>
              <a:rPr lang="en-US" sz="2400" b="0" smtClean="0">
                <a:effectLst/>
              </a:rPr>
              <a:t>Providing </a:t>
            </a:r>
            <a:r>
              <a:rPr lang="en-US" sz="2400" b="0" dirty="0">
                <a:effectLst/>
              </a:rPr>
              <a:t>an honest and complete transcript representing all of a student’s </a:t>
            </a:r>
            <a:r>
              <a:rPr lang="en-US" sz="2400" b="0" dirty="0" smtClean="0">
                <a:effectLst/>
              </a:rPr>
              <a:t>work</a:t>
            </a:r>
          </a:p>
          <a:p>
            <a:pPr marL="594360" indent="-457200">
              <a:spcAft>
                <a:spcPts val="600"/>
              </a:spcAft>
              <a:buClr>
                <a:srgbClr val="FA6500"/>
              </a:buClr>
              <a:buFont typeface="Wingdings" pitchFamily="2" charset="2"/>
              <a:buChar char="v"/>
            </a:pPr>
            <a:r>
              <a:rPr lang="en-US" sz="2400" b="0" dirty="0" smtClean="0">
                <a:effectLst/>
              </a:rPr>
              <a:t>“Poaching” or recruiting students already enrolled, to transfer from another institution</a:t>
            </a:r>
          </a:p>
        </p:txBody>
      </p:sp>
      <p:sp>
        <p:nvSpPr>
          <p:cNvPr id="2" name="Slide Number Placeholder 1"/>
          <p:cNvSpPr>
            <a:spLocks noGrp="1"/>
          </p:cNvSpPr>
          <p:nvPr>
            <p:ph type="sldNum" sz="quarter" idx="12"/>
          </p:nvPr>
        </p:nvSpPr>
        <p:spPr/>
        <p:txBody>
          <a:bodyPr/>
          <a:lstStyle/>
          <a:p>
            <a:fld id="{DA8F602D-23B5-4E58-B96A-140F9B674447}" type="slidenum">
              <a:rPr lang="en-US" smtClean="0"/>
              <a:pPr/>
              <a:t>34</a:t>
            </a:fld>
            <a:endParaRPr lang="en-US" dirty="0"/>
          </a:p>
        </p:txBody>
      </p:sp>
      <p:sp>
        <p:nvSpPr>
          <p:cNvPr id="5" name="Rounded Rectangle 4"/>
          <p:cNvSpPr/>
          <p:nvPr/>
        </p:nvSpPr>
        <p:spPr>
          <a:xfrm>
            <a:off x="198120" y="1055916"/>
            <a:ext cx="8747760" cy="10668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800" b="1" i="1" dirty="0" smtClean="0">
                <a:solidFill>
                  <a:schemeClr val="accent2">
                    <a:lumMod val="50000"/>
                  </a:schemeClr>
                </a:solidFill>
                <a:latin typeface="Copperplate Gothic Bold" pitchFamily="34" charset="0"/>
              </a:rPr>
              <a:t> </a:t>
            </a:r>
            <a:r>
              <a:rPr lang="en-US" sz="38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TRENDS to MONITOR</a:t>
            </a:r>
            <a:endParaRPr lang="en-US" sz="38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p:txBody>
      </p:sp>
    </p:spTree>
    <p:extLst>
      <p:ext uri="{BB962C8B-B14F-4D97-AF65-F5344CB8AC3E}">
        <p14:creationId xmlns:p14="http://schemas.microsoft.com/office/powerpoint/2010/main" val="12834560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0" y="2514600"/>
            <a:ext cx="8382000" cy="3772171"/>
          </a:xfrm>
        </p:spPr>
        <p:txBody>
          <a:bodyPr>
            <a:normAutofit/>
          </a:bodyPr>
          <a:lstStyle/>
          <a:p>
            <a:pPr marL="594360" indent="-457200">
              <a:spcAft>
                <a:spcPts val="600"/>
              </a:spcAft>
              <a:buClr>
                <a:srgbClr val="FA6500"/>
              </a:buClr>
              <a:buFont typeface="Wingdings" pitchFamily="2" charset="2"/>
              <a:buChar char="v"/>
            </a:pPr>
            <a:r>
              <a:rPr lang="en-US" sz="2800" b="0" dirty="0" smtClean="0">
                <a:effectLst/>
              </a:rPr>
              <a:t>What </a:t>
            </a:r>
            <a:r>
              <a:rPr lang="en-US" sz="2800" b="0" dirty="0">
                <a:effectLst/>
              </a:rPr>
              <a:t>issues have you encountered</a:t>
            </a:r>
            <a:r>
              <a:rPr lang="en-US" sz="2800" b="0" dirty="0" smtClean="0">
                <a:effectLst/>
              </a:rPr>
              <a:t>??</a:t>
            </a:r>
          </a:p>
          <a:p>
            <a:pPr marL="594360" indent="-457200">
              <a:spcAft>
                <a:spcPts val="600"/>
              </a:spcAft>
              <a:buClr>
                <a:srgbClr val="FA6500"/>
              </a:buClr>
              <a:buFont typeface="Wingdings" pitchFamily="2" charset="2"/>
              <a:buChar char="v"/>
            </a:pPr>
            <a:r>
              <a:rPr lang="en-US" sz="2800" b="0" dirty="0" smtClean="0">
                <a:effectLst/>
              </a:rPr>
              <a:t>Any </a:t>
            </a:r>
            <a:r>
              <a:rPr lang="en-US" sz="2800" b="0" dirty="0">
                <a:effectLst/>
              </a:rPr>
              <a:t>issues with high schools??</a:t>
            </a:r>
          </a:p>
          <a:p>
            <a:pPr>
              <a:spcAft>
                <a:spcPts val="600"/>
              </a:spcAft>
              <a:buClr>
                <a:srgbClr val="FA6500"/>
              </a:buClr>
            </a:pPr>
            <a:endParaRPr lang="en-US" sz="2800" b="0" dirty="0">
              <a:effectLst/>
            </a:endParaRPr>
          </a:p>
        </p:txBody>
      </p:sp>
      <p:sp>
        <p:nvSpPr>
          <p:cNvPr id="2" name="Slide Number Placeholder 1"/>
          <p:cNvSpPr>
            <a:spLocks noGrp="1"/>
          </p:cNvSpPr>
          <p:nvPr>
            <p:ph type="sldNum" sz="quarter" idx="12"/>
          </p:nvPr>
        </p:nvSpPr>
        <p:spPr/>
        <p:txBody>
          <a:bodyPr/>
          <a:lstStyle/>
          <a:p>
            <a:fld id="{DA8F602D-23B5-4E58-B96A-140F9B674447}" type="slidenum">
              <a:rPr lang="en-US" smtClean="0"/>
              <a:pPr/>
              <a:t>35</a:t>
            </a:fld>
            <a:endParaRPr lang="en-US" dirty="0"/>
          </a:p>
        </p:txBody>
      </p:sp>
      <p:sp>
        <p:nvSpPr>
          <p:cNvPr id="5" name="Rounded Rectangle 4"/>
          <p:cNvSpPr/>
          <p:nvPr/>
        </p:nvSpPr>
        <p:spPr>
          <a:xfrm>
            <a:off x="198120" y="1055916"/>
            <a:ext cx="8747760" cy="10668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8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Questions and Answers</a:t>
            </a:r>
          </a:p>
        </p:txBody>
      </p:sp>
    </p:spTree>
    <p:extLst>
      <p:ext uri="{BB962C8B-B14F-4D97-AF65-F5344CB8AC3E}">
        <p14:creationId xmlns:p14="http://schemas.microsoft.com/office/powerpoint/2010/main" val="6087464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idx="4294967295"/>
          </p:nvPr>
        </p:nvSpPr>
        <p:spPr>
          <a:xfrm>
            <a:off x="152400" y="2743200"/>
            <a:ext cx="8839200" cy="914400"/>
          </a:xfrm>
          <a:prstGeom prst="rect">
            <a:avLst/>
          </a:prstGeom>
        </p:spPr>
        <p:txBody>
          <a:bodyPr/>
          <a:lstStyle/>
          <a:p>
            <a:r>
              <a:rPr lang="en-US" sz="5000" dirty="0" smtClean="0">
                <a:solidFill>
                  <a:schemeClr val="accent2">
                    <a:lumMod val="50000"/>
                  </a:schemeClr>
                </a:solidFill>
                <a:latin typeface="Copperplate Gothic Bold" pitchFamily="34" charset="0"/>
              </a:rPr>
              <a:t>Thank you!</a:t>
            </a:r>
            <a:endParaRPr lang="en-US" sz="5000" dirty="0">
              <a:solidFill>
                <a:schemeClr val="accent2">
                  <a:lumMod val="50000"/>
                </a:schemeClr>
              </a:solidFill>
              <a:latin typeface="Copperplate Gothic Bold" pitchFamily="34" charset="0"/>
            </a:endParaRPr>
          </a:p>
        </p:txBody>
      </p:sp>
      <p:sp>
        <p:nvSpPr>
          <p:cNvPr id="4" name="Slide Number Placeholder 3"/>
          <p:cNvSpPr>
            <a:spLocks noGrp="1"/>
          </p:cNvSpPr>
          <p:nvPr>
            <p:ph type="sldNum" sz="quarter" idx="12"/>
          </p:nvPr>
        </p:nvSpPr>
        <p:spPr/>
        <p:txBody>
          <a:bodyPr/>
          <a:lstStyle/>
          <a:p>
            <a:fld id="{DA8F602D-23B5-4E58-B96A-140F9B674447}" type="slidenum">
              <a:rPr lang="en-US" smtClean="0"/>
              <a:pPr/>
              <a:t>36</a:t>
            </a:fld>
            <a:endParaRPr lang="en-US" dirty="0"/>
          </a:p>
        </p:txBody>
      </p:sp>
    </p:spTree>
    <p:extLst>
      <p:ext uri="{BB962C8B-B14F-4D97-AF65-F5344CB8AC3E}">
        <p14:creationId xmlns:p14="http://schemas.microsoft.com/office/powerpoint/2010/main" val="945434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idx="1"/>
          </p:nvPr>
        </p:nvSpPr>
        <p:spPr>
          <a:xfrm>
            <a:off x="457200" y="2209128"/>
            <a:ext cx="8305800" cy="3543571"/>
          </a:xfrm>
        </p:spPr>
        <p:txBody>
          <a:bodyPr>
            <a:normAutofit fontScale="55000" lnSpcReduction="20000"/>
          </a:bodyPr>
          <a:lstStyle/>
          <a:p>
            <a:pPr marL="457200" indent="-457200" algn="l">
              <a:spcAft>
                <a:spcPts val="600"/>
              </a:spcAft>
              <a:buClr>
                <a:srgbClr val="FA6500"/>
              </a:buClr>
              <a:buFont typeface="Wingdings" pitchFamily="2" charset="2"/>
              <a:buChar char="v"/>
            </a:pPr>
            <a:r>
              <a:rPr lang="en-US" b="0" dirty="0">
                <a:solidFill>
                  <a:schemeClr val="tx1"/>
                </a:solidFill>
                <a:effectLst/>
              </a:rPr>
              <a:t>It is a code of conduct created to ensure </a:t>
            </a:r>
            <a:r>
              <a:rPr lang="en-US" dirty="0">
                <a:solidFill>
                  <a:schemeClr val="tx1"/>
                </a:solidFill>
                <a:effectLst/>
              </a:rPr>
              <a:t>equity </a:t>
            </a:r>
            <a:r>
              <a:rPr lang="en-US" dirty="0" smtClean="0">
                <a:solidFill>
                  <a:schemeClr val="tx1"/>
                </a:solidFill>
                <a:effectLst/>
              </a:rPr>
              <a:t>and </a:t>
            </a:r>
            <a:r>
              <a:rPr lang="en-US" dirty="0">
                <a:solidFill>
                  <a:schemeClr val="tx1"/>
                </a:solidFill>
                <a:effectLst/>
              </a:rPr>
              <a:t>fairness </a:t>
            </a:r>
            <a:r>
              <a:rPr lang="en-US" b="0" dirty="0">
                <a:solidFill>
                  <a:schemeClr val="tx1"/>
                </a:solidFill>
                <a:effectLst/>
              </a:rPr>
              <a:t>in the college admissions </a:t>
            </a:r>
            <a:r>
              <a:rPr lang="en-US" b="0" dirty="0" smtClean="0">
                <a:solidFill>
                  <a:schemeClr val="tx1"/>
                </a:solidFill>
                <a:effectLst/>
              </a:rPr>
              <a:t>process.</a:t>
            </a:r>
          </a:p>
          <a:p>
            <a:pPr marL="457200" indent="-457200" algn="l">
              <a:spcAft>
                <a:spcPts val="600"/>
              </a:spcAft>
              <a:buClr>
                <a:srgbClr val="FA6500"/>
              </a:buClr>
              <a:buFont typeface="Wingdings" pitchFamily="2" charset="2"/>
              <a:buChar char="v"/>
            </a:pPr>
            <a:r>
              <a:rPr lang="en-US" b="0" dirty="0" smtClean="0">
                <a:solidFill>
                  <a:schemeClr val="tx1"/>
                </a:solidFill>
                <a:effectLst/>
              </a:rPr>
              <a:t>It </a:t>
            </a:r>
            <a:r>
              <a:rPr lang="en-US" b="0" dirty="0">
                <a:solidFill>
                  <a:schemeClr val="tx1"/>
                </a:solidFill>
                <a:effectLst/>
              </a:rPr>
              <a:t>is a document that promotes </a:t>
            </a:r>
            <a:r>
              <a:rPr lang="en-US" dirty="0">
                <a:solidFill>
                  <a:schemeClr val="tx1"/>
                </a:solidFill>
                <a:effectLst/>
              </a:rPr>
              <a:t>responsibility and integrity </a:t>
            </a:r>
            <a:r>
              <a:rPr lang="en-US" b="0" dirty="0">
                <a:solidFill>
                  <a:schemeClr val="tx1"/>
                </a:solidFill>
                <a:effectLst/>
              </a:rPr>
              <a:t>on the part of individuals who are engaged in college </a:t>
            </a:r>
            <a:r>
              <a:rPr lang="en-US" b="0" dirty="0" smtClean="0">
                <a:solidFill>
                  <a:schemeClr val="tx1"/>
                </a:solidFill>
                <a:effectLst/>
              </a:rPr>
              <a:t>counseling.</a:t>
            </a:r>
          </a:p>
          <a:p>
            <a:pPr marL="457200" indent="-457200" algn="l">
              <a:spcAft>
                <a:spcPts val="600"/>
              </a:spcAft>
              <a:buClr>
                <a:srgbClr val="FA6500"/>
              </a:buClr>
              <a:buFont typeface="Wingdings" pitchFamily="2" charset="2"/>
              <a:buChar char="v"/>
            </a:pPr>
            <a:r>
              <a:rPr lang="en-US" b="0" dirty="0" smtClean="0">
                <a:solidFill>
                  <a:schemeClr val="tx1"/>
                </a:solidFill>
                <a:effectLst/>
              </a:rPr>
              <a:t>It is a document that strives to </a:t>
            </a:r>
            <a:r>
              <a:rPr lang="en-US" dirty="0" smtClean="0">
                <a:solidFill>
                  <a:schemeClr val="tx1"/>
                </a:solidFill>
                <a:effectLst/>
              </a:rPr>
              <a:t>“level the playing field” </a:t>
            </a:r>
            <a:r>
              <a:rPr lang="en-US" b="0" dirty="0" smtClean="0">
                <a:solidFill>
                  <a:schemeClr val="tx1"/>
                </a:solidFill>
                <a:effectLst/>
              </a:rPr>
              <a:t>among all types of educational institutions.</a:t>
            </a:r>
          </a:p>
          <a:p>
            <a:pPr marL="457200" indent="-457200" algn="l">
              <a:spcAft>
                <a:spcPts val="600"/>
              </a:spcAft>
              <a:buClr>
                <a:srgbClr val="FA6500"/>
              </a:buClr>
              <a:buFont typeface="Wingdings" pitchFamily="2" charset="2"/>
              <a:buChar char="v"/>
            </a:pPr>
            <a:r>
              <a:rPr lang="en-US" b="0" dirty="0" smtClean="0">
                <a:solidFill>
                  <a:schemeClr val="tx1"/>
                </a:solidFill>
                <a:effectLst/>
              </a:rPr>
              <a:t>It </a:t>
            </a:r>
            <a:r>
              <a:rPr lang="en-US" b="0" dirty="0">
                <a:solidFill>
                  <a:schemeClr val="tx1"/>
                </a:solidFill>
                <a:effectLst/>
              </a:rPr>
              <a:t>is a document that </a:t>
            </a:r>
            <a:r>
              <a:rPr lang="en-US" dirty="0">
                <a:solidFill>
                  <a:schemeClr val="tx1"/>
                </a:solidFill>
                <a:effectLst/>
              </a:rPr>
              <a:t>protects the best interests of </a:t>
            </a:r>
            <a:r>
              <a:rPr lang="en-US" dirty="0" smtClean="0">
                <a:solidFill>
                  <a:schemeClr val="tx1"/>
                </a:solidFill>
                <a:effectLst/>
              </a:rPr>
              <a:t>students</a:t>
            </a:r>
            <a:r>
              <a:rPr lang="en-US" b="0" dirty="0" smtClean="0">
                <a:solidFill>
                  <a:schemeClr val="tx1"/>
                </a:solidFill>
                <a:effectLst/>
              </a:rPr>
              <a:t>. </a:t>
            </a:r>
            <a:endParaRPr lang="en-US" b="0" dirty="0">
              <a:solidFill>
                <a:schemeClr val="tx1"/>
              </a:solidFill>
              <a:effectLst/>
            </a:endParaRPr>
          </a:p>
          <a:p>
            <a:pPr marL="457200" indent="-457200">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DA8F602D-23B5-4E58-B96A-140F9B674447}" type="slidenum">
              <a:rPr lang="en-US" smtClean="0"/>
              <a:pPr/>
              <a:t>4</a:t>
            </a:fld>
            <a:endParaRPr lang="en-US" dirty="0"/>
          </a:p>
        </p:txBody>
      </p:sp>
      <p:sp>
        <p:nvSpPr>
          <p:cNvPr id="6" name="Rounded Rectangle 5"/>
          <p:cNvSpPr/>
          <p:nvPr/>
        </p:nvSpPr>
        <p:spPr>
          <a:xfrm>
            <a:off x="237931" y="990600"/>
            <a:ext cx="8747760" cy="838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8" name="Title 2"/>
          <p:cNvSpPr txBox="1">
            <a:spLocks/>
          </p:cNvSpPr>
          <p:nvPr/>
        </p:nvSpPr>
        <p:spPr>
          <a:xfrm>
            <a:off x="533400" y="990600"/>
            <a:ext cx="8229600" cy="914400"/>
          </a:xfrm>
          <a:prstGeom prst="rect">
            <a:avLst/>
          </a:prstGeom>
        </p:spPr>
        <p:txBody>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solidFill>
                  <a:schemeClr val="accent2">
                    <a:lumMod val="50000"/>
                  </a:schemeClr>
                </a:solidFill>
                <a:latin typeface="Copperplate Gothic Bold" pitchFamily="34" charset="0"/>
              </a:rPr>
              <a:t>Why are these important?</a:t>
            </a:r>
            <a:endParaRPr lang="en-US" dirty="0">
              <a:solidFill>
                <a:schemeClr val="accent2">
                  <a:lumMod val="50000"/>
                </a:schemeClr>
              </a:solidFill>
              <a:latin typeface="Copperplate Gothic Bold" pitchFamily="34" charset="0"/>
            </a:endParaRPr>
          </a:p>
        </p:txBody>
      </p:sp>
    </p:spTree>
    <p:extLst>
      <p:ext uri="{BB962C8B-B14F-4D97-AF65-F5344CB8AC3E}">
        <p14:creationId xmlns:p14="http://schemas.microsoft.com/office/powerpoint/2010/main" val="3697272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427" y="2362200"/>
            <a:ext cx="8229600" cy="4038600"/>
          </a:xfrm>
        </p:spPr>
        <p:txBody>
          <a:bodyPr>
            <a:normAutofit fontScale="25000" lnSpcReduction="20000"/>
          </a:bodyPr>
          <a:lstStyle/>
          <a:p>
            <a:pPr>
              <a:buClr>
                <a:srgbClr val="FA6500"/>
              </a:buClr>
            </a:pPr>
            <a:r>
              <a:rPr lang="en-US" sz="7200" dirty="0" smtClean="0">
                <a:solidFill>
                  <a:schemeClr val="tx1"/>
                </a:solidFill>
                <a:effectLst/>
              </a:rPr>
              <a:t>	</a:t>
            </a:r>
          </a:p>
          <a:p>
            <a:pPr marL="461963" indent="-461963">
              <a:buClr>
                <a:srgbClr val="FA6500"/>
              </a:buClr>
              <a:buSzPct val="75000"/>
              <a:buFont typeface="Wingdings" pitchFamily="2" charset="2"/>
              <a:buChar char="v"/>
            </a:pPr>
            <a:r>
              <a:rPr lang="en-US" sz="7200" dirty="0" smtClean="0">
                <a:solidFill>
                  <a:schemeClr val="tx1"/>
                </a:solidFill>
                <a:effectLst/>
              </a:rPr>
              <a:t>Educate</a:t>
            </a:r>
            <a:r>
              <a:rPr lang="en-US" sz="7200" b="0" dirty="0" smtClean="0">
                <a:solidFill>
                  <a:schemeClr val="tx1"/>
                </a:solidFill>
                <a:effectLst/>
              </a:rPr>
              <a:t> </a:t>
            </a:r>
            <a:r>
              <a:rPr lang="en-US" sz="7200" dirty="0">
                <a:solidFill>
                  <a:schemeClr val="tx1"/>
                </a:solidFill>
                <a:effectLst/>
              </a:rPr>
              <a:t>admission and counseling professionals </a:t>
            </a:r>
            <a:r>
              <a:rPr lang="en-US" sz="7200" b="0" dirty="0">
                <a:solidFill>
                  <a:schemeClr val="tx1"/>
                </a:solidFill>
                <a:effectLst/>
              </a:rPr>
              <a:t>and their institutions regarding ethical college admission standards adopted and promoted by </a:t>
            </a:r>
            <a:r>
              <a:rPr lang="en-US" sz="7200" b="0" dirty="0" smtClean="0">
                <a:solidFill>
                  <a:schemeClr val="tx1"/>
                </a:solidFill>
                <a:effectLst/>
              </a:rPr>
              <a:t>NACAC.</a:t>
            </a:r>
            <a:endParaRPr lang="en-US" sz="7200" b="0" dirty="0">
              <a:solidFill>
                <a:schemeClr val="tx1"/>
              </a:solidFill>
              <a:effectLst/>
            </a:endParaRPr>
          </a:p>
          <a:p>
            <a:pPr marL="461963" indent="-461963">
              <a:buClr>
                <a:srgbClr val="FA6500"/>
              </a:buClr>
              <a:buSzPct val="75000"/>
              <a:buFont typeface="Wingdings" pitchFamily="2" charset="2"/>
              <a:buChar char="v"/>
            </a:pPr>
            <a:endParaRPr lang="en-US" sz="7200" b="0" dirty="0">
              <a:solidFill>
                <a:schemeClr val="tx1"/>
              </a:solidFill>
              <a:effectLst/>
            </a:endParaRPr>
          </a:p>
          <a:p>
            <a:pPr marL="461963" indent="-461963">
              <a:buClr>
                <a:srgbClr val="FA6500"/>
              </a:buClr>
              <a:buSzPct val="75000"/>
              <a:buFont typeface="Wingdings" pitchFamily="2" charset="2"/>
              <a:buChar char="v"/>
            </a:pPr>
            <a:r>
              <a:rPr lang="en-US" sz="7200" dirty="0" smtClean="0">
                <a:solidFill>
                  <a:schemeClr val="tx1"/>
                </a:solidFill>
                <a:effectLst/>
              </a:rPr>
              <a:t>Assist </a:t>
            </a:r>
            <a:r>
              <a:rPr lang="en-US" sz="7200" dirty="0">
                <a:solidFill>
                  <a:schemeClr val="tx1"/>
                </a:solidFill>
                <a:effectLst/>
              </a:rPr>
              <a:t>them in fully integrating </a:t>
            </a:r>
            <a:r>
              <a:rPr lang="en-US" sz="7200" b="0" dirty="0" smtClean="0">
                <a:solidFill>
                  <a:schemeClr val="tx1"/>
                </a:solidFill>
                <a:effectLst/>
              </a:rPr>
              <a:t>policies </a:t>
            </a:r>
            <a:r>
              <a:rPr lang="en-US" sz="7200" b="0" dirty="0">
                <a:solidFill>
                  <a:schemeClr val="tx1"/>
                </a:solidFill>
                <a:effectLst/>
              </a:rPr>
              <a:t>and procedures into their </a:t>
            </a:r>
            <a:r>
              <a:rPr lang="en-US" sz="7200" b="0" dirty="0" smtClean="0">
                <a:solidFill>
                  <a:schemeClr val="tx1"/>
                </a:solidFill>
                <a:effectLst/>
              </a:rPr>
              <a:t>practices.</a:t>
            </a:r>
            <a:endParaRPr lang="en-US" sz="7200" b="0" dirty="0">
              <a:solidFill>
                <a:schemeClr val="tx1"/>
              </a:solidFill>
              <a:effectLst/>
            </a:endParaRPr>
          </a:p>
          <a:p>
            <a:pPr marL="461963" indent="-461963">
              <a:buClr>
                <a:srgbClr val="FA6500"/>
              </a:buClr>
              <a:buSzPct val="75000"/>
              <a:buFont typeface="Wingdings" pitchFamily="2" charset="2"/>
              <a:buChar char="v"/>
            </a:pPr>
            <a:endParaRPr lang="en-US" sz="7200" b="0" dirty="0">
              <a:solidFill>
                <a:schemeClr val="tx1"/>
              </a:solidFill>
              <a:effectLst/>
            </a:endParaRPr>
          </a:p>
          <a:p>
            <a:pPr marL="461963" indent="-461963">
              <a:buClr>
                <a:srgbClr val="FA6500"/>
              </a:buClr>
              <a:buSzPct val="75000"/>
              <a:buFont typeface="Wingdings" pitchFamily="2" charset="2"/>
              <a:buChar char="v"/>
            </a:pPr>
            <a:r>
              <a:rPr lang="en-US" sz="7200" dirty="0" smtClean="0">
                <a:solidFill>
                  <a:schemeClr val="tx1"/>
                </a:solidFill>
                <a:effectLst/>
              </a:rPr>
              <a:t>Review</a:t>
            </a:r>
            <a:r>
              <a:rPr lang="en-US" sz="7200" dirty="0">
                <a:solidFill>
                  <a:schemeClr val="tx1"/>
                </a:solidFill>
                <a:effectLst/>
              </a:rPr>
              <a:t>, formulate and recommend changes </a:t>
            </a:r>
            <a:r>
              <a:rPr lang="en-US" sz="7200" b="0" dirty="0">
                <a:solidFill>
                  <a:schemeClr val="tx1"/>
                </a:solidFill>
                <a:effectLst/>
              </a:rPr>
              <a:t>to the Statement of Principles of Good Practice and the Education, Monitoring Procedures and Penalties policies, </a:t>
            </a:r>
            <a:r>
              <a:rPr lang="en-US" sz="7200" b="0" dirty="0" smtClean="0">
                <a:solidFill>
                  <a:schemeClr val="tx1"/>
                </a:solidFill>
                <a:effectLst/>
              </a:rPr>
              <a:t>annually. </a:t>
            </a:r>
            <a:endParaRPr lang="en-US" sz="7200" b="0" dirty="0">
              <a:solidFill>
                <a:schemeClr val="tx1"/>
              </a:solidFill>
              <a:effectLst/>
            </a:endParaRPr>
          </a:p>
          <a:p>
            <a:pPr marL="461963" indent="-461963">
              <a:buClr>
                <a:srgbClr val="FA6500"/>
              </a:buClr>
              <a:buSzPct val="75000"/>
              <a:buFont typeface="Wingdings" pitchFamily="2" charset="2"/>
              <a:buChar char="v"/>
            </a:pPr>
            <a:endParaRPr lang="en-US" sz="7200" b="0" dirty="0">
              <a:solidFill>
                <a:schemeClr val="tx1"/>
              </a:solidFill>
              <a:effectLst/>
            </a:endParaRPr>
          </a:p>
          <a:p>
            <a:pPr marL="461963" indent="-461963">
              <a:buClr>
                <a:srgbClr val="FA6500"/>
              </a:buClr>
              <a:buSzPct val="75000"/>
              <a:buFont typeface="Wingdings" pitchFamily="2" charset="2"/>
              <a:buChar char="v"/>
            </a:pPr>
            <a:r>
              <a:rPr lang="en-US" sz="7200" dirty="0" smtClean="0">
                <a:solidFill>
                  <a:schemeClr val="tx1"/>
                </a:solidFill>
                <a:effectLst/>
              </a:rPr>
              <a:t>Monitor </a:t>
            </a:r>
            <a:r>
              <a:rPr lang="en-US" sz="7200" dirty="0">
                <a:solidFill>
                  <a:schemeClr val="tx1"/>
                </a:solidFill>
                <a:effectLst/>
              </a:rPr>
              <a:t>compliance </a:t>
            </a:r>
            <a:r>
              <a:rPr lang="en-US" sz="7200" b="0" dirty="0">
                <a:solidFill>
                  <a:schemeClr val="tx1"/>
                </a:solidFill>
                <a:effectLst/>
              </a:rPr>
              <a:t>with the </a:t>
            </a:r>
            <a:r>
              <a:rPr lang="en-US" sz="7200" b="0" dirty="0" smtClean="0">
                <a:solidFill>
                  <a:schemeClr val="tx1"/>
                </a:solidFill>
                <a:effectLst/>
              </a:rPr>
              <a:t>SPGP.</a:t>
            </a:r>
            <a:endParaRPr lang="en-US" sz="7200" b="0" dirty="0">
              <a:solidFill>
                <a:schemeClr val="tx1"/>
              </a:solidFill>
              <a:effectLst/>
            </a:endParaRPr>
          </a:p>
          <a:p>
            <a:pPr marL="461963" indent="-461963">
              <a:buClr>
                <a:srgbClr val="FA6500"/>
              </a:buClr>
              <a:buSzPct val="75000"/>
              <a:buFont typeface="Wingdings" pitchFamily="2" charset="2"/>
              <a:buChar char="v"/>
            </a:pPr>
            <a:endParaRPr lang="en-US" sz="7200" b="0" dirty="0">
              <a:solidFill>
                <a:schemeClr val="tx1"/>
              </a:solidFill>
              <a:effectLst/>
            </a:endParaRPr>
          </a:p>
          <a:p>
            <a:pPr marL="461963" indent="-461963">
              <a:buClr>
                <a:srgbClr val="FA6500"/>
              </a:buClr>
              <a:buSzPct val="75000"/>
              <a:buFont typeface="Wingdings" pitchFamily="2" charset="2"/>
              <a:buChar char="v"/>
            </a:pPr>
            <a:r>
              <a:rPr lang="en-US" sz="7200" dirty="0" smtClean="0">
                <a:solidFill>
                  <a:schemeClr val="tx1"/>
                </a:solidFill>
                <a:effectLst/>
              </a:rPr>
              <a:t>Promote </a:t>
            </a:r>
            <a:r>
              <a:rPr lang="en-US" sz="7200" dirty="0">
                <a:solidFill>
                  <a:schemeClr val="tx1"/>
                </a:solidFill>
                <a:effectLst/>
              </a:rPr>
              <a:t>the adoption </a:t>
            </a:r>
            <a:r>
              <a:rPr lang="en-US" sz="7200" b="0" dirty="0">
                <a:solidFill>
                  <a:schemeClr val="tx1"/>
                </a:solidFill>
                <a:effectLst/>
              </a:rPr>
              <a:t>of </a:t>
            </a:r>
            <a:r>
              <a:rPr lang="en-US" sz="7200" b="0" dirty="0" smtClean="0">
                <a:solidFill>
                  <a:schemeClr val="tx1"/>
                </a:solidFill>
                <a:effectLst/>
              </a:rPr>
              <a:t>ethical </a:t>
            </a:r>
            <a:r>
              <a:rPr lang="en-US" sz="7200" b="0" dirty="0">
                <a:solidFill>
                  <a:schemeClr val="tx1"/>
                </a:solidFill>
                <a:effectLst/>
              </a:rPr>
              <a:t>admission standards </a:t>
            </a:r>
            <a:r>
              <a:rPr lang="en-US" sz="7200" dirty="0">
                <a:solidFill>
                  <a:schemeClr val="tx1"/>
                </a:solidFill>
                <a:effectLst/>
              </a:rPr>
              <a:t>by non-members </a:t>
            </a:r>
            <a:r>
              <a:rPr lang="en-US" sz="7200" b="0" dirty="0">
                <a:solidFill>
                  <a:schemeClr val="tx1"/>
                </a:solidFill>
                <a:effectLst/>
              </a:rPr>
              <a:t>within the profession and promote awareness of these practices </a:t>
            </a:r>
            <a:r>
              <a:rPr lang="en-US" sz="7200" b="0" dirty="0" smtClean="0">
                <a:solidFill>
                  <a:schemeClr val="tx1"/>
                </a:solidFill>
                <a:effectLst/>
              </a:rPr>
              <a:t>among </a:t>
            </a:r>
            <a:r>
              <a:rPr lang="en-US" sz="7200" b="0" dirty="0">
                <a:solidFill>
                  <a:schemeClr val="tx1"/>
                </a:solidFill>
                <a:effectLst/>
              </a:rPr>
              <a:t>affected </a:t>
            </a:r>
            <a:r>
              <a:rPr lang="en-US" sz="7200" b="0" dirty="0" smtClean="0">
                <a:solidFill>
                  <a:schemeClr val="tx1"/>
                </a:solidFill>
                <a:effectLst/>
              </a:rPr>
              <a:t>publics. </a:t>
            </a:r>
            <a:endParaRPr lang="en-US" sz="7200" b="0" dirty="0">
              <a:solidFill>
                <a:schemeClr val="tx1"/>
              </a:solidFill>
              <a:effectLst/>
            </a:endParaRPr>
          </a:p>
          <a:p>
            <a:pPr marL="594360" indent="-457200">
              <a:buFont typeface="Wingdings" pitchFamily="2" charset="2"/>
              <a:buChar char="q"/>
            </a:pPr>
            <a:endParaRPr lang="en-US" sz="2600" dirty="0" smtClean="0">
              <a:solidFill>
                <a:schemeClr val="tx1"/>
              </a:solidFill>
            </a:endParaRPr>
          </a:p>
        </p:txBody>
      </p:sp>
      <p:sp>
        <p:nvSpPr>
          <p:cNvPr id="5" name="Slide Number Placeholder 4"/>
          <p:cNvSpPr>
            <a:spLocks noGrp="1"/>
          </p:cNvSpPr>
          <p:nvPr>
            <p:ph type="sldNum" sz="quarter" idx="12"/>
          </p:nvPr>
        </p:nvSpPr>
        <p:spPr/>
        <p:txBody>
          <a:bodyPr/>
          <a:lstStyle/>
          <a:p>
            <a:fld id="{DA8F602D-23B5-4E58-B96A-140F9B674447}" type="slidenum">
              <a:rPr lang="en-US" smtClean="0"/>
              <a:pPr/>
              <a:t>5</a:t>
            </a:fld>
            <a:endParaRPr lang="en-US" dirty="0"/>
          </a:p>
        </p:txBody>
      </p:sp>
      <p:sp>
        <p:nvSpPr>
          <p:cNvPr id="8" name="Rounded Rectangle 7"/>
          <p:cNvSpPr/>
          <p:nvPr/>
        </p:nvSpPr>
        <p:spPr>
          <a:xfrm>
            <a:off x="183347" y="609600"/>
            <a:ext cx="8747760" cy="16002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sz="2000" dirty="0" smtClean="0">
              <a:solidFill>
                <a:schemeClr val="bg2">
                  <a:lumMod val="50000"/>
                </a:schemeClr>
              </a:solidFill>
              <a:latin typeface="Copperplate Gothic Bold" pitchFamily="34" charset="0"/>
            </a:endParaRPr>
          </a:p>
        </p:txBody>
      </p:sp>
      <p:sp>
        <p:nvSpPr>
          <p:cNvPr id="9" name="Title 1"/>
          <p:cNvSpPr txBox="1">
            <a:spLocks/>
          </p:cNvSpPr>
          <p:nvPr/>
        </p:nvSpPr>
        <p:spPr>
          <a:xfrm>
            <a:off x="671027" y="723900"/>
            <a:ext cx="7772400" cy="1371600"/>
          </a:xfrm>
          <a:prstGeom prst="rect">
            <a:avLst/>
          </a:prstGeom>
        </p:spPr>
        <p:txBody>
          <a:bodyPr>
            <a:noAutofit/>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sz="3000" dirty="0" smtClean="0">
                <a:solidFill>
                  <a:schemeClr val="accent2">
                    <a:lumMod val="50000"/>
                  </a:schemeClr>
                </a:solidFill>
                <a:latin typeface="Copperplate Gothic Bold" pitchFamily="34" charset="0"/>
              </a:rPr>
              <a:t>Purpose of the National and Affiliate Admission Practices Committees</a:t>
            </a:r>
            <a:endParaRPr lang="en-US" sz="3000" dirty="0">
              <a:solidFill>
                <a:schemeClr val="accent2">
                  <a:lumMod val="50000"/>
                </a:schemeClr>
              </a:solidFill>
              <a:latin typeface="Copperplate Gothic Bold" pitchFamily="34" charset="0"/>
            </a:endParaRPr>
          </a:p>
        </p:txBody>
      </p:sp>
    </p:spTree>
    <p:extLst>
      <p:ext uri="{BB962C8B-B14F-4D97-AF65-F5344CB8AC3E}">
        <p14:creationId xmlns:p14="http://schemas.microsoft.com/office/powerpoint/2010/main" val="295366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7877" r="1361" b="6392"/>
          <a:stretch/>
        </p:blipFill>
        <p:spPr bwMode="auto">
          <a:xfrm>
            <a:off x="-1" y="228600"/>
            <a:ext cx="9184821" cy="6096000"/>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53564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2" name="Shape 112"/>
          <p:cNvPicPr preferRelativeResize="0"/>
          <p:nvPr/>
        </p:nvPicPr>
        <p:blipFill rotWithShape="1">
          <a:blip r:embed="rId3">
            <a:alphaModFix/>
          </a:blip>
          <a:srcRect t="-2160" b="2160"/>
          <a:stretch/>
        </p:blipFill>
        <p:spPr>
          <a:xfrm>
            <a:off x="1993451" y="1"/>
            <a:ext cx="5157099" cy="6649599"/>
          </a:xfrm>
          <a:prstGeom prst="rect">
            <a:avLst/>
          </a:prstGeom>
          <a:noFill/>
          <a:ln w="12700">
            <a:solidFill>
              <a:schemeClr val="tx1"/>
            </a:solidFill>
          </a:ln>
        </p:spPr>
      </p:pic>
    </p:spTree>
    <p:extLst>
      <p:ext uri="{BB962C8B-B14F-4D97-AF65-F5344CB8AC3E}">
        <p14:creationId xmlns:p14="http://schemas.microsoft.com/office/powerpoint/2010/main" val="2196692334"/>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idx="1"/>
          </p:nvPr>
        </p:nvSpPr>
        <p:spPr>
          <a:xfrm>
            <a:off x="457200" y="2476164"/>
            <a:ext cx="8305800" cy="3543571"/>
          </a:xfrm>
        </p:spPr>
        <p:txBody>
          <a:bodyPr>
            <a:noAutofit/>
          </a:bodyPr>
          <a:lstStyle/>
          <a:p>
            <a:pPr marL="342900" indent="-342900" algn="l">
              <a:buClr>
                <a:srgbClr val="FF6600"/>
              </a:buClr>
              <a:buFont typeface="Wingdings" pitchFamily="2" charset="2"/>
              <a:buChar char="v"/>
            </a:pPr>
            <a:r>
              <a:rPr lang="en-US" sz="2200" b="1" dirty="0" smtClean="0">
                <a:effectLst/>
              </a:rPr>
              <a:t>Trends in complaints observed in recent years are the following:</a:t>
            </a:r>
            <a:endParaRPr lang="en-US" sz="1800" dirty="0" smtClean="0"/>
          </a:p>
          <a:p>
            <a:pPr marL="800100" lvl="1" indent="-342900" algn="l">
              <a:buClr>
                <a:srgbClr val="FF6600"/>
              </a:buClr>
              <a:buFont typeface="Wingdings" pitchFamily="2" charset="2"/>
              <a:buChar char="Ø"/>
            </a:pPr>
            <a:endParaRPr lang="en-US" sz="1800" dirty="0" smtClean="0"/>
          </a:p>
          <a:p>
            <a:pPr marL="800100" lvl="1" indent="-342900" algn="l">
              <a:buClr>
                <a:srgbClr val="FF6600"/>
              </a:buClr>
              <a:buFont typeface="Wingdings" pitchFamily="2" charset="2"/>
              <a:buChar char="Ø"/>
            </a:pPr>
            <a:r>
              <a:rPr lang="en-US" sz="1800" dirty="0" smtClean="0"/>
              <a:t>Earlier application deadlines (pre October 15)</a:t>
            </a:r>
          </a:p>
          <a:p>
            <a:pPr marL="800100" lvl="1" indent="-342900" algn="l">
              <a:buClr>
                <a:srgbClr val="FF6600"/>
              </a:buClr>
              <a:buFont typeface="Wingdings" pitchFamily="2" charset="2"/>
              <a:buChar char="Ø"/>
            </a:pPr>
            <a:r>
              <a:rPr lang="en-US" sz="1800" dirty="0" smtClean="0"/>
              <a:t>May 1 - National Candidates Reply Date (earlier deadlines, including housing, scholarships and special programs)</a:t>
            </a:r>
          </a:p>
          <a:p>
            <a:pPr marL="800100" lvl="1" indent="-342900" algn="l">
              <a:buClr>
                <a:srgbClr val="FF6600"/>
              </a:buClr>
              <a:buFont typeface="Wingdings" pitchFamily="2" charset="2"/>
              <a:buChar char="Ø"/>
            </a:pPr>
            <a:r>
              <a:rPr lang="en-US" sz="1800" dirty="0" smtClean="0"/>
              <a:t>Recruiting students enrolled at four-year institutions (transfer recruitment)</a:t>
            </a:r>
          </a:p>
          <a:p>
            <a:pPr marL="800100" lvl="1" indent="-342900" algn="l">
              <a:buClr>
                <a:srgbClr val="FF6600"/>
              </a:buClr>
              <a:buFont typeface="Wingdings" pitchFamily="2" charset="2"/>
              <a:buChar char="Ø"/>
            </a:pPr>
            <a:r>
              <a:rPr lang="en-US" sz="1800" dirty="0" smtClean="0"/>
              <a:t>Wait list issues</a:t>
            </a:r>
          </a:p>
          <a:p>
            <a:pPr marL="800100" lvl="1" indent="-342900" algn="l">
              <a:buClr>
                <a:srgbClr val="FF6600"/>
              </a:buClr>
              <a:buFont typeface="Wingdings" pitchFamily="2" charset="2"/>
              <a:buChar char="Ø"/>
            </a:pPr>
            <a:r>
              <a:rPr lang="en-US" sz="1800" dirty="0" smtClean="0"/>
              <a:t>Disparaging comparisons</a:t>
            </a:r>
            <a:endParaRPr lang="en-US" sz="1800" dirty="0"/>
          </a:p>
          <a:p>
            <a:endParaRPr lang="en-US" sz="2000" dirty="0"/>
          </a:p>
        </p:txBody>
      </p:sp>
      <p:sp>
        <p:nvSpPr>
          <p:cNvPr id="5" name="Slide Number Placeholder 4"/>
          <p:cNvSpPr>
            <a:spLocks noGrp="1"/>
          </p:cNvSpPr>
          <p:nvPr>
            <p:ph type="sldNum" sz="quarter" idx="12"/>
          </p:nvPr>
        </p:nvSpPr>
        <p:spPr/>
        <p:txBody>
          <a:bodyPr/>
          <a:lstStyle/>
          <a:p>
            <a:fld id="{DA8F602D-23B5-4E58-B96A-140F9B674447}" type="slidenum">
              <a:rPr lang="en-US" smtClean="0"/>
              <a:pPr/>
              <a:t>8</a:t>
            </a:fld>
            <a:endParaRPr lang="en-US" dirty="0"/>
          </a:p>
        </p:txBody>
      </p:sp>
      <p:sp>
        <p:nvSpPr>
          <p:cNvPr id="6" name="Rounded Rectangle 5"/>
          <p:cNvSpPr/>
          <p:nvPr/>
        </p:nvSpPr>
        <p:spPr>
          <a:xfrm>
            <a:off x="198120" y="984380"/>
            <a:ext cx="8747760" cy="1066800"/>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800" dirty="0" smtClean="0">
              <a:solidFill>
                <a:schemeClr val="bg2">
                  <a:lumMod val="50000"/>
                </a:schemeClr>
              </a:solidFill>
              <a:latin typeface="Copperplate Gothic Bold" pitchFamily="34" charset="0"/>
            </a:endParaRPr>
          </a:p>
        </p:txBody>
      </p:sp>
      <p:sp>
        <p:nvSpPr>
          <p:cNvPr id="7" name="Title 2"/>
          <p:cNvSpPr txBox="1">
            <a:spLocks/>
          </p:cNvSpPr>
          <p:nvPr/>
        </p:nvSpPr>
        <p:spPr>
          <a:xfrm>
            <a:off x="457200" y="1143000"/>
            <a:ext cx="8229600" cy="914400"/>
          </a:xfrm>
          <a:prstGeom prst="rect">
            <a:avLst/>
          </a:prstGeom>
        </p:spPr>
        <p:txBody>
          <a:bodyPr>
            <a:normAutofit fontScale="97500"/>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solidFill>
                  <a:schemeClr val="accent2">
                    <a:lumMod val="50000"/>
                  </a:schemeClr>
                </a:solidFill>
                <a:latin typeface="Copperplate Gothic Bold" pitchFamily="34" charset="0"/>
              </a:rPr>
              <a:t>Profile of Complaints Filed</a:t>
            </a:r>
            <a:endParaRPr lang="en-US" dirty="0">
              <a:solidFill>
                <a:schemeClr val="accent2">
                  <a:lumMod val="50000"/>
                </a:schemeClr>
              </a:solidFill>
              <a:latin typeface="Copperplate Gothic Bold" pitchFamily="34" charset="0"/>
            </a:endParaRPr>
          </a:p>
        </p:txBody>
      </p:sp>
    </p:spTree>
    <p:extLst>
      <p:ext uri="{BB962C8B-B14F-4D97-AF65-F5344CB8AC3E}">
        <p14:creationId xmlns:p14="http://schemas.microsoft.com/office/powerpoint/2010/main" val="1275399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22136"/>
            <a:ext cx="8305800" cy="4431064"/>
          </a:xfrm>
        </p:spPr>
        <p:txBody>
          <a:bodyPr>
            <a:normAutofit/>
          </a:bodyPr>
          <a:lstStyle/>
          <a:p>
            <a:pPr marL="708660" indent="-571500">
              <a:buClr>
                <a:srgbClr val="FF6600"/>
              </a:buClr>
              <a:buFont typeface="Wingdings" pitchFamily="2" charset="2"/>
              <a:buChar char="v"/>
            </a:pPr>
            <a:r>
              <a:rPr lang="en-US" sz="2600" b="0" dirty="0">
                <a:effectLst/>
              </a:rPr>
              <a:t>Your senior year will be busy, so start early on your application to Eager Beaver State College! Submit an application by July 31, and we’ll waive your application fee of $50. </a:t>
            </a:r>
            <a:endParaRPr lang="en-US" sz="2600" b="0" dirty="0" smtClean="0">
              <a:effectLst/>
            </a:endParaRPr>
          </a:p>
          <a:p>
            <a:pPr marL="708660" indent="-571500">
              <a:buClr>
                <a:srgbClr val="FF6600"/>
              </a:buClr>
              <a:buFont typeface="Wingdings" pitchFamily="2" charset="2"/>
              <a:buChar char="v"/>
            </a:pPr>
            <a:endParaRPr lang="en-US" sz="2600" b="0" dirty="0">
              <a:effectLst/>
            </a:endParaRPr>
          </a:p>
          <a:p>
            <a:pPr>
              <a:buClr>
                <a:srgbClr val="FF6600"/>
              </a:buClr>
            </a:pPr>
            <a:endParaRPr lang="en-US" sz="2600" b="0" dirty="0" smtClean="0">
              <a:effectLst/>
            </a:endParaRPr>
          </a:p>
          <a:p>
            <a:pPr marL="708660" indent="-571500">
              <a:buClr>
                <a:srgbClr val="FF6600"/>
              </a:buClr>
              <a:buFont typeface="Wingdings" pitchFamily="2" charset="2"/>
              <a:buChar char="v"/>
            </a:pPr>
            <a:r>
              <a:rPr lang="en-US" sz="2600" i="1" dirty="0" smtClean="0">
                <a:effectLst/>
              </a:rPr>
              <a:t>Is </a:t>
            </a:r>
            <a:r>
              <a:rPr lang="en-US" sz="2600" i="1" dirty="0">
                <a:effectLst/>
              </a:rPr>
              <a:t>this ethical?</a:t>
            </a:r>
            <a:endParaRPr lang="en-US" sz="2600" b="0" i="1" dirty="0">
              <a:effectLst/>
            </a:endParaRPr>
          </a:p>
          <a:p>
            <a:endParaRPr lang="en-US" dirty="0"/>
          </a:p>
        </p:txBody>
      </p:sp>
      <p:sp>
        <p:nvSpPr>
          <p:cNvPr id="3" name="Slide Number Placeholder 2"/>
          <p:cNvSpPr>
            <a:spLocks noGrp="1"/>
          </p:cNvSpPr>
          <p:nvPr>
            <p:ph type="sldNum" sz="quarter" idx="12"/>
          </p:nvPr>
        </p:nvSpPr>
        <p:spPr/>
        <p:txBody>
          <a:bodyPr/>
          <a:lstStyle/>
          <a:p>
            <a:fld id="{DA8F602D-23B5-4E58-B96A-140F9B674447}" type="slidenum">
              <a:rPr lang="en-US" smtClean="0"/>
              <a:pPr/>
              <a:t>9</a:t>
            </a:fld>
            <a:endParaRPr lang="en-US" dirty="0"/>
          </a:p>
        </p:txBody>
      </p:sp>
      <p:sp>
        <p:nvSpPr>
          <p:cNvPr id="5" name="Rounded Rectangle 4"/>
          <p:cNvSpPr/>
          <p:nvPr/>
        </p:nvSpPr>
        <p:spPr>
          <a:xfrm>
            <a:off x="176349" y="583940"/>
            <a:ext cx="8747760" cy="1244859"/>
          </a:xfrm>
          <a:prstGeom prst="roundRect">
            <a:avLst/>
          </a:prstGeom>
          <a:solidFill>
            <a:schemeClr val="bg1">
              <a:lumMod val="85000"/>
              <a:alpha val="79000"/>
            </a:schemeClr>
          </a:solidFill>
          <a:ln>
            <a:solidFill>
              <a:schemeClr val="tx1"/>
            </a:solidFill>
          </a:ln>
          <a:effectLst>
            <a:glow rad="63500">
              <a:schemeClr val="tx1">
                <a:alpha val="0"/>
              </a:schemeClr>
            </a:glow>
            <a:outerShdw blurRad="190500" dist="228600" dir="2700000" sy="90000" rotWithShape="0">
              <a:srgbClr val="000000">
                <a:alpha val="25500"/>
              </a:srgbClr>
            </a:outerShdw>
            <a:softEdge rad="6350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Case Study </a:t>
            </a:r>
            <a:r>
              <a:rPr lang="en-US" sz="4000" b="1" dirty="0" smtClean="0">
                <a:solidFill>
                  <a:schemeClr val="accent2">
                    <a:lumMod val="50000"/>
                  </a:schemeClr>
                </a:solidFill>
                <a:effectLst>
                  <a:outerShdw blurRad="38100" dist="38100" dir="2700000" algn="tl">
                    <a:srgbClr val="000000">
                      <a:alpha val="43137"/>
                    </a:srgbClr>
                  </a:outerShdw>
                </a:effectLst>
                <a:latin typeface="Copperplate Gothic Bold" pitchFamily="34" charset="0"/>
              </a:rPr>
              <a:t>1: </a:t>
            </a:r>
            <a:endPar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endParaRPr>
          </a:p>
          <a:p>
            <a:pPr algn="ctr"/>
            <a:r>
              <a:rPr lang="en-US" sz="4000" b="1" dirty="0">
                <a:solidFill>
                  <a:schemeClr val="accent2">
                    <a:lumMod val="50000"/>
                  </a:schemeClr>
                </a:solidFill>
                <a:effectLst>
                  <a:outerShdw blurRad="38100" dist="38100" dir="2700000" algn="tl">
                    <a:srgbClr val="000000">
                      <a:alpha val="43137"/>
                    </a:srgbClr>
                  </a:outerShdw>
                </a:effectLst>
                <a:latin typeface="Copperplate Gothic Bold" pitchFamily="34" charset="0"/>
              </a:rPr>
              <a:t>Candidate’s Reply Date</a:t>
            </a:r>
          </a:p>
        </p:txBody>
      </p:sp>
    </p:spTree>
    <p:extLst>
      <p:ext uri="{BB962C8B-B14F-4D97-AF65-F5344CB8AC3E}">
        <p14:creationId xmlns:p14="http://schemas.microsoft.com/office/powerpoint/2010/main" val="19019326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spDef>
      <a:spPr>
        <a:solidFill>
          <a:schemeClr val="tx1">
            <a:lumMod val="95000"/>
            <a:alpha val="36000"/>
          </a:schemeClr>
        </a:solidFill>
        <a:ln>
          <a:noFill/>
        </a:ln>
      </a:spPr>
      <a:bodyPr rtlCol="0" anchor="ctr"/>
      <a:lstStyle>
        <a:defPPr algn="ctr">
          <a:defRPr dirty="0">
            <a:effectLst/>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p:Policy xmlns:p="office.server.policy" id="" local="true">
  <p:Name>Document</p:Name>
  <p:Description/>
  <p:Statement/>
  <p:PolicyItems>
    <p:PolicyItem featureId="Microsoft.Office.RecordsManagement.PolicyFeatures.PolicyAudit" staticId="0x010100FB939F564B01614BBC9E001D0CB8116E|1757814118" UniqueId="366870a7-be09-4ea3-8a49-e5695e20bc69">
      <p:Name>Auditing</p:Name>
      <p:Description>Audits user actions on documents and list items to the Audit Log.</p:Description>
      <p:CustomData>
        <Audit>
          <Update/>
          <CheckInOut/>
          <MoveCopy/>
          <DeleteRestore/>
        </Audit>
      </p:CustomData>
    </p:PolicyItem>
  </p:PolicyItems>
</p:Policy>
</file>

<file path=customXml/item3.xml><?xml version="1.0" encoding="utf-8"?>
<ct:contentTypeSchema xmlns:ct="http://schemas.microsoft.com/office/2006/metadata/contentType" xmlns:ma="http://schemas.microsoft.com/office/2006/metadata/properties/metaAttributes" ct:_="" ma:_="" ma:contentTypeName="Document" ma:contentTypeID="0x010100FB939F564B01614BBC9E001D0CB8116E" ma:contentTypeVersion="7" ma:contentTypeDescription="Create a new document." ma:contentTypeScope="" ma:versionID="787eb04b41695247e98dffe0d0fb5d66">
  <xsd:schema xmlns:xsd="http://www.w3.org/2001/XMLSchema" xmlns:xs="http://www.w3.org/2001/XMLSchema" xmlns:p="http://schemas.microsoft.com/office/2006/metadata/properties" xmlns:ns1="http://schemas.microsoft.com/sharepoint/v3" xmlns:ns2="1e2fda28-d543-4899-9397-45578fcb8fd8" targetNamespace="http://schemas.microsoft.com/office/2006/metadata/properties" ma:root="true" ma:fieldsID="7b8ce95c6c6f686bc96bd5b9ac88751b" ns1:_="" ns2:_="">
    <xsd:import namespace="http://schemas.microsoft.com/sharepoint/v3"/>
    <xsd:import namespace="1e2fda28-d543-4899-9397-45578fcb8fd8"/>
    <xsd:element name="properties">
      <xsd:complexType>
        <xsd:sequence>
          <xsd:element name="documentManagement">
            <xsd:complexType>
              <xsd:all>
                <xsd:element ref="ns1:_dlc_Exempt" minOccurs="0"/>
                <xsd:element ref="ns2:SharedWithUser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e2fda28-d543-4899-9397-45578fcb8fd8"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BD8771E-541D-4FEF-80C1-64FD28B9CDA7}">
  <ds:schemaRefs>
    <ds:schemaRef ds:uri="http://schemas.microsoft.com/sharepoint/v3/contenttype/forms"/>
  </ds:schemaRefs>
</ds:datastoreItem>
</file>

<file path=customXml/itemProps2.xml><?xml version="1.0" encoding="utf-8"?>
<ds:datastoreItem xmlns:ds="http://schemas.openxmlformats.org/officeDocument/2006/customXml" ds:itemID="{C1857BDE-C27A-415F-B0D4-00609B0DC241}">
  <ds:schemaRefs>
    <ds:schemaRef ds:uri="office.server.policy"/>
  </ds:schemaRefs>
</ds:datastoreItem>
</file>

<file path=customXml/itemProps3.xml><?xml version="1.0" encoding="utf-8"?>
<ds:datastoreItem xmlns:ds="http://schemas.openxmlformats.org/officeDocument/2006/customXml" ds:itemID="{60FA5B2B-A1FF-4150-A354-E5121C152A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e2fda28-d543-4899-9397-45578fcb8f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D4ACD809-8A1D-4231-A048-C4D3FF08AFCA}">
  <ds:schemaRefs>
    <ds:schemaRef ds:uri="http://purl.org/dc/terms/"/>
    <ds:schemaRef ds:uri="http://schemas.microsoft.com/office/2006/metadata/properties"/>
    <ds:schemaRef ds:uri="http://schemas.microsoft.com/office/2006/documentManagement/types"/>
    <ds:schemaRef ds:uri="http://schemas.microsoft.com/sharepoint/v3"/>
    <ds:schemaRef ds:uri="http://schemas.microsoft.com/office/infopath/2007/PartnerControls"/>
    <ds:schemaRef ds:uri="1e2fda28-d543-4899-9397-45578fcb8fd8"/>
    <ds:schemaRef ds:uri="http://purl.org/dc/elements/1.1/"/>
    <ds:schemaRef ds:uri="http://www.w3.org/XML/1998/namespace"/>
    <ds:schemaRef ds:uri="http://purl.org/dc/dcmityp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RBBlue Theme 2013</Template>
  <TotalTime>7003</TotalTime>
  <Words>2128</Words>
  <Application>Microsoft Office PowerPoint</Application>
  <PresentationFormat>On-screen Show (4:3)</PresentationFormat>
  <Paragraphs>222</Paragraphs>
  <Slides>36</Slides>
  <Notes>7</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for College Admissions</dc:title>
  <dc:creator>Joyce Smith</dc:creator>
  <cp:lastModifiedBy>Default</cp:lastModifiedBy>
  <cp:revision>300</cp:revision>
  <cp:lastPrinted>2015-02-24T15:15:01Z</cp:lastPrinted>
  <dcterms:created xsi:type="dcterms:W3CDTF">2012-01-31T20:08:38Z</dcterms:created>
  <dcterms:modified xsi:type="dcterms:W3CDTF">2015-05-16T00:41:50Z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0x010100FB939F564B01614BBC9E001D0CB8116E</vt:lpwstr>
  </property>
</Properties>
</file>