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5" r:id="rId5"/>
    <p:sldMasterId id="2147483700" r:id="rId6"/>
  </p:sldMasterIdLst>
  <p:notesMasterIdLst>
    <p:notesMasterId r:id="rId39"/>
  </p:notesMasterIdLst>
  <p:handoutMasterIdLst>
    <p:handoutMasterId r:id="rId40"/>
  </p:handoutMasterIdLst>
  <p:sldIdLst>
    <p:sldId id="309" r:id="rId7"/>
    <p:sldId id="425" r:id="rId8"/>
    <p:sldId id="492" r:id="rId9"/>
    <p:sldId id="486" r:id="rId10"/>
    <p:sldId id="487" r:id="rId11"/>
    <p:sldId id="501" r:id="rId12"/>
    <p:sldId id="489" r:id="rId13"/>
    <p:sldId id="479" r:id="rId14"/>
    <p:sldId id="480" r:id="rId15"/>
    <p:sldId id="488" r:id="rId16"/>
    <p:sldId id="490" r:id="rId17"/>
    <p:sldId id="491" r:id="rId18"/>
    <p:sldId id="484" r:id="rId19"/>
    <p:sldId id="494" r:id="rId20"/>
    <p:sldId id="495" r:id="rId21"/>
    <p:sldId id="496" r:id="rId22"/>
    <p:sldId id="497" r:id="rId23"/>
    <p:sldId id="498" r:id="rId24"/>
    <p:sldId id="499" r:id="rId25"/>
    <p:sldId id="455" r:id="rId26"/>
    <p:sldId id="423" r:id="rId27"/>
    <p:sldId id="456" r:id="rId28"/>
    <p:sldId id="414" r:id="rId29"/>
    <p:sldId id="470" r:id="rId30"/>
    <p:sldId id="472" r:id="rId31"/>
    <p:sldId id="473" r:id="rId32"/>
    <p:sldId id="475" r:id="rId33"/>
    <p:sldId id="458" r:id="rId34"/>
    <p:sldId id="461" r:id="rId35"/>
    <p:sldId id="463" r:id="rId36"/>
    <p:sldId id="493" r:id="rId37"/>
    <p:sldId id="468" r:id="rId38"/>
  </p:sldIdLst>
  <p:sldSz cx="9144000" cy="6858000" type="letter"/>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3B420"/>
    <a:srgbClr val="9F3178"/>
    <a:srgbClr val="E3A5CD"/>
    <a:srgbClr val="1F77C3"/>
    <a:srgbClr val="042644"/>
    <a:srgbClr val="2B5C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75259" autoAdjust="0"/>
  </p:normalViewPr>
  <p:slideViewPr>
    <p:cSldViewPr snapToGrid="0">
      <p:cViewPr varScale="1">
        <p:scale>
          <a:sx n="55" d="100"/>
          <a:sy n="55" d="100"/>
        </p:scale>
        <p:origin x="-172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2070" y="-23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ED6238B9-4C0D-42A1-8A56-7070FB509A3E}" type="datetimeFigureOut">
              <a:rPr lang="en-US" smtClean="0"/>
              <a:t>5/15/2015</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DCA3CA82-5EBB-4573-9BC6-FC3C9FCE071D}" type="slidenum">
              <a:rPr lang="en-US" smtClean="0"/>
              <a:t>‹#›</a:t>
            </a:fld>
            <a:endParaRPr lang="en-US"/>
          </a:p>
        </p:txBody>
      </p:sp>
    </p:spTree>
    <p:extLst>
      <p:ext uri="{BB962C8B-B14F-4D97-AF65-F5344CB8AC3E}">
        <p14:creationId xmlns:p14="http://schemas.microsoft.com/office/powerpoint/2010/main" val="14945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1968" cy="465297"/>
          </a:xfrm>
          <a:prstGeom prst="rect">
            <a:avLst/>
          </a:prstGeom>
        </p:spPr>
        <p:txBody>
          <a:bodyPr vert="horz" lIns="93263" tIns="46630" rIns="93263" bIns="46630" rtlCol="0"/>
          <a:lstStyle>
            <a:lvl1pPr algn="l">
              <a:defRPr sz="1200"/>
            </a:lvl1pPr>
          </a:lstStyle>
          <a:p>
            <a:endParaRPr lang="en-US" dirty="0"/>
          </a:p>
        </p:txBody>
      </p:sp>
      <p:sp>
        <p:nvSpPr>
          <p:cNvPr id="3" name="Date Placeholder 2"/>
          <p:cNvSpPr>
            <a:spLocks noGrp="1"/>
          </p:cNvSpPr>
          <p:nvPr>
            <p:ph type="dt" idx="1"/>
          </p:nvPr>
        </p:nvSpPr>
        <p:spPr>
          <a:xfrm>
            <a:off x="3976334" y="2"/>
            <a:ext cx="3041968" cy="465297"/>
          </a:xfrm>
          <a:prstGeom prst="rect">
            <a:avLst/>
          </a:prstGeom>
        </p:spPr>
        <p:txBody>
          <a:bodyPr vert="horz" lIns="93263" tIns="46630" rIns="93263" bIns="46630" rtlCol="0"/>
          <a:lstStyle>
            <a:lvl1pPr algn="r">
              <a:defRPr sz="1200"/>
            </a:lvl1pPr>
          </a:lstStyle>
          <a:p>
            <a:fld id="{ED7B043A-8513-4C7E-8A8C-873D7FD93744}" type="datetimeFigureOut">
              <a:rPr lang="en-US" smtClean="0"/>
              <a:pPr/>
              <a:t>5/15/2015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63" tIns="46630" rIns="93263" bIns="46630" rtlCol="0" anchor="ctr"/>
          <a:lstStyle/>
          <a:p>
            <a:endParaRPr lang="en-US" dirty="0"/>
          </a:p>
        </p:txBody>
      </p:sp>
      <p:sp>
        <p:nvSpPr>
          <p:cNvPr id="5" name="Notes Placeholder 4"/>
          <p:cNvSpPr>
            <a:spLocks noGrp="1"/>
          </p:cNvSpPr>
          <p:nvPr>
            <p:ph type="body" sz="quarter" idx="3"/>
          </p:nvPr>
        </p:nvSpPr>
        <p:spPr>
          <a:xfrm>
            <a:off x="701993" y="4420317"/>
            <a:ext cx="5615940" cy="4187667"/>
          </a:xfrm>
          <a:prstGeom prst="rect">
            <a:avLst/>
          </a:prstGeom>
        </p:spPr>
        <p:txBody>
          <a:bodyPr vert="horz" lIns="93263" tIns="46630" rIns="93263" bIns="466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4"/>
            <a:ext cx="3041968" cy="465297"/>
          </a:xfrm>
          <a:prstGeom prst="rect">
            <a:avLst/>
          </a:prstGeom>
        </p:spPr>
        <p:txBody>
          <a:bodyPr vert="horz" lIns="93263" tIns="46630" rIns="93263" bIns="466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4"/>
            <a:ext cx="3041968" cy="465297"/>
          </a:xfrm>
          <a:prstGeom prst="rect">
            <a:avLst/>
          </a:prstGeom>
        </p:spPr>
        <p:txBody>
          <a:bodyPr vert="horz" lIns="93263" tIns="46630" rIns="93263" bIns="46630" rtlCol="0" anchor="b"/>
          <a:lstStyle>
            <a:lvl1pPr algn="r">
              <a:defRPr sz="1200"/>
            </a:lvl1pPr>
          </a:lstStyle>
          <a:p>
            <a:fld id="{C1B9AE51-507C-4218-9AD9-12D62B4BA453}" type="slidenum">
              <a:rPr lang="en-US" smtClean="0"/>
              <a:pPr/>
              <a:t>‹#›</a:t>
            </a:fld>
            <a:endParaRPr lang="en-US" dirty="0"/>
          </a:p>
        </p:txBody>
      </p:sp>
    </p:spTree>
    <p:extLst>
      <p:ext uri="{BB962C8B-B14F-4D97-AF65-F5344CB8AC3E}">
        <p14:creationId xmlns:p14="http://schemas.microsoft.com/office/powerpoint/2010/main" val="23672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1</a:t>
            </a:fld>
            <a:endParaRPr lang="en-US" dirty="0"/>
          </a:p>
        </p:txBody>
      </p:sp>
    </p:spTree>
    <p:extLst>
      <p:ext uri="{BB962C8B-B14F-4D97-AF65-F5344CB8AC3E}">
        <p14:creationId xmlns:p14="http://schemas.microsoft.com/office/powerpoint/2010/main" val="3517618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005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a:t>
            </a:r>
          </a:p>
          <a:p>
            <a:endParaRPr lang="en-US" dirty="0" smtClean="0"/>
          </a:p>
          <a:p>
            <a:r>
              <a:rPr lang="en-US" dirty="0" smtClean="0"/>
              <a:t>97%</a:t>
            </a:r>
            <a:r>
              <a:rPr lang="en-US" baseline="0" dirty="0" smtClean="0"/>
              <a:t> College going rate – </a:t>
            </a:r>
          </a:p>
          <a:p>
            <a:endParaRPr lang="en-US" baseline="0" dirty="0" smtClean="0"/>
          </a:p>
          <a:p>
            <a:r>
              <a:rPr lang="en-US" baseline="0" dirty="0" smtClean="0"/>
              <a:t>20% free/reduced lunch</a:t>
            </a:r>
          </a:p>
          <a:p>
            <a:endParaRPr lang="en-US" baseline="0" dirty="0" smtClean="0"/>
          </a:p>
          <a:p>
            <a:r>
              <a:rPr lang="en-US" baseline="0" dirty="0" smtClean="0"/>
              <a:t>Increased population of First Generation College </a:t>
            </a:r>
          </a:p>
          <a:p>
            <a:endParaRPr lang="en-US" baseline="0" dirty="0" smtClean="0"/>
          </a:p>
          <a:p>
            <a:r>
              <a:rPr lang="en-US" baseline="0" dirty="0" smtClean="0"/>
              <a:t>Increased number of households where English is not the first language</a:t>
            </a:r>
          </a:p>
          <a:p>
            <a:endParaRPr lang="en-US" baseline="0" dirty="0" smtClean="0"/>
          </a:p>
          <a:p>
            <a:r>
              <a:rPr lang="en-US" baseline="0" dirty="0" smtClean="0"/>
              <a:t>Therefore an increased need for programming and support around financial aid for college</a:t>
            </a:r>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6065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Sophomore Program – Introduces parents to </a:t>
            </a:r>
            <a:r>
              <a:rPr lang="en-US" dirty="0" err="1" smtClean="0"/>
              <a:t>Naviance</a:t>
            </a:r>
            <a:r>
              <a:rPr lang="en-US" dirty="0" smtClean="0"/>
              <a:t>,</a:t>
            </a:r>
            <a:r>
              <a:rPr lang="en-US" baseline="0" dirty="0" smtClean="0"/>
              <a:t> Guidance Curriculum, Transcript, Testing, and Financial Aid basics</a:t>
            </a:r>
            <a:endParaRPr lang="en-US" dirty="0" smtClean="0"/>
          </a:p>
          <a:p>
            <a:r>
              <a:rPr lang="en-US" dirty="0" smtClean="0"/>
              <a:t>Junior Program - Utilize Financial Aid Professionals from local colleges ,</a:t>
            </a:r>
            <a:r>
              <a:rPr lang="en-US" baseline="0" dirty="0" smtClean="0"/>
              <a:t> </a:t>
            </a:r>
            <a:r>
              <a:rPr lang="en-US" dirty="0" smtClean="0"/>
              <a:t>IACAC</a:t>
            </a:r>
            <a:r>
              <a:rPr lang="en-US" baseline="0" dirty="0" smtClean="0"/>
              <a:t> Speakers Bureau, ISAC Corp</a:t>
            </a:r>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2775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2774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schedule this early enough for full MAP access</a:t>
            </a:r>
          </a:p>
          <a:p>
            <a:r>
              <a:rPr lang="en-US" dirty="0" smtClean="0"/>
              <a:t>Interpreters</a:t>
            </a:r>
            <a:r>
              <a:rPr lang="en-US" baseline="0" dirty="0" smtClean="0"/>
              <a:t> do not have to have financial aid expertise</a:t>
            </a:r>
          </a:p>
          <a:p>
            <a:r>
              <a:rPr lang="en-US" baseline="0" dirty="0" smtClean="0"/>
              <a:t>Publish information on website, mailings, and flyers regarding material needed to complete the FAFSA</a:t>
            </a:r>
          </a:p>
          <a:p>
            <a:r>
              <a:rPr lang="en-US" baseline="0" dirty="0" smtClean="0"/>
              <a:t>Use school computer labs</a:t>
            </a:r>
          </a:p>
          <a:p>
            <a:r>
              <a:rPr lang="en-US" baseline="0" dirty="0" smtClean="0"/>
              <a:t>Annual Financial Aid Certification Program and Professional Development (see ISAC Website- Outreach training)</a:t>
            </a:r>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2538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Google Hangouts to record all</a:t>
            </a:r>
            <a:r>
              <a:rPr lang="en-US" baseline="0" dirty="0" smtClean="0"/>
              <a:t> our evening programs and then they are available to post on the website for families who were unable to attend the programs.</a:t>
            </a:r>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3651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21</a:t>
            </a:fld>
            <a:endParaRPr lang="en-US" dirty="0"/>
          </a:p>
        </p:txBody>
      </p:sp>
    </p:spTree>
    <p:extLst>
      <p:ext uri="{BB962C8B-B14F-4D97-AF65-F5344CB8AC3E}">
        <p14:creationId xmlns:p14="http://schemas.microsoft.com/office/powerpoint/2010/main" val="405545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71">
              <a:defRPr/>
            </a:pPr>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22</a:t>
            </a:fld>
            <a:endParaRPr lang="en-US" dirty="0"/>
          </a:p>
        </p:txBody>
      </p:sp>
    </p:spTree>
    <p:extLst>
      <p:ext uri="{BB962C8B-B14F-4D97-AF65-F5344CB8AC3E}">
        <p14:creationId xmlns:p14="http://schemas.microsoft.com/office/powerpoint/2010/main" val="335494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23</a:t>
            </a:fld>
            <a:endParaRPr lang="en-US" dirty="0"/>
          </a:p>
        </p:txBody>
      </p:sp>
    </p:spTree>
    <p:extLst>
      <p:ext uri="{BB962C8B-B14F-4D97-AF65-F5344CB8AC3E}">
        <p14:creationId xmlns:p14="http://schemas.microsoft.com/office/powerpoint/2010/main" val="349992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B9AE51-507C-4218-9AD9-12D62B4BA453}" type="slidenum">
              <a:rPr lang="en-US" smtClean="0"/>
              <a:pPr/>
              <a:t>25</a:t>
            </a:fld>
            <a:endParaRPr lang="en-US" dirty="0"/>
          </a:p>
        </p:txBody>
      </p:sp>
    </p:spTree>
    <p:extLst>
      <p:ext uri="{BB962C8B-B14F-4D97-AF65-F5344CB8AC3E}">
        <p14:creationId xmlns:p14="http://schemas.microsoft.com/office/powerpoint/2010/main" val="37969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2</a:t>
            </a:fld>
            <a:endParaRPr lang="en-US" dirty="0"/>
          </a:p>
        </p:txBody>
      </p:sp>
    </p:spTree>
    <p:extLst>
      <p:ext uri="{BB962C8B-B14F-4D97-AF65-F5344CB8AC3E}">
        <p14:creationId xmlns:p14="http://schemas.microsoft.com/office/powerpoint/2010/main" val="2216730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00331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baseline="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27</a:t>
            </a:fld>
            <a:endParaRPr lang="en-US" dirty="0"/>
          </a:p>
        </p:txBody>
      </p:sp>
    </p:spTree>
    <p:extLst>
      <p:ext uri="{BB962C8B-B14F-4D97-AF65-F5344CB8AC3E}">
        <p14:creationId xmlns:p14="http://schemas.microsoft.com/office/powerpoint/2010/main" val="427420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28</a:t>
            </a:fld>
            <a:endParaRPr lang="en-US" dirty="0"/>
          </a:p>
        </p:txBody>
      </p:sp>
    </p:spTree>
    <p:extLst>
      <p:ext uri="{BB962C8B-B14F-4D97-AF65-F5344CB8AC3E}">
        <p14:creationId xmlns:p14="http://schemas.microsoft.com/office/powerpoint/2010/main" val="365481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a:solidFill>
                <a:schemeClr val="tx1"/>
              </a:solidFill>
            </a:endParaRPr>
          </a:p>
        </p:txBody>
      </p:sp>
      <p:sp>
        <p:nvSpPr>
          <p:cNvPr id="4" name="Slide Number Placeholder 3"/>
          <p:cNvSpPr>
            <a:spLocks noGrp="1"/>
          </p:cNvSpPr>
          <p:nvPr>
            <p:ph type="sldNum" sz="quarter" idx="10"/>
          </p:nvPr>
        </p:nvSpPr>
        <p:spPr/>
        <p:txBody>
          <a:bodyPr/>
          <a:lstStyle/>
          <a:p>
            <a:fld id="{C1B9AE51-507C-4218-9AD9-12D62B4BA453}" type="slidenum">
              <a:rPr lang="en-US" smtClean="0"/>
              <a:pPr/>
              <a:t>29</a:t>
            </a:fld>
            <a:endParaRPr lang="en-US" dirty="0"/>
          </a:p>
        </p:txBody>
      </p:sp>
    </p:spTree>
    <p:extLst>
      <p:ext uri="{BB962C8B-B14F-4D97-AF65-F5344CB8AC3E}">
        <p14:creationId xmlns:p14="http://schemas.microsoft.com/office/powerpoint/2010/main" val="2760168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3920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87738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32</a:t>
            </a:fld>
            <a:endParaRPr lang="en-US" dirty="0"/>
          </a:p>
        </p:txBody>
      </p:sp>
    </p:spTree>
    <p:extLst>
      <p:ext uri="{BB962C8B-B14F-4D97-AF65-F5344CB8AC3E}">
        <p14:creationId xmlns:p14="http://schemas.microsoft.com/office/powerpoint/2010/main" val="59992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4</a:t>
            </a:fld>
            <a:endParaRPr lang="en-US" dirty="0"/>
          </a:p>
        </p:txBody>
      </p:sp>
    </p:spTree>
    <p:extLst>
      <p:ext uri="{BB962C8B-B14F-4D97-AF65-F5344CB8AC3E}">
        <p14:creationId xmlns:p14="http://schemas.microsoft.com/office/powerpoint/2010/main" val="418109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5</a:t>
            </a:fld>
            <a:endParaRPr lang="en-US" dirty="0"/>
          </a:p>
        </p:txBody>
      </p:sp>
    </p:spTree>
    <p:extLst>
      <p:ext uri="{BB962C8B-B14F-4D97-AF65-F5344CB8AC3E}">
        <p14:creationId xmlns:p14="http://schemas.microsoft.com/office/powerpoint/2010/main" val="92104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6</a:t>
            </a:fld>
            <a:endParaRPr lang="en-US" dirty="0"/>
          </a:p>
        </p:txBody>
      </p:sp>
    </p:spTree>
    <p:extLst>
      <p:ext uri="{BB962C8B-B14F-4D97-AF65-F5344CB8AC3E}">
        <p14:creationId xmlns:p14="http://schemas.microsoft.com/office/powerpoint/2010/main" val="92104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5094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E41A5-37E8-4A97-9608-A78BB9222627}" type="slidenum">
              <a:rPr lang="en-US" altLang="en-US" smtClean="0"/>
              <a:pPr/>
              <a:t>8</a:t>
            </a:fld>
            <a:endParaRPr lang="en-US" altLang="en-US"/>
          </a:p>
        </p:txBody>
      </p:sp>
    </p:spTree>
    <p:extLst>
      <p:ext uri="{BB962C8B-B14F-4D97-AF65-F5344CB8AC3E}">
        <p14:creationId xmlns:p14="http://schemas.microsoft.com/office/powerpoint/2010/main" val="189132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967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Data provided on the scorecard includes type of institution (can you receive degrees or certificates) and enrollment.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Data for the first four questions are provided so that students/parents can compare costs, graduation rates, and loan repayment and default rates.  Data for the last question is not provided; instead students are asked to contact the institution to learn more about how many graduates get jobs.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College Scorecard has been designed by the U.S. Department of Education to provide better information to students and parents about college affordability and value.</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92232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1" name="Rectangle 10"/>
          <p:cNvSpPr/>
          <p:nvPr userDrawn="1"/>
        </p:nvSpPr>
        <p:spPr>
          <a:xfrm>
            <a:off x="292099" y="2846068"/>
            <a:ext cx="8559801" cy="1967231"/>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22" name="Text Placeholder 21"/>
          <p:cNvSpPr>
            <a:spLocks noGrp="1"/>
          </p:cNvSpPr>
          <p:nvPr>
            <p:ph type="body" sz="quarter" idx="11"/>
          </p:nvPr>
        </p:nvSpPr>
        <p:spPr>
          <a:xfrm>
            <a:off x="457200" y="4185272"/>
            <a:ext cx="8221133" cy="455045"/>
          </a:xfrm>
          <a:prstGeom prst="rect">
            <a:avLst/>
          </a:prstGeom>
        </p:spPr>
        <p:txBody>
          <a:bodyPr vert="horz"/>
          <a:lstStyle>
            <a:lvl1pPr>
              <a:buNone/>
              <a:defRPr sz="2000" i="1">
                <a:solidFill>
                  <a:schemeClr val="bg1"/>
                </a:solidFill>
              </a:defRPr>
            </a:lvl1pPr>
          </a:lstStyle>
          <a:p>
            <a:pPr lvl="0"/>
            <a:endParaRPr lang="en-US" dirty="0"/>
          </a:p>
        </p:txBody>
      </p:sp>
      <p:sp>
        <p:nvSpPr>
          <p:cNvPr id="25" name="Title 24"/>
          <p:cNvSpPr>
            <a:spLocks noGrp="1"/>
          </p:cNvSpPr>
          <p:nvPr>
            <p:ph type="title"/>
          </p:nvPr>
        </p:nvSpPr>
        <p:spPr>
          <a:xfrm>
            <a:off x="439561" y="3110368"/>
            <a:ext cx="8229600" cy="570542"/>
          </a:xfrm>
          <a:prstGeom prst="rect">
            <a:avLst/>
          </a:prstGeom>
        </p:spPr>
        <p:txBody>
          <a:bodyPr vert="horz" tIns="45720" anchor="b"/>
          <a:lstStyle>
            <a:lvl1pPr>
              <a:defRPr sz="3400" b="1" cap="all">
                <a:latin typeface="Arial"/>
                <a:cs typeface="Arial"/>
              </a:defRPr>
            </a:lvl1pPr>
          </a:lstStyle>
          <a:p>
            <a:r>
              <a:rPr lang="en-US" dirty="0" smtClean="0"/>
              <a:t>Click to edit Master title style</a:t>
            </a:r>
            <a:endParaRPr lang="en-US" dirty="0"/>
          </a:p>
        </p:txBody>
      </p:sp>
      <p:sp>
        <p:nvSpPr>
          <p:cNvPr id="27" name="Text Placeholder 26"/>
          <p:cNvSpPr>
            <a:spLocks noGrp="1"/>
          </p:cNvSpPr>
          <p:nvPr>
            <p:ph type="body" sz="quarter" idx="12"/>
          </p:nvPr>
        </p:nvSpPr>
        <p:spPr>
          <a:xfrm>
            <a:off x="438149" y="3697476"/>
            <a:ext cx="8231783" cy="460115"/>
          </a:xfrm>
          <a:prstGeom prst="rect">
            <a:avLst/>
          </a:prstGeom>
        </p:spPr>
        <p:txBody>
          <a:bodyPr vert="horz" anchor="t"/>
          <a:lstStyle>
            <a:lvl1pPr>
              <a:buNone/>
              <a:defRPr sz="2400">
                <a:solidFill>
                  <a:srgbClr val="FFFFFF"/>
                </a:solidFill>
              </a:defRPr>
            </a:lvl1pPr>
          </a:lstStyle>
          <a:p>
            <a:pPr lvl="0"/>
            <a:endParaRPr lang="en-US" dirty="0"/>
          </a:p>
        </p:txBody>
      </p:sp>
      <p:sp>
        <p:nvSpPr>
          <p:cNvPr id="15" name="Text Placeholder 19"/>
          <p:cNvSpPr>
            <a:spLocks noGrp="1"/>
          </p:cNvSpPr>
          <p:nvPr>
            <p:ph type="body" sz="quarter" idx="13" hasCustomPrompt="1"/>
          </p:nvPr>
        </p:nvSpPr>
        <p:spPr>
          <a:xfrm>
            <a:off x="312738" y="5935958"/>
            <a:ext cx="2744452" cy="457200"/>
          </a:xfrm>
          <a:prstGeom prst="rect">
            <a:avLst/>
          </a:prstGeom>
        </p:spPr>
        <p:txBody>
          <a:bodyPr vert="horz">
            <a:normAutofit/>
          </a:bodyPr>
          <a:lstStyle>
            <a:lvl1pPr algn="l">
              <a:buNone/>
              <a:defRPr sz="1800" cap="all" baseline="0">
                <a:solidFill>
                  <a:schemeClr val="bg1"/>
                </a:solidFill>
              </a:defRPr>
            </a:lvl1pPr>
          </a:lstStyle>
          <a:p>
            <a:pPr lvl="0"/>
            <a:r>
              <a:rPr lang="en-US" dirty="0" smtClean="0"/>
              <a:t>Date:  xx/xx/</a:t>
            </a:r>
            <a:r>
              <a:rPr lang="en-US" dirty="0" err="1" smtClean="0"/>
              <a:t>xxxx</a:t>
            </a:r>
            <a:endParaRPr lang="en-US" dirty="0"/>
          </a:p>
        </p:txBody>
      </p:sp>
      <p:sp>
        <p:nvSpPr>
          <p:cNvPr id="13" name="Text Placeholder 23"/>
          <p:cNvSpPr>
            <a:spLocks noGrp="1"/>
          </p:cNvSpPr>
          <p:nvPr userDrawn="1">
            <p:ph type="body" sz="quarter" idx="10" hasCustomPrompt="1"/>
          </p:nvPr>
        </p:nvSpPr>
        <p:spPr>
          <a:xfrm>
            <a:off x="4572000" y="5859463"/>
            <a:ext cx="4259263" cy="457200"/>
          </a:xfrm>
          <a:prstGeom prst="rect">
            <a:avLst/>
          </a:prstGeom>
        </p:spPr>
        <p:txBody>
          <a:bodyPr/>
          <a:lstStyle>
            <a:lvl1pPr marL="342900" marR="0" indent="-342900" algn="r" defTabSz="914400" rtl="0" eaLnBrk="1" fontAlgn="auto" latinLnBrk="0" hangingPunct="1">
              <a:lnSpc>
                <a:spcPct val="100000"/>
              </a:lnSpc>
              <a:spcBef>
                <a:spcPct val="20000"/>
              </a:spcBef>
              <a:spcAft>
                <a:spcPts val="0"/>
              </a:spcAft>
              <a:buClr>
                <a:schemeClr val="tx2"/>
              </a:buClr>
              <a:buSzPct val="70000"/>
              <a:buFont typeface="Century Gothic" pitchFamily="34" charset="0"/>
              <a:buNone/>
              <a:tabLst/>
              <a:defRPr>
                <a:solidFill>
                  <a:srgbClr val="FFFFFF"/>
                </a:solidFill>
              </a:defRPr>
            </a:lvl1pPr>
          </a:lstStyle>
          <a:p>
            <a:pPr lvl="0"/>
            <a:r>
              <a:rPr lang="en-US" dirty="0" smtClean="0"/>
              <a:t>BUSINESS LINE</a:t>
            </a:r>
          </a:p>
        </p:txBody>
      </p:sp>
      <p:pic>
        <p:nvPicPr>
          <p:cNvPr id="10" name="Picture 9" descr="SM_ArchLogo®_white_KO.png"/>
          <p:cNvPicPr>
            <a:picLocks noChangeAspect="1"/>
          </p:cNvPicPr>
          <p:nvPr userDrawn="1"/>
        </p:nvPicPr>
        <p:blipFill>
          <a:blip r:embed="rId2"/>
          <a:stretch>
            <a:fillRect/>
          </a:stretch>
        </p:blipFill>
        <p:spPr>
          <a:xfrm>
            <a:off x="292992" y="1012895"/>
            <a:ext cx="3428108" cy="15827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71658598.jpg"/>
          <p:cNvPicPr>
            <a:picLocks noChangeAspect="1"/>
          </p:cNvPicPr>
          <p:nvPr userDrawn="1"/>
        </p:nvPicPr>
        <p:blipFill>
          <a:blip r:embed="rId2" cstate="print">
            <a:alphaModFix amt="50000"/>
          </a:blip>
          <a:srcRect l="8695" t="12521" r="6294" b="265"/>
          <a:stretch>
            <a:fillRect/>
          </a:stretch>
        </p:blipFill>
        <p:spPr>
          <a:xfrm>
            <a:off x="177800" y="665459"/>
            <a:ext cx="8806546" cy="6023207"/>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18436921.jpg"/>
          <p:cNvPicPr>
            <a:picLocks noChangeAspect="1"/>
          </p:cNvPicPr>
          <p:nvPr userDrawn="1"/>
        </p:nvPicPr>
        <p:blipFill>
          <a:blip r:embed="rId2" cstate="print">
            <a:alphaModFix amt="50000"/>
          </a:blip>
          <a:srcRect r="3695" b="3745"/>
          <a:stretch>
            <a:fillRect/>
          </a:stretch>
        </p:blipFill>
        <p:spPr>
          <a:xfrm>
            <a:off x="171270" y="678561"/>
            <a:ext cx="8820330" cy="6001639"/>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13393867.jpg"/>
          <p:cNvPicPr>
            <a:picLocks noChangeAspect="1"/>
          </p:cNvPicPr>
          <p:nvPr userDrawn="1"/>
        </p:nvPicPr>
        <p:blipFill>
          <a:blip r:embed="rId2" cstate="print">
            <a:alphaModFix amt="50000"/>
          </a:blip>
          <a:srcRect r="3821" b="1495"/>
          <a:stretch>
            <a:fillRect/>
          </a:stretch>
        </p:blipFill>
        <p:spPr>
          <a:xfrm>
            <a:off x="192880" y="666706"/>
            <a:ext cx="8807187" cy="6013494"/>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20955052.jpg"/>
          <p:cNvPicPr>
            <a:picLocks noChangeAspect="1"/>
          </p:cNvPicPr>
          <p:nvPr userDrawn="1"/>
        </p:nvPicPr>
        <p:blipFill>
          <a:blip r:embed="rId2" cstate="print">
            <a:alphaModFix amt="50000"/>
          </a:blip>
          <a:srcRect r="4293" b="2089"/>
          <a:stretch>
            <a:fillRect/>
          </a:stretch>
        </p:blipFill>
        <p:spPr>
          <a:xfrm>
            <a:off x="174619" y="666872"/>
            <a:ext cx="8816981" cy="6013328"/>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3"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3"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2"/>
          <a:stretch>
            <a:fillRect/>
          </a:stretch>
        </p:blipFill>
        <p:spPr>
          <a:xfrm>
            <a:off x="280292" y="149295"/>
            <a:ext cx="977008" cy="45108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3"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2"/>
          <a:stretch>
            <a:fillRect/>
          </a:stretch>
        </p:blipFill>
        <p:spPr>
          <a:xfrm>
            <a:off x="280292" y="149295"/>
            <a:ext cx="977008" cy="45108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27775" y="6413500"/>
            <a:ext cx="930275" cy="250825"/>
          </a:xfrm>
          <a:prstGeom prst="rect">
            <a:avLst/>
          </a:prstGeom>
        </p:spPr>
        <p:txBody>
          <a:bodyPr/>
          <a:lstStyle>
            <a:lvl1pPr>
              <a:defRPr/>
            </a:lvl1pPr>
          </a:lstStyle>
          <a:p>
            <a:pPr>
              <a:defRPr/>
            </a:pPr>
            <a:fld id="{1B8B7C0F-6C03-4183-B1F9-A0988314AB47}" type="datetimeFigureOut">
              <a:rPr lang="en-US"/>
              <a:pPr>
                <a:defRPr/>
              </a:pPr>
              <a:t>5/15/2015</a:t>
            </a:fld>
            <a:endParaRPr lang="en-US"/>
          </a:p>
        </p:txBody>
      </p:sp>
      <p:sp>
        <p:nvSpPr>
          <p:cNvPr id="3" name="Footer Placeholder 2"/>
          <p:cNvSpPr>
            <a:spLocks noGrp="1"/>
          </p:cNvSpPr>
          <p:nvPr>
            <p:ph type="ftr" sz="quarter" idx="11"/>
          </p:nvPr>
        </p:nvSpPr>
        <p:spPr>
          <a:xfrm>
            <a:off x="1146175" y="6413500"/>
            <a:ext cx="5083175" cy="2508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7372350" y="6413500"/>
            <a:ext cx="642938" cy="250825"/>
          </a:xfrm>
          <a:prstGeom prst="rect">
            <a:avLst/>
          </a:prstGeom>
        </p:spPr>
        <p:txBody>
          <a:bodyPr/>
          <a:lstStyle>
            <a:lvl1pPr>
              <a:defRPr/>
            </a:lvl1pPr>
          </a:lstStyle>
          <a:p>
            <a:fld id="{7B51EF89-6C56-4156-BEDC-86C97F3E5F15}" type="slidenum">
              <a:rPr lang="en-US" altLang="en-US"/>
              <a:pPr/>
              <a:t>‹#›</a:t>
            </a:fld>
            <a:endParaRPr lang="en-US" altLang="en-US"/>
          </a:p>
        </p:txBody>
      </p:sp>
    </p:spTree>
    <p:extLst>
      <p:ext uri="{BB962C8B-B14F-4D97-AF65-F5344CB8AC3E}">
        <p14:creationId xmlns:p14="http://schemas.microsoft.com/office/powerpoint/2010/main" val="15595716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4"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subtitlebackground.jpg"/>
          <p:cNvPicPr>
            <a:picLocks noChangeAspect="1"/>
          </p:cNvPicPr>
          <p:nvPr userDrawn="1"/>
        </p:nvPicPr>
        <p:blipFill>
          <a:blip r:embed="rId2" cstate="print"/>
          <a:srcRect l="10532"/>
          <a:stretch>
            <a:fillRect/>
          </a:stretch>
        </p:blipFill>
        <p:spPr>
          <a:xfrm>
            <a:off x="0" y="0"/>
            <a:ext cx="9407323" cy="6858000"/>
          </a:xfrm>
          <a:prstGeom prst="rect">
            <a:avLst/>
          </a:prstGeom>
        </p:spPr>
      </p:pic>
      <p:sp>
        <p:nvSpPr>
          <p:cNvPr id="11" name="Rectangle 10"/>
          <p:cNvSpPr/>
          <p:nvPr userDrawn="1"/>
        </p:nvSpPr>
        <p:spPr>
          <a:xfrm>
            <a:off x="292099" y="2846068"/>
            <a:ext cx="8559801" cy="1967231"/>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22" name="Text Placeholder 21"/>
          <p:cNvSpPr>
            <a:spLocks noGrp="1"/>
          </p:cNvSpPr>
          <p:nvPr>
            <p:ph type="body" sz="quarter" idx="11"/>
          </p:nvPr>
        </p:nvSpPr>
        <p:spPr>
          <a:xfrm>
            <a:off x="457200" y="4185272"/>
            <a:ext cx="8221133" cy="455045"/>
          </a:xfrm>
          <a:prstGeom prst="rect">
            <a:avLst/>
          </a:prstGeom>
        </p:spPr>
        <p:txBody>
          <a:bodyPr vert="horz"/>
          <a:lstStyle>
            <a:lvl1pPr>
              <a:buNone/>
              <a:defRPr sz="2000" i="1">
                <a:solidFill>
                  <a:schemeClr val="bg1"/>
                </a:solidFill>
              </a:defRPr>
            </a:lvl1pPr>
          </a:lstStyle>
          <a:p>
            <a:pPr lvl="0"/>
            <a:endParaRPr lang="en-US" dirty="0"/>
          </a:p>
        </p:txBody>
      </p:sp>
      <p:sp>
        <p:nvSpPr>
          <p:cNvPr id="25" name="Title 24"/>
          <p:cNvSpPr>
            <a:spLocks noGrp="1"/>
          </p:cNvSpPr>
          <p:nvPr>
            <p:ph type="title"/>
          </p:nvPr>
        </p:nvSpPr>
        <p:spPr>
          <a:xfrm>
            <a:off x="439561" y="3110368"/>
            <a:ext cx="8229600" cy="570542"/>
          </a:xfrm>
          <a:prstGeom prst="rect">
            <a:avLst/>
          </a:prstGeom>
        </p:spPr>
        <p:txBody>
          <a:bodyPr vert="horz" tIns="45720" anchor="b"/>
          <a:lstStyle>
            <a:lvl1pPr>
              <a:defRPr sz="3400" b="1" cap="all">
                <a:latin typeface="Arial"/>
                <a:cs typeface="Arial"/>
              </a:defRPr>
            </a:lvl1pPr>
          </a:lstStyle>
          <a:p>
            <a:r>
              <a:rPr lang="en-US" dirty="0" smtClean="0"/>
              <a:t>Click to edit Master title style</a:t>
            </a:r>
            <a:endParaRPr lang="en-US" dirty="0"/>
          </a:p>
        </p:txBody>
      </p:sp>
      <p:sp>
        <p:nvSpPr>
          <p:cNvPr id="27" name="Text Placeholder 26"/>
          <p:cNvSpPr>
            <a:spLocks noGrp="1"/>
          </p:cNvSpPr>
          <p:nvPr>
            <p:ph type="body" sz="quarter" idx="12"/>
          </p:nvPr>
        </p:nvSpPr>
        <p:spPr>
          <a:xfrm>
            <a:off x="438149" y="3697476"/>
            <a:ext cx="8231783" cy="460115"/>
          </a:xfrm>
          <a:prstGeom prst="rect">
            <a:avLst/>
          </a:prstGeom>
        </p:spPr>
        <p:txBody>
          <a:bodyPr vert="horz" anchor="t"/>
          <a:lstStyle>
            <a:lvl1pPr>
              <a:buNone/>
              <a:defRPr sz="2400">
                <a:solidFill>
                  <a:srgbClr val="FFFFFF"/>
                </a:solidFill>
              </a:defRPr>
            </a:lvl1pPr>
          </a:lstStyle>
          <a:p>
            <a:pPr lvl="0"/>
            <a:endParaRPr lang="en-US" dirty="0"/>
          </a:p>
        </p:txBody>
      </p:sp>
      <p:sp>
        <p:nvSpPr>
          <p:cNvPr id="15" name="Text Placeholder 19"/>
          <p:cNvSpPr>
            <a:spLocks noGrp="1"/>
          </p:cNvSpPr>
          <p:nvPr>
            <p:ph type="body" sz="quarter" idx="13" hasCustomPrompt="1"/>
          </p:nvPr>
        </p:nvSpPr>
        <p:spPr>
          <a:xfrm>
            <a:off x="312738" y="5935958"/>
            <a:ext cx="2744452" cy="457200"/>
          </a:xfrm>
          <a:prstGeom prst="rect">
            <a:avLst/>
          </a:prstGeom>
        </p:spPr>
        <p:txBody>
          <a:bodyPr vert="horz">
            <a:normAutofit/>
          </a:bodyPr>
          <a:lstStyle>
            <a:lvl1pPr algn="l">
              <a:buNone/>
              <a:defRPr sz="1800" cap="all" baseline="0">
                <a:solidFill>
                  <a:schemeClr val="tx1"/>
                </a:solidFill>
              </a:defRPr>
            </a:lvl1pPr>
          </a:lstStyle>
          <a:p>
            <a:pPr lvl="0"/>
            <a:r>
              <a:rPr lang="en-US" dirty="0" smtClean="0"/>
              <a:t>Date:  xx/xx/</a:t>
            </a:r>
            <a:r>
              <a:rPr lang="en-US" dirty="0" err="1" smtClean="0"/>
              <a:t>xxxx</a:t>
            </a:r>
            <a:endParaRPr lang="en-US" dirty="0"/>
          </a:p>
        </p:txBody>
      </p:sp>
      <p:sp>
        <p:nvSpPr>
          <p:cNvPr id="13" name="Text Placeholder 23"/>
          <p:cNvSpPr>
            <a:spLocks noGrp="1"/>
          </p:cNvSpPr>
          <p:nvPr>
            <p:ph type="body" sz="quarter" idx="10" hasCustomPrompt="1"/>
          </p:nvPr>
        </p:nvSpPr>
        <p:spPr>
          <a:xfrm>
            <a:off x="4572000" y="5859463"/>
            <a:ext cx="4259263" cy="457200"/>
          </a:xfrm>
          <a:prstGeom prst="rect">
            <a:avLst/>
          </a:prstGeom>
        </p:spPr>
        <p:txBody>
          <a:bodyPr/>
          <a:lstStyle>
            <a:lvl1pPr marL="342900" marR="0" indent="-342900" algn="r" defTabSz="914400" rtl="0" eaLnBrk="1" fontAlgn="auto" latinLnBrk="0" hangingPunct="1">
              <a:lnSpc>
                <a:spcPct val="100000"/>
              </a:lnSpc>
              <a:spcBef>
                <a:spcPct val="20000"/>
              </a:spcBef>
              <a:spcAft>
                <a:spcPts val="0"/>
              </a:spcAft>
              <a:buClr>
                <a:schemeClr val="tx2"/>
              </a:buClr>
              <a:buSzPct val="70000"/>
              <a:buFont typeface="Century Gothic" pitchFamily="34" charset="0"/>
              <a:buNone/>
              <a:tabLst/>
              <a:defRPr>
                <a:solidFill>
                  <a:srgbClr val="000000"/>
                </a:solidFill>
              </a:defRPr>
            </a:lvl1pPr>
          </a:lstStyle>
          <a:p>
            <a:pPr lvl="0"/>
            <a:r>
              <a:rPr lang="en-US" dirty="0" smtClean="0"/>
              <a:t>BUSINESS LINE</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7"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13"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4"/>
            <a:ext cx="8146470" cy="421121"/>
          </a:xfrm>
          <a:prstGeom prst="rect">
            <a:avLst/>
          </a:prstGeom>
        </p:spPr>
        <p:txBody>
          <a:bodyPr>
            <a:normAutofit/>
          </a:bodyPr>
          <a:lstStyle>
            <a:lvl1pPr algn="l">
              <a:defRPr sz="135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632734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7" name="Content Placeholder 4" descr="QuestionMark-WHITE.png"/>
          <p:cNvPicPr>
            <a:picLocks noChangeAspect="1"/>
          </p:cNvPicPr>
          <p:nvPr userDrawn="1"/>
        </p:nvPicPr>
        <p:blipFill>
          <a:blip r:embed="rId2" cstate="print"/>
          <a:srcRect t="-9423" b="-9423"/>
          <a:stretch>
            <a:fillRect/>
          </a:stretch>
        </p:blipFill>
        <p:spPr>
          <a:xfrm>
            <a:off x="673100" y="1923473"/>
            <a:ext cx="8013700" cy="4525963"/>
          </a:xfrm>
          <a:prstGeom prst="rect">
            <a:avLst/>
          </a:prstGeom>
        </p:spPr>
      </p:pic>
      <p:sp>
        <p:nvSpPr>
          <p:cNvPr id="9" name="Title 1"/>
          <p:cNvSpPr>
            <a:spLocks noGrp="1"/>
          </p:cNvSpPr>
          <p:nvPr>
            <p:ph type="ctrTitle" hasCustomPrompt="1"/>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Questions</a:t>
            </a:r>
            <a:endParaRPr lang="en-US" dirty="0"/>
          </a:p>
        </p:txBody>
      </p:sp>
    </p:spTree>
    <p:extLst>
      <p:ext uri="{BB962C8B-B14F-4D97-AF65-F5344CB8AC3E}">
        <p14:creationId xmlns:p14="http://schemas.microsoft.com/office/powerpoint/2010/main" val="147139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4414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933450"/>
            <a:ext cx="8229600" cy="5569005"/>
          </a:xfrm>
          <a:prstGeom prst="rect">
            <a:avLst/>
          </a:prstGeom>
        </p:spPr>
        <p:txBody>
          <a:bodyPr>
            <a:normAutofit/>
          </a:bodyPr>
          <a:lstStyle>
            <a:lvl1pPr>
              <a:buClr>
                <a:srgbClr val="1F77C3"/>
              </a:buClr>
              <a:buSzPct val="55000"/>
              <a:buFont typeface="Lucida Grande"/>
              <a:buNone/>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add image/chart</a:t>
            </a:r>
            <a:endParaRPr lang="en-US" dirty="0"/>
          </a:p>
        </p:txBody>
      </p:sp>
      <p:sp>
        <p:nvSpPr>
          <p:cNvPr id="4"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9" name="Picture 8" descr="background.jpg"/>
          <p:cNvPicPr>
            <a:picLocks noChangeAspect="1"/>
          </p:cNvPicPr>
          <p:nvPr userDrawn="1"/>
        </p:nvPicPr>
        <p:blipFill>
          <a:blip r:embed="rId2" cstate="print"/>
          <a:stretch>
            <a:fillRect/>
          </a:stretch>
        </p:blipFill>
        <p:spPr>
          <a:xfrm>
            <a:off x="4217" y="0"/>
            <a:ext cx="9135565" cy="6858000"/>
          </a:xfrm>
          <a:prstGeom prst="rect">
            <a:avLst/>
          </a:prstGeom>
        </p:spPr>
      </p:pic>
      <p:sp>
        <p:nvSpPr>
          <p:cNvPr id="11" name="Rectangle 10"/>
          <p:cNvSpPr/>
          <p:nvPr userDrawn="1"/>
        </p:nvSpPr>
        <p:spPr>
          <a:xfrm>
            <a:off x="292099" y="2846068"/>
            <a:ext cx="8559801" cy="1967231"/>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22" name="Text Placeholder 21"/>
          <p:cNvSpPr>
            <a:spLocks noGrp="1"/>
          </p:cNvSpPr>
          <p:nvPr>
            <p:ph type="body" sz="quarter" idx="11"/>
          </p:nvPr>
        </p:nvSpPr>
        <p:spPr>
          <a:xfrm>
            <a:off x="457200" y="4185272"/>
            <a:ext cx="8221133" cy="455045"/>
          </a:xfrm>
          <a:prstGeom prst="rect">
            <a:avLst/>
          </a:prstGeom>
        </p:spPr>
        <p:txBody>
          <a:bodyPr vert="horz"/>
          <a:lstStyle>
            <a:lvl1pPr>
              <a:buNone/>
              <a:defRPr sz="2000" i="1">
                <a:solidFill>
                  <a:schemeClr val="bg1"/>
                </a:solidFill>
              </a:defRPr>
            </a:lvl1pPr>
          </a:lstStyle>
          <a:p>
            <a:pPr lvl="0"/>
            <a:endParaRPr lang="en-US" dirty="0"/>
          </a:p>
        </p:txBody>
      </p:sp>
      <p:sp>
        <p:nvSpPr>
          <p:cNvPr id="25" name="Title 24"/>
          <p:cNvSpPr>
            <a:spLocks noGrp="1"/>
          </p:cNvSpPr>
          <p:nvPr>
            <p:ph type="title"/>
          </p:nvPr>
        </p:nvSpPr>
        <p:spPr>
          <a:xfrm>
            <a:off x="439561" y="3110368"/>
            <a:ext cx="8229600" cy="570542"/>
          </a:xfrm>
          <a:prstGeom prst="rect">
            <a:avLst/>
          </a:prstGeom>
        </p:spPr>
        <p:txBody>
          <a:bodyPr vert="horz" tIns="45720" anchor="b"/>
          <a:lstStyle>
            <a:lvl1pPr>
              <a:defRPr sz="3400" b="1" cap="all">
                <a:latin typeface="Arial"/>
                <a:cs typeface="Arial"/>
              </a:defRPr>
            </a:lvl1pPr>
          </a:lstStyle>
          <a:p>
            <a:r>
              <a:rPr lang="en-US" dirty="0" smtClean="0"/>
              <a:t>Click to edit Master title style</a:t>
            </a:r>
            <a:endParaRPr lang="en-US" dirty="0"/>
          </a:p>
        </p:txBody>
      </p:sp>
      <p:sp>
        <p:nvSpPr>
          <p:cNvPr id="27" name="Text Placeholder 26"/>
          <p:cNvSpPr>
            <a:spLocks noGrp="1"/>
          </p:cNvSpPr>
          <p:nvPr>
            <p:ph type="body" sz="quarter" idx="12"/>
          </p:nvPr>
        </p:nvSpPr>
        <p:spPr>
          <a:xfrm>
            <a:off x="438149" y="3697476"/>
            <a:ext cx="8231783" cy="460115"/>
          </a:xfrm>
          <a:prstGeom prst="rect">
            <a:avLst/>
          </a:prstGeom>
        </p:spPr>
        <p:txBody>
          <a:bodyPr vert="horz" anchor="t"/>
          <a:lstStyle>
            <a:lvl1pPr>
              <a:buNone/>
              <a:defRPr sz="2400">
                <a:solidFill>
                  <a:srgbClr val="FFFFFF"/>
                </a:solidFill>
              </a:defRPr>
            </a:lvl1pPr>
          </a:lstStyle>
          <a:p>
            <a:pPr lvl="0"/>
            <a:endParaRPr lang="en-US" dirty="0"/>
          </a:p>
        </p:txBody>
      </p:sp>
      <p:sp>
        <p:nvSpPr>
          <p:cNvPr id="15" name="Text Placeholder 19"/>
          <p:cNvSpPr>
            <a:spLocks noGrp="1"/>
          </p:cNvSpPr>
          <p:nvPr>
            <p:ph type="body" sz="quarter" idx="13" hasCustomPrompt="1"/>
          </p:nvPr>
        </p:nvSpPr>
        <p:spPr>
          <a:xfrm>
            <a:off x="312738" y="5935958"/>
            <a:ext cx="2744452" cy="457200"/>
          </a:xfrm>
          <a:prstGeom prst="rect">
            <a:avLst/>
          </a:prstGeom>
        </p:spPr>
        <p:txBody>
          <a:bodyPr vert="horz">
            <a:normAutofit/>
          </a:bodyPr>
          <a:lstStyle>
            <a:lvl1pPr algn="l">
              <a:buNone/>
              <a:defRPr sz="1800" cap="all" baseline="0">
                <a:solidFill>
                  <a:schemeClr val="bg1"/>
                </a:solidFill>
              </a:defRPr>
            </a:lvl1pPr>
          </a:lstStyle>
          <a:p>
            <a:pPr lvl="0"/>
            <a:r>
              <a:rPr lang="en-US" dirty="0" smtClean="0"/>
              <a:t>Date:  xx/xx/</a:t>
            </a:r>
            <a:r>
              <a:rPr lang="en-US" dirty="0" err="1" smtClean="0"/>
              <a:t>xxxx</a:t>
            </a:r>
            <a:endParaRPr lang="en-US" dirty="0"/>
          </a:p>
        </p:txBody>
      </p:sp>
      <p:sp>
        <p:nvSpPr>
          <p:cNvPr id="13" name="Text Placeholder 23"/>
          <p:cNvSpPr>
            <a:spLocks noGrp="1"/>
          </p:cNvSpPr>
          <p:nvPr userDrawn="1">
            <p:ph type="body" sz="quarter" idx="10" hasCustomPrompt="1"/>
          </p:nvPr>
        </p:nvSpPr>
        <p:spPr>
          <a:xfrm>
            <a:off x="4572000" y="5859463"/>
            <a:ext cx="4259263" cy="457200"/>
          </a:xfrm>
          <a:prstGeom prst="rect">
            <a:avLst/>
          </a:prstGeom>
        </p:spPr>
        <p:txBody>
          <a:bodyPr/>
          <a:lstStyle>
            <a:lvl1pPr marL="342900" marR="0" indent="-342900" algn="r" defTabSz="914400" rtl="0" eaLnBrk="1" fontAlgn="auto" latinLnBrk="0" hangingPunct="1">
              <a:lnSpc>
                <a:spcPct val="100000"/>
              </a:lnSpc>
              <a:spcBef>
                <a:spcPct val="20000"/>
              </a:spcBef>
              <a:spcAft>
                <a:spcPts val="0"/>
              </a:spcAft>
              <a:buClr>
                <a:schemeClr val="tx2"/>
              </a:buClr>
              <a:buSzPct val="70000"/>
              <a:buFont typeface="Century Gothic" pitchFamily="34" charset="0"/>
              <a:buNone/>
              <a:tabLst/>
              <a:defRPr>
                <a:solidFill>
                  <a:srgbClr val="FFFFFF"/>
                </a:solidFill>
              </a:defRPr>
            </a:lvl1pPr>
          </a:lstStyle>
          <a:p>
            <a:pPr lvl="0"/>
            <a:r>
              <a:rPr lang="en-US" dirty="0" smtClean="0"/>
              <a:t>BUSINESS LINE</a:t>
            </a:r>
          </a:p>
        </p:txBody>
      </p:sp>
      <p:pic>
        <p:nvPicPr>
          <p:cNvPr id="12" name="Picture 11" descr="SM_ArchLogo®_white_KO.png"/>
          <p:cNvPicPr>
            <a:picLocks noChangeAspect="1"/>
          </p:cNvPicPr>
          <p:nvPr userDrawn="1"/>
        </p:nvPicPr>
        <p:blipFill>
          <a:blip r:embed="rId3"/>
          <a:stretch>
            <a:fillRect/>
          </a:stretch>
        </p:blipFill>
        <p:spPr>
          <a:xfrm>
            <a:off x="292992" y="1012895"/>
            <a:ext cx="3428108" cy="1582744"/>
          </a:xfrm>
          <a:prstGeom prst="rect">
            <a:avLst/>
          </a:prstGeom>
        </p:spPr>
      </p:pic>
      <p:sp>
        <p:nvSpPr>
          <p:cNvPr id="14" name="Footer Placeholder 4"/>
          <p:cNvSpPr txBox="1">
            <a:spLocks/>
          </p:cNvSpPr>
          <p:nvPr userDrawn="1"/>
        </p:nvSpPr>
        <p:spPr>
          <a:xfrm>
            <a:off x="190500" y="6667500"/>
            <a:ext cx="3987800" cy="3048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Arial"/>
                <a:ea typeface="+mn-ea"/>
                <a:cs typeface="Arial"/>
              </a:rPr>
              <a:t>Confidential and proprietary information © 2013 Sallie Mae, Inc. All rights reserved.</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family-shutterstock_3073925-gray80%.jpg"/>
          <p:cNvPicPr>
            <a:picLocks noChangeAspect="1"/>
          </p:cNvPicPr>
          <p:nvPr userDrawn="1"/>
        </p:nvPicPr>
        <p:blipFill>
          <a:blip r:embed="rId2" cstate="print">
            <a:alphaModFix amt="50000"/>
          </a:blip>
          <a:srcRect l="3924" t="1932" b="10869"/>
          <a:stretch>
            <a:fillRect/>
          </a:stretch>
        </p:blipFill>
        <p:spPr>
          <a:xfrm>
            <a:off x="177800" y="677334"/>
            <a:ext cx="8818626" cy="6002866"/>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57415984.jpg"/>
          <p:cNvPicPr>
            <a:picLocks noChangeAspect="1"/>
          </p:cNvPicPr>
          <p:nvPr userDrawn="1"/>
        </p:nvPicPr>
        <p:blipFill>
          <a:blip r:embed="rId2" cstate="print">
            <a:alphaModFix amt="50000"/>
          </a:blip>
          <a:srcRect r="3708" b="1855"/>
          <a:stretch>
            <a:fillRect/>
          </a:stretch>
        </p:blipFill>
        <p:spPr>
          <a:xfrm>
            <a:off x="178259" y="677333"/>
            <a:ext cx="8821808" cy="5994400"/>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25226992.jpg"/>
          <p:cNvPicPr>
            <a:picLocks noChangeAspect="1"/>
          </p:cNvPicPr>
          <p:nvPr userDrawn="1"/>
        </p:nvPicPr>
        <p:blipFill>
          <a:blip r:embed="rId2" cstate="print">
            <a:alphaModFix amt="50000"/>
          </a:blip>
          <a:srcRect l="3969" b="12816"/>
          <a:stretch>
            <a:fillRect/>
          </a:stretch>
        </p:blipFill>
        <p:spPr>
          <a:xfrm>
            <a:off x="177800" y="674423"/>
            <a:ext cx="8820290" cy="6005777"/>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family-shutterstock_25530808.jpg"/>
          <p:cNvPicPr>
            <a:picLocks noChangeAspect="1"/>
          </p:cNvPicPr>
          <p:nvPr userDrawn="1"/>
        </p:nvPicPr>
        <p:blipFill>
          <a:blip r:embed="rId2" cstate="print">
            <a:alphaModFix amt="50000"/>
          </a:blip>
          <a:srcRect l="3753" b="1495"/>
          <a:stretch>
            <a:fillRect/>
          </a:stretch>
        </p:blipFill>
        <p:spPr>
          <a:xfrm>
            <a:off x="177800" y="668867"/>
            <a:ext cx="8810251" cy="6011333"/>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72150658.jpg"/>
          <p:cNvPicPr>
            <a:picLocks noChangeAspect="1"/>
          </p:cNvPicPr>
          <p:nvPr userDrawn="1"/>
        </p:nvPicPr>
        <p:blipFill>
          <a:blip r:embed="rId2" cstate="print">
            <a:alphaModFix amt="50000"/>
          </a:blip>
          <a:srcRect r="10509" b="8412"/>
          <a:stretch>
            <a:fillRect/>
          </a:stretch>
        </p:blipFill>
        <p:spPr>
          <a:xfrm>
            <a:off x="177798" y="675169"/>
            <a:ext cx="8813802" cy="6013498"/>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20253523.jpg"/>
          <p:cNvPicPr>
            <a:picLocks noChangeAspect="1"/>
          </p:cNvPicPr>
          <p:nvPr userDrawn="1"/>
        </p:nvPicPr>
        <p:blipFill>
          <a:blip r:embed="rId2" cstate="print">
            <a:alphaModFix amt="50000"/>
          </a:blip>
          <a:srcRect l="1250" t="5305" r="4634" b="233"/>
          <a:stretch>
            <a:fillRect/>
          </a:stretch>
        </p:blipFill>
        <p:spPr>
          <a:xfrm>
            <a:off x="177800" y="673228"/>
            <a:ext cx="8813800" cy="6006972"/>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9"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pic>
        <p:nvPicPr>
          <p:cNvPr id="14" name="Picture 13" descr="SM_ArchLogo®_white_KO.png"/>
          <p:cNvPicPr>
            <a:picLocks noChangeAspect="1"/>
          </p:cNvPicPr>
          <p:nvPr userDrawn="1"/>
        </p:nvPicPr>
        <p:blipFill>
          <a:blip r:embed="rId3"/>
          <a:stretch>
            <a:fillRect/>
          </a:stretch>
        </p:blipFill>
        <p:spPr>
          <a:xfrm>
            <a:off x="280292" y="149295"/>
            <a:ext cx="977008" cy="45108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714" r:id="rId2"/>
    <p:sldLayoutId id="2147483715" r:id="rId3"/>
    <p:sldLayoutId id="2147483702" r:id="rId4"/>
    <p:sldLayoutId id="2147483683"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684" r:id="rId17"/>
    <p:sldLayoutId id="2147483721" r:id="rId18"/>
  </p:sldLayoutIdLst>
  <p:timing>
    <p:tnLst>
      <p:par>
        <p:cTn id="1" dur="indefinite" restart="never" nodeType="tmRoot"/>
      </p:par>
    </p:tnLst>
  </p:timing>
  <p:hf hdr="0" dt="0"/>
  <p:txStyles>
    <p:titleStyle>
      <a:lvl1pPr algn="l" defTabSz="914400" rtl="0" eaLnBrk="1" latinLnBrk="0" hangingPunct="1">
        <a:spcBef>
          <a:spcPct val="0"/>
        </a:spcBef>
        <a:buNone/>
        <a:defRPr sz="2000" b="0" i="0" kern="1200" cap="none" baseline="0">
          <a:solidFill>
            <a:schemeClr val="bg1"/>
          </a:solidFill>
          <a:latin typeface="Arial Bold"/>
          <a:ea typeface="+mj-ea"/>
          <a:cs typeface="Arial Bold"/>
        </a:defRPr>
      </a:lvl1pPr>
    </p:titleStyle>
    <p:bodyStyle>
      <a:lvl1pPr marL="342900" indent="-342900" algn="l" defTabSz="914400" rtl="0" eaLnBrk="1" latinLnBrk="0" hangingPunct="1">
        <a:spcBef>
          <a:spcPct val="20000"/>
        </a:spcBef>
        <a:buClr>
          <a:schemeClr val="tx2"/>
        </a:buClr>
        <a:buSzPct val="70000"/>
        <a:buFont typeface="Century Gothic" pitchFamily="34" charset="0"/>
        <a:buChar char="►"/>
        <a:defRPr sz="2600" kern="1200">
          <a:solidFill>
            <a:srgbClr val="000000"/>
          </a:solidFill>
          <a:latin typeface="Arial"/>
          <a:ea typeface="+mn-ea"/>
          <a:cs typeface="Arial"/>
        </a:defRPr>
      </a:lvl1pPr>
      <a:lvl2pPr marL="742950" indent="-285750" algn="l" defTabSz="914400" rtl="0" eaLnBrk="1" latinLnBrk="0" hangingPunct="1">
        <a:spcBef>
          <a:spcPct val="20000"/>
        </a:spcBef>
        <a:buClr>
          <a:schemeClr val="accent4"/>
        </a:buClr>
        <a:buFont typeface="Wingdings" pitchFamily="2" charset="2"/>
        <a:buChar char="§"/>
        <a:defRPr sz="2200" kern="1200">
          <a:solidFill>
            <a:srgbClr val="000000"/>
          </a:solidFill>
          <a:latin typeface="Arial"/>
          <a:ea typeface="+mn-ea"/>
          <a:cs typeface="Arial"/>
        </a:defRPr>
      </a:lvl2pPr>
      <a:lvl3pPr marL="1143000" indent="-228600" algn="l" defTabSz="914400" rtl="0" eaLnBrk="1" latinLnBrk="0" hangingPunct="1">
        <a:spcBef>
          <a:spcPct val="20000"/>
        </a:spcBef>
        <a:buClr>
          <a:schemeClr val="accent2"/>
        </a:buClr>
        <a:buFont typeface="Arial" pitchFamily="34" charset="0"/>
        <a:buChar char="•"/>
        <a:defRPr sz="1800" kern="1200">
          <a:solidFill>
            <a:srgbClr val="000000"/>
          </a:solidFill>
          <a:latin typeface="Arial"/>
          <a:ea typeface="+mn-ea"/>
          <a:cs typeface="Arial"/>
        </a:defRPr>
      </a:lvl3pPr>
      <a:lvl4pPr marL="1600200" indent="-228600" algn="l" defTabSz="914400" rtl="0" eaLnBrk="1" latinLnBrk="0" hangingPunct="1">
        <a:spcBef>
          <a:spcPct val="20000"/>
        </a:spcBef>
        <a:buClr>
          <a:schemeClr val="accent3"/>
        </a:buClr>
        <a:buFont typeface="Arial" pitchFamily="34" charset="0"/>
        <a:buChar char="–"/>
        <a:defRPr sz="1600" kern="1200">
          <a:solidFill>
            <a:srgbClr val="000000"/>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190500" y="6672053"/>
            <a:ext cx="3987800" cy="245214"/>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
        <p:nvSpPr>
          <p:cNvPr id="8" name="Right Triangle 7"/>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userDrawn="1"/>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Tree>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5" r:id="rId4"/>
    <p:sldLayoutId id="2147483696" r:id="rId5"/>
    <p:sldLayoutId id="2147483699" r:id="rId6"/>
    <p:sldLayoutId id="2147483698" r:id="rId7"/>
    <p:sldLayoutId id="2147483718" r:id="rId8"/>
    <p:sldLayoutId id="2147483719" r:id="rId9"/>
    <p:sldLayoutId id="214748372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16" name="Right Triangle 15"/>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0" name="Picture 9" descr="SLM-LOGO-WHITE.png"/>
          <p:cNvPicPr>
            <a:picLocks noChangeAspect="1"/>
          </p:cNvPicPr>
          <p:nvPr userDrawn="1"/>
        </p:nvPicPr>
        <p:blipFill>
          <a:blip r:embed="rId3" cstate="print"/>
          <a:stretch>
            <a:fillRect/>
          </a:stretch>
        </p:blipFill>
        <p:spPr>
          <a:xfrm>
            <a:off x="300567" y="121115"/>
            <a:ext cx="1045633" cy="483082"/>
          </a:xfrm>
          <a:prstGeom prst="rect">
            <a:avLst/>
          </a:prstGeom>
        </p:spPr>
      </p:pic>
      <p:sp>
        <p:nvSpPr>
          <p:cNvPr id="11" name="Footer Placeholder 4"/>
          <p:cNvSpPr txBox="1">
            <a:spLocks/>
          </p:cNvSpPr>
          <p:nvPr userDrawn="1"/>
        </p:nvSpPr>
        <p:spPr>
          <a:xfrm>
            <a:off x="190500" y="6667500"/>
            <a:ext cx="3987800" cy="3048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Arial"/>
                <a:ea typeface="+mn-ea"/>
                <a:cs typeface="Arial"/>
              </a:rPr>
              <a:t>Confidential and proprietary information © 2014 Sallie Mae, Inc. All rights reserved.</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hyperlink" Target="http://www.videtteonline.com/index.php/2015/04/08/where-to-search-for-scholarship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17910" y="2871722"/>
            <a:ext cx="8380589" cy="963562"/>
          </a:xfrm>
        </p:spPr>
        <p:txBody>
          <a:bodyPr>
            <a:noAutofit/>
          </a:bodyPr>
          <a:lstStyle/>
          <a:p>
            <a:r>
              <a:rPr lang="en-US" sz="2800" dirty="0" smtClean="0">
                <a:solidFill>
                  <a:srgbClr val="FFFF99"/>
                </a:solidFill>
              </a:rPr>
              <a:t>Tools for College Financial Planning C-23</a:t>
            </a:r>
            <a:endParaRPr lang="en-US" sz="2800" dirty="0">
              <a:solidFill>
                <a:srgbClr val="FFFF99"/>
              </a:solidFill>
            </a:endParaRPr>
          </a:p>
        </p:txBody>
      </p:sp>
      <p:sp>
        <p:nvSpPr>
          <p:cNvPr id="5" name="Text Placeholder 4"/>
          <p:cNvSpPr>
            <a:spLocks noGrp="1"/>
          </p:cNvSpPr>
          <p:nvPr>
            <p:ph type="body" sz="quarter" idx="13"/>
          </p:nvPr>
        </p:nvSpPr>
        <p:spPr/>
        <p:txBody>
          <a:bodyPr/>
          <a:lstStyle/>
          <a:p>
            <a:r>
              <a:rPr lang="en-US" dirty="0" smtClean="0"/>
              <a:t>April 29, 2015</a:t>
            </a:r>
            <a:endParaRPr lang="en-US" dirty="0"/>
          </a:p>
        </p:txBody>
      </p:sp>
      <p:sp>
        <p:nvSpPr>
          <p:cNvPr id="3" name="TextBox 2"/>
          <p:cNvSpPr txBox="1"/>
          <p:nvPr/>
        </p:nvSpPr>
        <p:spPr>
          <a:xfrm>
            <a:off x="4508205" y="1137684"/>
            <a:ext cx="3200400" cy="1329069"/>
          </a:xfrm>
          <a:prstGeom prst="rect">
            <a:avLst/>
          </a:prstGeom>
        </p:spPr>
        <p:txBody>
          <a:bodyPr vert="horz" wrap="square" rtlCol="0">
            <a:normAutofit/>
          </a:bodyPr>
          <a:lstStyle/>
          <a:p>
            <a:pPr marL="342900" marR="0" indent="-342900" algn="r" defTabSz="457200" rtl="0" eaLnBrk="1" fontAlgn="auto" latinLnBrk="0" hangingPunct="1">
              <a:lnSpc>
                <a:spcPct val="100000"/>
              </a:lnSpc>
              <a:spcBef>
                <a:spcPct val="20000"/>
              </a:spcBef>
              <a:spcAft>
                <a:spcPts val="0"/>
              </a:spcAft>
              <a:buClrTx/>
              <a:buSzTx/>
              <a:buFont typeface="Arial"/>
              <a:buNone/>
              <a:tabLst/>
            </a:pPr>
            <a:endParaRPr kumimoji="0" lang="en-US" sz="4400" b="0" i="0" u="none" strike="noStrike" kern="1200" cap="all" spc="0" normalizeH="0" baseline="0" noProof="0" dirty="0" smtClean="0">
              <a:ln>
                <a:noFill/>
              </a:ln>
              <a:solidFill>
                <a:srgbClr val="FF0000"/>
              </a:solidFill>
              <a:effectLst/>
              <a:uLnTx/>
              <a:uFillTx/>
              <a:latin typeface="+mn-lt"/>
              <a:ea typeface="+mn-ea"/>
              <a:cs typeface="+mn-cs"/>
            </a:endParaRPr>
          </a:p>
        </p:txBody>
      </p:sp>
      <p:sp>
        <p:nvSpPr>
          <p:cNvPr id="6" name="Text Placeholder 3"/>
          <p:cNvSpPr>
            <a:spLocks noGrp="1"/>
          </p:cNvSpPr>
          <p:nvPr>
            <p:ph type="body" sz="quarter" idx="12"/>
          </p:nvPr>
        </p:nvSpPr>
        <p:spPr>
          <a:xfrm>
            <a:off x="4691743" y="3603172"/>
            <a:ext cx="4125686" cy="1186543"/>
          </a:xfrm>
        </p:spPr>
        <p:txBody>
          <a:bodyPr>
            <a:noAutofit/>
          </a:bodyPr>
          <a:lstStyle/>
          <a:p>
            <a:r>
              <a:rPr lang="en-US" sz="1600" dirty="0" smtClean="0"/>
              <a:t>Jerry Cebrzynski, Lake Forest College</a:t>
            </a:r>
          </a:p>
          <a:p>
            <a:r>
              <a:rPr lang="en-US" sz="1600" dirty="0" smtClean="0"/>
              <a:t>Ann </a:t>
            </a:r>
            <a:r>
              <a:rPr lang="en-US" sz="1600" dirty="0" err="1" smtClean="0"/>
              <a:t>LePage</a:t>
            </a:r>
            <a:r>
              <a:rPr lang="en-US" sz="1600" dirty="0" smtClean="0"/>
              <a:t>, Glenbrook South High School</a:t>
            </a:r>
          </a:p>
          <a:p>
            <a:r>
              <a:rPr lang="en-US" sz="1600" dirty="0" smtClean="0"/>
              <a:t>Kathy </a:t>
            </a:r>
            <a:r>
              <a:rPr lang="en-US" sz="1600" dirty="0" err="1" smtClean="0"/>
              <a:t>Facenda</a:t>
            </a:r>
            <a:r>
              <a:rPr lang="en-US" sz="1600" dirty="0" smtClean="0"/>
              <a:t>, Sallie Mae</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4874" y="2402283"/>
            <a:ext cx="8229600" cy="3153566"/>
          </a:xfrm>
        </p:spPr>
        <p:txBody>
          <a:bodyPr>
            <a:normAutofit/>
          </a:bodyPr>
          <a:lstStyle/>
          <a:p>
            <a:pPr>
              <a:buFontTx/>
              <a:buChar char="-"/>
            </a:pPr>
            <a:r>
              <a:rPr lang="en-US" dirty="0"/>
              <a:t>Direct costs vs. Indirect </a:t>
            </a:r>
            <a:r>
              <a:rPr lang="en-US" dirty="0" smtClean="0"/>
              <a:t>costs</a:t>
            </a:r>
            <a:endParaRPr lang="en-US" dirty="0"/>
          </a:p>
          <a:p>
            <a:pPr>
              <a:buFontTx/>
              <a:buChar char="-"/>
            </a:pPr>
            <a:r>
              <a:rPr lang="en-US" dirty="0" smtClean="0"/>
              <a:t>Net </a:t>
            </a:r>
            <a:r>
              <a:rPr lang="en-US" dirty="0"/>
              <a:t>Price</a:t>
            </a:r>
          </a:p>
          <a:p>
            <a:pPr>
              <a:buFontTx/>
              <a:buChar char="-"/>
            </a:pPr>
            <a:r>
              <a:rPr lang="en-US" dirty="0"/>
              <a:t>Gift aid vs. self-help</a:t>
            </a:r>
          </a:p>
          <a:p>
            <a:pPr>
              <a:buFontTx/>
              <a:buChar char="-"/>
            </a:pPr>
            <a:r>
              <a:rPr lang="en-US" dirty="0"/>
              <a:t>Renewal requirements</a:t>
            </a:r>
          </a:p>
          <a:p>
            <a:pPr>
              <a:buFontTx/>
              <a:buChar char="-"/>
            </a:pPr>
            <a:r>
              <a:rPr lang="en-US" dirty="0"/>
              <a:t>Consumer disclosures</a:t>
            </a:r>
          </a:p>
          <a:p>
            <a:pPr>
              <a:buFontTx/>
              <a:buChar char="-"/>
            </a:pPr>
            <a:endParaRPr lang="en-US" sz="2000" b="1" dirty="0" smtClean="0"/>
          </a:p>
        </p:txBody>
      </p:sp>
      <p:sp>
        <p:nvSpPr>
          <p:cNvPr id="6" name="Title 5"/>
          <p:cNvSpPr>
            <a:spLocks noGrp="1"/>
          </p:cNvSpPr>
          <p:nvPr>
            <p:ph type="ctrTitle"/>
          </p:nvPr>
        </p:nvSpPr>
        <p:spPr>
          <a:xfrm>
            <a:off x="466439" y="843691"/>
            <a:ext cx="8146470" cy="421121"/>
          </a:xfrm>
        </p:spPr>
        <p:txBody>
          <a:bodyPr>
            <a:noAutofit/>
          </a:bodyPr>
          <a:lstStyle/>
          <a:p>
            <a:r>
              <a:rPr lang="en-US" sz="3200" b="1" dirty="0" smtClean="0"/>
              <a:t>Decoding the Award Letter</a:t>
            </a:r>
            <a:endParaRPr lang="en-US" sz="3200" b="1" dirty="0"/>
          </a:p>
        </p:txBody>
      </p:sp>
    </p:spTree>
    <p:extLst>
      <p:ext uri="{BB962C8B-B14F-4D97-AF65-F5344CB8AC3E}">
        <p14:creationId xmlns:p14="http://schemas.microsoft.com/office/powerpoint/2010/main" val="2115391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4874" y="1869897"/>
            <a:ext cx="8229600" cy="4304872"/>
          </a:xfrm>
        </p:spPr>
        <p:txBody>
          <a:bodyPr>
            <a:normAutofit fontScale="92500"/>
          </a:bodyPr>
          <a:lstStyle/>
          <a:p>
            <a:pPr>
              <a:lnSpc>
                <a:spcPct val="160000"/>
              </a:lnSpc>
              <a:buFontTx/>
              <a:buChar char="-"/>
            </a:pPr>
            <a:r>
              <a:rPr lang="en-US" sz="2400" dirty="0"/>
              <a:t>What does it typically cost to attend?</a:t>
            </a:r>
          </a:p>
          <a:p>
            <a:pPr>
              <a:lnSpc>
                <a:spcPct val="160000"/>
              </a:lnSpc>
              <a:buFontTx/>
              <a:buChar char="-"/>
            </a:pPr>
            <a:r>
              <a:rPr lang="en-US" sz="2400" dirty="0"/>
              <a:t>What percentage of students graduate?</a:t>
            </a:r>
          </a:p>
          <a:p>
            <a:pPr>
              <a:lnSpc>
                <a:spcPct val="160000"/>
              </a:lnSpc>
              <a:buFontTx/>
              <a:buChar char="-"/>
            </a:pPr>
            <a:r>
              <a:rPr lang="en-US" sz="2400" dirty="0"/>
              <a:t>Are students able to repay their loans after they graduate?</a:t>
            </a:r>
          </a:p>
          <a:p>
            <a:pPr>
              <a:lnSpc>
                <a:spcPct val="160000"/>
              </a:lnSpc>
              <a:buFontTx/>
              <a:buChar char="-"/>
            </a:pPr>
            <a:r>
              <a:rPr lang="en-US" sz="2400" dirty="0"/>
              <a:t>What is the typical amount borrowed for a student’s undergraduate study?</a:t>
            </a:r>
          </a:p>
          <a:p>
            <a:pPr>
              <a:lnSpc>
                <a:spcPct val="160000"/>
              </a:lnSpc>
              <a:buFontTx/>
              <a:buChar char="-"/>
            </a:pPr>
            <a:r>
              <a:rPr lang="en-US" sz="2400" dirty="0">
                <a:solidFill>
                  <a:schemeClr val="tx2">
                    <a:lumMod val="50000"/>
                  </a:schemeClr>
                </a:solidFill>
              </a:rPr>
              <a:t>What kinds of jobs do students have when they graduate?</a:t>
            </a:r>
          </a:p>
          <a:p>
            <a:pPr>
              <a:buFontTx/>
              <a:buChar char="-"/>
            </a:pPr>
            <a:endParaRPr lang="en-US" sz="2000" b="1" dirty="0" smtClean="0"/>
          </a:p>
        </p:txBody>
      </p:sp>
      <p:sp>
        <p:nvSpPr>
          <p:cNvPr id="6" name="Title 5"/>
          <p:cNvSpPr>
            <a:spLocks noGrp="1"/>
          </p:cNvSpPr>
          <p:nvPr>
            <p:ph type="ctrTitle"/>
          </p:nvPr>
        </p:nvSpPr>
        <p:spPr>
          <a:xfrm>
            <a:off x="456165" y="853965"/>
            <a:ext cx="8146470" cy="421121"/>
          </a:xfrm>
        </p:spPr>
        <p:txBody>
          <a:bodyPr>
            <a:noAutofit/>
          </a:bodyPr>
          <a:lstStyle/>
          <a:p>
            <a:r>
              <a:rPr lang="en-US" sz="3200" b="1" dirty="0" smtClean="0"/>
              <a:t>College Scorecard</a:t>
            </a:r>
            <a:endParaRPr lang="en-US" sz="3200" b="1" dirty="0"/>
          </a:p>
        </p:txBody>
      </p:sp>
    </p:spTree>
    <p:extLst>
      <p:ext uri="{BB962C8B-B14F-4D97-AF65-F5344CB8AC3E}">
        <p14:creationId xmlns:p14="http://schemas.microsoft.com/office/powerpoint/2010/main" val="415059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4874" y="1967696"/>
            <a:ext cx="8229600" cy="4247909"/>
          </a:xfrm>
        </p:spPr>
        <p:txBody>
          <a:bodyPr>
            <a:normAutofit/>
          </a:bodyPr>
          <a:lstStyle/>
          <a:p>
            <a:pPr>
              <a:buFontTx/>
              <a:buChar char="-"/>
            </a:pPr>
            <a:r>
              <a:rPr lang="en-US" sz="2400" b="1" dirty="0"/>
              <a:t>Hot off the press…..</a:t>
            </a:r>
          </a:p>
          <a:p>
            <a:pPr lvl="1">
              <a:buFontTx/>
              <a:buChar char="-"/>
            </a:pPr>
            <a:r>
              <a:rPr lang="en-US" sz="2400" dirty="0"/>
              <a:t>$4 Million set aside for </a:t>
            </a:r>
            <a:r>
              <a:rPr lang="en-US" sz="2400" dirty="0" err="1"/>
              <a:t>USDE</a:t>
            </a:r>
            <a:r>
              <a:rPr lang="en-US" sz="2400" dirty="0"/>
              <a:t> to develop ratings system/website</a:t>
            </a:r>
          </a:p>
          <a:p>
            <a:pPr lvl="1">
              <a:buFontTx/>
              <a:buChar char="-"/>
            </a:pPr>
            <a:r>
              <a:rPr lang="en-US" sz="2400" dirty="0"/>
              <a:t>Compatible with smartphones</a:t>
            </a:r>
          </a:p>
          <a:p>
            <a:pPr lvl="1">
              <a:buFontTx/>
              <a:buChar char="-"/>
            </a:pPr>
            <a:r>
              <a:rPr lang="en-US" sz="2400" dirty="0"/>
              <a:t>Users can share searches by email and on social media</a:t>
            </a:r>
          </a:p>
          <a:p>
            <a:pPr lvl="1">
              <a:buFontTx/>
              <a:buChar char="-"/>
            </a:pPr>
            <a:r>
              <a:rPr lang="en-US" sz="2400" dirty="0"/>
              <a:t>Colleges will have opportunity verify data on site and provide narrative</a:t>
            </a:r>
          </a:p>
          <a:p>
            <a:pPr lvl="1">
              <a:buFontTx/>
              <a:buChar char="-"/>
            </a:pPr>
            <a:r>
              <a:rPr lang="en-US" sz="2400" dirty="0"/>
              <a:t>Sept. 1 release date</a:t>
            </a:r>
          </a:p>
          <a:p>
            <a:pPr>
              <a:buFontTx/>
              <a:buChar char="-"/>
            </a:pPr>
            <a:endParaRPr lang="en-US" sz="2000" b="1" dirty="0" smtClean="0"/>
          </a:p>
        </p:txBody>
      </p:sp>
      <p:sp>
        <p:nvSpPr>
          <p:cNvPr id="3" name="Title 5"/>
          <p:cNvSpPr>
            <a:spLocks noGrp="1"/>
          </p:cNvSpPr>
          <p:nvPr>
            <p:ph type="ctrTitle"/>
          </p:nvPr>
        </p:nvSpPr>
        <p:spPr>
          <a:xfrm>
            <a:off x="456165" y="853965"/>
            <a:ext cx="8146470" cy="421121"/>
          </a:xfrm>
        </p:spPr>
        <p:txBody>
          <a:bodyPr>
            <a:noAutofit/>
          </a:bodyPr>
          <a:lstStyle/>
          <a:p>
            <a:r>
              <a:rPr lang="en-US" sz="3200" b="1" dirty="0" smtClean="0"/>
              <a:t>College Ratings System</a:t>
            </a:r>
            <a:endParaRPr lang="en-US" sz="3200" b="1" dirty="0"/>
          </a:p>
        </p:txBody>
      </p:sp>
    </p:spTree>
    <p:extLst>
      <p:ext uri="{BB962C8B-B14F-4D97-AF65-F5344CB8AC3E}">
        <p14:creationId xmlns:p14="http://schemas.microsoft.com/office/powerpoint/2010/main" val="1616361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l="13333" t="11183" r="14624" b="1277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02829" y="620486"/>
            <a:ext cx="2547257" cy="250371"/>
          </a:xfrm>
          <a:prstGeom prst="rect">
            <a:avLst/>
          </a:prstGeom>
        </p:spPr>
        <p:txBody>
          <a:bodyPr vert="horz" wrap="square" rtlCol="0">
            <a:normAutofit fontScale="92500" lnSpcReduction="20000"/>
          </a:bodyPr>
          <a:lstStyle/>
          <a:p>
            <a:pPr marL="342900" marR="0" indent="-342900" algn="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all" spc="0" normalizeH="0" baseline="0" noProof="0" dirty="0" smtClean="0">
                <a:ln>
                  <a:noFill/>
                </a:ln>
                <a:solidFill>
                  <a:srgbClr val="C00000"/>
                </a:solidFill>
                <a:effectLst/>
                <a:uLnTx/>
                <a:uFillTx/>
                <a:latin typeface="+mn-lt"/>
                <a:ea typeface="+mn-ea"/>
                <a:cs typeface="+mn-cs"/>
              </a:rPr>
              <a:t>Collegecost.ed.gov</a:t>
            </a:r>
          </a:p>
        </p:txBody>
      </p:sp>
    </p:spTree>
    <p:extLst>
      <p:ext uri="{BB962C8B-B14F-4D97-AF65-F5344CB8AC3E}">
        <p14:creationId xmlns:p14="http://schemas.microsoft.com/office/powerpoint/2010/main" val="362318109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2800" b="1" dirty="0" smtClean="0"/>
              <a:t>What Can the High School Do To Help?</a:t>
            </a:r>
            <a:endParaRPr lang="en-US" sz="2800" b="1" dirty="0"/>
          </a:p>
        </p:txBody>
      </p:sp>
      <p:sp>
        <p:nvSpPr>
          <p:cNvPr id="16" name="Content Placeholder 15"/>
          <p:cNvSpPr>
            <a:spLocks noGrp="1"/>
          </p:cNvSpPr>
          <p:nvPr>
            <p:ph idx="1"/>
          </p:nvPr>
        </p:nvSpPr>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Continue to assess the needs of your community</a:t>
            </a:r>
            <a:endParaRPr lang="en-US" sz="2400" dirty="0"/>
          </a:p>
        </p:txBody>
      </p:sp>
      <p:pic>
        <p:nvPicPr>
          <p:cNvPr id="17" name="Picture 16"/>
          <p:cNvPicPr>
            <a:picLocks noChangeAspect="1"/>
          </p:cNvPicPr>
          <p:nvPr/>
        </p:nvPicPr>
        <p:blipFill>
          <a:blip r:embed="rId3"/>
          <a:stretch>
            <a:fillRect/>
          </a:stretch>
        </p:blipFill>
        <p:spPr>
          <a:xfrm>
            <a:off x="229697" y="1701022"/>
            <a:ext cx="8633936" cy="2159000"/>
          </a:xfrm>
          <a:prstGeom prst="rect">
            <a:avLst/>
          </a:prstGeom>
        </p:spPr>
      </p:pic>
    </p:spTree>
    <p:extLst>
      <p:ext uri="{BB962C8B-B14F-4D97-AF65-F5344CB8AC3E}">
        <p14:creationId xmlns:p14="http://schemas.microsoft.com/office/powerpoint/2010/main" val="99244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buNone/>
            </a:pPr>
            <a:r>
              <a:rPr lang="en-US" dirty="0" smtClean="0"/>
              <a:t>Parent Education</a:t>
            </a:r>
          </a:p>
          <a:p>
            <a:pPr marL="0" indent="0">
              <a:buNone/>
            </a:pPr>
            <a:r>
              <a:rPr lang="en-US" dirty="0" smtClean="0"/>
              <a:t>	</a:t>
            </a:r>
            <a:r>
              <a:rPr lang="en-US" sz="2800" b="1" dirty="0" smtClean="0"/>
              <a:t>Sophomore Year: College Info Night </a:t>
            </a:r>
          </a:p>
          <a:p>
            <a:pPr marL="457200" lvl="1" indent="0">
              <a:buNone/>
            </a:pPr>
            <a:r>
              <a:rPr lang="en-US" dirty="0" smtClean="0"/>
              <a:t> - Define terminology and introduce concepts</a:t>
            </a:r>
          </a:p>
          <a:p>
            <a:pPr marL="457200" lvl="1" indent="0">
              <a:buNone/>
            </a:pPr>
            <a:endParaRPr lang="en-US" dirty="0" smtClean="0"/>
          </a:p>
          <a:p>
            <a:pPr marL="457200" lvl="1" indent="0">
              <a:buNone/>
            </a:pPr>
            <a:r>
              <a:rPr lang="en-US" b="1" dirty="0" smtClean="0"/>
              <a:t>Junior Year:</a:t>
            </a:r>
            <a:r>
              <a:rPr lang="en-US" b="1" dirty="0"/>
              <a:t> </a:t>
            </a:r>
            <a:r>
              <a:rPr lang="en-US" b="1" dirty="0" smtClean="0"/>
              <a:t> Finding the Fit: Financially</a:t>
            </a:r>
          </a:p>
          <a:p>
            <a:pPr marL="457200" lvl="1" indent="0">
              <a:buNone/>
            </a:pPr>
            <a:r>
              <a:rPr lang="en-US" dirty="0" smtClean="0"/>
              <a:t> - Financial aid basics, timelines, etc.</a:t>
            </a:r>
          </a:p>
          <a:p>
            <a:pPr marL="457200" lvl="1" indent="0">
              <a:buNone/>
            </a:pPr>
            <a:endParaRPr lang="en-US" dirty="0" smtClean="0"/>
          </a:p>
          <a:p>
            <a:pPr marL="457200" lvl="1" indent="0">
              <a:buNone/>
            </a:pPr>
            <a:r>
              <a:rPr lang="en-US" i="1" dirty="0" smtClean="0"/>
              <a:t>Counseling Strategy</a:t>
            </a:r>
            <a:r>
              <a:rPr lang="en-US" dirty="0" smtClean="0"/>
              <a:t>:  Spread of schools including academic, geographic, and financial safety</a:t>
            </a:r>
            <a:endParaRPr lang="en-US" dirty="0"/>
          </a:p>
        </p:txBody>
      </p:sp>
      <p:sp>
        <p:nvSpPr>
          <p:cNvPr id="6" name="Title 5"/>
          <p:cNvSpPr>
            <a:spLocks noGrp="1"/>
          </p:cNvSpPr>
          <p:nvPr>
            <p:ph type="ctrTitle"/>
          </p:nvPr>
        </p:nvSpPr>
        <p:spPr>
          <a:xfrm>
            <a:off x="236306" y="895062"/>
            <a:ext cx="8599469" cy="421121"/>
          </a:xfrm>
        </p:spPr>
        <p:txBody>
          <a:bodyPr>
            <a:noAutofit/>
          </a:bodyPr>
          <a:lstStyle/>
          <a:p>
            <a:r>
              <a:rPr lang="en-US" sz="2400" dirty="0" smtClean="0"/>
              <a:t>Getting Families Ready for the Financial Realities of College</a:t>
            </a:r>
            <a:endParaRPr lang="en-US" sz="2400" dirty="0"/>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17743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9340" y="1437713"/>
            <a:ext cx="8229600" cy="5096934"/>
          </a:xfrm>
        </p:spPr>
        <p:txBody>
          <a:bodyPr/>
          <a:lstStyle/>
          <a:p>
            <a:pPr marL="0" indent="0">
              <a:buNone/>
            </a:pPr>
            <a:r>
              <a:rPr lang="en-US" b="1" dirty="0" smtClean="0"/>
              <a:t>Senior College Finance Night </a:t>
            </a:r>
            <a:r>
              <a:rPr lang="en-US" sz="2800" dirty="0" smtClean="0"/>
              <a:t>– </a:t>
            </a:r>
            <a:r>
              <a:rPr lang="en-US" sz="2400" dirty="0" smtClean="0"/>
              <a:t>early January</a:t>
            </a:r>
          </a:p>
          <a:p>
            <a:pPr marL="0" indent="0">
              <a:buNone/>
            </a:pPr>
            <a:r>
              <a:rPr lang="en-US" sz="2800" dirty="0" smtClean="0"/>
              <a:t>The Financial Aid Process</a:t>
            </a:r>
          </a:p>
          <a:p>
            <a:pPr>
              <a:buFont typeface="Wingdings" charset="2"/>
              <a:buChar char="§"/>
            </a:pPr>
            <a:r>
              <a:rPr lang="en-US" sz="2800" dirty="0" smtClean="0"/>
              <a:t>Completing the financial aid forms</a:t>
            </a:r>
          </a:p>
          <a:p>
            <a:pPr lvl="1">
              <a:buFont typeface="Wingdings" charset="2"/>
              <a:buChar char="§"/>
            </a:pPr>
            <a:r>
              <a:rPr lang="en-US" sz="2400" dirty="0"/>
              <a:t>	</a:t>
            </a:r>
            <a:r>
              <a:rPr lang="en-US" sz="2400" dirty="0" smtClean="0"/>
              <a:t>FAFSA and CSS Profile</a:t>
            </a:r>
          </a:p>
          <a:p>
            <a:pPr>
              <a:buFont typeface="Wingdings" charset="2"/>
              <a:buChar char="§"/>
            </a:pPr>
            <a:r>
              <a:rPr lang="en-US" sz="2800" dirty="0"/>
              <a:t>	</a:t>
            </a:r>
            <a:r>
              <a:rPr lang="en-US" sz="2800" dirty="0" smtClean="0"/>
              <a:t>Alternative Strategies for Affording College </a:t>
            </a:r>
          </a:p>
          <a:p>
            <a:pPr lvl="1">
              <a:buFont typeface="Wingdings" charset="2"/>
              <a:buChar char="§"/>
            </a:pPr>
            <a:r>
              <a:rPr lang="en-US" sz="2400" dirty="0" smtClean="0"/>
              <a:t>Need-based/Merit based aid</a:t>
            </a:r>
          </a:p>
          <a:p>
            <a:pPr lvl="1">
              <a:buFont typeface="Wingdings" charset="2"/>
              <a:buChar char="§"/>
            </a:pPr>
            <a:r>
              <a:rPr lang="en-US" sz="2400" dirty="0" smtClean="0"/>
              <a:t>Federal methodology </a:t>
            </a:r>
            <a:r>
              <a:rPr lang="en-US" sz="2400" dirty="0" err="1" smtClean="0"/>
              <a:t>vs</a:t>
            </a:r>
            <a:r>
              <a:rPr lang="en-US" sz="2400" dirty="0" smtClean="0"/>
              <a:t> Institutional methodology</a:t>
            </a:r>
          </a:p>
          <a:p>
            <a:pPr lvl="1">
              <a:buFont typeface="Wingdings" charset="2"/>
              <a:buChar char="§"/>
            </a:pPr>
            <a:r>
              <a:rPr lang="en-US" sz="2400" dirty="0" smtClean="0"/>
              <a:t>Loans</a:t>
            </a:r>
            <a:endParaRPr lang="en-US" sz="2400" dirty="0"/>
          </a:p>
        </p:txBody>
      </p:sp>
      <p:sp>
        <p:nvSpPr>
          <p:cNvPr id="4" name="Title 3"/>
          <p:cNvSpPr>
            <a:spLocks noGrp="1"/>
          </p:cNvSpPr>
          <p:nvPr>
            <p:ph type="ctrTitle"/>
          </p:nvPr>
        </p:nvSpPr>
        <p:spPr>
          <a:xfrm>
            <a:off x="466439" y="843693"/>
            <a:ext cx="8146470" cy="421121"/>
          </a:xfrm>
        </p:spPr>
        <p:txBody>
          <a:bodyPr>
            <a:noAutofit/>
          </a:bodyPr>
          <a:lstStyle/>
          <a:p>
            <a:r>
              <a:rPr lang="en-US" sz="3200" b="1" dirty="0" smtClean="0"/>
              <a:t>Helping Seniors</a:t>
            </a:r>
            <a:endParaRPr lang="en-US" sz="3200" b="1" dirty="0"/>
          </a:p>
        </p:txBody>
      </p:sp>
    </p:spTree>
    <p:extLst>
      <p:ext uri="{BB962C8B-B14F-4D97-AF65-F5344CB8AC3E}">
        <p14:creationId xmlns:p14="http://schemas.microsoft.com/office/powerpoint/2010/main" val="291533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FAFSA Completion Night</a:t>
            </a:r>
          </a:p>
          <a:p>
            <a:pPr lvl="1"/>
            <a:r>
              <a:rPr lang="en-US" dirty="0" smtClean="0"/>
              <a:t>ISAC Corp </a:t>
            </a:r>
          </a:p>
          <a:p>
            <a:pPr lvl="1"/>
            <a:r>
              <a:rPr lang="en-US" dirty="0" smtClean="0"/>
              <a:t>Financial Aid Professionals</a:t>
            </a:r>
          </a:p>
          <a:p>
            <a:pPr lvl="1"/>
            <a:r>
              <a:rPr lang="en-US" dirty="0" smtClean="0"/>
              <a:t>Counselors with ISAC Expert Training Certification</a:t>
            </a:r>
          </a:p>
          <a:p>
            <a:pPr lvl="1"/>
            <a:r>
              <a:rPr lang="en-US" dirty="0" smtClean="0"/>
              <a:t>Interpreters (Spanish/Korean languages)</a:t>
            </a:r>
            <a:endParaRPr lang="en-US" dirty="0"/>
          </a:p>
        </p:txBody>
      </p:sp>
      <p:sp>
        <p:nvSpPr>
          <p:cNvPr id="3" name="Title 2"/>
          <p:cNvSpPr>
            <a:spLocks noGrp="1"/>
          </p:cNvSpPr>
          <p:nvPr>
            <p:ph type="ctrTitle"/>
          </p:nvPr>
        </p:nvSpPr>
        <p:spPr>
          <a:xfrm>
            <a:off x="466439" y="853967"/>
            <a:ext cx="8146470" cy="421121"/>
          </a:xfrm>
        </p:spPr>
        <p:txBody>
          <a:bodyPr>
            <a:noAutofit/>
          </a:bodyPr>
          <a:lstStyle/>
          <a:p>
            <a:r>
              <a:rPr lang="en-US" sz="3200" b="1" dirty="0" smtClean="0"/>
              <a:t>Helping Seniors</a:t>
            </a:r>
            <a:endParaRPr lang="en-US" sz="3200" b="1" dirty="0"/>
          </a:p>
        </p:txBody>
      </p:sp>
    </p:spTree>
    <p:extLst>
      <p:ext uri="{BB962C8B-B14F-4D97-AF65-F5344CB8AC3E}">
        <p14:creationId xmlns:p14="http://schemas.microsoft.com/office/powerpoint/2010/main" val="207384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FAFSA Fridays</a:t>
            </a:r>
          </a:p>
          <a:p>
            <a:pPr>
              <a:buFont typeface="Wingdings" charset="2"/>
              <a:buChar char="§"/>
            </a:pPr>
            <a:r>
              <a:rPr lang="en-US" sz="2800" dirty="0" smtClean="0"/>
              <a:t>Held in the College Career Center every Friday in February</a:t>
            </a:r>
          </a:p>
          <a:p>
            <a:pPr>
              <a:buFont typeface="Wingdings" charset="2"/>
              <a:buChar char="§"/>
            </a:pPr>
            <a:r>
              <a:rPr lang="en-US" sz="2800" dirty="0" smtClean="0"/>
              <a:t>Staffed by ISAC Corp Member</a:t>
            </a:r>
          </a:p>
          <a:p>
            <a:pPr>
              <a:buFont typeface="Wingdings" charset="2"/>
              <a:buChar char="§"/>
            </a:pPr>
            <a:r>
              <a:rPr lang="en-US" sz="2800" dirty="0" smtClean="0"/>
              <a:t>Students and Families schedule a 45 minute appointment in advance</a:t>
            </a:r>
          </a:p>
        </p:txBody>
      </p:sp>
      <p:sp>
        <p:nvSpPr>
          <p:cNvPr id="3" name="Title 2"/>
          <p:cNvSpPr>
            <a:spLocks noGrp="1"/>
          </p:cNvSpPr>
          <p:nvPr>
            <p:ph type="ctrTitle"/>
          </p:nvPr>
        </p:nvSpPr>
        <p:spPr>
          <a:xfrm>
            <a:off x="466439" y="853967"/>
            <a:ext cx="8146470" cy="421121"/>
          </a:xfrm>
        </p:spPr>
        <p:txBody>
          <a:bodyPr>
            <a:noAutofit/>
          </a:bodyPr>
          <a:lstStyle/>
          <a:p>
            <a:r>
              <a:rPr lang="en-US" sz="3200" b="1" dirty="0" smtClean="0"/>
              <a:t>Helping Seniors</a:t>
            </a:r>
            <a:endParaRPr lang="en-US" sz="3200" b="1" dirty="0"/>
          </a:p>
        </p:txBody>
      </p:sp>
    </p:spTree>
    <p:extLst>
      <p:ext uri="{BB962C8B-B14F-4D97-AF65-F5344CB8AC3E}">
        <p14:creationId xmlns:p14="http://schemas.microsoft.com/office/powerpoint/2010/main" val="2031902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b="1" dirty="0" smtClean="0"/>
              <a:t>Additional Resources</a:t>
            </a:r>
          </a:p>
          <a:p>
            <a:pPr>
              <a:buFont typeface="Wingdings" charset="2"/>
              <a:buChar char="§"/>
            </a:pPr>
            <a:r>
              <a:rPr lang="en-US" sz="2800" dirty="0" smtClean="0"/>
              <a:t>Individual appointments with the College Counselor to compare/interpret financial aid offers from colleges</a:t>
            </a:r>
          </a:p>
          <a:p>
            <a:pPr>
              <a:buFont typeface="Wingdings" charset="2"/>
              <a:buChar char="§"/>
            </a:pPr>
            <a:r>
              <a:rPr lang="en-US" sz="2800" dirty="0" smtClean="0"/>
              <a:t>College Career Center Website with links to important financial aid websites</a:t>
            </a:r>
          </a:p>
          <a:p>
            <a:pPr>
              <a:buFont typeface="Wingdings" charset="2"/>
              <a:buChar char="§"/>
            </a:pPr>
            <a:r>
              <a:rPr lang="en-US" sz="2800" dirty="0" smtClean="0"/>
              <a:t>List scholarships in </a:t>
            </a:r>
            <a:r>
              <a:rPr lang="en-US" sz="2800" dirty="0" err="1" smtClean="0"/>
              <a:t>Naviance</a:t>
            </a:r>
            <a:endParaRPr lang="en-US" sz="2800" dirty="0" smtClean="0"/>
          </a:p>
          <a:p>
            <a:pPr>
              <a:buFont typeface="Wingdings" charset="2"/>
              <a:buChar char="§"/>
            </a:pPr>
            <a:r>
              <a:rPr lang="en-US" sz="2800" dirty="0" smtClean="0"/>
              <a:t>Local Scholarship Application (survey in </a:t>
            </a:r>
            <a:r>
              <a:rPr lang="en-US" sz="2800" dirty="0" err="1" smtClean="0"/>
              <a:t>Naviance</a:t>
            </a:r>
            <a:r>
              <a:rPr lang="en-US" sz="2800" dirty="0" smtClean="0"/>
              <a:t>)</a:t>
            </a:r>
          </a:p>
          <a:p>
            <a:pPr>
              <a:buFont typeface="Wingdings" charset="2"/>
              <a:buChar char="§"/>
            </a:pPr>
            <a:r>
              <a:rPr lang="en-US" sz="2800" dirty="0" smtClean="0"/>
              <a:t>Google Hangouts</a:t>
            </a:r>
            <a:endParaRPr lang="en-US" sz="2800" dirty="0"/>
          </a:p>
        </p:txBody>
      </p:sp>
      <p:sp>
        <p:nvSpPr>
          <p:cNvPr id="3" name="Title 2"/>
          <p:cNvSpPr>
            <a:spLocks noGrp="1"/>
          </p:cNvSpPr>
          <p:nvPr>
            <p:ph type="ctrTitle"/>
          </p:nvPr>
        </p:nvSpPr>
        <p:spPr>
          <a:xfrm>
            <a:off x="466439" y="843693"/>
            <a:ext cx="8146470" cy="421121"/>
          </a:xfrm>
        </p:spPr>
        <p:txBody>
          <a:bodyPr>
            <a:noAutofit/>
          </a:bodyPr>
          <a:lstStyle/>
          <a:p>
            <a:r>
              <a:rPr lang="en-US" sz="3200" b="1" dirty="0" smtClean="0"/>
              <a:t>Helping Seniors</a:t>
            </a:r>
            <a:endParaRPr lang="en-US" sz="3200" b="1" dirty="0"/>
          </a:p>
        </p:txBody>
      </p:sp>
    </p:spTree>
    <p:extLst>
      <p:ext uri="{BB962C8B-B14F-4D97-AF65-F5344CB8AC3E}">
        <p14:creationId xmlns:p14="http://schemas.microsoft.com/office/powerpoint/2010/main" val="4196239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4874" y="1828800"/>
            <a:ext cx="7087096" cy="4664597"/>
          </a:xfrm>
        </p:spPr>
        <p:txBody>
          <a:bodyPr>
            <a:noAutofit/>
          </a:bodyPr>
          <a:lstStyle/>
          <a:p>
            <a:pPr>
              <a:buFontTx/>
              <a:buChar char="-"/>
            </a:pPr>
            <a:r>
              <a:rPr lang="en-US" sz="2400" b="1" dirty="0" smtClean="0"/>
              <a:t>Recognize the real cost of higher education today and how colleges present pricing for families</a:t>
            </a:r>
          </a:p>
          <a:p>
            <a:pPr>
              <a:buFontTx/>
              <a:buChar char="-"/>
            </a:pPr>
            <a:endParaRPr lang="en-US" sz="2400" b="1" dirty="0" smtClean="0"/>
          </a:p>
          <a:p>
            <a:pPr>
              <a:buFontTx/>
              <a:buChar char="-"/>
            </a:pPr>
            <a:r>
              <a:rPr lang="en-US" sz="2400" b="1" dirty="0" smtClean="0"/>
              <a:t>Learn how high schools can help their students search for college funding, navigate the financial aid process and evaluate options</a:t>
            </a:r>
          </a:p>
          <a:p>
            <a:pPr>
              <a:buFontTx/>
              <a:buChar char="-"/>
            </a:pPr>
            <a:endParaRPr lang="en-US" sz="2400" b="1" dirty="0" smtClean="0"/>
          </a:p>
          <a:p>
            <a:pPr>
              <a:buFontTx/>
              <a:buChar char="-"/>
            </a:pPr>
            <a:r>
              <a:rPr lang="en-US" sz="2400" b="1" dirty="0" smtClean="0"/>
              <a:t>Review how families can use available tools to plan early for college costs</a:t>
            </a:r>
          </a:p>
        </p:txBody>
      </p:sp>
      <p:sp>
        <p:nvSpPr>
          <p:cNvPr id="6" name="Title 5"/>
          <p:cNvSpPr>
            <a:spLocks noGrp="1"/>
          </p:cNvSpPr>
          <p:nvPr>
            <p:ph type="ctrTitle"/>
          </p:nvPr>
        </p:nvSpPr>
        <p:spPr/>
        <p:txBody>
          <a:bodyPr>
            <a:noAutofit/>
          </a:bodyPr>
          <a:lstStyle/>
          <a:p>
            <a:r>
              <a:rPr lang="en-US" sz="2800" b="1" dirty="0" smtClean="0"/>
              <a:t>Today’s Objectives</a:t>
            </a:r>
            <a:endParaRPr lang="en-US" sz="2800" b="1" dirty="0"/>
          </a:p>
        </p:txBody>
      </p:sp>
    </p:spTree>
    <p:extLst>
      <p:ext uri="{BB962C8B-B14F-4D97-AF65-F5344CB8AC3E}">
        <p14:creationId xmlns:p14="http://schemas.microsoft.com/office/powerpoint/2010/main" val="3872655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704" y="4130754"/>
            <a:ext cx="7963240" cy="516759"/>
          </a:xfrm>
        </p:spPr>
        <p:txBody>
          <a:bodyPr/>
          <a:lstStyle/>
          <a:p>
            <a:r>
              <a:rPr lang="en-US" sz="2800" dirty="0" smtClean="0"/>
              <a:t>Sallie Mae’s How America Pays for College Study and Insights into the College Financial Planning Process</a:t>
            </a:r>
            <a:endParaRPr lang="en-US" sz="2800" dirty="0"/>
          </a:p>
        </p:txBody>
      </p:sp>
    </p:spTree>
    <p:extLst>
      <p:ext uri="{BB962C8B-B14F-4D97-AF65-F5344CB8AC3E}">
        <p14:creationId xmlns:p14="http://schemas.microsoft.com/office/powerpoint/2010/main" val="147355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4401" y="833417"/>
            <a:ext cx="8146470" cy="421121"/>
          </a:xfrm>
        </p:spPr>
        <p:txBody>
          <a:bodyPr>
            <a:noAutofit/>
          </a:bodyPr>
          <a:lstStyle/>
          <a:p>
            <a:r>
              <a:rPr lang="en-US" sz="3200" b="1" dirty="0" smtClean="0"/>
              <a:t>College-Ready?</a:t>
            </a:r>
            <a:endParaRPr lang="en-US" sz="3200" b="1" dirty="0"/>
          </a:p>
        </p:txBody>
      </p:sp>
      <p:sp>
        <p:nvSpPr>
          <p:cNvPr id="4" name="Text Placeholder 3"/>
          <p:cNvSpPr>
            <a:spLocks noGrp="1"/>
          </p:cNvSpPr>
          <p:nvPr>
            <p:ph type="body" sz="quarter" idx="11"/>
          </p:nvPr>
        </p:nvSpPr>
        <p:spPr>
          <a:xfrm>
            <a:off x="4614412" y="338667"/>
            <a:ext cx="4368724" cy="369068"/>
          </a:xfrm>
        </p:spPr>
        <p:txBody>
          <a:bodyPr/>
          <a:lstStyle/>
          <a:p>
            <a:r>
              <a:rPr lang="en-US" dirty="0" smtClean="0"/>
              <a:t>How America Pays for College 2014 Findings</a:t>
            </a:r>
            <a:endParaRPr lang="en-US" dirty="0"/>
          </a:p>
          <a:p>
            <a:endParaRPr lang="en-US" dirty="0"/>
          </a:p>
        </p:txBody>
      </p:sp>
      <p:pic>
        <p:nvPicPr>
          <p:cNvPr id="5" name="Picture 4" descr="Screen Shot 2014-08-12 at 1.46.13 PM.png"/>
          <p:cNvPicPr>
            <a:picLocks noChangeAspect="1"/>
          </p:cNvPicPr>
          <p:nvPr/>
        </p:nvPicPr>
        <p:blipFill rotWithShape="1">
          <a:blip r:embed="rId3">
            <a:extLst>
              <a:ext uri="{28A0092B-C50C-407E-A947-70E740481C1C}">
                <a14:useLocalDpi xmlns:a14="http://schemas.microsoft.com/office/drawing/2010/main" val="0"/>
              </a:ext>
            </a:extLst>
          </a:blip>
          <a:srcRect r="11057"/>
          <a:stretch/>
        </p:blipFill>
        <p:spPr>
          <a:xfrm>
            <a:off x="494401" y="1803287"/>
            <a:ext cx="6317624" cy="1564398"/>
          </a:xfrm>
          <a:prstGeom prst="rect">
            <a:avLst/>
          </a:prstGeom>
        </p:spPr>
      </p:pic>
      <p:sp>
        <p:nvSpPr>
          <p:cNvPr id="6" name="Content Placeholder 1"/>
          <p:cNvSpPr>
            <a:spLocks noGrp="1"/>
          </p:cNvSpPr>
          <p:nvPr>
            <p:ph idx="1"/>
          </p:nvPr>
        </p:nvSpPr>
        <p:spPr>
          <a:xfrm>
            <a:off x="457200" y="3899811"/>
            <a:ext cx="8229600" cy="511414"/>
          </a:xfrm>
        </p:spPr>
        <p:txBody>
          <a:bodyPr>
            <a:normAutofit/>
          </a:bodyPr>
          <a:lstStyle/>
          <a:p>
            <a:pPr marL="0" indent="0">
              <a:spcBef>
                <a:spcPts val="0"/>
              </a:spcBef>
              <a:spcAft>
                <a:spcPts val="2000"/>
              </a:spcAft>
              <a:buClr>
                <a:schemeClr val="accent6"/>
              </a:buClr>
              <a:buSzPct val="100000"/>
              <a:buNone/>
            </a:pPr>
            <a:r>
              <a:rPr lang="en-US" sz="1800" b="1" dirty="0"/>
              <a:t>Why helping families become college-ready planners is important </a:t>
            </a:r>
            <a:endParaRPr lang="en-US" sz="1800" dirty="0"/>
          </a:p>
        </p:txBody>
      </p:sp>
      <p:pic>
        <p:nvPicPr>
          <p:cNvPr id="7" name="Picture 6" descr="Screen Shot 2014-08-12 at 1.46.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88" y="4579726"/>
            <a:ext cx="7376254" cy="1626075"/>
          </a:xfrm>
          <a:prstGeom prst="rect">
            <a:avLst/>
          </a:prstGeom>
        </p:spPr>
      </p:pic>
    </p:spTree>
    <p:extLst>
      <p:ext uri="{BB962C8B-B14F-4D97-AF65-F5344CB8AC3E}">
        <p14:creationId xmlns:p14="http://schemas.microsoft.com/office/powerpoint/2010/main" val="20020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8792" y="1464733"/>
            <a:ext cx="8591910" cy="5096934"/>
          </a:xfrm>
        </p:spPr>
        <p:txBody>
          <a:bodyPr/>
          <a:lstStyle/>
          <a:p>
            <a:r>
              <a:rPr lang="en-US" sz="2000" dirty="0" smtClean="0"/>
              <a:t>Average spent on 4-year public college: $21,072</a:t>
            </a:r>
          </a:p>
          <a:p>
            <a:r>
              <a:rPr lang="en-US" sz="2000" dirty="0" smtClean="0"/>
              <a:t>Average spent on 4-year private college: $34,855</a:t>
            </a:r>
          </a:p>
          <a:p>
            <a:endParaRPr lang="en-US" dirty="0"/>
          </a:p>
        </p:txBody>
      </p:sp>
      <p:sp>
        <p:nvSpPr>
          <p:cNvPr id="4" name="Title 3"/>
          <p:cNvSpPr>
            <a:spLocks noGrp="1"/>
          </p:cNvSpPr>
          <p:nvPr>
            <p:ph type="ctrTitle"/>
          </p:nvPr>
        </p:nvSpPr>
        <p:spPr>
          <a:xfrm>
            <a:off x="195209" y="853965"/>
            <a:ext cx="8640566" cy="421121"/>
          </a:xfrm>
        </p:spPr>
        <p:txBody>
          <a:bodyPr>
            <a:noAutofit/>
          </a:bodyPr>
          <a:lstStyle/>
          <a:p>
            <a:r>
              <a:rPr lang="en-US" sz="2800" b="1" dirty="0" smtClean="0"/>
              <a:t>Why is it important to plan for college costs?</a:t>
            </a:r>
            <a:endParaRPr lang="en-US" sz="2800" b="1" dirty="0"/>
          </a:p>
        </p:txBody>
      </p:sp>
      <p:sp>
        <p:nvSpPr>
          <p:cNvPr id="2" name="TextBox 1"/>
          <p:cNvSpPr txBox="1"/>
          <p:nvPr/>
        </p:nvSpPr>
        <p:spPr>
          <a:xfrm>
            <a:off x="466439" y="6224206"/>
            <a:ext cx="4786807" cy="337461"/>
          </a:xfrm>
          <a:prstGeom prst="rect">
            <a:avLst/>
          </a:prstGeom>
        </p:spPr>
        <p:txBody>
          <a:bodyPr wrap="square" rtlCol="0">
            <a:normAutofit/>
          </a:bodyPr>
          <a:lstStyle/>
          <a:p>
            <a:pPr defTabSz="457200">
              <a:spcBef>
                <a:spcPct val="0"/>
              </a:spcBef>
            </a:pPr>
            <a:r>
              <a:rPr lang="en-US" sz="1200" dirty="0">
                <a:solidFill>
                  <a:schemeClr val="tx1">
                    <a:lumMod val="85000"/>
                    <a:lumOff val="15000"/>
                  </a:schemeClr>
                </a:solidFill>
              </a:rPr>
              <a:t>Source: How America Pays </a:t>
            </a:r>
            <a:r>
              <a:rPr lang="en-US" sz="1200" dirty="0" smtClean="0">
                <a:solidFill>
                  <a:schemeClr val="tx1">
                    <a:lumMod val="85000"/>
                    <a:lumOff val="15000"/>
                  </a:schemeClr>
                </a:solidFill>
              </a:rPr>
              <a:t>for College 2014</a:t>
            </a:r>
            <a:r>
              <a:rPr lang="en-US" sz="1200" dirty="0">
                <a:solidFill>
                  <a:schemeClr val="tx1">
                    <a:lumMod val="85000"/>
                    <a:lumOff val="15000"/>
                  </a:schemeClr>
                </a:solidFill>
              </a:rPr>
              <a:t>.</a:t>
            </a:r>
          </a:p>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2" name="Picture 11" descr="Figure_1_20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51" y="2380891"/>
            <a:ext cx="8029258" cy="3694765"/>
          </a:xfrm>
          <a:prstGeom prst="rect">
            <a:avLst/>
          </a:prstGeom>
        </p:spPr>
      </p:pic>
      <p:sp>
        <p:nvSpPr>
          <p:cNvPr id="10" name="Text Placeholder 3"/>
          <p:cNvSpPr>
            <a:spLocks noGrp="1"/>
          </p:cNvSpPr>
          <p:nvPr>
            <p:ph type="body" sz="quarter" idx="11"/>
          </p:nvPr>
        </p:nvSpPr>
        <p:spPr>
          <a:xfrm>
            <a:off x="4614412" y="338667"/>
            <a:ext cx="4368724" cy="369068"/>
          </a:xfrm>
        </p:spPr>
        <p:txBody>
          <a:bodyPr/>
          <a:lstStyle/>
          <a:p>
            <a:r>
              <a:rPr lang="en-US" dirty="0" smtClean="0"/>
              <a:t>How America Pays for College 2014 Findings</a:t>
            </a:r>
            <a:endParaRPr lang="en-US" dirty="0"/>
          </a:p>
          <a:p>
            <a:endParaRPr lang="en-US" dirty="0"/>
          </a:p>
        </p:txBody>
      </p:sp>
    </p:spTree>
    <p:extLst>
      <p:ext uri="{BB962C8B-B14F-4D97-AF65-F5344CB8AC3E}">
        <p14:creationId xmlns:p14="http://schemas.microsoft.com/office/powerpoint/2010/main" val="77957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2400" b="1" dirty="0" smtClean="0"/>
              <a:t>Choices that Non-planners Make to Pay for College</a:t>
            </a:r>
            <a:endParaRPr lang="en-US" sz="2400" b="1" dirty="0"/>
          </a:p>
        </p:txBody>
      </p:sp>
      <p:sp>
        <p:nvSpPr>
          <p:cNvPr id="7" name="Text Placeholder 3"/>
          <p:cNvSpPr>
            <a:spLocks noGrp="1"/>
          </p:cNvSpPr>
          <p:nvPr>
            <p:ph type="body" sz="quarter" idx="11"/>
          </p:nvPr>
        </p:nvSpPr>
        <p:spPr>
          <a:xfrm>
            <a:off x="4614412" y="338667"/>
            <a:ext cx="4368724" cy="369068"/>
          </a:xfrm>
        </p:spPr>
        <p:txBody>
          <a:bodyPr/>
          <a:lstStyle/>
          <a:p>
            <a:r>
              <a:rPr lang="en-US" dirty="0" smtClean="0"/>
              <a:t>How America Pays for College 2014 Findings</a:t>
            </a:r>
            <a:endParaRPr lang="en-US" dirty="0"/>
          </a:p>
          <a:p>
            <a:endParaRPr lang="en-US" dirty="0"/>
          </a:p>
        </p:txBody>
      </p:sp>
      <p:pic>
        <p:nvPicPr>
          <p:cNvPr id="4" name="Picture 3" descr="Screen Shot 2014-08-12 at 1.55.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290" y="1676400"/>
            <a:ext cx="4580097" cy="2641600"/>
          </a:xfrm>
          <a:prstGeom prst="rect">
            <a:avLst/>
          </a:prstGeom>
        </p:spPr>
      </p:pic>
      <p:pic>
        <p:nvPicPr>
          <p:cNvPr id="6" name="Picture 5" descr="Screen Shot 2014-08-12 at 1.57.2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80" y="4576450"/>
            <a:ext cx="3964193" cy="1837049"/>
          </a:xfrm>
          <a:prstGeom prst="rect">
            <a:avLst/>
          </a:prstGeom>
        </p:spPr>
      </p:pic>
      <p:pic>
        <p:nvPicPr>
          <p:cNvPr id="8" name="Picture 7" descr="Screen Shot 2014-08-12 at 2.04.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412" y="5412382"/>
            <a:ext cx="4328448" cy="1001117"/>
          </a:xfrm>
          <a:prstGeom prst="rect">
            <a:avLst/>
          </a:prstGeom>
        </p:spPr>
      </p:pic>
      <p:sp>
        <p:nvSpPr>
          <p:cNvPr id="9" name="Content Placeholder 1"/>
          <p:cNvSpPr txBox="1">
            <a:spLocks/>
          </p:cNvSpPr>
          <p:nvPr/>
        </p:nvSpPr>
        <p:spPr>
          <a:xfrm>
            <a:off x="4539674" y="4710372"/>
            <a:ext cx="4188691" cy="702010"/>
          </a:xfrm>
          <a:prstGeom prst="rect">
            <a:avLst/>
          </a:prstGeom>
        </p:spPr>
        <p:txBody>
          <a:bodyPr>
            <a:normAutofit/>
          </a:bodyPr>
          <a:lstStyle>
            <a:lvl1pPr marL="342900" indent="-342900" algn="l" defTabSz="457200" rtl="0" eaLnBrk="1" latinLnBrk="0" hangingPunct="1">
              <a:spcBef>
                <a:spcPct val="20000"/>
              </a:spcBef>
              <a:buClr>
                <a:srgbClr val="1F77C3"/>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1F77C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1F77C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Lucida Grande"/>
              <a:buNone/>
            </a:pPr>
            <a:r>
              <a:rPr lang="en-US" sz="1800" b="1" dirty="0" smtClean="0"/>
              <a:t>It’s more than just tuition costs. The biggest unexpected expenses:</a:t>
            </a:r>
          </a:p>
        </p:txBody>
      </p:sp>
      <p:sp>
        <p:nvSpPr>
          <p:cNvPr id="10" name="TextBox 9"/>
          <p:cNvSpPr txBox="1"/>
          <p:nvPr/>
        </p:nvSpPr>
        <p:spPr>
          <a:xfrm>
            <a:off x="5065735" y="6413499"/>
            <a:ext cx="4786807" cy="337461"/>
          </a:xfrm>
          <a:prstGeom prst="rect">
            <a:avLst/>
          </a:prstGeom>
        </p:spPr>
        <p:txBody>
          <a:bodyPr wrap="square" rtlCol="0">
            <a:normAutofit/>
          </a:bodyPr>
          <a:lstStyle/>
          <a:p>
            <a:pPr defTabSz="457200">
              <a:spcBef>
                <a:spcPct val="0"/>
              </a:spcBef>
            </a:pPr>
            <a:r>
              <a:rPr lang="en-US" sz="1200" dirty="0">
                <a:solidFill>
                  <a:schemeClr val="tx1">
                    <a:lumMod val="85000"/>
                    <a:lumOff val="15000"/>
                  </a:schemeClr>
                </a:solidFill>
              </a:rPr>
              <a:t>Source: How America Pays </a:t>
            </a:r>
            <a:r>
              <a:rPr lang="en-US" sz="1200" dirty="0" smtClean="0">
                <a:solidFill>
                  <a:schemeClr val="tx1">
                    <a:lumMod val="85000"/>
                    <a:lumOff val="15000"/>
                  </a:schemeClr>
                </a:solidFill>
              </a:rPr>
              <a:t>for College 2014</a:t>
            </a:r>
            <a:r>
              <a:rPr lang="en-US" sz="1200" dirty="0">
                <a:solidFill>
                  <a:schemeClr val="tx1">
                    <a:lumMod val="85000"/>
                    <a:lumOff val="15000"/>
                  </a:schemeClr>
                </a:solidFill>
              </a:rPr>
              <a:t>.</a:t>
            </a:r>
          </a:p>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498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Help with College Financial Planning</a:t>
            </a:r>
            <a:endParaRPr lang="en-US" dirty="0"/>
          </a:p>
        </p:txBody>
      </p:sp>
    </p:spTree>
    <p:extLst>
      <p:ext uri="{BB962C8B-B14F-4D97-AF65-F5344CB8AC3E}">
        <p14:creationId xmlns:p14="http://schemas.microsoft.com/office/powerpoint/2010/main" val="731817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4733"/>
            <a:ext cx="8229600" cy="4793563"/>
          </a:xfrm>
        </p:spPr>
        <p:txBody>
          <a:bodyPr>
            <a:normAutofit fontScale="85000" lnSpcReduction="10000"/>
          </a:bodyPr>
          <a:lstStyle/>
          <a:p>
            <a:pPr fontAlgn="base"/>
            <a:r>
              <a:rPr lang="en-US" dirty="0" smtClean="0"/>
              <a:t>90% of seniors </a:t>
            </a:r>
            <a:r>
              <a:rPr lang="en-US" dirty="0"/>
              <a:t>and </a:t>
            </a:r>
            <a:r>
              <a:rPr lang="en-US" dirty="0" smtClean="0"/>
              <a:t>80% of parents </a:t>
            </a:r>
            <a:r>
              <a:rPr lang="en-US" dirty="0"/>
              <a:t>have access to a mobile </a:t>
            </a:r>
            <a:r>
              <a:rPr lang="en-US" dirty="0" smtClean="0"/>
              <a:t>device</a:t>
            </a:r>
            <a:br>
              <a:rPr lang="en-US" dirty="0" smtClean="0"/>
            </a:br>
            <a:endParaRPr lang="en-US" dirty="0" smtClean="0"/>
          </a:p>
          <a:p>
            <a:pPr fontAlgn="base"/>
            <a:r>
              <a:rPr lang="en-US" dirty="0"/>
              <a:t>62% of students and 51% of parents prefer web-based resources for learning about </a:t>
            </a:r>
            <a:r>
              <a:rPr lang="en-US" dirty="0" smtClean="0"/>
              <a:t>colleges</a:t>
            </a:r>
            <a:br>
              <a:rPr lang="en-US" dirty="0" smtClean="0"/>
            </a:br>
            <a:endParaRPr lang="en-US" dirty="0"/>
          </a:p>
          <a:p>
            <a:pPr fontAlgn="base"/>
            <a:r>
              <a:rPr lang="en-US" dirty="0" smtClean="0"/>
              <a:t>71% </a:t>
            </a:r>
            <a:r>
              <a:rPr lang="en-US" dirty="0"/>
              <a:t>of seniors and </a:t>
            </a:r>
            <a:r>
              <a:rPr lang="en-US" dirty="0" smtClean="0"/>
              <a:t>45% </a:t>
            </a:r>
            <a:r>
              <a:rPr lang="en-US" dirty="0"/>
              <a:t>of parents have looked at college websites on their mobile </a:t>
            </a:r>
            <a:r>
              <a:rPr lang="en-US" dirty="0" smtClean="0"/>
              <a:t>devices</a:t>
            </a:r>
            <a:br>
              <a:rPr lang="en-US" dirty="0" smtClean="0"/>
            </a:br>
            <a:endParaRPr lang="en-US" dirty="0" smtClean="0"/>
          </a:p>
          <a:p>
            <a:pPr fontAlgn="base"/>
            <a:r>
              <a:rPr lang="en-US" dirty="0" smtClean="0"/>
              <a:t>47% of students and 29% of parents have researched scholarships online or used a college cost calculator</a:t>
            </a:r>
          </a:p>
          <a:p>
            <a:pPr fontAlgn="base"/>
            <a:endParaRPr lang="en-US" dirty="0"/>
          </a:p>
          <a:p>
            <a:endParaRPr lang="en-US" dirty="0" smtClean="0"/>
          </a:p>
          <a:p>
            <a:endParaRPr lang="en-US" dirty="0"/>
          </a:p>
        </p:txBody>
      </p:sp>
      <p:sp>
        <p:nvSpPr>
          <p:cNvPr id="3" name="Title 2"/>
          <p:cNvSpPr>
            <a:spLocks noGrp="1"/>
          </p:cNvSpPr>
          <p:nvPr>
            <p:ph type="ctrTitle"/>
          </p:nvPr>
        </p:nvSpPr>
        <p:spPr>
          <a:xfrm>
            <a:off x="457231" y="843691"/>
            <a:ext cx="8146470" cy="421121"/>
          </a:xfrm>
        </p:spPr>
        <p:txBody>
          <a:bodyPr>
            <a:noAutofit/>
          </a:bodyPr>
          <a:lstStyle/>
          <a:p>
            <a:r>
              <a:rPr lang="en-US" sz="2800" b="1" dirty="0" smtClean="0"/>
              <a:t>Mobile Device Usage and Web Preferences </a:t>
            </a:r>
            <a:endParaRPr lang="en-US" sz="2800" b="1" dirty="0"/>
          </a:p>
        </p:txBody>
      </p:sp>
      <p:sp>
        <p:nvSpPr>
          <p:cNvPr id="5" name="Text Placeholder 2"/>
          <p:cNvSpPr txBox="1">
            <a:spLocks/>
          </p:cNvSpPr>
          <p:nvPr/>
        </p:nvSpPr>
        <p:spPr>
          <a:xfrm>
            <a:off x="5401732" y="338667"/>
            <a:ext cx="3742268" cy="330730"/>
          </a:xfrm>
          <a:prstGeom prst="rect">
            <a:avLst/>
          </a:prstGeom>
        </p:spPr>
        <p:txBody>
          <a:bodyPr/>
          <a:lstStyle>
            <a:lvl1pPr marL="342900" indent="-342900" algn="r"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College Financial Planning Tools</a:t>
            </a:r>
            <a:endParaRPr lang="en-US" dirty="0"/>
          </a:p>
        </p:txBody>
      </p:sp>
      <p:sp>
        <p:nvSpPr>
          <p:cNvPr id="6" name="TextBox 5"/>
          <p:cNvSpPr txBox="1"/>
          <p:nvPr/>
        </p:nvSpPr>
        <p:spPr>
          <a:xfrm>
            <a:off x="457199" y="6406846"/>
            <a:ext cx="6667995" cy="183959"/>
          </a:xfrm>
          <a:prstGeom prst="rect">
            <a:avLst/>
          </a:prstGeom>
        </p:spPr>
        <p:txBody>
          <a:bodyPr wrap="square" rtlCol="0">
            <a:noAutofit/>
          </a:bodyPr>
          <a:lstStyle/>
          <a:p>
            <a:pPr defTabSz="457200">
              <a:spcBef>
                <a:spcPct val="0"/>
              </a:spcBef>
            </a:pPr>
            <a:r>
              <a:rPr kumimoji="0" lang="en-US" sz="1000" b="0" i="0" u="none" strike="noStrike" kern="1200" cap="none" spc="0" normalizeH="0" baseline="0" noProof="0" dirty="0" smtClean="0">
                <a:ln>
                  <a:noFill/>
                </a:ln>
                <a:solidFill>
                  <a:schemeClr val="tx1"/>
                </a:solidFill>
                <a:effectLst/>
                <a:uLnTx/>
                <a:uFillTx/>
                <a:latin typeface="+mj-lt"/>
                <a:ea typeface="+mj-ea"/>
                <a:cs typeface="+mj-cs"/>
              </a:rPr>
              <a:t>Source: 2014 E-Expectations Report sponsored by </a:t>
            </a:r>
            <a:r>
              <a:rPr lang="en-US" sz="1000" dirty="0"/>
              <a:t>Noel-Levitz, OmniUpdate, CollegeWeekLive, and NRCCUA </a:t>
            </a:r>
            <a:endParaRPr kumimoji="0" lang="en-US" sz="10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43901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64733"/>
            <a:ext cx="8471647" cy="5096934"/>
          </a:xfrm>
        </p:spPr>
        <p:txBody>
          <a:bodyPr>
            <a:normAutofit fontScale="55000" lnSpcReduction="20000"/>
          </a:bodyPr>
          <a:lstStyle/>
          <a:p>
            <a:r>
              <a:rPr lang="en-US" sz="3000" dirty="0" smtClean="0"/>
              <a:t>Look for mobile apps that offer:</a:t>
            </a:r>
          </a:p>
          <a:p>
            <a:pPr lvl="1"/>
            <a:r>
              <a:rPr lang="en-US" dirty="0" smtClean="0"/>
              <a:t>Free access</a:t>
            </a:r>
            <a:br>
              <a:rPr lang="en-US" dirty="0" smtClean="0"/>
            </a:br>
            <a:endParaRPr lang="en-US" dirty="0" smtClean="0"/>
          </a:p>
          <a:p>
            <a:pPr lvl="1"/>
            <a:r>
              <a:rPr lang="en-US" dirty="0" smtClean="0"/>
              <a:t>The ability to compare and rate colleges</a:t>
            </a:r>
          </a:p>
          <a:p>
            <a:pPr lvl="2"/>
            <a:r>
              <a:rPr lang="en-US" dirty="0" smtClean="0"/>
              <a:t>Look for apps that allow students to </a:t>
            </a:r>
            <a:r>
              <a:rPr lang="en-US" dirty="0"/>
              <a:t>keep track of potential schools and rate them based on cost, distance from home and how likely they are to be </a:t>
            </a:r>
            <a:r>
              <a:rPr lang="en-US" dirty="0" smtClean="0"/>
              <a:t>accepted</a:t>
            </a:r>
            <a:br>
              <a:rPr lang="en-US" dirty="0" smtClean="0"/>
            </a:br>
            <a:endParaRPr lang="en-US" dirty="0"/>
          </a:p>
          <a:p>
            <a:pPr lvl="1"/>
            <a:r>
              <a:rPr lang="en-US" dirty="0"/>
              <a:t>C</a:t>
            </a:r>
            <a:r>
              <a:rPr lang="en-US" dirty="0" smtClean="0"/>
              <a:t>omprehensive checklists and timelines</a:t>
            </a:r>
          </a:p>
          <a:p>
            <a:pPr lvl="2"/>
            <a:r>
              <a:rPr lang="en-US" dirty="0" smtClean="0"/>
              <a:t>Look for apps that help students stay on top of transcript requests, letters of recommendations, and essays </a:t>
            </a:r>
            <a:br>
              <a:rPr lang="en-US" dirty="0" smtClean="0"/>
            </a:br>
            <a:endParaRPr lang="en-US" dirty="0" smtClean="0"/>
          </a:p>
          <a:p>
            <a:pPr lvl="1"/>
            <a:r>
              <a:rPr lang="en-US" dirty="0" smtClean="0"/>
              <a:t>The ability to keep track of deadlines</a:t>
            </a:r>
          </a:p>
          <a:p>
            <a:pPr lvl="2"/>
            <a:endParaRPr lang="en-US" dirty="0"/>
          </a:p>
          <a:p>
            <a:pPr lvl="1"/>
            <a:r>
              <a:rPr lang="en-US" dirty="0" smtClean="0"/>
              <a:t>SAT and ACT Test prep</a:t>
            </a:r>
            <a:br>
              <a:rPr lang="en-US" dirty="0" smtClean="0"/>
            </a:br>
            <a:endParaRPr lang="en-US" dirty="0" smtClean="0"/>
          </a:p>
          <a:p>
            <a:pPr lvl="1"/>
            <a:r>
              <a:rPr lang="en-US" dirty="0" smtClean="0"/>
              <a:t>Guidance on the financial aid process</a:t>
            </a:r>
          </a:p>
          <a:p>
            <a:pPr lvl="2"/>
            <a:r>
              <a:rPr lang="en-US" dirty="0" smtClean="0"/>
              <a:t>Look for apps that help </a:t>
            </a:r>
            <a:r>
              <a:rPr lang="en-US" dirty="0"/>
              <a:t>students to set savings </a:t>
            </a:r>
            <a:r>
              <a:rPr lang="en-US" dirty="0" smtClean="0"/>
              <a:t>goals, look for scholarships, and explore borrowing options</a:t>
            </a:r>
          </a:p>
          <a:p>
            <a:pPr lvl="2"/>
            <a:r>
              <a:rPr lang="en-US" dirty="0" smtClean="0"/>
              <a:t>Look for apps that provide information on completing the FAFSA</a:t>
            </a:r>
            <a:br>
              <a:rPr lang="en-US" dirty="0" smtClean="0"/>
            </a:br>
            <a:endParaRPr lang="en-US" dirty="0" smtClean="0"/>
          </a:p>
          <a:p>
            <a:pPr lvl="1"/>
            <a:r>
              <a:rPr lang="en-US" dirty="0" smtClean="0"/>
              <a:t>The ability to store academic and extra-curricular accomplishments</a:t>
            </a:r>
            <a:br>
              <a:rPr lang="en-US" dirty="0" smtClean="0"/>
            </a:br>
            <a:endParaRPr lang="en-US" dirty="0" smtClean="0"/>
          </a:p>
          <a:p>
            <a:pPr lvl="1"/>
            <a:r>
              <a:rPr lang="en-US" dirty="0" smtClean="0"/>
              <a:t>Interactive tools and calculators that help students estimate college costs, the value of future savings or monthly student loan payment amounts.</a:t>
            </a:r>
            <a:endParaRPr lang="en-US" dirty="0"/>
          </a:p>
          <a:p>
            <a:pPr lvl="1"/>
            <a:endParaRPr lang="en-US" dirty="0" smtClean="0"/>
          </a:p>
          <a:p>
            <a:pPr lvl="1"/>
            <a:endParaRPr lang="en-US" dirty="0" smtClean="0"/>
          </a:p>
          <a:p>
            <a:pPr lvl="1"/>
            <a:endParaRPr lang="en-US" dirty="0"/>
          </a:p>
        </p:txBody>
      </p:sp>
      <p:sp>
        <p:nvSpPr>
          <p:cNvPr id="3" name="Title 2"/>
          <p:cNvSpPr>
            <a:spLocks noGrp="1"/>
          </p:cNvSpPr>
          <p:nvPr>
            <p:ph type="ctrTitle"/>
          </p:nvPr>
        </p:nvSpPr>
        <p:spPr>
          <a:xfrm>
            <a:off x="466439" y="853967"/>
            <a:ext cx="8146470" cy="421121"/>
          </a:xfrm>
        </p:spPr>
        <p:txBody>
          <a:bodyPr>
            <a:noAutofit/>
          </a:bodyPr>
          <a:lstStyle/>
          <a:p>
            <a:r>
              <a:rPr lang="en-US" sz="2800" b="1" dirty="0" smtClean="0"/>
              <a:t>Best Practices When Promoting Mobile Apps</a:t>
            </a:r>
            <a:endParaRPr lang="en-US" sz="2800" b="1" dirty="0"/>
          </a:p>
        </p:txBody>
      </p:sp>
      <p:sp>
        <p:nvSpPr>
          <p:cNvPr id="4" name="Text Placeholder 2"/>
          <p:cNvSpPr txBox="1">
            <a:spLocks/>
          </p:cNvSpPr>
          <p:nvPr/>
        </p:nvSpPr>
        <p:spPr>
          <a:xfrm>
            <a:off x="5401732" y="338667"/>
            <a:ext cx="3742268" cy="330730"/>
          </a:xfrm>
          <a:prstGeom prst="rect">
            <a:avLst/>
          </a:prstGeom>
        </p:spPr>
        <p:txBody>
          <a:bodyPr/>
          <a:lstStyle>
            <a:lvl1pPr marL="342900" indent="-342900" algn="r"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College Financial Planning Tools</a:t>
            </a:r>
            <a:endParaRPr lang="en-US" dirty="0"/>
          </a:p>
        </p:txBody>
      </p:sp>
    </p:spTree>
    <p:extLst>
      <p:ext uri="{BB962C8B-B14F-4D97-AF65-F5344CB8AC3E}">
        <p14:creationId xmlns:p14="http://schemas.microsoft.com/office/powerpoint/2010/main" val="4266918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a:t>Look for </a:t>
            </a:r>
            <a:r>
              <a:rPr lang="en-US" sz="3000" dirty="0" smtClean="0"/>
              <a:t>calculators that </a:t>
            </a:r>
            <a:r>
              <a:rPr lang="en-US" sz="3000" dirty="0"/>
              <a:t>offer:</a:t>
            </a:r>
          </a:p>
          <a:p>
            <a:pPr lvl="1"/>
            <a:r>
              <a:rPr lang="en-US" sz="2000" dirty="0"/>
              <a:t>FREE </a:t>
            </a:r>
            <a:r>
              <a:rPr lang="en-US" sz="2000" dirty="0" smtClean="0"/>
              <a:t>access</a:t>
            </a:r>
            <a:endParaRPr lang="en-US" sz="2000" dirty="0"/>
          </a:p>
          <a:p>
            <a:pPr lvl="1"/>
            <a:r>
              <a:rPr lang="en-US" sz="2000" dirty="0" smtClean="0"/>
              <a:t>The </a:t>
            </a:r>
            <a:r>
              <a:rPr lang="en-US" sz="2000" dirty="0"/>
              <a:t>ability to </a:t>
            </a:r>
            <a:r>
              <a:rPr lang="en-US" sz="2000" dirty="0" smtClean="0"/>
              <a:t>save and edit </a:t>
            </a:r>
            <a:r>
              <a:rPr lang="en-US" sz="2000" dirty="0"/>
              <a:t>profile information</a:t>
            </a:r>
          </a:p>
          <a:p>
            <a:pPr lvl="1"/>
            <a:r>
              <a:rPr lang="en-US" sz="2000" dirty="0"/>
              <a:t>Responsive </a:t>
            </a:r>
            <a:r>
              <a:rPr lang="en-US" sz="2000" dirty="0" smtClean="0"/>
              <a:t>design (mobile-friendly)</a:t>
            </a:r>
          </a:p>
          <a:p>
            <a:pPr lvl="1"/>
            <a:r>
              <a:rPr lang="en-US" sz="2000" dirty="0" smtClean="0"/>
              <a:t>Accurate cost of attendance data</a:t>
            </a:r>
          </a:p>
          <a:p>
            <a:pPr lvl="1"/>
            <a:r>
              <a:rPr lang="en-US" sz="2000" dirty="0" smtClean="0"/>
              <a:t>The ability to create a financial plan using national average data or actual data entered by the user</a:t>
            </a:r>
          </a:p>
          <a:p>
            <a:pPr lvl="1"/>
            <a:r>
              <a:rPr lang="en-US" sz="2000" dirty="0" smtClean="0"/>
              <a:t>The ability to include income, savings, scholarships, grants and borrowing when building a financial plan</a:t>
            </a:r>
          </a:p>
          <a:p>
            <a:pPr lvl="1"/>
            <a:r>
              <a:rPr lang="en-US" sz="2000" dirty="0" smtClean="0"/>
              <a:t>Printable or downloadable versions of the financial plan</a:t>
            </a:r>
          </a:p>
          <a:p>
            <a:pPr lvl="1"/>
            <a:r>
              <a:rPr lang="en-US" sz="2000" dirty="0"/>
              <a:t>S</a:t>
            </a:r>
            <a:r>
              <a:rPr lang="en-US" sz="2000" dirty="0" smtClean="0"/>
              <a:t>tudent loan affordability guidance, including estimated monthly student loan payments</a:t>
            </a:r>
          </a:p>
          <a:p>
            <a:endParaRPr lang="en-US" dirty="0" smtClean="0"/>
          </a:p>
        </p:txBody>
      </p:sp>
      <p:sp>
        <p:nvSpPr>
          <p:cNvPr id="3" name="Title 2"/>
          <p:cNvSpPr>
            <a:spLocks noGrp="1"/>
          </p:cNvSpPr>
          <p:nvPr>
            <p:ph type="ctrTitle"/>
          </p:nvPr>
        </p:nvSpPr>
        <p:spPr>
          <a:xfrm>
            <a:off x="123290" y="895064"/>
            <a:ext cx="8702211" cy="421121"/>
          </a:xfrm>
        </p:spPr>
        <p:txBody>
          <a:bodyPr>
            <a:noAutofit/>
          </a:bodyPr>
          <a:lstStyle/>
          <a:p>
            <a:r>
              <a:rPr lang="en-US" sz="2400" dirty="0" smtClean="0"/>
              <a:t>Best Practices When Promoting College Planning Calculators</a:t>
            </a:r>
            <a:endParaRPr lang="en-US" sz="2400" dirty="0"/>
          </a:p>
        </p:txBody>
      </p:sp>
    </p:spTree>
    <p:extLst>
      <p:ext uri="{BB962C8B-B14F-4D97-AF65-F5344CB8AC3E}">
        <p14:creationId xmlns:p14="http://schemas.microsoft.com/office/powerpoint/2010/main" val="3886810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Scholarships Play An Increasingly Important Role In Paying For College</a:t>
            </a:r>
            <a:endParaRPr lang="en-US" b="1" dirty="0"/>
          </a:p>
        </p:txBody>
      </p:sp>
      <p:sp>
        <p:nvSpPr>
          <p:cNvPr id="2" name="TextBox 1"/>
          <p:cNvSpPr txBox="1"/>
          <p:nvPr/>
        </p:nvSpPr>
        <p:spPr>
          <a:xfrm>
            <a:off x="6007395" y="6166884"/>
            <a:ext cx="1781941" cy="462521"/>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6347637" y="372140"/>
            <a:ext cx="2137144" cy="944043"/>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flipV="1">
            <a:off x="8357191" y="4277477"/>
            <a:ext cx="935665" cy="496542"/>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extBox 7"/>
          <p:cNvSpPr txBox="1"/>
          <p:nvPr/>
        </p:nvSpPr>
        <p:spPr>
          <a:xfrm>
            <a:off x="-1238250" y="5857875"/>
            <a:ext cx="1552575" cy="309009"/>
          </a:xfrm>
          <a:prstGeom prst="rect">
            <a:avLst/>
          </a:prstGeom>
        </p:spPr>
        <p:txBody>
          <a:bodyPr wrap="square" rtlCol="0">
            <a:normAutofit fontScale="92500" lnSpcReduction="1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9"/>
          <p:cNvSpPr/>
          <p:nvPr/>
        </p:nvSpPr>
        <p:spPr>
          <a:xfrm>
            <a:off x="6223000" y="5687335"/>
            <a:ext cx="2449285" cy="784830"/>
          </a:xfrm>
          <a:prstGeom prst="rect">
            <a:avLst/>
          </a:prstGeom>
        </p:spPr>
        <p:txBody>
          <a:bodyPr wrap="square">
            <a:spAutoFit/>
          </a:bodyPr>
          <a:lstStyle/>
          <a:p>
            <a:pPr marL="228600" indent="-228600">
              <a:buAutoNum type="arabicPeriod"/>
            </a:pPr>
            <a:r>
              <a:rPr lang="en-US" sz="900" dirty="0" smtClean="0">
                <a:solidFill>
                  <a:schemeClr val="bg1">
                    <a:lumMod val="50000"/>
                  </a:schemeClr>
                </a:solidFill>
              </a:rPr>
              <a:t>How </a:t>
            </a:r>
            <a:r>
              <a:rPr lang="en-US" sz="900" dirty="0">
                <a:solidFill>
                  <a:schemeClr val="bg1">
                    <a:lumMod val="50000"/>
                  </a:schemeClr>
                </a:solidFill>
              </a:rPr>
              <a:t>America Pays for College 2014, Sallie Mae and Ipsos. Available at SallieMae.com/</a:t>
            </a:r>
            <a:r>
              <a:rPr lang="en-US" sz="900" dirty="0" smtClean="0">
                <a:solidFill>
                  <a:schemeClr val="bg1">
                    <a:lumMod val="50000"/>
                  </a:schemeClr>
                </a:solidFill>
              </a:rPr>
              <a:t>HowAmericaPays </a:t>
            </a:r>
            <a:endParaRPr lang="en-US" sz="900" dirty="0">
              <a:solidFill>
                <a:schemeClr val="bg1">
                  <a:lumMod val="50000"/>
                </a:schemeClr>
              </a:solidFill>
            </a:endParaRPr>
          </a:p>
          <a:p>
            <a:pPr marL="228600" indent="-228600">
              <a:buAutoNum type="arabicPeriod"/>
            </a:pPr>
            <a:r>
              <a:rPr lang="en-US" sz="900" dirty="0" smtClean="0">
                <a:solidFill>
                  <a:schemeClr val="bg1">
                    <a:lumMod val="50000"/>
                  </a:schemeClr>
                </a:solidFill>
              </a:rPr>
              <a:t>Source: Sallie Mae Scholarship Search database.</a:t>
            </a:r>
          </a:p>
        </p:txBody>
      </p:sp>
      <p:pic>
        <p:nvPicPr>
          <p:cNvPr id="7" name="Picture 6" descr="SMSM_MKT10127_ScholarshipsInfographic2014_8.5x11.jpg"/>
          <p:cNvPicPr>
            <a:picLocks noChangeAspect="1"/>
          </p:cNvPicPr>
          <p:nvPr/>
        </p:nvPicPr>
        <p:blipFill rotWithShape="1">
          <a:blip r:embed="rId3">
            <a:extLst>
              <a:ext uri="{28A0092B-C50C-407E-A947-70E740481C1C}">
                <a14:useLocalDpi xmlns:a14="http://schemas.microsoft.com/office/drawing/2010/main" val="0"/>
              </a:ext>
            </a:extLst>
          </a:blip>
          <a:srcRect t="28393" r="50501" b="28653"/>
          <a:stretch/>
        </p:blipFill>
        <p:spPr>
          <a:xfrm>
            <a:off x="1019740" y="1487713"/>
            <a:ext cx="4867422" cy="5007429"/>
          </a:xfrm>
          <a:prstGeom prst="rect">
            <a:avLst/>
          </a:prstGeom>
          <a:ln>
            <a:solidFill>
              <a:schemeClr val="bg2">
                <a:lumMod val="40000"/>
                <a:lumOff val="60000"/>
              </a:schemeClr>
            </a:solidFill>
          </a:ln>
        </p:spPr>
      </p:pic>
      <p:sp>
        <p:nvSpPr>
          <p:cNvPr id="11" name="Text Placeholder 2"/>
          <p:cNvSpPr txBox="1">
            <a:spLocks/>
          </p:cNvSpPr>
          <p:nvPr/>
        </p:nvSpPr>
        <p:spPr>
          <a:xfrm>
            <a:off x="5401732" y="338667"/>
            <a:ext cx="3742268" cy="330730"/>
          </a:xfrm>
          <a:prstGeom prst="rect">
            <a:avLst/>
          </a:prstGeom>
        </p:spPr>
        <p:txBody>
          <a:bodyPr/>
          <a:lstStyle>
            <a:lvl1pPr marL="342900" indent="-342900" algn="r"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College Financial Planning Tools</a:t>
            </a:r>
            <a:endParaRPr lang="en-US" dirty="0"/>
          </a:p>
        </p:txBody>
      </p:sp>
    </p:spTree>
    <p:extLst>
      <p:ext uri="{BB962C8B-B14F-4D97-AF65-F5344CB8AC3E}">
        <p14:creationId xmlns:p14="http://schemas.microsoft.com/office/powerpoint/2010/main" val="3551220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There </a:t>
            </a:r>
            <a:r>
              <a:rPr lang="en-US" sz="2800" dirty="0"/>
              <a:t>are many resources for scholarships:</a:t>
            </a:r>
          </a:p>
          <a:p>
            <a:pPr lvl="1"/>
            <a:r>
              <a:rPr lang="en-US" sz="2400" dirty="0"/>
              <a:t>Local or community-based scholarships</a:t>
            </a:r>
          </a:p>
          <a:p>
            <a:pPr lvl="1"/>
            <a:r>
              <a:rPr lang="en-US" sz="2400" dirty="0"/>
              <a:t>Federal and state agencies</a:t>
            </a:r>
          </a:p>
          <a:p>
            <a:pPr lvl="1"/>
            <a:r>
              <a:rPr lang="en-US" sz="2400" dirty="0"/>
              <a:t>College-specific scholarships offered by the colleges your students are interested in attending</a:t>
            </a:r>
          </a:p>
          <a:p>
            <a:pPr lvl="1"/>
            <a:r>
              <a:rPr lang="en-US" sz="2400" dirty="0"/>
              <a:t>Religious organizations</a:t>
            </a:r>
          </a:p>
          <a:p>
            <a:pPr lvl="1"/>
            <a:r>
              <a:rPr lang="en-US" sz="2400" dirty="0"/>
              <a:t>Employers</a:t>
            </a:r>
          </a:p>
          <a:p>
            <a:pPr lvl="1"/>
            <a:r>
              <a:rPr lang="en-US" sz="2400" dirty="0" smtClean="0"/>
              <a:t>Libraries</a:t>
            </a:r>
          </a:p>
          <a:p>
            <a:pPr lvl="1"/>
            <a:r>
              <a:rPr lang="en-US" sz="2400" dirty="0" smtClean="0"/>
              <a:t>Private organizations or major companies</a:t>
            </a:r>
            <a:endParaRPr lang="en-US" sz="2400" dirty="0"/>
          </a:p>
          <a:p>
            <a:pPr lvl="1"/>
            <a:r>
              <a:rPr lang="en-US" sz="2400" dirty="0"/>
              <a:t>Online search engines that aggregate scholarship offerings and allow users to be matched to scholarships based a personal profile</a:t>
            </a:r>
          </a:p>
        </p:txBody>
      </p:sp>
      <p:sp>
        <p:nvSpPr>
          <p:cNvPr id="3" name="Title 2"/>
          <p:cNvSpPr>
            <a:spLocks noGrp="1"/>
          </p:cNvSpPr>
          <p:nvPr>
            <p:ph type="ctrTitle"/>
          </p:nvPr>
        </p:nvSpPr>
        <p:spPr/>
        <p:txBody>
          <a:bodyPr>
            <a:noAutofit/>
          </a:bodyPr>
          <a:lstStyle/>
          <a:p>
            <a:r>
              <a:rPr lang="en-US" sz="2800" b="1" dirty="0" smtClean="0"/>
              <a:t>Scholarship Resources</a:t>
            </a:r>
            <a:endParaRPr lang="en-US" sz="2800" b="1" dirty="0"/>
          </a:p>
        </p:txBody>
      </p:sp>
      <p:sp>
        <p:nvSpPr>
          <p:cNvPr id="4" name="Text Placeholder 2"/>
          <p:cNvSpPr txBox="1">
            <a:spLocks/>
          </p:cNvSpPr>
          <p:nvPr/>
        </p:nvSpPr>
        <p:spPr>
          <a:xfrm>
            <a:off x="5401732" y="338667"/>
            <a:ext cx="3742268" cy="330730"/>
          </a:xfrm>
          <a:prstGeom prst="rect">
            <a:avLst/>
          </a:prstGeom>
        </p:spPr>
        <p:txBody>
          <a:bodyPr/>
          <a:lstStyle>
            <a:lvl1pPr marL="342900" indent="-342900" algn="r"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College Financial Planning Tools</a:t>
            </a:r>
            <a:endParaRPr lang="en-US" dirty="0"/>
          </a:p>
        </p:txBody>
      </p:sp>
    </p:spTree>
    <p:extLst>
      <p:ext uri="{BB962C8B-B14F-4D97-AF65-F5344CB8AC3E}">
        <p14:creationId xmlns:p14="http://schemas.microsoft.com/office/powerpoint/2010/main" val="3668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0024"/>
            <a:ext cx="7963240" cy="516759"/>
          </a:xfrm>
        </p:spPr>
        <p:txBody>
          <a:bodyPr/>
          <a:lstStyle/>
          <a:p>
            <a:r>
              <a:rPr lang="en-US" dirty="0" smtClean="0"/>
              <a:t>The Real Cost of Higher Education </a:t>
            </a:r>
            <a:endParaRPr lang="en-US" dirty="0"/>
          </a:p>
        </p:txBody>
      </p:sp>
    </p:spTree>
    <p:extLst>
      <p:ext uri="{BB962C8B-B14F-4D97-AF65-F5344CB8AC3E}">
        <p14:creationId xmlns:p14="http://schemas.microsoft.com/office/powerpoint/2010/main" val="354267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sz="2400" dirty="0"/>
              <a:t>Add scholarship information and links to the Counseling section of your website </a:t>
            </a:r>
            <a:r>
              <a:rPr lang="en-US" sz="2400" dirty="0" smtClean="0"/>
              <a:t/>
            </a:r>
            <a:br>
              <a:rPr lang="en-US" sz="2400" dirty="0" smtClean="0"/>
            </a:br>
            <a:endParaRPr lang="en-US" sz="2400" dirty="0"/>
          </a:p>
          <a:p>
            <a:r>
              <a:rPr lang="en-US" sz="2400" dirty="0" smtClean="0"/>
              <a:t>Host a Scholarships brown bag lunch</a:t>
            </a:r>
          </a:p>
          <a:p>
            <a:pPr lvl="1"/>
            <a:r>
              <a:rPr lang="en-US" sz="2000" dirty="0" smtClean="0"/>
              <a:t>Invite previous scholarship winners to talk about their search and application experiences </a:t>
            </a:r>
            <a:br>
              <a:rPr lang="en-US" sz="2000" dirty="0" smtClean="0"/>
            </a:br>
            <a:endParaRPr lang="en-US" sz="2000" dirty="0" smtClean="0"/>
          </a:p>
          <a:p>
            <a:r>
              <a:rPr lang="en-US" sz="2400" dirty="0" smtClean="0"/>
              <a:t>Host a Scholarship Essay writing workshop</a:t>
            </a:r>
            <a:br>
              <a:rPr lang="en-US" sz="2400" dirty="0" smtClean="0"/>
            </a:br>
            <a:endParaRPr lang="en-US" sz="2400" dirty="0" smtClean="0"/>
          </a:p>
          <a:p>
            <a:r>
              <a:rPr lang="en-US" sz="2400" dirty="0" smtClean="0"/>
              <a:t>Partner with community-based organizations to send mailings or emails about scholarships</a:t>
            </a:r>
            <a:br>
              <a:rPr lang="en-US" sz="2400" dirty="0" smtClean="0"/>
            </a:br>
            <a:endParaRPr lang="en-US" sz="2400" dirty="0" smtClean="0"/>
          </a:p>
          <a:p>
            <a:r>
              <a:rPr lang="en-US" sz="2400" dirty="0" smtClean="0"/>
              <a:t>Leverage school communications regularly sent to students </a:t>
            </a:r>
            <a:br>
              <a:rPr lang="en-US" sz="2400" dirty="0" smtClean="0"/>
            </a:br>
            <a:endParaRPr lang="en-US" sz="2400" dirty="0" smtClean="0"/>
          </a:p>
          <a:p>
            <a:r>
              <a:rPr lang="en-US" sz="2400" dirty="0" smtClean="0"/>
              <a:t>Publish a Scholarships article in the school newspaper</a:t>
            </a:r>
            <a:endParaRPr lang="en-US" sz="2400" dirty="0"/>
          </a:p>
        </p:txBody>
      </p:sp>
      <p:sp>
        <p:nvSpPr>
          <p:cNvPr id="3" name="Title 2"/>
          <p:cNvSpPr>
            <a:spLocks noGrp="1"/>
          </p:cNvSpPr>
          <p:nvPr>
            <p:ph type="ctrTitle"/>
          </p:nvPr>
        </p:nvSpPr>
        <p:spPr>
          <a:xfrm>
            <a:off x="466439" y="853965"/>
            <a:ext cx="8146470" cy="421121"/>
          </a:xfrm>
        </p:spPr>
        <p:txBody>
          <a:bodyPr>
            <a:noAutofit/>
          </a:bodyPr>
          <a:lstStyle/>
          <a:p>
            <a:r>
              <a:rPr lang="en-US" sz="2800" b="1" dirty="0" smtClean="0"/>
              <a:t>Promoting Scholarships to Your Students</a:t>
            </a:r>
            <a:endParaRPr lang="en-US" sz="2800" b="1" dirty="0"/>
          </a:p>
        </p:txBody>
      </p:sp>
      <p:sp>
        <p:nvSpPr>
          <p:cNvPr id="5" name="TextBox 4"/>
          <p:cNvSpPr txBox="1"/>
          <p:nvPr/>
        </p:nvSpPr>
        <p:spPr>
          <a:xfrm>
            <a:off x="5070763" y="3631623"/>
            <a:ext cx="2671949" cy="1754579"/>
          </a:xfrm>
          <a:prstGeom prst="rect">
            <a:avLst/>
          </a:prstGeom>
        </p:spPr>
        <p:txBody>
          <a:bodyPr wrap="none" rtlCol="0">
            <a:normAutofit/>
          </a:bodyPr>
          <a:lstStyle/>
          <a:p>
            <a:pPr defTabSz="342900">
              <a:spcBef>
                <a:spcPct val="0"/>
              </a:spcBef>
            </a:pPr>
            <a:endParaRPr lang="en-US" sz="1200" dirty="0">
              <a:solidFill>
                <a:prstClr val="black"/>
              </a:solidFill>
            </a:endParaRPr>
          </a:p>
        </p:txBody>
      </p:sp>
      <p:sp>
        <p:nvSpPr>
          <p:cNvPr id="6" name="Text Placeholder 2"/>
          <p:cNvSpPr txBox="1">
            <a:spLocks/>
          </p:cNvSpPr>
          <p:nvPr/>
        </p:nvSpPr>
        <p:spPr>
          <a:xfrm>
            <a:off x="5401732" y="338667"/>
            <a:ext cx="3742268" cy="330730"/>
          </a:xfrm>
          <a:prstGeom prst="rect">
            <a:avLst/>
          </a:prstGeom>
        </p:spPr>
        <p:txBody>
          <a:bodyPr/>
          <a:lstStyle>
            <a:lvl1pPr marL="342900" indent="-342900" algn="r"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College Financial Planning Tools</a:t>
            </a:r>
            <a:endParaRPr lang="en-US" dirty="0"/>
          </a:p>
        </p:txBody>
      </p:sp>
    </p:spTree>
    <p:extLst>
      <p:ext uri="{BB962C8B-B14F-4D97-AF65-F5344CB8AC3E}">
        <p14:creationId xmlns:p14="http://schemas.microsoft.com/office/powerpoint/2010/main" val="4027097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4733"/>
            <a:ext cx="8229600" cy="4793563"/>
          </a:xfrm>
        </p:spPr>
        <p:txBody>
          <a:bodyPr>
            <a:normAutofit/>
          </a:bodyPr>
          <a:lstStyle/>
          <a:p>
            <a:pPr fontAlgn="base"/>
            <a:endParaRPr lang="en-US" dirty="0"/>
          </a:p>
          <a:p>
            <a:endParaRPr lang="en-US" dirty="0" smtClean="0"/>
          </a:p>
          <a:p>
            <a:endParaRPr lang="en-US" dirty="0"/>
          </a:p>
        </p:txBody>
      </p:sp>
      <p:sp>
        <p:nvSpPr>
          <p:cNvPr id="3" name="Title 2"/>
          <p:cNvSpPr>
            <a:spLocks noGrp="1"/>
          </p:cNvSpPr>
          <p:nvPr>
            <p:ph type="ctrTitle"/>
          </p:nvPr>
        </p:nvSpPr>
        <p:spPr/>
        <p:txBody>
          <a:bodyPr>
            <a:noAutofit/>
          </a:bodyPr>
          <a:lstStyle/>
          <a:p>
            <a:r>
              <a:rPr lang="en-US" sz="2400" b="1" dirty="0" smtClean="0"/>
              <a:t>School Newspaper Scholarship Promotion</a:t>
            </a:r>
            <a:endParaRPr lang="en-US" sz="2400" b="1" dirty="0"/>
          </a:p>
        </p:txBody>
      </p:sp>
      <p:sp>
        <p:nvSpPr>
          <p:cNvPr id="5" name="Text Placeholder 2"/>
          <p:cNvSpPr txBox="1">
            <a:spLocks/>
          </p:cNvSpPr>
          <p:nvPr/>
        </p:nvSpPr>
        <p:spPr>
          <a:xfrm>
            <a:off x="5401732" y="338667"/>
            <a:ext cx="3742268" cy="330730"/>
          </a:xfrm>
          <a:prstGeom prst="rect">
            <a:avLst/>
          </a:prstGeom>
        </p:spPr>
        <p:txBody>
          <a:bodyPr/>
          <a:lstStyle>
            <a:lvl1pPr marL="342900" indent="-342900" algn="r"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College Financial Planning Tools</a:t>
            </a:r>
            <a:endParaRPr lang="en-US" dirty="0"/>
          </a:p>
        </p:txBody>
      </p:sp>
      <p:pic>
        <p:nvPicPr>
          <p:cNvPr id="9" name="Picture 8"/>
          <p:cNvPicPr>
            <a:picLocks noChangeAspect="1"/>
          </p:cNvPicPr>
          <p:nvPr/>
        </p:nvPicPr>
        <p:blipFill>
          <a:blip r:embed="rId3"/>
          <a:stretch>
            <a:fillRect/>
          </a:stretch>
        </p:blipFill>
        <p:spPr>
          <a:xfrm>
            <a:off x="457200" y="1541848"/>
            <a:ext cx="7945313" cy="824942"/>
          </a:xfrm>
          <a:prstGeom prst="rect">
            <a:avLst/>
          </a:prstGeom>
        </p:spPr>
      </p:pic>
      <p:sp>
        <p:nvSpPr>
          <p:cNvPr id="10" name="Rectangle 9"/>
          <p:cNvSpPr/>
          <p:nvPr/>
        </p:nvSpPr>
        <p:spPr>
          <a:xfrm>
            <a:off x="457200" y="2742882"/>
            <a:ext cx="8229600" cy="2308324"/>
          </a:xfrm>
          <a:prstGeom prst="rect">
            <a:avLst/>
          </a:prstGeom>
        </p:spPr>
        <p:txBody>
          <a:bodyPr wrap="square">
            <a:spAutoFit/>
          </a:bodyPr>
          <a:lstStyle/>
          <a:p>
            <a:r>
              <a:rPr lang="en-US" dirty="0" err="1"/>
              <a:t>ISU</a:t>
            </a:r>
            <a:r>
              <a:rPr lang="en-US" dirty="0"/>
              <a:t> Scholarship Finder</a:t>
            </a:r>
          </a:p>
          <a:p>
            <a:r>
              <a:rPr lang="en-US" dirty="0"/>
              <a:t>Many programs here and in the Financial Aid office offer dozens of scholarships for students. It can take a while to find one that fits you, but it is worth it to search through the website. You can use the Scholarship Finder tool to look up different names of scholarships or use key words to find what you are looking for. For example, if you are a Spanish major, type “Spanish” in the search finder and options will pop up. There is also a list of off-campus scholarships for different categories like ethnicity/diversity, women, transfer and religious.</a:t>
            </a:r>
          </a:p>
        </p:txBody>
      </p:sp>
      <p:sp>
        <p:nvSpPr>
          <p:cNvPr id="11" name="Rectangle 10"/>
          <p:cNvSpPr/>
          <p:nvPr/>
        </p:nvSpPr>
        <p:spPr>
          <a:xfrm>
            <a:off x="457199" y="5331585"/>
            <a:ext cx="8155709" cy="646331"/>
          </a:xfrm>
          <a:prstGeom prst="rect">
            <a:avLst/>
          </a:prstGeom>
        </p:spPr>
        <p:txBody>
          <a:bodyPr wrap="square">
            <a:spAutoFit/>
          </a:bodyPr>
          <a:lstStyle/>
          <a:p>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http://www.videtteonline.com/index.php/2015/04/08/where-to-search-for-scholarships/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922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439" y="833417"/>
            <a:ext cx="8146470" cy="421121"/>
          </a:xfrm>
        </p:spPr>
        <p:txBody>
          <a:bodyPr>
            <a:noAutofit/>
          </a:bodyPr>
          <a:lstStyle/>
          <a:p>
            <a:r>
              <a:rPr lang="en-US" sz="3200" b="1" dirty="0" smtClean="0"/>
              <a:t>Questions</a:t>
            </a:r>
            <a:endParaRPr lang="en-US" sz="3200" b="1" dirty="0"/>
          </a:p>
        </p:txBody>
      </p:sp>
    </p:spTree>
    <p:extLst>
      <p:ext uri="{BB962C8B-B14F-4D97-AF65-F5344CB8AC3E}">
        <p14:creationId xmlns:p14="http://schemas.microsoft.com/office/powerpoint/2010/main" val="91600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62582"/>
            <a:ext cx="8229600" cy="4515956"/>
          </a:xfrm>
        </p:spPr>
        <p:txBody>
          <a:bodyPr>
            <a:normAutofit/>
          </a:bodyPr>
          <a:lstStyle/>
          <a:p>
            <a:pPr>
              <a:buFontTx/>
              <a:buChar char="-"/>
            </a:pPr>
            <a:r>
              <a:rPr lang="en-US" sz="2400" b="1" dirty="0"/>
              <a:t>82% of all full-time, first-time (</a:t>
            </a:r>
            <a:r>
              <a:rPr lang="en-US" sz="2400" b="1" dirty="0" err="1"/>
              <a:t>FTFT</a:t>
            </a:r>
            <a:r>
              <a:rPr lang="en-US" sz="2400" b="1" dirty="0"/>
              <a:t>) undergraduate students receive some form of financial aid </a:t>
            </a:r>
          </a:p>
          <a:p>
            <a:pPr>
              <a:buFontTx/>
              <a:buChar char="-"/>
            </a:pPr>
            <a:endParaRPr lang="en-US" sz="2400" b="1" dirty="0"/>
          </a:p>
          <a:p>
            <a:pPr>
              <a:buFontTx/>
              <a:buChar char="-"/>
            </a:pPr>
            <a:r>
              <a:rPr lang="en-US" sz="2400" b="1" dirty="0"/>
              <a:t>92% at private colleges; 76% at public institutions</a:t>
            </a:r>
          </a:p>
          <a:p>
            <a:pPr>
              <a:buFontTx/>
              <a:buChar char="-"/>
            </a:pPr>
            <a:endParaRPr lang="en-US" sz="2400" b="1" dirty="0"/>
          </a:p>
          <a:p>
            <a:pPr>
              <a:buFontTx/>
              <a:buChar char="-"/>
            </a:pPr>
            <a:r>
              <a:rPr lang="en-US" sz="2400" b="1" dirty="0"/>
              <a:t>In 2013-2014 undergraduates received an average of $15,000 in aid from all sources</a:t>
            </a:r>
          </a:p>
          <a:p>
            <a:pPr>
              <a:buFontTx/>
              <a:buChar char="-"/>
            </a:pPr>
            <a:endParaRPr lang="en-US" sz="2400" b="1" dirty="0"/>
          </a:p>
          <a:p>
            <a:pPr>
              <a:buFontTx/>
              <a:buChar char="-"/>
            </a:pPr>
            <a:r>
              <a:rPr lang="en-US" sz="2400" b="1" dirty="0"/>
              <a:t>53% of all funds awarded to undergraduates were from a scholarship or grant</a:t>
            </a:r>
          </a:p>
          <a:p>
            <a:pPr>
              <a:buFontTx/>
              <a:buChar char="-"/>
            </a:pPr>
            <a:endParaRPr lang="en-US" sz="2000" b="1" dirty="0" smtClean="0"/>
          </a:p>
        </p:txBody>
      </p:sp>
      <p:sp>
        <p:nvSpPr>
          <p:cNvPr id="4" name="Text Placeholder 2"/>
          <p:cNvSpPr txBox="1">
            <a:spLocks/>
          </p:cNvSpPr>
          <p:nvPr/>
        </p:nvSpPr>
        <p:spPr bwMode="auto">
          <a:xfrm>
            <a:off x="457200" y="6078538"/>
            <a:ext cx="8229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lgn="l" rtl="0" eaLnBrk="0" fontAlgn="base" hangingPunct="0">
              <a:lnSpc>
                <a:spcPct val="90000"/>
              </a:lnSpc>
              <a:spcBef>
                <a:spcPts val="1800"/>
              </a:spcBef>
              <a:spcAft>
                <a:spcPct val="0"/>
              </a:spcAft>
              <a:buClr>
                <a:schemeClr val="tx1"/>
              </a:buClr>
              <a:buFont typeface="Arial" panose="020B0604020202020204" pitchFamily="34" charset="0"/>
              <a:buChar char="•"/>
              <a:defRPr sz="2400">
                <a:solidFill>
                  <a:schemeClr val="tx1"/>
                </a:solidFill>
                <a:latin typeface="+mn-lt"/>
                <a:ea typeface="+mn-ea"/>
                <a:cs typeface="+mn-cs"/>
              </a:defRPr>
            </a:lvl1pPr>
            <a:lvl2pPr marL="457200" indent="-228600" algn="l" rtl="0" eaLnBrk="0" fontAlgn="base" hangingPunct="0">
              <a:lnSpc>
                <a:spcPct val="90000"/>
              </a:lnSpc>
              <a:spcBef>
                <a:spcPts val="1200"/>
              </a:spcBef>
              <a:spcAft>
                <a:spcPct val="0"/>
              </a:spcAft>
              <a:buClr>
                <a:schemeClr val="tx1"/>
              </a:buClr>
              <a:buFont typeface="Arial" panose="020B0604020202020204" pitchFamily="34" charset="0"/>
              <a:buChar char="•"/>
              <a:defRPr sz="2200">
                <a:solidFill>
                  <a:schemeClr val="tx1"/>
                </a:solidFill>
                <a:latin typeface="+mn-lt"/>
              </a:defRPr>
            </a:lvl2pPr>
            <a:lvl3pPr marL="685800" indent="-182563" algn="l" rtl="0" eaLnBrk="0" fontAlgn="base" hangingPunct="0">
              <a:lnSpc>
                <a:spcPct val="90000"/>
              </a:lnSpc>
              <a:spcBef>
                <a:spcPts val="1000"/>
              </a:spcBef>
              <a:spcAft>
                <a:spcPct val="0"/>
              </a:spcAft>
              <a:buClr>
                <a:schemeClr val="tx1"/>
              </a:buClr>
              <a:buFont typeface="Arial" panose="020B0604020202020204" pitchFamily="34" charset="0"/>
              <a:buChar char="•"/>
              <a:defRPr>
                <a:solidFill>
                  <a:schemeClr val="tx1"/>
                </a:solidFill>
                <a:latin typeface="+mn-lt"/>
              </a:defRPr>
            </a:lvl3pPr>
            <a:lvl4pPr marL="868363" indent="-182563" algn="l" rtl="0" eaLnBrk="0" fontAlgn="base" hangingPunct="0">
              <a:lnSpc>
                <a:spcPct val="90000"/>
              </a:lnSpc>
              <a:spcBef>
                <a:spcPts val="800"/>
              </a:spcBef>
              <a:spcAft>
                <a:spcPct val="0"/>
              </a:spcAft>
              <a:buClr>
                <a:schemeClr val="tx1"/>
              </a:buClr>
              <a:buFont typeface="Arial" panose="020B0604020202020204" pitchFamily="34" charset="0"/>
              <a:buChar char="•"/>
              <a:defRPr sz="1600">
                <a:solidFill>
                  <a:schemeClr val="tx1"/>
                </a:solidFill>
                <a:latin typeface="+mn-lt"/>
              </a:defRPr>
            </a:lvl4pPr>
            <a:lvl5pPr marL="1050925" indent="-182563" algn="l" rtl="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mn-lt"/>
              </a:defRPr>
            </a:lvl5pPr>
            <a:lvl6pPr marL="15081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6pPr>
            <a:lvl7pPr marL="19653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7pPr>
            <a:lvl8pPr marL="24225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8pPr>
            <a:lvl9pPr marL="28797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9pPr>
          </a:lstStyle>
          <a:p>
            <a:pPr marL="0" indent="0" eaLnBrk="1" hangingPunct="1">
              <a:spcBef>
                <a:spcPct val="0"/>
              </a:spcBef>
              <a:buClrTx/>
              <a:buFontTx/>
              <a:buNone/>
              <a:defRPr/>
            </a:pPr>
            <a:r>
              <a:rPr lang="en-US" altLang="en-US" sz="900" kern="0" dirty="0" smtClean="0">
                <a:latin typeface="Helvetica" panose="020B0604020202020204" pitchFamily="34" charset="0"/>
                <a:ea typeface="ＭＳ Ｐゴシック" panose="020B0600070205080204" pitchFamily="34" charset="-128"/>
                <a:cs typeface="Helvetica" panose="020B0604020202020204" pitchFamily="34" charset="0"/>
              </a:rPr>
              <a:t>SOURCE: The College Board, </a:t>
            </a:r>
            <a:r>
              <a:rPr lang="en-US" altLang="en-US" sz="900" i="1" kern="0" dirty="0" smtClean="0">
                <a:latin typeface="Helvetica" panose="020B0604020202020204" pitchFamily="34" charset="0"/>
                <a:ea typeface="ＭＳ Ｐゴシック" panose="020B0600070205080204" pitchFamily="34" charset="-128"/>
                <a:cs typeface="Helvetica" panose="020B0604020202020204" pitchFamily="34" charset="0"/>
              </a:rPr>
              <a:t>Trends in Student Aid</a:t>
            </a:r>
            <a:endParaRPr lang="en-US" altLang="en-US" sz="900" kern="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Title 5"/>
          <p:cNvSpPr>
            <a:spLocks noGrp="1"/>
          </p:cNvSpPr>
          <p:nvPr>
            <p:ph type="ctrTitle"/>
          </p:nvPr>
        </p:nvSpPr>
        <p:spPr>
          <a:xfrm>
            <a:off x="466439" y="895062"/>
            <a:ext cx="8146470" cy="421121"/>
          </a:xfrm>
        </p:spPr>
        <p:txBody>
          <a:bodyPr>
            <a:noAutofit/>
          </a:bodyPr>
          <a:lstStyle/>
          <a:p>
            <a:r>
              <a:rPr lang="en-US" sz="2800" b="1" dirty="0" smtClean="0"/>
              <a:t>Sticker Price?</a:t>
            </a:r>
            <a:endParaRPr lang="en-US" sz="2800" b="1" dirty="0"/>
          </a:p>
        </p:txBody>
      </p:sp>
    </p:spTree>
    <p:extLst>
      <p:ext uri="{BB962C8B-B14F-4D97-AF65-F5344CB8AC3E}">
        <p14:creationId xmlns:p14="http://schemas.microsoft.com/office/powerpoint/2010/main" val="1293693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4874" y="2402283"/>
            <a:ext cx="8229600" cy="3153566"/>
          </a:xfrm>
        </p:spPr>
        <p:txBody>
          <a:bodyPr>
            <a:normAutofit/>
          </a:bodyPr>
          <a:lstStyle/>
          <a:p>
            <a:pPr>
              <a:buFontTx/>
              <a:buChar char="-"/>
            </a:pPr>
            <a:r>
              <a:rPr lang="en-US" sz="2400" dirty="0" smtClean="0"/>
              <a:t>Net </a:t>
            </a:r>
            <a:r>
              <a:rPr lang="en-US" sz="2400" dirty="0"/>
              <a:t>Price </a:t>
            </a:r>
            <a:r>
              <a:rPr lang="en-US" sz="2400" dirty="0" smtClean="0"/>
              <a:t>Calculator</a:t>
            </a:r>
          </a:p>
          <a:p>
            <a:pPr>
              <a:buFontTx/>
              <a:buChar char="-"/>
            </a:pPr>
            <a:endParaRPr lang="en-US" sz="2400" dirty="0"/>
          </a:p>
          <a:p>
            <a:pPr>
              <a:buFontTx/>
              <a:buChar char="-"/>
            </a:pPr>
            <a:r>
              <a:rPr lang="en-US" sz="2400" dirty="0" smtClean="0"/>
              <a:t>Common Financial Aid </a:t>
            </a:r>
            <a:r>
              <a:rPr lang="en-US" sz="2400" dirty="0"/>
              <a:t>Award </a:t>
            </a:r>
            <a:r>
              <a:rPr lang="en-US" sz="2400" dirty="0" smtClean="0"/>
              <a:t>Letter</a:t>
            </a:r>
          </a:p>
          <a:p>
            <a:pPr>
              <a:buFontTx/>
              <a:buChar char="-"/>
            </a:pPr>
            <a:endParaRPr lang="en-US" sz="2400" dirty="0"/>
          </a:p>
          <a:p>
            <a:pPr>
              <a:buFontTx/>
              <a:buChar char="-"/>
            </a:pPr>
            <a:r>
              <a:rPr lang="en-US" sz="2400" dirty="0" smtClean="0"/>
              <a:t>College </a:t>
            </a:r>
            <a:r>
              <a:rPr lang="en-US" sz="2400" dirty="0"/>
              <a:t>Scorecard/Ratings</a:t>
            </a:r>
          </a:p>
          <a:p>
            <a:pPr>
              <a:buFontTx/>
              <a:buChar char="-"/>
            </a:pPr>
            <a:endParaRPr lang="en-US" sz="2400" b="1" dirty="0" smtClean="0"/>
          </a:p>
          <a:p>
            <a:pPr>
              <a:buFontTx/>
              <a:buChar char="-"/>
            </a:pPr>
            <a:endParaRPr lang="en-US" sz="2000" b="1" dirty="0" smtClean="0"/>
          </a:p>
        </p:txBody>
      </p:sp>
      <p:sp>
        <p:nvSpPr>
          <p:cNvPr id="6" name="Title 5"/>
          <p:cNvSpPr>
            <a:spLocks noGrp="1"/>
          </p:cNvSpPr>
          <p:nvPr>
            <p:ph type="ctrTitle"/>
          </p:nvPr>
        </p:nvSpPr>
        <p:spPr>
          <a:xfrm>
            <a:off x="466439" y="843691"/>
            <a:ext cx="8146470" cy="421121"/>
          </a:xfrm>
        </p:spPr>
        <p:txBody>
          <a:bodyPr>
            <a:noAutofit/>
          </a:bodyPr>
          <a:lstStyle/>
          <a:p>
            <a:r>
              <a:rPr lang="en-US" sz="3200" b="1" dirty="0" smtClean="0"/>
              <a:t>The Real Cost of Higher Education</a:t>
            </a:r>
            <a:endParaRPr lang="en-US" sz="3200" b="1" dirty="0"/>
          </a:p>
        </p:txBody>
      </p:sp>
    </p:spTree>
    <p:extLst>
      <p:ext uri="{BB962C8B-B14F-4D97-AF65-F5344CB8AC3E}">
        <p14:creationId xmlns:p14="http://schemas.microsoft.com/office/powerpoint/2010/main" val="424861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4874" y="2402283"/>
            <a:ext cx="8229600" cy="3153566"/>
          </a:xfrm>
        </p:spPr>
        <p:txBody>
          <a:bodyPr>
            <a:normAutofit fontScale="92500" lnSpcReduction="10000"/>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Online, College-specific estimator</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Average grant/scholarship available to a </a:t>
            </a:r>
            <a:r>
              <a:rPr lang="en-US" sz="2400" dirty="0" smtClean="0">
                <a:latin typeface="Arial" panose="020B0604020202020204" pitchFamily="34" charset="0"/>
                <a:cs typeface="Arial" panose="020B0604020202020204" pitchFamily="34" charset="0"/>
              </a:rPr>
              <a:t>family</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Average student loan and work-study eligibility</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Estimated award is not a promise, a guarantee, or an actual aid </a:t>
            </a:r>
            <a:r>
              <a:rPr lang="en-US" sz="2400" dirty="0" smtClean="0">
                <a:latin typeface="Arial" panose="020B0604020202020204" pitchFamily="34" charset="0"/>
                <a:cs typeface="Arial" panose="020B0604020202020204" pitchFamily="34" charset="0"/>
              </a:rPr>
              <a:t>offer</a:t>
            </a:r>
            <a:endParaRPr lang="en-US" sz="2400" b="1" dirty="0" smtClean="0"/>
          </a:p>
          <a:p>
            <a:pPr>
              <a:buFontTx/>
              <a:buChar char="-"/>
            </a:pPr>
            <a:endParaRPr lang="en-US" sz="2000" b="1" dirty="0" smtClean="0"/>
          </a:p>
        </p:txBody>
      </p:sp>
      <p:sp>
        <p:nvSpPr>
          <p:cNvPr id="6" name="Title 5"/>
          <p:cNvSpPr>
            <a:spLocks noGrp="1"/>
          </p:cNvSpPr>
          <p:nvPr>
            <p:ph type="ctrTitle"/>
          </p:nvPr>
        </p:nvSpPr>
        <p:spPr>
          <a:xfrm>
            <a:off x="466439" y="843691"/>
            <a:ext cx="8146470" cy="421121"/>
          </a:xfrm>
        </p:spPr>
        <p:txBody>
          <a:bodyPr>
            <a:noAutofit/>
          </a:bodyPr>
          <a:lstStyle/>
          <a:p>
            <a:r>
              <a:rPr lang="en-US" sz="3200" b="1" dirty="0" smtClean="0"/>
              <a:t>Net Price Calculators</a:t>
            </a:r>
            <a:endParaRPr lang="en-US" sz="3200" b="1" dirty="0"/>
          </a:p>
        </p:txBody>
      </p:sp>
    </p:spTree>
    <p:extLst>
      <p:ext uri="{BB962C8B-B14F-4D97-AF65-F5344CB8AC3E}">
        <p14:creationId xmlns:p14="http://schemas.microsoft.com/office/powerpoint/2010/main" val="23807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4874" y="1689904"/>
            <a:ext cx="8229600" cy="4155311"/>
          </a:xfrm>
        </p:spPr>
        <p:txBody>
          <a:bodyPr>
            <a:normAutofit fontScale="92500" lnSpcReduction="20000"/>
          </a:bodyPr>
          <a:lstStyle/>
          <a:p>
            <a:pPr>
              <a:buFontTx/>
              <a:buChar char="-"/>
            </a:pPr>
            <a:r>
              <a:rPr lang="en-US" sz="2800" dirty="0"/>
              <a:t>318 College sample (Public, Private, Doctoral, Baccalaureate)</a:t>
            </a:r>
          </a:p>
          <a:p>
            <a:pPr>
              <a:buFontTx/>
              <a:buChar char="-"/>
            </a:pPr>
            <a:endParaRPr lang="en-US" sz="900" dirty="0"/>
          </a:p>
          <a:p>
            <a:pPr>
              <a:buFontTx/>
              <a:buChar char="-"/>
            </a:pPr>
            <a:endParaRPr lang="en-US" sz="2800" dirty="0"/>
          </a:p>
          <a:p>
            <a:pPr>
              <a:buFontTx/>
              <a:buChar char="-"/>
            </a:pPr>
            <a:r>
              <a:rPr lang="en-US" sz="2800" dirty="0"/>
              <a:t>Current aid policies cancel out public vs. private prices differences for middle to lower income families</a:t>
            </a:r>
          </a:p>
          <a:p>
            <a:pPr>
              <a:buFontTx/>
              <a:buChar char="-"/>
            </a:pPr>
            <a:endParaRPr lang="en-US" sz="900" dirty="0"/>
          </a:p>
          <a:p>
            <a:pPr>
              <a:buFontTx/>
              <a:buChar char="-"/>
            </a:pPr>
            <a:endParaRPr lang="en-US" sz="2800" dirty="0"/>
          </a:p>
          <a:p>
            <a:pPr>
              <a:buFontTx/>
              <a:buChar char="-"/>
            </a:pPr>
            <a:r>
              <a:rPr lang="en-US" sz="2800" dirty="0"/>
              <a:t>On average, the net price calculated is 55% of the published price, with some differences for public (60–80%) and private (50–60%) </a:t>
            </a:r>
            <a:r>
              <a:rPr lang="en-US" sz="2800" dirty="0" smtClean="0"/>
              <a:t>universities</a:t>
            </a:r>
            <a:endParaRPr lang="en-US" sz="2800" dirty="0"/>
          </a:p>
        </p:txBody>
      </p:sp>
      <p:sp>
        <p:nvSpPr>
          <p:cNvPr id="6" name="Title 5"/>
          <p:cNvSpPr>
            <a:spLocks noGrp="1"/>
          </p:cNvSpPr>
          <p:nvPr>
            <p:ph type="ctrTitle"/>
          </p:nvPr>
        </p:nvSpPr>
        <p:spPr>
          <a:xfrm>
            <a:off x="457200" y="833417"/>
            <a:ext cx="8146470" cy="512498"/>
          </a:xfrm>
        </p:spPr>
        <p:txBody>
          <a:bodyPr>
            <a:noAutofit/>
          </a:bodyPr>
          <a:lstStyle/>
          <a:p>
            <a:r>
              <a:rPr lang="en-US" sz="3200" b="1" dirty="0" smtClean="0"/>
              <a:t>Net Price Calculator</a:t>
            </a:r>
            <a:endParaRPr lang="en-US" sz="3200" b="1" dirty="0"/>
          </a:p>
        </p:txBody>
      </p:sp>
      <p:sp>
        <p:nvSpPr>
          <p:cNvPr id="4" name="Text Placeholder 2"/>
          <p:cNvSpPr txBox="1">
            <a:spLocks/>
          </p:cNvSpPr>
          <p:nvPr/>
        </p:nvSpPr>
        <p:spPr bwMode="auto">
          <a:xfrm>
            <a:off x="457200" y="6078538"/>
            <a:ext cx="8229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lgn="l" rtl="0" eaLnBrk="0" fontAlgn="base" hangingPunct="0">
              <a:lnSpc>
                <a:spcPct val="90000"/>
              </a:lnSpc>
              <a:spcBef>
                <a:spcPts val="1800"/>
              </a:spcBef>
              <a:spcAft>
                <a:spcPct val="0"/>
              </a:spcAft>
              <a:buClr>
                <a:schemeClr val="tx1"/>
              </a:buClr>
              <a:buFont typeface="Arial" panose="020B0604020202020204" pitchFamily="34" charset="0"/>
              <a:buChar char="•"/>
              <a:defRPr sz="2400">
                <a:solidFill>
                  <a:schemeClr val="tx1"/>
                </a:solidFill>
                <a:latin typeface="+mn-lt"/>
                <a:ea typeface="+mn-ea"/>
                <a:cs typeface="+mn-cs"/>
              </a:defRPr>
            </a:lvl1pPr>
            <a:lvl2pPr marL="457200" indent="-228600" algn="l" rtl="0" eaLnBrk="0" fontAlgn="base" hangingPunct="0">
              <a:lnSpc>
                <a:spcPct val="90000"/>
              </a:lnSpc>
              <a:spcBef>
                <a:spcPts val="1200"/>
              </a:spcBef>
              <a:spcAft>
                <a:spcPct val="0"/>
              </a:spcAft>
              <a:buClr>
                <a:schemeClr val="tx1"/>
              </a:buClr>
              <a:buFont typeface="Arial" panose="020B0604020202020204" pitchFamily="34" charset="0"/>
              <a:buChar char="•"/>
              <a:defRPr sz="2200">
                <a:solidFill>
                  <a:schemeClr val="tx1"/>
                </a:solidFill>
                <a:latin typeface="+mn-lt"/>
              </a:defRPr>
            </a:lvl2pPr>
            <a:lvl3pPr marL="685800" indent="-182563" algn="l" rtl="0" eaLnBrk="0" fontAlgn="base" hangingPunct="0">
              <a:lnSpc>
                <a:spcPct val="90000"/>
              </a:lnSpc>
              <a:spcBef>
                <a:spcPts val="1000"/>
              </a:spcBef>
              <a:spcAft>
                <a:spcPct val="0"/>
              </a:spcAft>
              <a:buClr>
                <a:schemeClr val="tx1"/>
              </a:buClr>
              <a:buFont typeface="Arial" panose="020B0604020202020204" pitchFamily="34" charset="0"/>
              <a:buChar char="•"/>
              <a:defRPr>
                <a:solidFill>
                  <a:schemeClr val="tx1"/>
                </a:solidFill>
                <a:latin typeface="+mn-lt"/>
              </a:defRPr>
            </a:lvl3pPr>
            <a:lvl4pPr marL="868363" indent="-182563" algn="l" rtl="0" eaLnBrk="0" fontAlgn="base" hangingPunct="0">
              <a:lnSpc>
                <a:spcPct val="90000"/>
              </a:lnSpc>
              <a:spcBef>
                <a:spcPts val="800"/>
              </a:spcBef>
              <a:spcAft>
                <a:spcPct val="0"/>
              </a:spcAft>
              <a:buClr>
                <a:schemeClr val="tx1"/>
              </a:buClr>
              <a:buFont typeface="Arial" panose="020B0604020202020204" pitchFamily="34" charset="0"/>
              <a:buChar char="•"/>
              <a:defRPr sz="1600">
                <a:solidFill>
                  <a:schemeClr val="tx1"/>
                </a:solidFill>
                <a:latin typeface="+mn-lt"/>
              </a:defRPr>
            </a:lvl4pPr>
            <a:lvl5pPr marL="1050925" indent="-182563" algn="l" rtl="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mn-lt"/>
              </a:defRPr>
            </a:lvl5pPr>
            <a:lvl6pPr marL="15081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6pPr>
            <a:lvl7pPr marL="19653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7pPr>
            <a:lvl8pPr marL="24225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8pPr>
            <a:lvl9pPr marL="2879725" indent="-182563" algn="l" rtl="0" fontAlgn="base">
              <a:lnSpc>
                <a:spcPct val="90000"/>
              </a:lnSpc>
              <a:spcBef>
                <a:spcPts val="600"/>
              </a:spcBef>
              <a:spcAft>
                <a:spcPct val="0"/>
              </a:spcAft>
              <a:buClr>
                <a:schemeClr val="tx1"/>
              </a:buClr>
              <a:buFont typeface="Arial" pitchFamily="34" charset="0"/>
              <a:buChar char="•"/>
              <a:defRPr sz="1600">
                <a:solidFill>
                  <a:schemeClr val="tx1"/>
                </a:solidFill>
                <a:latin typeface="+mn-lt"/>
              </a:defRPr>
            </a:lvl9pPr>
          </a:lstStyle>
          <a:p>
            <a:pPr marL="0" indent="0" eaLnBrk="1" hangingPunct="1">
              <a:spcBef>
                <a:spcPct val="0"/>
              </a:spcBef>
              <a:buClrTx/>
              <a:buFontTx/>
              <a:buNone/>
              <a:defRPr/>
            </a:pPr>
            <a:r>
              <a:rPr lang="en-US" altLang="en-US" sz="900" kern="0" dirty="0" smtClean="0">
                <a:latin typeface="Helvetica" panose="020B0604020202020204" pitchFamily="34" charset="0"/>
                <a:ea typeface="ＭＳ Ｐゴシック" panose="020B0600070205080204" pitchFamily="34" charset="-128"/>
                <a:cs typeface="Helvetica" panose="020B0604020202020204" pitchFamily="34" charset="0"/>
              </a:rPr>
              <a:t>SOURCE: The College Board, </a:t>
            </a:r>
            <a:r>
              <a:rPr lang="en-US" altLang="en-US" sz="900" i="1" kern="0" dirty="0" smtClean="0">
                <a:latin typeface="Helvetica" panose="020B0604020202020204" pitchFamily="34" charset="0"/>
                <a:ea typeface="ＭＳ Ｐゴシック" panose="020B0600070205080204" pitchFamily="34" charset="-128"/>
                <a:cs typeface="Helvetica" panose="020B0604020202020204" pitchFamily="34" charset="0"/>
              </a:rPr>
              <a:t>Trends in Student Aid</a:t>
            </a:r>
            <a:endParaRPr lang="en-US" altLang="en-US" sz="900" kern="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Tree>
    <p:extLst>
      <p:ext uri="{BB962C8B-B14F-4D97-AF65-F5344CB8AC3E}">
        <p14:creationId xmlns:p14="http://schemas.microsoft.com/office/powerpoint/2010/main" val="232390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36" t="11998" r="27038" b="17612"/>
          <a:stretch/>
        </p:blipFill>
        <p:spPr bwMode="auto">
          <a:xfrm>
            <a:off x="685800" y="93034"/>
            <a:ext cx="7696200" cy="652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18504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20" t="38245" r="26851" b="22192"/>
          <a:stretch/>
        </p:blipFill>
        <p:spPr bwMode="auto">
          <a:xfrm>
            <a:off x="382278" y="1600199"/>
            <a:ext cx="8304521" cy="39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2318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 2009">
      <a:majorFont>
        <a:latin typeface="Franklin Gothic Medium"/>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normAutofit/>
      </a:bodyPr>
      <a:lstStyle>
        <a:defPPr marL="342900" marR="0" indent="-342900" algn="r" defTabSz="457200" rtl="0" eaLnBrk="1" fontAlgn="auto" latinLnBrk="0" hangingPunct="1">
          <a:lnSpc>
            <a:spcPct val="100000"/>
          </a:lnSpc>
          <a:spcBef>
            <a:spcPct val="20000"/>
          </a:spcBef>
          <a:spcAft>
            <a:spcPts val="0"/>
          </a:spcAft>
          <a:buClrTx/>
          <a:buSzTx/>
          <a:buFont typeface="Arial"/>
          <a:buNone/>
          <a:tabLst/>
          <a:defRPr kumimoji="0" sz="1400" b="0" i="0" u="none" strike="noStrike" kern="1200" cap="all" spc="0" normalizeH="0" baseline="0" noProof="0" dirty="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1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0AFE024EF9464A8E7D6F17EB05ECBF" ma:contentTypeVersion="0" ma:contentTypeDescription="Create a new document." ma:contentTypeScope="" ma:versionID="91408085aff81740e98fd4ddf85126de">
  <xsd:schema xmlns:xsd="http://www.w3.org/2001/XMLSchema" xmlns:xs="http://www.w3.org/2001/XMLSchema" xmlns:p="http://schemas.microsoft.com/office/2006/metadata/properties" targetNamespace="http://schemas.microsoft.com/office/2006/metadata/properties" ma:root="true" ma:fieldsID="3ca6a48b3b712740c8b78ca1382244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AC139F-56E9-4EE8-8C73-BE133E7A2346}">
  <ds:schemaRefs>
    <ds:schemaRef ds:uri="http://schemas.microsoft.com/sharepoint/v3/contenttype/forms"/>
  </ds:schemaRefs>
</ds:datastoreItem>
</file>

<file path=customXml/itemProps2.xml><?xml version="1.0" encoding="utf-8"?>
<ds:datastoreItem xmlns:ds="http://schemas.openxmlformats.org/officeDocument/2006/customXml" ds:itemID="{6A522901-1092-4DCC-A8C0-9C6F328F6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D53B00-2746-426B-A7EB-175658DB66BC}">
  <ds:schemaRefs>
    <ds:schemaRef ds:uri="http://purl.org/dc/dcmitype/"/>
    <ds:schemaRef ds:uri="http://purl.org/dc/terms/"/>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
  <TotalTime>9112</TotalTime>
  <Words>1332</Words>
  <Application>Microsoft Office PowerPoint</Application>
  <PresentationFormat>Letter Paper (8.5x11 in)</PresentationFormat>
  <Paragraphs>239</Paragraphs>
  <Slides>32</Slides>
  <Notes>26</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Office Theme</vt:lpstr>
      <vt:lpstr>1_Office Theme</vt:lpstr>
      <vt:lpstr>PowerPoint Presentation</vt:lpstr>
      <vt:lpstr>Today’s Objectives</vt:lpstr>
      <vt:lpstr>The Real Cost of Higher Education </vt:lpstr>
      <vt:lpstr>Sticker Price?</vt:lpstr>
      <vt:lpstr>The Real Cost of Higher Education</vt:lpstr>
      <vt:lpstr>Net Price Calculators</vt:lpstr>
      <vt:lpstr>Net Price Calculator</vt:lpstr>
      <vt:lpstr>PowerPoint Presentation</vt:lpstr>
      <vt:lpstr>PowerPoint Presentation</vt:lpstr>
      <vt:lpstr>Decoding the Award Letter</vt:lpstr>
      <vt:lpstr>College Scorecard</vt:lpstr>
      <vt:lpstr>College Ratings System</vt:lpstr>
      <vt:lpstr>PowerPoint Presentation</vt:lpstr>
      <vt:lpstr>What Can the High School Do To Help?</vt:lpstr>
      <vt:lpstr>Getting Families Ready for the Financial Realities of College</vt:lpstr>
      <vt:lpstr>Helping Seniors</vt:lpstr>
      <vt:lpstr>Helping Seniors</vt:lpstr>
      <vt:lpstr>Helping Seniors</vt:lpstr>
      <vt:lpstr>Helping Seniors</vt:lpstr>
      <vt:lpstr>Sallie Mae’s How America Pays for College Study and Insights into the College Financial Planning Process</vt:lpstr>
      <vt:lpstr>College-Ready?</vt:lpstr>
      <vt:lpstr>Why is it important to plan for college costs?</vt:lpstr>
      <vt:lpstr>Choices that Non-planners Make to Pay for College</vt:lpstr>
      <vt:lpstr>Tools to Help with College Financial Planning</vt:lpstr>
      <vt:lpstr>Mobile Device Usage and Web Preferences </vt:lpstr>
      <vt:lpstr>Best Practices When Promoting Mobile Apps</vt:lpstr>
      <vt:lpstr>Best Practices When Promoting College Planning Calculators</vt:lpstr>
      <vt:lpstr>Scholarships Play An Increasingly Important Role In Paying For College</vt:lpstr>
      <vt:lpstr>Scholarship Resources</vt:lpstr>
      <vt:lpstr>Promoting Scholarships to Your Students</vt:lpstr>
      <vt:lpstr>School Newspaper Scholarship Promotion</vt:lpstr>
      <vt:lpstr>Questions</vt:lpstr>
    </vt:vector>
  </TitlesOfParts>
  <Company>Sallie Mae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Gail Legaspi-Gaull</dc:creator>
  <cp:lastModifiedBy>Default</cp:lastModifiedBy>
  <cp:revision>768</cp:revision>
  <cp:lastPrinted>2015-04-23T14:20:15Z</cp:lastPrinted>
  <dcterms:created xsi:type="dcterms:W3CDTF">2013-02-13T13:02:38Z</dcterms:created>
  <dcterms:modified xsi:type="dcterms:W3CDTF">2015-05-16T00:40:35Z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0x010100300AFE024EF9464A8E7D6F17EB05ECBF</vt:lpwstr>
  </property>
  <property fmtid="{D5CDD505-2E9C-101B-9397-08002B2CF9AE}" pid="3" name="TaxKeyword">
    <vt:lpwstr/>
  </property>
  <property fmtid="{D5CDD505-2E9C-101B-9397-08002B2CF9AE}" pid="4" name="SLM Compliance Class">
    <vt:lpwstr/>
  </property>
  <property fmtid="{D5CDD505-2E9C-101B-9397-08002B2CF9AE}" pid="5" name="SLM Communication Type">
    <vt:lpwstr/>
  </property>
  <property fmtid="{D5CDD505-2E9C-101B-9397-08002B2CF9AE}" pid="6" name="SLM Corporate Program">
    <vt:lpwstr/>
  </property>
  <property fmtid="{D5CDD505-2E9C-101B-9397-08002B2CF9AE}" pid="7" name="SLM Location">
    <vt:lpwstr/>
  </property>
  <property fmtid="{D5CDD505-2E9C-101B-9397-08002B2CF9AE}" pid="8" name="SLM Operation">
    <vt:lpwstr/>
  </property>
  <property fmtid="{D5CDD505-2E9C-101B-9397-08002B2CF9AE}" pid="9" name="SLM Business Area">
    <vt:lpwstr/>
  </property>
</Properties>
</file>