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3A4985-E748-4247-A4CF-E06F3853CEE8}" type="datetimeFigureOut">
              <a:rPr lang="en-US" smtClean="0"/>
              <a:t>5/15/2015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6D3CEA-DCF6-49AA-828B-7452B4B94672}" type="slidenum">
              <a:rPr lang="en-US" smtClean="0"/>
              <a:t>‹#›</a:t>
            </a:fld>
            <a:endParaRPr lang="en-US"/>
          </a:p>
        </p:txBody>
      </p:sp>
    </p:spTree>
    <p:extLst>
      <p:ext uri="{BB962C8B-B14F-4D97-AF65-F5344CB8AC3E}">
        <p14:creationId xmlns:p14="http://schemas.microsoft.com/office/powerpoint/2010/main" val="976563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Who are we?  50 miles north</a:t>
            </a:r>
            <a:r>
              <a:rPr lang="en-US" baseline="0" dirty="0" smtClean="0"/>
              <a:t> of Chicago in Lake County. Up near Antioch, Grayslake, Lake Forest, Libertyville. </a:t>
            </a:r>
            <a:endParaRPr lang="en-US" dirty="0" smtClean="0"/>
          </a:p>
          <a:p>
            <a:endParaRPr lang="en-US" dirty="0"/>
          </a:p>
        </p:txBody>
      </p:sp>
      <p:sp>
        <p:nvSpPr>
          <p:cNvPr id="4" name="Slide Number Placeholder 3"/>
          <p:cNvSpPr>
            <a:spLocks noGrp="1"/>
          </p:cNvSpPr>
          <p:nvPr>
            <p:ph type="sldNum" sz="quarter" idx="10"/>
          </p:nvPr>
        </p:nvSpPr>
        <p:spPr/>
        <p:txBody>
          <a:bodyPr/>
          <a:lstStyle/>
          <a:p>
            <a:fld id="{546D3CEA-DCF6-49AA-828B-7452B4B94672}" type="slidenum">
              <a:rPr lang="en-US" smtClean="0"/>
              <a:t>12</a:t>
            </a:fld>
            <a:endParaRPr lang="en-US"/>
          </a:p>
        </p:txBody>
      </p:sp>
    </p:spTree>
    <p:extLst>
      <p:ext uri="{BB962C8B-B14F-4D97-AF65-F5344CB8AC3E}">
        <p14:creationId xmlns:p14="http://schemas.microsoft.com/office/powerpoint/2010/main" val="1101315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1115" indent="-231115">
              <a:buAutoNum type="arabicPeriod"/>
            </a:pPr>
            <a:r>
              <a:rPr lang="en-US" dirty="0" smtClean="0"/>
              <a:t>40 minutes in Fall and</a:t>
            </a:r>
            <a:r>
              <a:rPr lang="en-US" baseline="0" dirty="0" smtClean="0"/>
              <a:t> Spring to address juniors and work through the college process, procedures, information and the use of Naviance.</a:t>
            </a:r>
          </a:p>
          <a:p>
            <a:pPr marL="231115" indent="-231115">
              <a:buAutoNum type="arabicPeriod"/>
            </a:pPr>
            <a:r>
              <a:rPr lang="en-US" baseline="0" dirty="0" smtClean="0"/>
              <a:t>Wide range academically, motivation (how and when to get started), knowledge of the process, knowledge of resources.</a:t>
            </a:r>
            <a:endParaRPr lang="en-US" dirty="0" smtClean="0"/>
          </a:p>
        </p:txBody>
      </p:sp>
      <p:sp>
        <p:nvSpPr>
          <p:cNvPr id="4" name="Slide Number Placeholder 3"/>
          <p:cNvSpPr>
            <a:spLocks noGrp="1"/>
          </p:cNvSpPr>
          <p:nvPr>
            <p:ph type="sldNum" sz="quarter" idx="10"/>
          </p:nvPr>
        </p:nvSpPr>
        <p:spPr/>
        <p:txBody>
          <a:bodyPr/>
          <a:lstStyle/>
          <a:p>
            <a:fld id="{546D3CEA-DCF6-49AA-828B-7452B4B94672}" type="slidenum">
              <a:rPr lang="en-US" smtClean="0"/>
              <a:t>13</a:t>
            </a:fld>
            <a:endParaRPr lang="en-US"/>
          </a:p>
        </p:txBody>
      </p:sp>
    </p:spTree>
    <p:extLst>
      <p:ext uri="{BB962C8B-B14F-4D97-AF65-F5344CB8AC3E}">
        <p14:creationId xmlns:p14="http://schemas.microsoft.com/office/powerpoint/2010/main" val="1876034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1115" indent="-231115">
              <a:buAutoNum type="arabicPeriod"/>
            </a:pPr>
            <a:r>
              <a:rPr lang="en-US" dirty="0" smtClean="0"/>
              <a:t>$25 dollars pays for binders for students,</a:t>
            </a:r>
            <a:r>
              <a:rPr lang="en-US" baseline="0" dirty="0" smtClean="0"/>
              <a:t> thank you gift cards for speakers and facilitators hourly costs.</a:t>
            </a:r>
          </a:p>
          <a:p>
            <a:pPr marL="231115" indent="-231115">
              <a:buAutoNum type="arabicPeriod"/>
            </a:pPr>
            <a:r>
              <a:rPr lang="en-US" baseline="0" dirty="0" smtClean="0"/>
              <a:t>Parents signed students up without students knowing. </a:t>
            </a:r>
          </a:p>
          <a:p>
            <a:pPr marL="231115" indent="-231115">
              <a:buAutoNum type="arabicPeriod"/>
            </a:pPr>
            <a:r>
              <a:rPr lang="en-US" baseline="0" dirty="0" smtClean="0"/>
              <a:t>Band and sport camps. Have 2 dates in separate weeks to accommodate camps and vacations. One morning/afternoon session. Coordinate with in house tech facilities issues.</a:t>
            </a:r>
          </a:p>
        </p:txBody>
      </p:sp>
      <p:sp>
        <p:nvSpPr>
          <p:cNvPr id="4" name="Slide Number Placeholder 3"/>
          <p:cNvSpPr>
            <a:spLocks noGrp="1"/>
          </p:cNvSpPr>
          <p:nvPr>
            <p:ph type="sldNum" sz="quarter" idx="10"/>
          </p:nvPr>
        </p:nvSpPr>
        <p:spPr/>
        <p:txBody>
          <a:bodyPr/>
          <a:lstStyle/>
          <a:p>
            <a:fld id="{546D3CEA-DCF6-49AA-828B-7452B4B94672}" type="slidenum">
              <a:rPr lang="en-US" smtClean="0"/>
              <a:t>14</a:t>
            </a:fld>
            <a:endParaRPr lang="en-US"/>
          </a:p>
        </p:txBody>
      </p:sp>
    </p:spTree>
    <p:extLst>
      <p:ext uri="{BB962C8B-B14F-4D97-AF65-F5344CB8AC3E}">
        <p14:creationId xmlns:p14="http://schemas.microsoft.com/office/powerpoint/2010/main" val="3684774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Binder overview included individual transcript and</a:t>
            </a:r>
            <a:r>
              <a:rPr lang="en-US" baseline="0" dirty="0" smtClean="0"/>
              <a:t> tabbed sections of 1. monthly calendar, 2. tab to list all awards and personal achievements, 3. resources and information about essays and personal statements including “Evaluate Yourself Questionnaire” 4. Testing information including dates for ACT/SAT community college proficiency test and AP 5. In house directions about the process including sending ACT score report, transcript and letter of rec requests 6.  Financial aid </a:t>
            </a:r>
            <a:r>
              <a:rPr lang="en-US" baseline="0" dirty="0" err="1" smtClean="0"/>
              <a:t>informtion</a:t>
            </a:r>
            <a:r>
              <a:rPr lang="en-US" baseline="0" dirty="0" smtClean="0"/>
              <a:t> including FAFSA and net price calculator 7. Glossary of terms 8. Additional information – college visits, wait listed, careers, shopping lists</a:t>
            </a:r>
            <a:endParaRPr lang="en-US" dirty="0" smtClean="0"/>
          </a:p>
        </p:txBody>
      </p:sp>
      <p:sp>
        <p:nvSpPr>
          <p:cNvPr id="4" name="Slide Number Placeholder 3"/>
          <p:cNvSpPr>
            <a:spLocks noGrp="1"/>
          </p:cNvSpPr>
          <p:nvPr>
            <p:ph type="sldNum" sz="quarter" idx="10"/>
          </p:nvPr>
        </p:nvSpPr>
        <p:spPr/>
        <p:txBody>
          <a:bodyPr/>
          <a:lstStyle/>
          <a:p>
            <a:fld id="{546D3CEA-DCF6-49AA-828B-7452B4B94672}" type="slidenum">
              <a:rPr lang="en-US" smtClean="0"/>
              <a:t>15</a:t>
            </a:fld>
            <a:endParaRPr lang="en-US"/>
          </a:p>
        </p:txBody>
      </p:sp>
    </p:spTree>
    <p:extLst>
      <p:ext uri="{BB962C8B-B14F-4D97-AF65-F5344CB8AC3E}">
        <p14:creationId xmlns:p14="http://schemas.microsoft.com/office/powerpoint/2010/main" val="2563165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Lab time spent</a:t>
            </a:r>
            <a:r>
              <a:rPr lang="en-US" baseline="0" dirty="0" smtClean="0"/>
              <a:t> researching an organizing self. Info gathering. Students reported this was the most helpful sheet.</a:t>
            </a:r>
            <a:endParaRPr lang="en-US" dirty="0" smtClean="0"/>
          </a:p>
        </p:txBody>
      </p:sp>
      <p:sp>
        <p:nvSpPr>
          <p:cNvPr id="4" name="Slide Number Placeholder 3"/>
          <p:cNvSpPr>
            <a:spLocks noGrp="1"/>
          </p:cNvSpPr>
          <p:nvPr>
            <p:ph type="sldNum" sz="quarter" idx="10"/>
          </p:nvPr>
        </p:nvSpPr>
        <p:spPr/>
        <p:txBody>
          <a:bodyPr/>
          <a:lstStyle/>
          <a:p>
            <a:fld id="{546D3CEA-DCF6-49AA-828B-7452B4B94672}" type="slidenum">
              <a:rPr lang="en-US" smtClean="0"/>
              <a:t>16</a:t>
            </a:fld>
            <a:endParaRPr lang="en-US"/>
          </a:p>
        </p:txBody>
      </p:sp>
    </p:spTree>
    <p:extLst>
      <p:ext uri="{BB962C8B-B14F-4D97-AF65-F5344CB8AC3E}">
        <p14:creationId xmlns:p14="http://schemas.microsoft.com/office/powerpoint/2010/main" val="236597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19DEB1-DC26-4875-B903-A8DA267BD091}"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98412-0CC4-4E1B-A500-2C060D1F79B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19DEB1-DC26-4875-B903-A8DA267BD091}"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98412-0CC4-4E1B-A500-2C060D1F79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F19DEB1-DC26-4875-B903-A8DA267BD091}"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98412-0CC4-4E1B-A500-2C060D1F79BD}"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19DEB1-DC26-4875-B903-A8DA267BD091}"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98412-0CC4-4E1B-A500-2C060D1F79BD}"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19DEB1-DC26-4875-B903-A8DA267BD091}"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98412-0CC4-4E1B-A500-2C060D1F79B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F19DEB1-DC26-4875-B903-A8DA267BD091}" type="datetimeFigureOut">
              <a:rPr lang="en-US" smtClean="0"/>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98412-0CC4-4E1B-A500-2C060D1F79BD}"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19DEB1-DC26-4875-B903-A8DA267BD091}" type="datetimeFigureOut">
              <a:rPr lang="en-US" smtClean="0"/>
              <a:t>5/15/2015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798412-0CC4-4E1B-A500-2C060D1F79B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19DEB1-DC26-4875-B903-A8DA267BD091}" type="datetimeFigureOut">
              <a:rPr lang="en-US" smtClean="0"/>
              <a:t>5/15/2015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98412-0CC4-4E1B-A500-2C060D1F79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F19DEB1-DC26-4875-B903-A8DA267BD091}" type="datetimeFigureOut">
              <a:rPr lang="en-US" smtClean="0"/>
              <a:t>5/15/2015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798412-0CC4-4E1B-A500-2C060D1F79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F19DEB1-DC26-4875-B903-A8DA267BD091}" type="datetimeFigureOut">
              <a:rPr lang="en-US" smtClean="0"/>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98412-0CC4-4E1B-A500-2C060D1F79BD}"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9DEB1-DC26-4875-B903-A8DA267BD091}" type="datetimeFigureOut">
              <a:rPr lang="en-US" smtClean="0"/>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98412-0CC4-4E1B-A500-2C060D1F79BD}"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F19DEB1-DC26-4875-B903-A8DA267BD091}" type="datetimeFigureOut">
              <a:rPr lang="en-US" smtClean="0"/>
              <a:t>5/15/2015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6798412-0CC4-4E1B-A500-2C060D1F79BD}"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Summer Workshop</a:t>
            </a:r>
            <a:br>
              <a:rPr lang="en-US" dirty="0" smtClean="0"/>
            </a:br>
            <a:r>
              <a:rPr lang="en-US" dirty="0" smtClean="0"/>
              <a:t>EXTRAVAGANZA</a:t>
            </a:r>
            <a:endParaRPr lang="en-US" dirty="0"/>
          </a:p>
        </p:txBody>
      </p:sp>
      <p:sp>
        <p:nvSpPr>
          <p:cNvPr id="3" name="Subtitle 2"/>
          <p:cNvSpPr>
            <a:spLocks noGrp="1"/>
          </p:cNvSpPr>
          <p:nvPr>
            <p:ph type="subTitle" idx="1"/>
          </p:nvPr>
        </p:nvSpPr>
        <p:spPr/>
        <p:txBody>
          <a:bodyPr>
            <a:normAutofit/>
          </a:bodyPr>
          <a:lstStyle/>
          <a:p>
            <a:endParaRPr lang="en-US" sz="2400" dirty="0"/>
          </a:p>
          <a:p>
            <a:r>
              <a:rPr lang="en-US" sz="2400" dirty="0" smtClean="0"/>
              <a:t>IACAC Annual Conference 2015</a:t>
            </a:r>
            <a:endParaRPr lang="en-US" sz="2400" dirty="0"/>
          </a:p>
        </p:txBody>
      </p:sp>
    </p:spTree>
    <p:extLst>
      <p:ext uri="{BB962C8B-B14F-4D97-AF65-F5344CB8AC3E}">
        <p14:creationId xmlns:p14="http://schemas.microsoft.com/office/powerpoint/2010/main" val="3424956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Our staff folds it into our already required summer hours</a:t>
            </a:r>
          </a:p>
          <a:p>
            <a:r>
              <a:rPr lang="en-US" sz="2800" dirty="0"/>
              <a:t>Group instruction vs. individual meetings, trade-offs are worth it</a:t>
            </a:r>
          </a:p>
          <a:p>
            <a:r>
              <a:rPr lang="en-US" sz="2800" dirty="0"/>
              <a:t>Provide handouts for the Essay Seminar and optional CA Workshop data cheat-sheet</a:t>
            </a:r>
          </a:p>
        </p:txBody>
      </p:sp>
      <p:sp>
        <p:nvSpPr>
          <p:cNvPr id="3" name="Title 2"/>
          <p:cNvSpPr>
            <a:spLocks noGrp="1"/>
          </p:cNvSpPr>
          <p:nvPr>
            <p:ph type="title"/>
          </p:nvPr>
        </p:nvSpPr>
        <p:spPr/>
        <p:txBody>
          <a:bodyPr/>
          <a:lstStyle/>
          <a:p>
            <a:r>
              <a:rPr lang="en-US" dirty="0" smtClean="0"/>
              <a:t>Costs</a:t>
            </a:r>
            <a:endParaRPr lang="en-US" dirty="0"/>
          </a:p>
        </p:txBody>
      </p:sp>
    </p:spTree>
    <p:extLst>
      <p:ext uri="{BB962C8B-B14F-4D97-AF65-F5344CB8AC3E}">
        <p14:creationId xmlns:p14="http://schemas.microsoft.com/office/powerpoint/2010/main" val="3770313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Boot Camp</a:t>
            </a:r>
            <a:endParaRPr lang="en-US" dirty="0"/>
          </a:p>
        </p:txBody>
      </p:sp>
      <p:sp>
        <p:nvSpPr>
          <p:cNvPr id="5" name="Text Placeholder 4"/>
          <p:cNvSpPr>
            <a:spLocks noGrp="1"/>
          </p:cNvSpPr>
          <p:nvPr>
            <p:ph type="body" idx="1"/>
          </p:nvPr>
        </p:nvSpPr>
        <p:spPr/>
        <p:txBody>
          <a:bodyPr>
            <a:normAutofit/>
          </a:bodyPr>
          <a:lstStyle/>
          <a:p>
            <a:r>
              <a:rPr lang="en-US" sz="2400" dirty="0" smtClean="0"/>
              <a:t>Nicole </a:t>
            </a:r>
            <a:r>
              <a:rPr lang="en-US" sz="2400" dirty="0" err="1" smtClean="0"/>
              <a:t>Repa</a:t>
            </a:r>
            <a:r>
              <a:rPr lang="en-US" sz="2400" dirty="0" smtClean="0"/>
              <a:t>, Lake High School</a:t>
            </a:r>
            <a:endParaRPr lang="en-US" sz="2400" dirty="0"/>
          </a:p>
        </p:txBody>
      </p:sp>
    </p:spTree>
    <p:extLst>
      <p:ext uri="{BB962C8B-B14F-4D97-AF65-F5344CB8AC3E}">
        <p14:creationId xmlns:p14="http://schemas.microsoft.com/office/powerpoint/2010/main" val="320993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Autofit/>
          </a:bodyPr>
          <a:lstStyle/>
          <a:p>
            <a:r>
              <a:rPr lang="en-US" sz="2800" dirty="0"/>
              <a:t>Population: 1465  </a:t>
            </a:r>
          </a:p>
          <a:p>
            <a:r>
              <a:rPr lang="en-US" sz="2800" dirty="0" smtClean="0"/>
              <a:t>Class </a:t>
            </a:r>
            <a:r>
              <a:rPr lang="en-US" sz="2800" dirty="0"/>
              <a:t>of 2015: 383</a:t>
            </a:r>
          </a:p>
          <a:p>
            <a:r>
              <a:rPr lang="en-US" sz="2800" dirty="0" smtClean="0"/>
              <a:t>ACT </a:t>
            </a:r>
            <a:r>
              <a:rPr lang="en-US" sz="2800" dirty="0"/>
              <a:t>mid 50% 20-27;  Top 25% 27-35</a:t>
            </a:r>
          </a:p>
          <a:p>
            <a:r>
              <a:rPr lang="en-US" sz="2800" dirty="0" smtClean="0"/>
              <a:t>Post </a:t>
            </a:r>
            <a:r>
              <a:rPr lang="en-US" sz="2800" dirty="0"/>
              <a:t>secondary plans: 94%   (58% 4 year;  36% 2 year)</a:t>
            </a:r>
          </a:p>
          <a:p>
            <a:r>
              <a:rPr lang="en-US" sz="2800" dirty="0" smtClean="0"/>
              <a:t>981 </a:t>
            </a:r>
            <a:r>
              <a:rPr lang="en-US" sz="2800" dirty="0"/>
              <a:t>applications to 224 schools</a:t>
            </a:r>
          </a:p>
          <a:p>
            <a:r>
              <a:rPr lang="en-US" sz="2800" dirty="0" smtClean="0"/>
              <a:t>Attending </a:t>
            </a:r>
            <a:r>
              <a:rPr lang="en-US" sz="2800" dirty="0"/>
              <a:t>92 different schools in 24 different states</a:t>
            </a:r>
          </a:p>
        </p:txBody>
      </p:sp>
      <p:sp>
        <p:nvSpPr>
          <p:cNvPr id="4" name="Title 3"/>
          <p:cNvSpPr>
            <a:spLocks noGrp="1"/>
          </p:cNvSpPr>
          <p:nvPr>
            <p:ph type="title"/>
          </p:nvPr>
        </p:nvSpPr>
        <p:spPr/>
        <p:txBody>
          <a:bodyPr>
            <a:normAutofit fontScale="90000"/>
          </a:bodyPr>
          <a:lstStyle/>
          <a:p>
            <a:r>
              <a:rPr lang="en-US" dirty="0" smtClean="0"/>
              <a:t>Lakes Community H.S.</a:t>
            </a:r>
            <a:br>
              <a:rPr lang="en-US" dirty="0" smtClean="0"/>
            </a:br>
            <a:r>
              <a:rPr lang="en-US" dirty="0" smtClean="0"/>
              <a:t>Lake Villa, IL</a:t>
            </a:r>
            <a:endParaRPr lang="en-US" dirty="0"/>
          </a:p>
        </p:txBody>
      </p:sp>
    </p:spTree>
    <p:extLst>
      <p:ext uri="{BB962C8B-B14F-4D97-AF65-F5344CB8AC3E}">
        <p14:creationId xmlns:p14="http://schemas.microsoft.com/office/powerpoint/2010/main" val="2314281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50000"/>
              </a:lnSpc>
            </a:pPr>
            <a:r>
              <a:rPr lang="en-US" sz="2800" dirty="0"/>
              <a:t>Insufficient time during school day</a:t>
            </a:r>
          </a:p>
          <a:p>
            <a:pPr>
              <a:lnSpc>
                <a:spcPct val="150000"/>
              </a:lnSpc>
            </a:pPr>
            <a:r>
              <a:rPr lang="en-US" sz="2800" dirty="0" smtClean="0"/>
              <a:t>Wide </a:t>
            </a:r>
            <a:r>
              <a:rPr lang="en-US" sz="2800" dirty="0"/>
              <a:t>range of students </a:t>
            </a:r>
          </a:p>
          <a:p>
            <a:pPr>
              <a:lnSpc>
                <a:spcPct val="150000"/>
              </a:lnSpc>
            </a:pPr>
            <a:r>
              <a:rPr lang="en-US" sz="2800" dirty="0" smtClean="0"/>
              <a:t>Give </a:t>
            </a:r>
            <a:r>
              <a:rPr lang="en-US" sz="2800" dirty="0"/>
              <a:t>time outside the school year</a:t>
            </a:r>
          </a:p>
        </p:txBody>
      </p:sp>
      <p:sp>
        <p:nvSpPr>
          <p:cNvPr id="3" name="Title 2"/>
          <p:cNvSpPr>
            <a:spLocks noGrp="1"/>
          </p:cNvSpPr>
          <p:nvPr>
            <p:ph type="title"/>
          </p:nvPr>
        </p:nvSpPr>
        <p:spPr/>
        <p:txBody>
          <a:bodyPr/>
          <a:lstStyle/>
          <a:p>
            <a:r>
              <a:rPr lang="en-US" dirty="0" smtClean="0"/>
              <a:t>Why Boot Camp?</a:t>
            </a:r>
            <a:endParaRPr lang="en-US" dirty="0"/>
          </a:p>
        </p:txBody>
      </p:sp>
    </p:spTree>
    <p:extLst>
      <p:ext uri="{BB962C8B-B14F-4D97-AF65-F5344CB8AC3E}">
        <p14:creationId xmlns:p14="http://schemas.microsoft.com/office/powerpoint/2010/main" val="3554798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Registration form available during summer school registration</a:t>
            </a:r>
          </a:p>
          <a:p>
            <a:r>
              <a:rPr lang="en-US" sz="2800" dirty="0" smtClean="0"/>
              <a:t>$</a:t>
            </a:r>
            <a:r>
              <a:rPr lang="en-US" sz="2800" dirty="0"/>
              <a:t>25 per student; waived for students with reduced fees</a:t>
            </a:r>
          </a:p>
          <a:p>
            <a:r>
              <a:rPr lang="en-US" sz="2800" dirty="0" smtClean="0"/>
              <a:t>Announcements</a:t>
            </a:r>
            <a:r>
              <a:rPr lang="en-US" sz="2800" dirty="0"/>
              <a:t>, email blasts to students and parents</a:t>
            </a:r>
          </a:p>
          <a:p>
            <a:r>
              <a:rPr lang="en-US" sz="2800" dirty="0" smtClean="0"/>
              <a:t>Scheduling </a:t>
            </a:r>
            <a:r>
              <a:rPr lang="en-US" sz="2800" dirty="0"/>
              <a:t>around other camps and activities</a:t>
            </a:r>
          </a:p>
        </p:txBody>
      </p:sp>
      <p:sp>
        <p:nvSpPr>
          <p:cNvPr id="3" name="Title 2"/>
          <p:cNvSpPr>
            <a:spLocks noGrp="1"/>
          </p:cNvSpPr>
          <p:nvPr>
            <p:ph type="title"/>
          </p:nvPr>
        </p:nvSpPr>
        <p:spPr/>
        <p:txBody>
          <a:bodyPr/>
          <a:lstStyle/>
          <a:p>
            <a:r>
              <a:rPr lang="en-US" dirty="0"/>
              <a:t>Implementation of Boot Camp</a:t>
            </a:r>
          </a:p>
        </p:txBody>
      </p:sp>
    </p:spTree>
    <p:extLst>
      <p:ext uri="{BB962C8B-B14F-4D97-AF65-F5344CB8AC3E}">
        <p14:creationId xmlns:p14="http://schemas.microsoft.com/office/powerpoint/2010/main" val="744089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 of Boot Camp</a:t>
            </a:r>
          </a:p>
        </p:txBody>
      </p:sp>
      <p:pic>
        <p:nvPicPr>
          <p:cNvPr id="4" name="Content Placeholder 3"/>
          <p:cNvPicPr>
            <a:picLocks noGrp="1" noChangeAspect="1"/>
          </p:cNvPicPr>
          <p:nvPr/>
        </p:nvPicPr>
        <p:blipFill>
          <a:blip r:embed="rId3">
            <a:extLst>
              <a:ext uri="{28A0092B-C50C-407E-A947-70E740481C1C}">
                <a14:useLocalDpi xmlns:a14="http://schemas.microsoft.com/office/drawing/2010/main" val="0"/>
              </a:ext>
            </a:extLst>
          </a:blip>
          <a:stretch>
            <a:fillRect/>
          </a:stretch>
        </p:blipFill>
        <p:spPr>
          <a:xfrm>
            <a:off x="2476500" y="1307888"/>
            <a:ext cx="3924300" cy="5397711"/>
          </a:xfrm>
          <a:prstGeom prst="rect">
            <a:avLst/>
          </a:prstGeom>
        </p:spPr>
      </p:pic>
    </p:spTree>
    <p:extLst>
      <p:ext uri="{BB962C8B-B14F-4D97-AF65-F5344CB8AC3E}">
        <p14:creationId xmlns:p14="http://schemas.microsoft.com/office/powerpoint/2010/main" val="3683060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Organization Sheet</a:t>
            </a:r>
          </a:p>
        </p:txBody>
      </p:sp>
      <p:pic>
        <p:nvPicPr>
          <p:cNvPr id="4" name="Content Placeholder 7"/>
          <p:cNvPicPr>
            <a:picLocks noGrp="1" noChangeAspect="1"/>
          </p:cNvPicPr>
          <p:nvPr/>
        </p:nvPicPr>
        <p:blipFill>
          <a:blip r:embed="rId3">
            <a:extLst>
              <a:ext uri="{28A0092B-C50C-407E-A947-70E740481C1C}">
                <a14:useLocalDpi xmlns:a14="http://schemas.microsoft.com/office/drawing/2010/main" val="0"/>
              </a:ext>
            </a:extLst>
          </a:blip>
          <a:stretch>
            <a:fillRect/>
          </a:stretch>
        </p:blipFill>
        <p:spPr>
          <a:xfrm>
            <a:off x="205851" y="2590800"/>
            <a:ext cx="8732298" cy="3429000"/>
          </a:xfrm>
          <a:prstGeom prst="rect">
            <a:avLst/>
          </a:prstGeom>
        </p:spPr>
      </p:pic>
    </p:spTree>
    <p:extLst>
      <p:ext uri="{BB962C8B-B14F-4D97-AF65-F5344CB8AC3E}">
        <p14:creationId xmlns:p14="http://schemas.microsoft.com/office/powerpoint/2010/main" val="205786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Earlier dates in summer to begin the process</a:t>
            </a:r>
          </a:p>
          <a:p>
            <a:r>
              <a:rPr lang="en-US" sz="2800" dirty="0" smtClean="0"/>
              <a:t>Forced </a:t>
            </a:r>
            <a:r>
              <a:rPr lang="en-US" sz="2800" dirty="0"/>
              <a:t>fun</a:t>
            </a:r>
          </a:p>
          <a:p>
            <a:r>
              <a:rPr lang="en-US" sz="2800" dirty="0" smtClean="0"/>
              <a:t>Appreciated </a:t>
            </a:r>
            <a:r>
              <a:rPr lang="en-US" sz="2800" dirty="0"/>
              <a:t>binder to organize self and use as </a:t>
            </a:r>
            <a:r>
              <a:rPr lang="en-US" sz="2800" dirty="0" smtClean="0"/>
              <a:t>resource</a:t>
            </a:r>
            <a:endParaRPr lang="en-US" sz="2800" dirty="0"/>
          </a:p>
          <a:p>
            <a:r>
              <a:rPr lang="en-US" sz="2800" dirty="0" smtClean="0"/>
              <a:t>Hearing </a:t>
            </a:r>
            <a:r>
              <a:rPr lang="en-US" sz="2800" dirty="0"/>
              <a:t>message from college reps</a:t>
            </a:r>
          </a:p>
          <a:p>
            <a:r>
              <a:rPr lang="en-US" sz="2800" dirty="0" smtClean="0"/>
              <a:t>Helpful </a:t>
            </a:r>
            <a:r>
              <a:rPr lang="en-US" sz="2800" dirty="0"/>
              <a:t>information regardless of where applying</a:t>
            </a:r>
          </a:p>
        </p:txBody>
      </p:sp>
      <p:sp>
        <p:nvSpPr>
          <p:cNvPr id="3" name="Title 2"/>
          <p:cNvSpPr>
            <a:spLocks noGrp="1"/>
          </p:cNvSpPr>
          <p:nvPr>
            <p:ph type="title"/>
          </p:nvPr>
        </p:nvSpPr>
        <p:spPr/>
        <p:txBody>
          <a:bodyPr/>
          <a:lstStyle/>
          <a:p>
            <a:r>
              <a:rPr lang="en-US" dirty="0"/>
              <a:t>Student Feedback</a:t>
            </a:r>
          </a:p>
        </p:txBody>
      </p:sp>
    </p:spTree>
    <p:extLst>
      <p:ext uri="{BB962C8B-B14F-4D97-AF65-F5344CB8AC3E}">
        <p14:creationId xmlns:p14="http://schemas.microsoft.com/office/powerpoint/2010/main" val="837112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College Boot Camp</a:t>
            </a:r>
            <a:endParaRPr lang="en-US" dirty="0"/>
          </a:p>
        </p:txBody>
      </p:sp>
      <p:sp>
        <p:nvSpPr>
          <p:cNvPr id="5" name="Text Placeholder 4"/>
          <p:cNvSpPr>
            <a:spLocks noGrp="1"/>
          </p:cNvSpPr>
          <p:nvPr>
            <p:ph type="body" idx="1"/>
          </p:nvPr>
        </p:nvSpPr>
        <p:spPr/>
        <p:txBody>
          <a:bodyPr>
            <a:normAutofit/>
          </a:bodyPr>
          <a:lstStyle/>
          <a:p>
            <a:r>
              <a:rPr lang="en-US" sz="2400" dirty="0"/>
              <a:t>Rachel </a:t>
            </a:r>
            <a:r>
              <a:rPr lang="en-US" sz="2400" dirty="0" err="1"/>
              <a:t>Georgakis</a:t>
            </a:r>
            <a:r>
              <a:rPr lang="en-US" sz="2400" dirty="0"/>
              <a:t>, Fenton High School</a:t>
            </a:r>
          </a:p>
        </p:txBody>
      </p:sp>
    </p:spTree>
    <p:extLst>
      <p:ext uri="{BB962C8B-B14F-4D97-AF65-F5344CB8AC3E}">
        <p14:creationId xmlns:p14="http://schemas.microsoft.com/office/powerpoint/2010/main" val="1743427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Autofit/>
          </a:bodyPr>
          <a:lstStyle/>
          <a:p>
            <a:r>
              <a:rPr lang="en-US" sz="2800" dirty="0"/>
              <a:t>Over 50% are First Gen</a:t>
            </a:r>
          </a:p>
          <a:p>
            <a:r>
              <a:rPr lang="en-US" sz="2800" dirty="0"/>
              <a:t>Over 55% participate in FFRLP</a:t>
            </a:r>
          </a:p>
          <a:p>
            <a:r>
              <a:rPr lang="en-US" sz="2800" dirty="0"/>
              <a:t>Over 60% of students who file the FAFSA are PELL Eligible</a:t>
            </a:r>
          </a:p>
          <a:p>
            <a:r>
              <a:rPr lang="en-US" sz="2800" dirty="0"/>
              <a:t>42% start at a 4 year institution</a:t>
            </a:r>
          </a:p>
          <a:p>
            <a:r>
              <a:rPr lang="en-US" sz="2800" dirty="0"/>
              <a:t>45% start at a 2 year institution</a:t>
            </a:r>
          </a:p>
          <a:p>
            <a:r>
              <a:rPr lang="en-US" sz="2800" dirty="0"/>
              <a:t>52% Latino</a:t>
            </a:r>
          </a:p>
        </p:txBody>
      </p:sp>
      <p:sp>
        <p:nvSpPr>
          <p:cNvPr id="4" name="Title 3"/>
          <p:cNvSpPr>
            <a:spLocks noGrp="1"/>
          </p:cNvSpPr>
          <p:nvPr>
            <p:ph type="title"/>
          </p:nvPr>
        </p:nvSpPr>
        <p:spPr/>
        <p:txBody>
          <a:bodyPr/>
          <a:lstStyle/>
          <a:p>
            <a:r>
              <a:rPr lang="en-US" dirty="0"/>
              <a:t>Fenton High School Population</a:t>
            </a:r>
          </a:p>
        </p:txBody>
      </p:sp>
    </p:spTree>
    <p:extLst>
      <p:ext uri="{BB962C8B-B14F-4D97-AF65-F5344CB8AC3E}">
        <p14:creationId xmlns:p14="http://schemas.microsoft.com/office/powerpoint/2010/main" val="221188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50000"/>
              </a:lnSpc>
            </a:pPr>
            <a:r>
              <a:rPr lang="en-US" sz="2800" dirty="0" smtClean="0"/>
              <a:t>Jill Cervantes, New Trier High School</a:t>
            </a:r>
          </a:p>
          <a:p>
            <a:pPr>
              <a:lnSpc>
                <a:spcPct val="150000"/>
              </a:lnSpc>
            </a:pPr>
            <a:r>
              <a:rPr lang="en-US" sz="2800" dirty="0" smtClean="0"/>
              <a:t>Nicole </a:t>
            </a:r>
            <a:r>
              <a:rPr lang="en-US" sz="2800" dirty="0" err="1" smtClean="0"/>
              <a:t>Repa</a:t>
            </a:r>
            <a:r>
              <a:rPr lang="en-US" sz="2800" dirty="0" smtClean="0"/>
              <a:t>, Lakes Community High School</a:t>
            </a:r>
          </a:p>
          <a:p>
            <a:pPr>
              <a:lnSpc>
                <a:spcPct val="150000"/>
              </a:lnSpc>
            </a:pPr>
            <a:r>
              <a:rPr lang="en-US" sz="2800" dirty="0" smtClean="0"/>
              <a:t>Rachel </a:t>
            </a:r>
            <a:r>
              <a:rPr lang="en-US" sz="2800" dirty="0" err="1" smtClean="0"/>
              <a:t>Georgakis</a:t>
            </a:r>
            <a:r>
              <a:rPr lang="en-US" sz="2800" dirty="0" smtClean="0"/>
              <a:t>, Fenton High School</a:t>
            </a:r>
          </a:p>
          <a:p>
            <a:pPr>
              <a:lnSpc>
                <a:spcPct val="150000"/>
              </a:lnSpc>
            </a:pPr>
            <a:r>
              <a:rPr lang="en-US" sz="2800" dirty="0" smtClean="0"/>
              <a:t>Brian La Porte, Naperville North High School</a:t>
            </a:r>
            <a:endParaRPr lang="en-US" sz="2800" dirty="0"/>
          </a:p>
        </p:txBody>
      </p:sp>
      <p:sp>
        <p:nvSpPr>
          <p:cNvPr id="3" name="Title 2"/>
          <p:cNvSpPr>
            <a:spLocks noGrp="1"/>
          </p:cNvSpPr>
          <p:nvPr>
            <p:ph type="title"/>
          </p:nvPr>
        </p:nvSpPr>
        <p:spPr/>
        <p:txBody>
          <a:bodyPr>
            <a:normAutofit fontScale="90000"/>
          </a:bodyPr>
          <a:lstStyle/>
          <a:p>
            <a:r>
              <a:rPr lang="en-US" dirty="0" smtClean="0"/>
              <a:t>Summer Workshop EXTRAVAGANZA</a:t>
            </a:r>
            <a:endParaRPr lang="en-US" dirty="0"/>
          </a:p>
        </p:txBody>
      </p:sp>
    </p:spTree>
    <p:extLst>
      <p:ext uri="{BB962C8B-B14F-4D97-AF65-F5344CB8AC3E}">
        <p14:creationId xmlns:p14="http://schemas.microsoft.com/office/powerpoint/2010/main" val="3711832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Help first generation and underrepresented college bound students with the college application process</a:t>
            </a:r>
          </a:p>
        </p:txBody>
      </p:sp>
      <p:sp>
        <p:nvSpPr>
          <p:cNvPr id="3" name="Title 2"/>
          <p:cNvSpPr>
            <a:spLocks noGrp="1"/>
          </p:cNvSpPr>
          <p:nvPr>
            <p:ph type="title"/>
          </p:nvPr>
        </p:nvSpPr>
        <p:spPr/>
        <p:txBody>
          <a:bodyPr/>
          <a:lstStyle/>
          <a:p>
            <a:r>
              <a:rPr lang="en-US" dirty="0"/>
              <a:t>Purpose of College Boot Camp</a:t>
            </a:r>
          </a:p>
        </p:txBody>
      </p:sp>
    </p:spTree>
    <p:extLst>
      <p:ext uri="{BB962C8B-B14F-4D97-AF65-F5344CB8AC3E}">
        <p14:creationId xmlns:p14="http://schemas.microsoft.com/office/powerpoint/2010/main" val="2494265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700" dirty="0"/>
              <a:t>First gen and other underrepresented students with a 3.0 and above are invited to apply</a:t>
            </a:r>
          </a:p>
          <a:p>
            <a:r>
              <a:rPr lang="en-US" sz="2700" dirty="0"/>
              <a:t>3 days in August from 9am-3pm at FHS</a:t>
            </a:r>
          </a:p>
          <a:p>
            <a:r>
              <a:rPr lang="en-US" sz="2700" dirty="0"/>
              <a:t>Free to students, Includes lunch and transportation to college campuses</a:t>
            </a:r>
          </a:p>
          <a:p>
            <a:r>
              <a:rPr lang="en-US" sz="2700" dirty="0"/>
              <a:t>Led by 3-4 FHS counselors, regional representatives, and financial aid professionals</a:t>
            </a:r>
          </a:p>
        </p:txBody>
      </p:sp>
      <p:sp>
        <p:nvSpPr>
          <p:cNvPr id="3" name="Title 2"/>
          <p:cNvSpPr>
            <a:spLocks noGrp="1"/>
          </p:cNvSpPr>
          <p:nvPr>
            <p:ph type="title"/>
          </p:nvPr>
        </p:nvSpPr>
        <p:spPr/>
        <p:txBody>
          <a:bodyPr/>
          <a:lstStyle/>
          <a:p>
            <a:r>
              <a:rPr lang="en-US" dirty="0"/>
              <a:t>College Boot Camp Logistics</a:t>
            </a:r>
          </a:p>
        </p:txBody>
      </p:sp>
    </p:spTree>
    <p:extLst>
      <p:ext uri="{BB962C8B-B14F-4D97-AF65-F5344CB8AC3E}">
        <p14:creationId xmlns:p14="http://schemas.microsoft.com/office/powerpoint/2010/main" val="3020697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College Boot Camp Sessions</a:t>
            </a:r>
          </a:p>
        </p:txBody>
      </p:sp>
      <p:sp>
        <p:nvSpPr>
          <p:cNvPr id="4" name="Content Placeholder 3"/>
          <p:cNvSpPr>
            <a:spLocks noGrp="1"/>
          </p:cNvSpPr>
          <p:nvPr>
            <p:ph sz="quarter" idx="13"/>
          </p:nvPr>
        </p:nvSpPr>
        <p:spPr/>
        <p:txBody>
          <a:bodyPr>
            <a:normAutofit/>
          </a:bodyPr>
          <a:lstStyle/>
          <a:p>
            <a:r>
              <a:rPr lang="en-US" sz="2700" dirty="0"/>
              <a:t>Pre/Post Test</a:t>
            </a:r>
          </a:p>
          <a:p>
            <a:r>
              <a:rPr lang="en-US" sz="2700" dirty="0"/>
              <a:t>Finding Your Fit</a:t>
            </a:r>
          </a:p>
          <a:p>
            <a:r>
              <a:rPr lang="en-US" sz="2700" dirty="0"/>
              <a:t>College Fairs, Campus Visits, College Reps</a:t>
            </a:r>
          </a:p>
          <a:p>
            <a:r>
              <a:rPr lang="en-US" sz="2700" dirty="0"/>
              <a:t>Financial Aid</a:t>
            </a:r>
          </a:p>
          <a:p>
            <a:r>
              <a:rPr lang="en-US" sz="2700" dirty="0" smtClean="0"/>
              <a:t>Naviance</a:t>
            </a:r>
          </a:p>
          <a:p>
            <a:r>
              <a:rPr lang="en-US" sz="2700" dirty="0"/>
              <a:t>Personal </a:t>
            </a:r>
            <a:r>
              <a:rPr lang="en-US" sz="2700" dirty="0" smtClean="0"/>
              <a:t>Statement</a:t>
            </a:r>
            <a:endParaRPr lang="en-US" sz="2700" dirty="0"/>
          </a:p>
        </p:txBody>
      </p:sp>
      <p:sp>
        <p:nvSpPr>
          <p:cNvPr id="5" name="Content Placeholder 4"/>
          <p:cNvSpPr>
            <a:spLocks noGrp="1"/>
          </p:cNvSpPr>
          <p:nvPr>
            <p:ph sz="quarter" idx="14"/>
          </p:nvPr>
        </p:nvSpPr>
        <p:spPr/>
        <p:txBody>
          <a:bodyPr>
            <a:noAutofit/>
          </a:bodyPr>
          <a:lstStyle/>
          <a:p>
            <a:r>
              <a:rPr lang="en-US" sz="2700" dirty="0" smtClean="0"/>
              <a:t>Common </a:t>
            </a:r>
            <a:r>
              <a:rPr lang="en-US" sz="2700" dirty="0"/>
              <a:t>App and Application Workshop</a:t>
            </a:r>
          </a:p>
          <a:p>
            <a:r>
              <a:rPr lang="en-US" sz="2700" dirty="0"/>
              <a:t>Campus Visit</a:t>
            </a:r>
          </a:p>
          <a:p>
            <a:r>
              <a:rPr lang="en-US" sz="2700" dirty="0"/>
              <a:t>Mock Admissions (new for 2015)</a:t>
            </a:r>
          </a:p>
          <a:p>
            <a:r>
              <a:rPr lang="en-US" sz="2700" dirty="0"/>
              <a:t>Parent Workshop/Reception (future)</a:t>
            </a:r>
          </a:p>
        </p:txBody>
      </p:sp>
    </p:spTree>
    <p:extLst>
      <p:ext uri="{BB962C8B-B14F-4D97-AF65-F5344CB8AC3E}">
        <p14:creationId xmlns:p14="http://schemas.microsoft.com/office/powerpoint/2010/main" val="2470761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College &amp; Career Readiness</a:t>
            </a:r>
            <a:br>
              <a:rPr lang="en-US" dirty="0" smtClean="0"/>
            </a:br>
            <a:r>
              <a:rPr lang="en-US" dirty="0" smtClean="0"/>
              <a:t>Workshop</a:t>
            </a:r>
            <a:endParaRPr lang="en-US" dirty="0"/>
          </a:p>
        </p:txBody>
      </p:sp>
      <p:sp>
        <p:nvSpPr>
          <p:cNvPr id="6" name="Text Placeholder 5"/>
          <p:cNvSpPr>
            <a:spLocks noGrp="1"/>
          </p:cNvSpPr>
          <p:nvPr>
            <p:ph type="body" idx="1"/>
          </p:nvPr>
        </p:nvSpPr>
        <p:spPr/>
        <p:txBody>
          <a:bodyPr>
            <a:normAutofit/>
          </a:bodyPr>
          <a:lstStyle/>
          <a:p>
            <a:r>
              <a:rPr lang="en-US" sz="2400" dirty="0" smtClean="0"/>
              <a:t>Brian La Porte, Naperville North High School</a:t>
            </a:r>
            <a:endParaRPr lang="en-US" sz="2400" dirty="0"/>
          </a:p>
        </p:txBody>
      </p:sp>
    </p:spTree>
    <p:extLst>
      <p:ext uri="{BB962C8B-B14F-4D97-AF65-F5344CB8AC3E}">
        <p14:creationId xmlns:p14="http://schemas.microsoft.com/office/powerpoint/2010/main" val="270029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sz="2800" dirty="0"/>
              <a:t>Monday through Thursday (2 weeks)</a:t>
            </a:r>
          </a:p>
          <a:p>
            <a:r>
              <a:rPr lang="en-US" sz="2800" dirty="0"/>
              <a:t>8:00am – 11:00am</a:t>
            </a:r>
          </a:p>
          <a:p>
            <a:r>
              <a:rPr lang="en-US" sz="2800" dirty="0"/>
              <a:t>Cost: $50/student</a:t>
            </a:r>
          </a:p>
          <a:p>
            <a:r>
              <a:rPr lang="en-US" sz="2800" dirty="0"/>
              <a:t>Does NOT count for credit / Does NOT appear on transcript</a:t>
            </a:r>
          </a:p>
          <a:p>
            <a:r>
              <a:rPr lang="en-US" sz="2800" dirty="0"/>
              <a:t>Classes capped at 15-20 </a:t>
            </a:r>
            <a:r>
              <a:rPr lang="en-US" sz="2800" dirty="0" smtClean="0"/>
              <a:t>students</a:t>
            </a:r>
            <a:endParaRPr lang="en-US" sz="2800" dirty="0"/>
          </a:p>
        </p:txBody>
      </p:sp>
      <p:sp>
        <p:nvSpPr>
          <p:cNvPr id="4" name="Title 3"/>
          <p:cNvSpPr>
            <a:spLocks noGrp="1"/>
          </p:cNvSpPr>
          <p:nvPr>
            <p:ph type="title"/>
          </p:nvPr>
        </p:nvSpPr>
        <p:spPr/>
        <p:txBody>
          <a:bodyPr/>
          <a:lstStyle/>
          <a:p>
            <a:r>
              <a:rPr lang="en-US" dirty="0" smtClean="0"/>
              <a:t>General Course Information</a:t>
            </a:r>
            <a:endParaRPr lang="en-US" dirty="0"/>
          </a:p>
        </p:txBody>
      </p:sp>
    </p:spTree>
    <p:extLst>
      <p:ext uri="{BB962C8B-B14F-4D97-AF65-F5344CB8AC3E}">
        <p14:creationId xmlns:p14="http://schemas.microsoft.com/office/powerpoint/2010/main" val="2853967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nSpc>
                <a:spcPct val="150000"/>
              </a:lnSpc>
            </a:pPr>
            <a:r>
              <a:rPr lang="en-US" sz="2800" b="1" dirty="0"/>
              <a:t>Monday : </a:t>
            </a:r>
            <a:r>
              <a:rPr lang="en-US" sz="2800" dirty="0"/>
              <a:t>Career </a:t>
            </a:r>
            <a:r>
              <a:rPr lang="en-US" sz="2800" dirty="0" smtClean="0"/>
              <a:t>Research </a:t>
            </a:r>
            <a:r>
              <a:rPr lang="en-US" sz="2800" dirty="0"/>
              <a:t>(</a:t>
            </a:r>
            <a:r>
              <a:rPr lang="en-US" sz="2800" dirty="0" err="1"/>
              <a:t>CareerCruising</a:t>
            </a:r>
            <a:r>
              <a:rPr lang="en-US" sz="2800" dirty="0"/>
              <a:t>)</a:t>
            </a:r>
          </a:p>
          <a:p>
            <a:pPr>
              <a:lnSpc>
                <a:spcPct val="150000"/>
              </a:lnSpc>
            </a:pPr>
            <a:r>
              <a:rPr lang="en-US" sz="2800" b="1" dirty="0"/>
              <a:t>Tuesday: </a:t>
            </a:r>
            <a:r>
              <a:rPr lang="en-US" sz="2800" dirty="0"/>
              <a:t>College Research (Naviance)</a:t>
            </a:r>
          </a:p>
          <a:p>
            <a:pPr>
              <a:lnSpc>
                <a:spcPct val="150000"/>
              </a:lnSpc>
            </a:pPr>
            <a:r>
              <a:rPr lang="en-US" sz="2800" b="1" dirty="0"/>
              <a:t>Wednesday: </a:t>
            </a:r>
            <a:r>
              <a:rPr lang="en-US" sz="2800" dirty="0"/>
              <a:t>Soft Skills / Interviewing Skills</a:t>
            </a:r>
          </a:p>
          <a:p>
            <a:pPr>
              <a:lnSpc>
                <a:spcPct val="150000"/>
              </a:lnSpc>
            </a:pPr>
            <a:r>
              <a:rPr lang="en-US" sz="2800" b="1" dirty="0"/>
              <a:t>Thursday: </a:t>
            </a:r>
            <a:r>
              <a:rPr lang="en-US" sz="2800" dirty="0"/>
              <a:t>Presentations (Mock Interviews)</a:t>
            </a:r>
          </a:p>
          <a:p>
            <a:pPr>
              <a:lnSpc>
                <a:spcPct val="150000"/>
              </a:lnSpc>
            </a:pPr>
            <a:r>
              <a:rPr lang="en-US" sz="2800" b="1" dirty="0"/>
              <a:t>Friday: </a:t>
            </a:r>
            <a:r>
              <a:rPr lang="en-US" sz="2800" dirty="0"/>
              <a:t>Wrap-up / Evaluations (No Class</a:t>
            </a:r>
            <a:r>
              <a:rPr lang="en-US" sz="2800" dirty="0" smtClean="0"/>
              <a:t>)</a:t>
            </a:r>
            <a:endParaRPr lang="en-US" sz="2800" dirty="0"/>
          </a:p>
        </p:txBody>
      </p:sp>
      <p:sp>
        <p:nvSpPr>
          <p:cNvPr id="3" name="Title 2"/>
          <p:cNvSpPr>
            <a:spLocks noGrp="1"/>
          </p:cNvSpPr>
          <p:nvPr>
            <p:ph type="title"/>
          </p:nvPr>
        </p:nvSpPr>
        <p:spPr/>
        <p:txBody>
          <a:bodyPr/>
          <a:lstStyle/>
          <a:p>
            <a:r>
              <a:rPr lang="en-US" dirty="0" smtClean="0"/>
              <a:t>Course Outline</a:t>
            </a:r>
            <a:endParaRPr lang="en-US" dirty="0"/>
          </a:p>
        </p:txBody>
      </p:sp>
    </p:spTree>
    <p:extLst>
      <p:ext uri="{BB962C8B-B14F-4D97-AF65-F5344CB8AC3E}">
        <p14:creationId xmlns:p14="http://schemas.microsoft.com/office/powerpoint/2010/main" val="2851170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Overview </a:t>
            </a:r>
            <a:r>
              <a:rPr lang="en-US" sz="2800" dirty="0" err="1"/>
              <a:t>CareerCruising</a:t>
            </a:r>
            <a:endParaRPr lang="en-US" sz="2800" dirty="0"/>
          </a:p>
          <a:p>
            <a:r>
              <a:rPr lang="en-US" sz="2800" dirty="0"/>
              <a:t>Career Matchmaker</a:t>
            </a:r>
          </a:p>
          <a:p>
            <a:pPr lvl="1"/>
            <a:r>
              <a:rPr lang="en-US" sz="2000" dirty="0"/>
              <a:t>Students complete Matchmaker, My Skills, &amp; Education level</a:t>
            </a:r>
          </a:p>
          <a:p>
            <a:pPr lvl="1"/>
            <a:r>
              <a:rPr lang="en-US" sz="2000" dirty="0"/>
              <a:t>Students select 3 careers to research</a:t>
            </a:r>
          </a:p>
          <a:p>
            <a:pPr lvl="1"/>
            <a:r>
              <a:rPr lang="en-US" sz="2000" dirty="0"/>
              <a:t>Students narrow search to 1 career</a:t>
            </a:r>
          </a:p>
          <a:p>
            <a:pPr lvl="1"/>
            <a:r>
              <a:rPr lang="en-US" sz="2000" dirty="0"/>
              <a:t>Students research salary, job outlook, typical day, etc.</a:t>
            </a:r>
          </a:p>
          <a:p>
            <a:pPr lvl="1"/>
            <a:r>
              <a:rPr lang="en-US" sz="2000" dirty="0"/>
              <a:t>Students find 3-5 colleges that offer programs for intended career</a:t>
            </a:r>
          </a:p>
          <a:p>
            <a:endParaRPr lang="en-US" dirty="0"/>
          </a:p>
        </p:txBody>
      </p:sp>
      <p:sp>
        <p:nvSpPr>
          <p:cNvPr id="3" name="Title 2"/>
          <p:cNvSpPr>
            <a:spLocks noGrp="1"/>
          </p:cNvSpPr>
          <p:nvPr>
            <p:ph type="title"/>
          </p:nvPr>
        </p:nvSpPr>
        <p:spPr/>
        <p:txBody>
          <a:bodyPr/>
          <a:lstStyle/>
          <a:p>
            <a:r>
              <a:rPr lang="en-US" dirty="0" smtClean="0"/>
              <a:t>Monday Overview</a:t>
            </a:r>
            <a:endParaRPr lang="en-US" dirty="0"/>
          </a:p>
        </p:txBody>
      </p:sp>
    </p:spTree>
    <p:extLst>
      <p:ext uri="{BB962C8B-B14F-4D97-AF65-F5344CB8AC3E}">
        <p14:creationId xmlns:p14="http://schemas.microsoft.com/office/powerpoint/2010/main" val="2555151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a:t>Review </a:t>
            </a:r>
            <a:r>
              <a:rPr lang="en-US" sz="2800" dirty="0" err="1"/>
              <a:t>CareerCruising</a:t>
            </a:r>
            <a:endParaRPr lang="en-US" sz="2800" dirty="0"/>
          </a:p>
          <a:p>
            <a:r>
              <a:rPr lang="en-US" sz="2800" dirty="0"/>
              <a:t>Overview Naviance</a:t>
            </a:r>
          </a:p>
          <a:p>
            <a:pPr lvl="1"/>
            <a:r>
              <a:rPr lang="en-US" dirty="0"/>
              <a:t>Students add schools  from Day 1 to “Colleges I’m Thinking About”</a:t>
            </a:r>
          </a:p>
          <a:p>
            <a:pPr lvl="1"/>
            <a:r>
              <a:rPr lang="en-US" dirty="0"/>
              <a:t>Students research colleges &amp; their offerings</a:t>
            </a:r>
          </a:p>
          <a:p>
            <a:pPr lvl="1"/>
            <a:r>
              <a:rPr lang="en-US" dirty="0"/>
              <a:t>Students research average GPA/ACT, tuition, application type/deadline</a:t>
            </a:r>
          </a:p>
          <a:p>
            <a:pPr lvl="1"/>
            <a:r>
              <a:rPr lang="en-US" dirty="0"/>
              <a:t>Students narrow focus to 1 college that best fits their needs/wants</a:t>
            </a:r>
          </a:p>
        </p:txBody>
      </p:sp>
      <p:sp>
        <p:nvSpPr>
          <p:cNvPr id="3" name="Title 2"/>
          <p:cNvSpPr>
            <a:spLocks noGrp="1"/>
          </p:cNvSpPr>
          <p:nvPr>
            <p:ph type="title"/>
          </p:nvPr>
        </p:nvSpPr>
        <p:spPr/>
        <p:txBody>
          <a:bodyPr/>
          <a:lstStyle/>
          <a:p>
            <a:r>
              <a:rPr lang="en-US" dirty="0" smtClean="0"/>
              <a:t>Tuesday Overview</a:t>
            </a:r>
            <a:endParaRPr lang="en-US" dirty="0"/>
          </a:p>
        </p:txBody>
      </p:sp>
    </p:spTree>
    <p:extLst>
      <p:ext uri="{BB962C8B-B14F-4D97-AF65-F5344CB8AC3E}">
        <p14:creationId xmlns:p14="http://schemas.microsoft.com/office/powerpoint/2010/main" val="1661322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Review Naviance</a:t>
            </a:r>
          </a:p>
          <a:p>
            <a:r>
              <a:rPr lang="en-US" sz="2800" dirty="0"/>
              <a:t>Overview Soft Skills</a:t>
            </a:r>
          </a:p>
          <a:p>
            <a:pPr lvl="1"/>
            <a:r>
              <a:rPr lang="en-US" sz="2400" dirty="0" smtClean="0"/>
              <a:t>Start </a:t>
            </a:r>
            <a:r>
              <a:rPr lang="en-US" sz="2400" dirty="0"/>
              <a:t>with ice breaker</a:t>
            </a:r>
          </a:p>
          <a:p>
            <a:pPr lvl="1"/>
            <a:r>
              <a:rPr lang="en-US" sz="2400" dirty="0"/>
              <a:t>Explain what are “soft skills”</a:t>
            </a:r>
          </a:p>
          <a:p>
            <a:pPr lvl="2"/>
            <a:r>
              <a:rPr lang="en-US" sz="2400" dirty="0"/>
              <a:t>Teamwork, Communication, Problem Solving, </a:t>
            </a:r>
            <a:br>
              <a:rPr lang="en-US" sz="2400" dirty="0"/>
            </a:br>
            <a:r>
              <a:rPr lang="en-US" sz="2400" dirty="0"/>
              <a:t>Time Management &amp; Leadership</a:t>
            </a:r>
          </a:p>
          <a:p>
            <a:endParaRPr lang="en-US" sz="2800" dirty="0"/>
          </a:p>
        </p:txBody>
      </p:sp>
      <p:sp>
        <p:nvSpPr>
          <p:cNvPr id="3" name="Title 2"/>
          <p:cNvSpPr>
            <a:spLocks noGrp="1"/>
          </p:cNvSpPr>
          <p:nvPr>
            <p:ph type="title"/>
          </p:nvPr>
        </p:nvSpPr>
        <p:spPr/>
        <p:txBody>
          <a:bodyPr/>
          <a:lstStyle/>
          <a:p>
            <a:r>
              <a:rPr lang="en-US" dirty="0" smtClean="0"/>
              <a:t>Wednesday Overview</a:t>
            </a:r>
            <a:endParaRPr lang="en-US" dirty="0"/>
          </a:p>
        </p:txBody>
      </p:sp>
    </p:spTree>
    <p:extLst>
      <p:ext uri="{BB962C8B-B14F-4D97-AF65-F5344CB8AC3E}">
        <p14:creationId xmlns:p14="http://schemas.microsoft.com/office/powerpoint/2010/main" val="1632706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Overview Soft Skills</a:t>
            </a:r>
          </a:p>
          <a:p>
            <a:pPr lvl="1"/>
            <a:r>
              <a:rPr lang="en-US" sz="2400" dirty="0"/>
              <a:t>Interview Skills/ Etiquette</a:t>
            </a:r>
          </a:p>
          <a:p>
            <a:pPr lvl="2"/>
            <a:r>
              <a:rPr lang="en-US" sz="2400" dirty="0"/>
              <a:t>“Bad Interview” Video</a:t>
            </a:r>
          </a:p>
          <a:p>
            <a:pPr lvl="1"/>
            <a:r>
              <a:rPr lang="en-US" sz="2400" dirty="0"/>
              <a:t>Additional Ice Breaker</a:t>
            </a:r>
          </a:p>
          <a:p>
            <a:pPr lvl="1"/>
            <a:r>
              <a:rPr lang="en-US" sz="2400" dirty="0"/>
              <a:t>Thank You Note Writing</a:t>
            </a:r>
          </a:p>
          <a:p>
            <a:pPr lvl="1"/>
            <a:r>
              <a:rPr lang="en-US" sz="2400" dirty="0"/>
              <a:t>Resume Writing (time permitting)</a:t>
            </a:r>
          </a:p>
        </p:txBody>
      </p:sp>
      <p:sp>
        <p:nvSpPr>
          <p:cNvPr id="3" name="Title 2"/>
          <p:cNvSpPr>
            <a:spLocks noGrp="1"/>
          </p:cNvSpPr>
          <p:nvPr>
            <p:ph type="title"/>
          </p:nvPr>
        </p:nvSpPr>
        <p:spPr/>
        <p:txBody>
          <a:bodyPr/>
          <a:lstStyle/>
          <a:p>
            <a:r>
              <a:rPr lang="en-US" dirty="0" smtClean="0"/>
              <a:t>Wednesday Overview (Cont’d)</a:t>
            </a:r>
            <a:endParaRPr lang="en-US" dirty="0"/>
          </a:p>
        </p:txBody>
      </p:sp>
    </p:spTree>
    <p:extLst>
      <p:ext uri="{BB962C8B-B14F-4D97-AF65-F5344CB8AC3E}">
        <p14:creationId xmlns:p14="http://schemas.microsoft.com/office/powerpoint/2010/main" val="2380369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Essay Seminar and </a:t>
            </a:r>
            <a:br>
              <a:rPr lang="en-US" dirty="0"/>
            </a:br>
            <a:r>
              <a:rPr lang="en-US" dirty="0"/>
              <a:t>Common App Workshop</a:t>
            </a:r>
          </a:p>
        </p:txBody>
      </p:sp>
      <p:sp>
        <p:nvSpPr>
          <p:cNvPr id="5" name="Text Placeholder 4"/>
          <p:cNvSpPr>
            <a:spLocks noGrp="1"/>
          </p:cNvSpPr>
          <p:nvPr>
            <p:ph type="body" idx="1"/>
          </p:nvPr>
        </p:nvSpPr>
        <p:spPr/>
        <p:txBody>
          <a:bodyPr>
            <a:normAutofit/>
          </a:bodyPr>
          <a:lstStyle/>
          <a:p>
            <a:r>
              <a:rPr lang="en-US" sz="2400" dirty="0"/>
              <a:t>Jill Cervantes, New Trier High School</a:t>
            </a:r>
          </a:p>
        </p:txBody>
      </p:sp>
    </p:spTree>
    <p:extLst>
      <p:ext uri="{BB962C8B-B14F-4D97-AF65-F5344CB8AC3E}">
        <p14:creationId xmlns:p14="http://schemas.microsoft.com/office/powerpoint/2010/main" val="25525862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Review Soft Skills</a:t>
            </a:r>
          </a:p>
          <a:p>
            <a:r>
              <a:rPr lang="en-US" sz="2800" dirty="0"/>
              <a:t>Overview Mock Interviews / Peer Review Process</a:t>
            </a:r>
          </a:p>
          <a:p>
            <a:pPr lvl="1"/>
            <a:r>
              <a:rPr lang="en-US" sz="2000" dirty="0"/>
              <a:t>Conduct individual mock interviews</a:t>
            </a:r>
          </a:p>
          <a:p>
            <a:pPr lvl="2"/>
            <a:r>
              <a:rPr lang="en-US" dirty="0"/>
              <a:t>5-7 minutes each</a:t>
            </a:r>
          </a:p>
          <a:p>
            <a:pPr lvl="2"/>
            <a:r>
              <a:rPr lang="en-US" dirty="0"/>
              <a:t>Students discuss College &amp; Career options</a:t>
            </a:r>
          </a:p>
          <a:p>
            <a:pPr lvl="2"/>
            <a:r>
              <a:rPr lang="en-US" dirty="0"/>
              <a:t>Peers &amp; Interviewers (Counselors) will evaluate</a:t>
            </a:r>
            <a:endParaRPr lang="en-US" sz="2400" dirty="0"/>
          </a:p>
          <a:p>
            <a:r>
              <a:rPr lang="en-US" sz="2800" dirty="0"/>
              <a:t>Student Evaluation of </a:t>
            </a:r>
            <a:r>
              <a:rPr lang="en-US" sz="2800" dirty="0" smtClean="0"/>
              <a:t>Workshop</a:t>
            </a:r>
            <a:endParaRPr lang="en-US" sz="2800" dirty="0"/>
          </a:p>
        </p:txBody>
      </p:sp>
      <p:sp>
        <p:nvSpPr>
          <p:cNvPr id="3" name="Title 2"/>
          <p:cNvSpPr>
            <a:spLocks noGrp="1"/>
          </p:cNvSpPr>
          <p:nvPr>
            <p:ph type="title"/>
          </p:nvPr>
        </p:nvSpPr>
        <p:spPr/>
        <p:txBody>
          <a:bodyPr/>
          <a:lstStyle/>
          <a:p>
            <a:r>
              <a:rPr lang="en-US" dirty="0" smtClean="0"/>
              <a:t>Thursday Overview</a:t>
            </a:r>
            <a:endParaRPr lang="en-US" dirty="0"/>
          </a:p>
        </p:txBody>
      </p:sp>
    </p:spTree>
    <p:extLst>
      <p:ext uri="{BB962C8B-B14F-4D97-AF65-F5344CB8AC3E}">
        <p14:creationId xmlns:p14="http://schemas.microsoft.com/office/powerpoint/2010/main" val="3775957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Wrap-Up / Evaluations</a:t>
            </a:r>
          </a:p>
          <a:p>
            <a:pPr lvl="1"/>
            <a:r>
              <a:rPr lang="en-US" sz="2400" dirty="0"/>
              <a:t>No Student Attendance</a:t>
            </a:r>
          </a:p>
          <a:p>
            <a:pPr lvl="1"/>
            <a:r>
              <a:rPr lang="en-US" sz="2400" dirty="0"/>
              <a:t>Gather all peer evaluations</a:t>
            </a:r>
          </a:p>
          <a:p>
            <a:pPr lvl="1"/>
            <a:r>
              <a:rPr lang="en-US" sz="2400" dirty="0"/>
              <a:t>Create packet (including resources)</a:t>
            </a:r>
          </a:p>
          <a:p>
            <a:pPr lvl="2"/>
            <a:r>
              <a:rPr lang="en-US" sz="2400" dirty="0"/>
              <a:t>Emailed home to student &amp; parents</a:t>
            </a:r>
          </a:p>
          <a:p>
            <a:endParaRPr lang="en-US" sz="2800" dirty="0"/>
          </a:p>
        </p:txBody>
      </p:sp>
      <p:sp>
        <p:nvSpPr>
          <p:cNvPr id="3" name="Title 2"/>
          <p:cNvSpPr>
            <a:spLocks noGrp="1"/>
          </p:cNvSpPr>
          <p:nvPr>
            <p:ph type="title"/>
          </p:nvPr>
        </p:nvSpPr>
        <p:spPr/>
        <p:txBody>
          <a:bodyPr/>
          <a:lstStyle/>
          <a:p>
            <a:r>
              <a:rPr lang="en-US" dirty="0" smtClean="0"/>
              <a:t>Friday Overview</a:t>
            </a:r>
            <a:endParaRPr lang="en-US" dirty="0"/>
          </a:p>
        </p:txBody>
      </p:sp>
    </p:spTree>
    <p:extLst>
      <p:ext uri="{BB962C8B-B14F-4D97-AF65-F5344CB8AC3E}">
        <p14:creationId xmlns:p14="http://schemas.microsoft.com/office/powerpoint/2010/main" val="3512692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600" dirty="0"/>
              <a:t>Add “Non-refundable” clause</a:t>
            </a:r>
          </a:p>
          <a:p>
            <a:r>
              <a:rPr lang="en-US" sz="2600" dirty="0"/>
              <a:t>Create “workbook” to keep papers together</a:t>
            </a:r>
          </a:p>
          <a:p>
            <a:r>
              <a:rPr lang="en-US" sz="2600" dirty="0"/>
              <a:t>Add ice breakers / “fun” activities to the first 2 </a:t>
            </a:r>
            <a:r>
              <a:rPr lang="en-US" sz="2600" dirty="0" smtClean="0"/>
              <a:t>days</a:t>
            </a:r>
          </a:p>
          <a:p>
            <a:r>
              <a:rPr lang="en-US" sz="2600" dirty="0"/>
              <a:t>Let students bring snacks (or provide them)</a:t>
            </a:r>
          </a:p>
          <a:p>
            <a:r>
              <a:rPr lang="en-US" sz="2600" dirty="0"/>
              <a:t>Make sure you have back-up computer </a:t>
            </a:r>
            <a:r>
              <a:rPr lang="en-US" sz="2600" dirty="0" smtClean="0"/>
              <a:t>options</a:t>
            </a:r>
          </a:p>
          <a:p>
            <a:r>
              <a:rPr lang="en-US" sz="2600" dirty="0"/>
              <a:t>Awareness of student needs (IEP, 504, FRL, ESL</a:t>
            </a:r>
            <a:r>
              <a:rPr lang="en-US" sz="2600" dirty="0" smtClean="0"/>
              <a:t>)</a:t>
            </a:r>
            <a:endParaRPr lang="en-US" sz="2600" dirty="0"/>
          </a:p>
        </p:txBody>
      </p:sp>
      <p:sp>
        <p:nvSpPr>
          <p:cNvPr id="3" name="Title 2"/>
          <p:cNvSpPr>
            <a:spLocks noGrp="1"/>
          </p:cNvSpPr>
          <p:nvPr>
            <p:ph type="title"/>
          </p:nvPr>
        </p:nvSpPr>
        <p:spPr/>
        <p:txBody>
          <a:bodyPr/>
          <a:lstStyle/>
          <a:p>
            <a:r>
              <a:rPr lang="en-US" dirty="0" smtClean="0"/>
              <a:t>Helpful Suggestions</a:t>
            </a:r>
            <a:endParaRPr lang="en-US" dirty="0"/>
          </a:p>
        </p:txBody>
      </p:sp>
    </p:spTree>
    <p:extLst>
      <p:ext uri="{BB962C8B-B14F-4D97-AF65-F5344CB8AC3E}">
        <p14:creationId xmlns:p14="http://schemas.microsoft.com/office/powerpoint/2010/main" val="24953717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smtClean="0"/>
              <a:t>Order </a:t>
            </a:r>
            <a:r>
              <a:rPr lang="en-US" sz="2600" dirty="0"/>
              <a:t>all copies well in advance</a:t>
            </a:r>
          </a:p>
          <a:p>
            <a:r>
              <a:rPr lang="en-US" sz="2600" dirty="0"/>
              <a:t>Consider college rep to present on Day 2</a:t>
            </a:r>
          </a:p>
          <a:p>
            <a:r>
              <a:rPr lang="en-US" sz="2600" dirty="0"/>
              <a:t>Consider college/industry professionals to conduct Mock Int.</a:t>
            </a:r>
          </a:p>
          <a:p>
            <a:r>
              <a:rPr lang="en-US" sz="2600" dirty="0"/>
              <a:t>Consider alternate room for interviews  (if using Computer Lab)</a:t>
            </a:r>
          </a:p>
        </p:txBody>
      </p:sp>
      <p:sp>
        <p:nvSpPr>
          <p:cNvPr id="3" name="Title 2"/>
          <p:cNvSpPr>
            <a:spLocks noGrp="1"/>
          </p:cNvSpPr>
          <p:nvPr>
            <p:ph type="title"/>
          </p:nvPr>
        </p:nvSpPr>
        <p:spPr/>
        <p:txBody>
          <a:bodyPr/>
          <a:lstStyle/>
          <a:p>
            <a:r>
              <a:rPr lang="en-US" dirty="0" smtClean="0"/>
              <a:t>Helpful Suggestions</a:t>
            </a:r>
            <a:endParaRPr lang="en-US" dirty="0"/>
          </a:p>
        </p:txBody>
      </p:sp>
    </p:spTree>
    <p:extLst>
      <p:ext uri="{BB962C8B-B14F-4D97-AF65-F5344CB8AC3E}">
        <p14:creationId xmlns:p14="http://schemas.microsoft.com/office/powerpoint/2010/main" val="1670508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br>
              <a:rPr lang="en-US" dirty="0" smtClean="0"/>
            </a:br>
            <a:endParaRPr lang="en-US" dirty="0"/>
          </a:p>
        </p:txBody>
      </p:sp>
      <p:sp>
        <p:nvSpPr>
          <p:cNvPr id="5" name="Subtitle 4"/>
          <p:cNvSpPr>
            <a:spLocks noGrp="1"/>
          </p:cNvSpPr>
          <p:nvPr>
            <p:ph type="subTitle" idx="1"/>
          </p:nvPr>
        </p:nvSpPr>
        <p:spPr/>
        <p:txBody>
          <a:bodyPr>
            <a:normAutofit lnSpcReduction="10000"/>
          </a:bodyPr>
          <a:lstStyle/>
          <a:p>
            <a:r>
              <a:rPr lang="en-US" sz="2400" b="1" dirty="0" smtClean="0"/>
              <a:t>This presentation &amp; handouts from the various summer workshops discussed today will be available on the IACAC website after the conference.</a:t>
            </a:r>
            <a:endParaRPr lang="en-US" sz="2400" b="1" dirty="0"/>
          </a:p>
        </p:txBody>
      </p:sp>
    </p:spTree>
    <p:extLst>
      <p:ext uri="{BB962C8B-B14F-4D97-AF65-F5344CB8AC3E}">
        <p14:creationId xmlns:p14="http://schemas.microsoft.com/office/powerpoint/2010/main" val="3069326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sz="2800" dirty="0"/>
              <a:t>Why?</a:t>
            </a:r>
          </a:p>
          <a:p>
            <a:pPr lvl="1"/>
            <a:r>
              <a:rPr lang="en-US" sz="2400" dirty="0"/>
              <a:t>84% of our students apply via the Common App</a:t>
            </a:r>
          </a:p>
          <a:p>
            <a:pPr lvl="1"/>
            <a:r>
              <a:rPr lang="en-US" sz="2400" dirty="0"/>
              <a:t>Similar numbers applying to non-CA schools also requiring essays</a:t>
            </a:r>
          </a:p>
          <a:p>
            <a:pPr lvl="1"/>
            <a:r>
              <a:rPr lang="en-US" sz="2400" dirty="0"/>
              <a:t>Encourage students to work proactively!</a:t>
            </a:r>
          </a:p>
          <a:p>
            <a:pPr lvl="1"/>
            <a:r>
              <a:rPr lang="en-US" sz="2400" dirty="0"/>
              <a:t>427 participants in </a:t>
            </a:r>
            <a:r>
              <a:rPr lang="en-US" sz="2400" dirty="0" smtClean="0"/>
              <a:t>2014</a:t>
            </a:r>
            <a:endParaRPr lang="en-US" sz="2400" dirty="0"/>
          </a:p>
        </p:txBody>
      </p:sp>
      <p:sp>
        <p:nvSpPr>
          <p:cNvPr id="4" name="Title 3"/>
          <p:cNvSpPr>
            <a:spLocks noGrp="1"/>
          </p:cNvSpPr>
          <p:nvPr>
            <p:ph type="title"/>
          </p:nvPr>
        </p:nvSpPr>
        <p:spPr/>
        <p:txBody>
          <a:bodyPr/>
          <a:lstStyle/>
          <a:p>
            <a:r>
              <a:rPr lang="en-US" dirty="0" smtClean="0"/>
              <a:t>Essay Seminars</a:t>
            </a:r>
            <a:endParaRPr lang="en-US" dirty="0"/>
          </a:p>
        </p:txBody>
      </p:sp>
    </p:spTree>
    <p:extLst>
      <p:ext uri="{BB962C8B-B14F-4D97-AF65-F5344CB8AC3E}">
        <p14:creationId xmlns:p14="http://schemas.microsoft.com/office/powerpoint/2010/main" val="287135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Curriculum and Structure</a:t>
            </a:r>
          </a:p>
          <a:p>
            <a:pPr lvl="1"/>
            <a:r>
              <a:rPr lang="en-US" sz="2400" dirty="0"/>
              <a:t>1 hour 15 minutes sessions throughout the summer</a:t>
            </a:r>
          </a:p>
          <a:p>
            <a:pPr lvl="1"/>
            <a:r>
              <a:rPr lang="en-US" sz="2400" dirty="0"/>
              <a:t>13 dates, 8 of which parallel the CA Workshops</a:t>
            </a:r>
          </a:p>
          <a:p>
            <a:pPr lvl="1"/>
            <a:r>
              <a:rPr lang="en-US" sz="2400" dirty="0"/>
              <a:t>Students attend ONE</a:t>
            </a:r>
          </a:p>
          <a:p>
            <a:pPr lvl="1"/>
            <a:r>
              <a:rPr lang="en-US" sz="2400" dirty="0"/>
              <a:t>Addresses differences between writing for class and writing for college apps</a:t>
            </a:r>
          </a:p>
          <a:p>
            <a:pPr lvl="1"/>
            <a:r>
              <a:rPr lang="en-US" sz="2400" dirty="0"/>
              <a:t>Allows us to be clear and consistent</a:t>
            </a:r>
          </a:p>
        </p:txBody>
      </p:sp>
      <p:sp>
        <p:nvSpPr>
          <p:cNvPr id="3" name="Title 2"/>
          <p:cNvSpPr>
            <a:spLocks noGrp="1"/>
          </p:cNvSpPr>
          <p:nvPr>
            <p:ph type="title"/>
          </p:nvPr>
        </p:nvSpPr>
        <p:spPr/>
        <p:txBody>
          <a:bodyPr/>
          <a:lstStyle/>
          <a:p>
            <a:r>
              <a:rPr lang="en-US" dirty="0" smtClean="0"/>
              <a:t>Essay Seminars</a:t>
            </a:r>
            <a:endParaRPr lang="en-US" dirty="0"/>
          </a:p>
        </p:txBody>
      </p:sp>
    </p:spTree>
    <p:extLst>
      <p:ext uri="{BB962C8B-B14F-4D97-AF65-F5344CB8AC3E}">
        <p14:creationId xmlns:p14="http://schemas.microsoft.com/office/powerpoint/2010/main" val="1930467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Topics covered:</a:t>
            </a:r>
          </a:p>
          <a:p>
            <a:pPr lvl="1"/>
            <a:r>
              <a:rPr lang="en-US" sz="2400" dirty="0"/>
              <a:t>Purpose of the essays</a:t>
            </a:r>
          </a:p>
          <a:p>
            <a:pPr lvl="1"/>
            <a:r>
              <a:rPr lang="en-US" sz="2400" dirty="0"/>
              <a:t>Audience</a:t>
            </a:r>
          </a:p>
          <a:p>
            <a:pPr lvl="1"/>
            <a:r>
              <a:rPr lang="en-US" sz="2400" dirty="0"/>
              <a:t>Process: collecting topics, brainstorming, editing</a:t>
            </a:r>
          </a:p>
          <a:p>
            <a:pPr lvl="1"/>
            <a:r>
              <a:rPr lang="en-US" sz="2400" dirty="0"/>
              <a:t>Content, tone, appropriateness of either</a:t>
            </a:r>
          </a:p>
          <a:p>
            <a:pPr lvl="1"/>
            <a:r>
              <a:rPr lang="en-US" sz="2400" dirty="0"/>
              <a:t>Do’s and Don’ts</a:t>
            </a:r>
          </a:p>
        </p:txBody>
      </p:sp>
      <p:sp>
        <p:nvSpPr>
          <p:cNvPr id="3" name="Title 2"/>
          <p:cNvSpPr>
            <a:spLocks noGrp="1"/>
          </p:cNvSpPr>
          <p:nvPr>
            <p:ph type="title"/>
          </p:nvPr>
        </p:nvSpPr>
        <p:spPr/>
        <p:txBody>
          <a:bodyPr/>
          <a:lstStyle/>
          <a:p>
            <a:r>
              <a:rPr lang="en-US" dirty="0" smtClean="0"/>
              <a:t>Essay Seminars</a:t>
            </a:r>
            <a:endParaRPr lang="en-US" dirty="0"/>
          </a:p>
        </p:txBody>
      </p:sp>
    </p:spTree>
    <p:extLst>
      <p:ext uri="{BB962C8B-B14F-4D97-AF65-F5344CB8AC3E}">
        <p14:creationId xmlns:p14="http://schemas.microsoft.com/office/powerpoint/2010/main" val="303564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Follow-up</a:t>
            </a:r>
          </a:p>
          <a:p>
            <a:pPr lvl="1"/>
            <a:r>
              <a:rPr lang="en-US" sz="2400" dirty="0"/>
              <a:t>Schedule a meeting with your PHSC for two weeks later</a:t>
            </a:r>
          </a:p>
          <a:p>
            <a:pPr lvl="1"/>
            <a:r>
              <a:rPr lang="en-US" sz="2400" dirty="0"/>
              <a:t>Handouts:</a:t>
            </a:r>
          </a:p>
          <a:p>
            <a:pPr lvl="2"/>
            <a:r>
              <a:rPr lang="en-US" sz="2400" dirty="0"/>
              <a:t>Essay topics</a:t>
            </a:r>
          </a:p>
          <a:p>
            <a:pPr lvl="2"/>
            <a:r>
              <a:rPr lang="en-US" sz="2400" dirty="0"/>
              <a:t>Power point</a:t>
            </a:r>
          </a:p>
          <a:p>
            <a:pPr lvl="2"/>
            <a:r>
              <a:rPr lang="en-US" sz="2400" dirty="0"/>
              <a:t>Brainstorming </a:t>
            </a:r>
            <a:r>
              <a:rPr lang="en-US" sz="2400" dirty="0" smtClean="0"/>
              <a:t>exercise</a:t>
            </a:r>
            <a:endParaRPr lang="en-US" sz="2400" dirty="0"/>
          </a:p>
        </p:txBody>
      </p:sp>
      <p:sp>
        <p:nvSpPr>
          <p:cNvPr id="3" name="Title 2"/>
          <p:cNvSpPr>
            <a:spLocks noGrp="1"/>
          </p:cNvSpPr>
          <p:nvPr>
            <p:ph type="title"/>
          </p:nvPr>
        </p:nvSpPr>
        <p:spPr/>
        <p:txBody>
          <a:bodyPr/>
          <a:lstStyle/>
          <a:p>
            <a:r>
              <a:rPr lang="en-US" dirty="0" smtClean="0"/>
              <a:t>Essay Seminars</a:t>
            </a:r>
            <a:endParaRPr lang="en-US" dirty="0"/>
          </a:p>
        </p:txBody>
      </p:sp>
    </p:spTree>
    <p:extLst>
      <p:ext uri="{BB962C8B-B14F-4D97-AF65-F5344CB8AC3E}">
        <p14:creationId xmlns:p14="http://schemas.microsoft.com/office/powerpoint/2010/main" val="300609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Why?</a:t>
            </a:r>
          </a:p>
          <a:p>
            <a:pPr lvl="1"/>
            <a:r>
              <a:rPr lang="en-US" sz="2400" dirty="0"/>
              <a:t>Over 1000 in our senior class, 84% of which submit a common app</a:t>
            </a:r>
          </a:p>
          <a:p>
            <a:pPr lvl="1"/>
            <a:r>
              <a:rPr lang="en-US" sz="2400" dirty="0"/>
              <a:t>Pre-empt errors we often see</a:t>
            </a:r>
          </a:p>
          <a:p>
            <a:pPr lvl="1"/>
            <a:r>
              <a:rPr lang="en-US" sz="2400" dirty="0"/>
              <a:t>Head off common questions</a:t>
            </a:r>
          </a:p>
          <a:p>
            <a:pPr lvl="1"/>
            <a:r>
              <a:rPr lang="en-US" sz="2400" dirty="0"/>
              <a:t>Free up time to shift our work to other areas in the </a:t>
            </a:r>
            <a:r>
              <a:rPr lang="en-US" sz="2400" dirty="0" smtClean="0"/>
              <a:t>fall</a:t>
            </a:r>
            <a:endParaRPr lang="en-US" sz="2400" dirty="0"/>
          </a:p>
        </p:txBody>
      </p:sp>
      <p:sp>
        <p:nvSpPr>
          <p:cNvPr id="3" name="Title 2"/>
          <p:cNvSpPr>
            <a:spLocks noGrp="1"/>
          </p:cNvSpPr>
          <p:nvPr>
            <p:ph type="title"/>
          </p:nvPr>
        </p:nvSpPr>
        <p:spPr/>
        <p:txBody>
          <a:bodyPr/>
          <a:lstStyle/>
          <a:p>
            <a:r>
              <a:rPr lang="en-US" dirty="0" smtClean="0"/>
              <a:t>Common App Workshop</a:t>
            </a:r>
            <a:endParaRPr lang="en-US" dirty="0"/>
          </a:p>
        </p:txBody>
      </p:sp>
    </p:spTree>
    <p:extLst>
      <p:ext uri="{BB962C8B-B14F-4D97-AF65-F5344CB8AC3E}">
        <p14:creationId xmlns:p14="http://schemas.microsoft.com/office/powerpoint/2010/main" val="1923153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Curriculum and Structure</a:t>
            </a:r>
          </a:p>
          <a:p>
            <a:pPr lvl="1"/>
            <a:r>
              <a:rPr lang="en-US" sz="2400" dirty="0"/>
              <a:t>8 sessions over 4 days, students attend ONE</a:t>
            </a:r>
          </a:p>
          <a:p>
            <a:pPr lvl="1"/>
            <a:r>
              <a:rPr lang="en-US" sz="2400" dirty="0"/>
              <a:t>Computer lab with a projection screen</a:t>
            </a:r>
          </a:p>
          <a:p>
            <a:pPr lvl="1"/>
            <a:r>
              <a:rPr lang="en-US" sz="2400" dirty="0"/>
              <a:t>Project CA website and hand walk them through a fictitious account</a:t>
            </a:r>
          </a:p>
          <a:p>
            <a:pPr lvl="1"/>
            <a:r>
              <a:rPr lang="en-US" sz="2400" dirty="0"/>
              <a:t>CA site has helpful, short instructional videos that can be shown if time and room set-up allow</a:t>
            </a:r>
          </a:p>
          <a:p>
            <a:pPr lvl="1"/>
            <a:r>
              <a:rPr lang="en-US" sz="2400" dirty="0"/>
              <a:t>Ideally one person leading and one floating to answer questions</a:t>
            </a:r>
          </a:p>
        </p:txBody>
      </p:sp>
      <p:sp>
        <p:nvSpPr>
          <p:cNvPr id="3" name="Title 2"/>
          <p:cNvSpPr>
            <a:spLocks noGrp="1"/>
          </p:cNvSpPr>
          <p:nvPr>
            <p:ph type="title"/>
          </p:nvPr>
        </p:nvSpPr>
        <p:spPr/>
        <p:txBody>
          <a:bodyPr/>
          <a:lstStyle/>
          <a:p>
            <a:r>
              <a:rPr lang="en-US" dirty="0" smtClean="0"/>
              <a:t>Common App Workshop</a:t>
            </a:r>
            <a:endParaRPr lang="en-US" dirty="0"/>
          </a:p>
        </p:txBody>
      </p:sp>
    </p:spTree>
    <p:extLst>
      <p:ext uri="{BB962C8B-B14F-4D97-AF65-F5344CB8AC3E}">
        <p14:creationId xmlns:p14="http://schemas.microsoft.com/office/powerpoint/2010/main" val="21982506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50</TotalTime>
  <Words>1298</Words>
  <Application>Microsoft Office PowerPoint</Application>
  <PresentationFormat>On-screen Show (4:3)</PresentationFormat>
  <Paragraphs>190</Paragraphs>
  <Slides>34</Slides>
  <Notes>5</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Waveform</vt:lpstr>
      <vt:lpstr>Summer Workshop EXTRAVAGANZA</vt:lpstr>
      <vt:lpstr>Summer Workshop EXTRAVAGANZA</vt:lpstr>
      <vt:lpstr>Essay Seminar and  Common App Workshop</vt:lpstr>
      <vt:lpstr>Essay Seminars</vt:lpstr>
      <vt:lpstr>Essay Seminars</vt:lpstr>
      <vt:lpstr>Essay Seminars</vt:lpstr>
      <vt:lpstr>Essay Seminars</vt:lpstr>
      <vt:lpstr>Common App Workshop</vt:lpstr>
      <vt:lpstr>Common App Workshop</vt:lpstr>
      <vt:lpstr>Costs</vt:lpstr>
      <vt:lpstr>Boot Camp</vt:lpstr>
      <vt:lpstr>Lakes Community H.S. Lake Villa, IL</vt:lpstr>
      <vt:lpstr>Why Boot Camp?</vt:lpstr>
      <vt:lpstr>Implementation of Boot Camp</vt:lpstr>
      <vt:lpstr>Agenda of Boot Camp</vt:lpstr>
      <vt:lpstr>Organization Sheet</vt:lpstr>
      <vt:lpstr>Student Feedback</vt:lpstr>
      <vt:lpstr>College Boot Camp</vt:lpstr>
      <vt:lpstr>Fenton High School Population</vt:lpstr>
      <vt:lpstr>Purpose of College Boot Camp</vt:lpstr>
      <vt:lpstr>College Boot Camp Logistics</vt:lpstr>
      <vt:lpstr>College Boot Camp Sessions</vt:lpstr>
      <vt:lpstr>College &amp; Career Readiness Workshop</vt:lpstr>
      <vt:lpstr>General Course Information</vt:lpstr>
      <vt:lpstr>Course Outline</vt:lpstr>
      <vt:lpstr>Monday Overview</vt:lpstr>
      <vt:lpstr>Tuesday Overview</vt:lpstr>
      <vt:lpstr>Wednesday Overview</vt:lpstr>
      <vt:lpstr>Wednesday Overview (Cont’d)</vt:lpstr>
      <vt:lpstr>Thursday Overview</vt:lpstr>
      <vt:lpstr>Friday Overview</vt:lpstr>
      <vt:lpstr>Helpful Suggestions</vt:lpstr>
      <vt:lpstr>Helpful Suggestions</vt:lpstr>
      <vt:lpstr>Questions? </vt:lpstr>
    </vt:vector>
  </TitlesOfParts>
  <Company>NCUSD 203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Workshop EXTRAVAGANZA</dc:title>
  <dc:creator>Brian LaPorte</dc:creator>
  <cp:lastModifiedBy>Default</cp:lastModifiedBy>
  <cp:revision>6</cp:revision>
  <dcterms:created xsi:type="dcterms:W3CDTF">2015-04-27T13:06:03Z</dcterms:created>
  <dcterms:modified xsi:type="dcterms:W3CDTF">2015-05-16T00:34:24Z</dcterms:modified>
</cp:coreProperties>
</file>