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3" r:id="rId4"/>
    <p:sldId id="259" r:id="rId5"/>
    <p:sldId id="290" r:id="rId6"/>
    <p:sldId id="264" r:id="rId7"/>
    <p:sldId id="271" r:id="rId8"/>
    <p:sldId id="258" r:id="rId9"/>
    <p:sldId id="260" r:id="rId10"/>
    <p:sldId id="261" r:id="rId11"/>
    <p:sldId id="262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0" r:id="rId28"/>
    <p:sldId id="282" r:id="rId29"/>
    <p:sldId id="283" r:id="rId30"/>
    <p:sldId id="284" r:id="rId31"/>
    <p:sldId id="286" r:id="rId32"/>
    <p:sldId id="285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1D4855-E679-418B-9AE2-9EAC5D5D5990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44BAF1F-5240-4428-ABD1-D5E50992BF3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osevelt.edu/Admission/CCPA/Auditions/Woodwind.asp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cacnet.org/college-fairs/PVA-College-Fairs/PVAEXH/Pages/PVAReg.aspx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hmccowen@chiarts.org" TargetMode="External"/><Relationship Id="rId2" Type="http://schemas.openxmlformats.org/officeDocument/2006/relationships/hyperlink" Target="mailto:ashleeh@ui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ryan@northpark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45271" y="1726984"/>
            <a:ext cx="5648623" cy="1204306"/>
          </a:xfrm>
        </p:spPr>
        <p:txBody>
          <a:bodyPr/>
          <a:lstStyle/>
          <a:p>
            <a:pPr algn="ctr"/>
            <a:r>
              <a:rPr lang="en-US" dirty="0" smtClean="0"/>
              <a:t>Admissions and </a:t>
            </a:r>
            <a:br>
              <a:rPr lang="en-US" dirty="0" smtClean="0"/>
            </a:br>
            <a:r>
              <a:rPr lang="en-US" dirty="0" smtClean="0"/>
              <a:t>the 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242277" y="2615621"/>
            <a:ext cx="6511131" cy="2301121"/>
          </a:xfrm>
        </p:spPr>
        <p:txBody>
          <a:bodyPr>
            <a:normAutofit/>
          </a:bodyPr>
          <a:lstStyle/>
          <a:p>
            <a:r>
              <a:rPr lang="en-US" dirty="0" smtClean="0"/>
              <a:t>Heather V. McCowen, PhD</a:t>
            </a:r>
          </a:p>
          <a:p>
            <a:r>
              <a:rPr lang="en-US" dirty="0" smtClean="0"/>
              <a:t>Post Secondary Counselor</a:t>
            </a:r>
          </a:p>
          <a:p>
            <a:r>
              <a:rPr lang="en-US" dirty="0" smtClean="0"/>
              <a:t>The Chicago HS for the 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3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now, by discipline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Ballet – years of formal training – students start as young as 3 or 4, and train for years. Specific body type and physical ability needed (think Joffrey Ballet) influenced by classical music</a:t>
            </a:r>
          </a:p>
          <a:p>
            <a:r>
              <a:rPr lang="en-US" dirty="0" smtClean="0"/>
              <a:t>Jazz – can include tap, not as formal a style, heavily influenced by musical theatre</a:t>
            </a:r>
          </a:p>
          <a:p>
            <a:r>
              <a:rPr lang="en-US" dirty="0" smtClean="0"/>
              <a:t>Modern – Athletic, uses a wide variety of music.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Dance Programs look for?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“dance team”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Long, formal training with a rigorous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Summer intensive work with a professional Dance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years back 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Audition 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Photos required many times for admission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Pre-Screen videos may be required to be invited to audition</a:t>
            </a:r>
          </a:p>
        </p:txBody>
      </p:sp>
    </p:spTree>
    <p:extLst>
      <p:ext uri="{BB962C8B-B14F-4D97-AF65-F5344CB8AC3E}">
        <p14:creationId xmlns:p14="http://schemas.microsoft.com/office/powerpoint/2010/main" val="37239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Dance Auditions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Start in October, and continue through late March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person auditions are always preferred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schools do regional auditions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Students have a prepared routine, then take a class at the </a:t>
            </a:r>
            <a:r>
              <a:rPr lang="en-US" dirty="0" smtClean="0"/>
              <a:t>audition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Scholarships are tied to audition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Male dancers (especially talented, tall ones) are worth their weight in scholarship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for 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University of Illinois-Urbana/Champaign </a:t>
            </a:r>
          </a:p>
          <a:p>
            <a:r>
              <a:rPr lang="en-US" dirty="0" smtClean="0"/>
              <a:t>Illinois State Univ. </a:t>
            </a:r>
          </a:p>
          <a:p>
            <a:r>
              <a:rPr lang="en-US" dirty="0" smtClean="0"/>
              <a:t>University of Missouri – Kansas City </a:t>
            </a:r>
          </a:p>
          <a:p>
            <a:r>
              <a:rPr lang="en-US" dirty="0" smtClean="0"/>
              <a:t>Western Michigan University</a:t>
            </a:r>
          </a:p>
          <a:p>
            <a:r>
              <a:rPr lang="en-US" dirty="0" smtClean="0"/>
              <a:t>Indiana University – Bloomington</a:t>
            </a:r>
          </a:p>
          <a:p>
            <a:r>
              <a:rPr lang="en-US" dirty="0" smtClean="0"/>
              <a:t>SUNY – Purchase </a:t>
            </a:r>
          </a:p>
          <a:p>
            <a:r>
              <a:rPr lang="en-US" dirty="0" smtClean="0"/>
              <a:t>Fordham / Ailey Dance Program</a:t>
            </a:r>
          </a:p>
          <a:p>
            <a:r>
              <a:rPr lang="en-US" dirty="0" smtClean="0"/>
              <a:t>Dominican </a:t>
            </a:r>
            <a:r>
              <a:rPr lang="en-US" dirty="0" err="1" smtClean="0"/>
              <a:t>Univ</a:t>
            </a:r>
            <a:r>
              <a:rPr lang="en-US" dirty="0" smtClean="0"/>
              <a:t>-California – Alonzo Lines Ballet </a:t>
            </a:r>
          </a:p>
          <a:p>
            <a:r>
              <a:rPr lang="en-US" dirty="0" smtClean="0"/>
              <a:t>Univ. of Utah </a:t>
            </a:r>
          </a:p>
          <a:p>
            <a:r>
              <a:rPr lang="en-US" dirty="0" smtClean="0"/>
              <a:t>Boston Conservatory </a:t>
            </a:r>
          </a:p>
          <a:p>
            <a:r>
              <a:rPr lang="en-US" dirty="0" smtClean="0"/>
              <a:t>Point Park Univ. </a:t>
            </a:r>
          </a:p>
          <a:p>
            <a:r>
              <a:rPr lang="en-US" dirty="0" smtClean="0"/>
              <a:t>The Univ. of the Arts </a:t>
            </a:r>
          </a:p>
          <a:p>
            <a:r>
              <a:rPr lang="en-US" dirty="0" smtClean="0"/>
              <a:t>Univ. of North Carolina School of the Arts</a:t>
            </a:r>
          </a:p>
          <a:p>
            <a:r>
              <a:rPr lang="en-US" dirty="0" smtClean="0"/>
              <a:t>Southern Methodist Univ. </a:t>
            </a:r>
          </a:p>
          <a:p>
            <a:r>
              <a:rPr lang="en-US" dirty="0" smtClean="0"/>
              <a:t>Florida State Univ. </a:t>
            </a:r>
          </a:p>
          <a:p>
            <a:r>
              <a:rPr lang="en-US" dirty="0" smtClean="0"/>
              <a:t>The Univ. of Michigan </a:t>
            </a:r>
          </a:p>
          <a:p>
            <a:r>
              <a:rPr lang="en-US" dirty="0" smtClean="0"/>
              <a:t>Juilliard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Hartt</a:t>
            </a:r>
            <a:r>
              <a:rPr lang="en-US" dirty="0" smtClean="0"/>
              <a:t> School- U of Hartford </a:t>
            </a:r>
          </a:p>
          <a:p>
            <a:r>
              <a:rPr lang="en-US" dirty="0" smtClean="0"/>
              <a:t>Temple Univ.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0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Instrumental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Vocal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Jazz or Classical?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Music Business/Production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253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Music Programs look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520940" cy="357984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Instrumentalists 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3-4 years of private lessons (at the very least)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Youth Orchestra and/or Community Music School – Merit, Peoples, MWYA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Participating in school’s Band/Orchestra program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A’s in music classes, especially Band/Orchestra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Focusing on 1 instrument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Vocalists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2-3 years of private lessons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Piano skills a HUGE advantage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Participating in school’s choir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A’s in music classes, especially Choir</a:t>
            </a:r>
          </a:p>
          <a:p>
            <a:pPr marL="116586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sing in 2-3 languages, usually Italian, French, or German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44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 Auditions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Deadlines for Music auditions may be earlier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Tend to be in February, though many schools have earlier 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Piano, voice, and sometimes other programs have a Pre-screening requirement, prior to auditions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Regional auditions are sometimes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Videos are accepted, live auditions preferred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Best way to get rejected is to ignore the Audition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Colleges are lazy, they won’t change their </a:t>
            </a:r>
            <a:r>
              <a:rPr lang="en-US" dirty="0" smtClean="0">
                <a:hlinkClick r:id="rId2"/>
              </a:rPr>
              <a:t>audition requirements </a:t>
            </a:r>
            <a:r>
              <a:rPr lang="en-US" dirty="0" smtClean="0"/>
              <a:t>from Year to Year,  students can look them up now to see what will be required by mid-senior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 to be able to read music – there is usually an entrance music theory test to weed out non-readers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for Music – Midwest Options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DePaul Univ. </a:t>
            </a:r>
          </a:p>
          <a:p>
            <a:r>
              <a:rPr lang="en-US" dirty="0" smtClean="0"/>
              <a:t>Northwestern Univ. </a:t>
            </a:r>
          </a:p>
          <a:p>
            <a:r>
              <a:rPr lang="en-US" dirty="0" smtClean="0"/>
              <a:t>Roosevelt Univ. </a:t>
            </a:r>
          </a:p>
          <a:p>
            <a:r>
              <a:rPr lang="en-US" dirty="0" smtClean="0"/>
              <a:t>Univ. of Chicago </a:t>
            </a:r>
          </a:p>
          <a:p>
            <a:r>
              <a:rPr lang="en-US" dirty="0" smtClean="0"/>
              <a:t>North Park Univ. </a:t>
            </a:r>
          </a:p>
          <a:p>
            <a:r>
              <a:rPr lang="en-US" dirty="0" smtClean="0"/>
              <a:t>Southern Illinois Univ. – Carb. </a:t>
            </a:r>
          </a:p>
          <a:p>
            <a:r>
              <a:rPr lang="en-US" dirty="0" smtClean="0"/>
              <a:t>Western Michigan Univ.</a:t>
            </a:r>
          </a:p>
          <a:p>
            <a:r>
              <a:rPr lang="en-US" dirty="0" smtClean="0"/>
              <a:t>Indiana Univ. Bloomington</a:t>
            </a:r>
          </a:p>
          <a:p>
            <a:r>
              <a:rPr lang="en-US" dirty="0" smtClean="0"/>
              <a:t>Indiana Univ. South Bend</a:t>
            </a:r>
          </a:p>
          <a:p>
            <a:r>
              <a:rPr lang="en-US" dirty="0" smtClean="0"/>
              <a:t>Valparaiso Univ.</a:t>
            </a:r>
          </a:p>
          <a:p>
            <a:r>
              <a:rPr lang="en-US" dirty="0" smtClean="0"/>
              <a:t>Univ. of Missouri – Kansas City</a:t>
            </a:r>
          </a:p>
          <a:p>
            <a:r>
              <a:rPr lang="en-US" dirty="0" smtClean="0"/>
              <a:t>Univ. of Missouri – Columbia</a:t>
            </a:r>
          </a:p>
          <a:p>
            <a:r>
              <a:rPr lang="en-US" dirty="0" err="1" smtClean="0"/>
              <a:t>Augustana</a:t>
            </a:r>
            <a:r>
              <a:rPr lang="en-US" dirty="0" smtClean="0"/>
              <a:t> College</a:t>
            </a:r>
          </a:p>
          <a:p>
            <a:r>
              <a:rPr lang="en-US" dirty="0" smtClean="0"/>
              <a:t>Lawrence Univ.</a:t>
            </a:r>
          </a:p>
          <a:p>
            <a:r>
              <a:rPr lang="en-US" dirty="0" smtClean="0"/>
              <a:t>Univ. of Michigan</a:t>
            </a:r>
          </a:p>
          <a:p>
            <a:r>
              <a:rPr lang="en-US" dirty="0" smtClean="0"/>
              <a:t>Michigan State</a:t>
            </a:r>
          </a:p>
          <a:p>
            <a:r>
              <a:rPr lang="en-US" dirty="0" smtClean="0"/>
              <a:t>Univ. of Illinois – Urbana/Champaign</a:t>
            </a:r>
          </a:p>
          <a:p>
            <a:r>
              <a:rPr lang="en-US" dirty="0" smtClean="0"/>
              <a:t>Univ. of Illinois – Chicago</a:t>
            </a:r>
          </a:p>
          <a:p>
            <a:r>
              <a:rPr lang="en-US" dirty="0" smtClean="0"/>
              <a:t>Northern Illinois Univ.</a:t>
            </a:r>
          </a:p>
          <a:p>
            <a:r>
              <a:rPr lang="en-US" dirty="0" smtClean="0"/>
              <a:t>Monmouth College</a:t>
            </a:r>
          </a:p>
          <a:p>
            <a:r>
              <a:rPr lang="en-US" dirty="0" smtClean="0"/>
              <a:t>Columbia College Chicago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</a:t>
            </a:r>
            <a:r>
              <a:rPr lang="en-US" dirty="0" err="1" smtClean="0"/>
              <a:t>oF</a:t>
            </a:r>
            <a:r>
              <a:rPr lang="en-US" dirty="0" smtClean="0"/>
              <a:t> Music – Conservatories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Juilliard</a:t>
            </a:r>
          </a:p>
          <a:p>
            <a:r>
              <a:rPr lang="en-US" dirty="0" smtClean="0"/>
              <a:t>Manhattan School of Music</a:t>
            </a:r>
          </a:p>
          <a:p>
            <a:r>
              <a:rPr lang="en-US" dirty="0" smtClean="0"/>
              <a:t>The New School – Mannes</a:t>
            </a:r>
          </a:p>
          <a:p>
            <a:r>
              <a:rPr lang="en-US" dirty="0" smtClean="0"/>
              <a:t>Boston Conservatory</a:t>
            </a:r>
          </a:p>
          <a:p>
            <a:r>
              <a:rPr lang="en-US" dirty="0" err="1" smtClean="0"/>
              <a:t>Berklee</a:t>
            </a:r>
            <a:r>
              <a:rPr lang="en-US" dirty="0" smtClean="0"/>
              <a:t> College of Music</a:t>
            </a:r>
          </a:p>
          <a:p>
            <a:r>
              <a:rPr lang="en-US" dirty="0" smtClean="0"/>
              <a:t>San Francisco Conservatory</a:t>
            </a:r>
          </a:p>
          <a:p>
            <a:r>
              <a:rPr lang="en-US" dirty="0" smtClean="0"/>
              <a:t>New England Conservatory</a:t>
            </a:r>
          </a:p>
          <a:p>
            <a:r>
              <a:rPr lang="en-US" dirty="0" smtClean="0"/>
              <a:t>Oberlin Conservatory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Longy</a:t>
            </a:r>
            <a:r>
              <a:rPr lang="en-US" dirty="0" smtClean="0"/>
              <a:t> School of Music at Bard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Arts areas covered: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>
          <a:xfrm rot="19140000">
            <a:off x="2216941" y="2577214"/>
            <a:ext cx="6510528" cy="1991363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3600" dirty="0" smtClean="0"/>
              <a:t>Dance-Music-theatre-visual arts </a:t>
            </a:r>
          </a:p>
          <a:p>
            <a:pPr marL="18288" indent="0">
              <a:buNone/>
            </a:pPr>
            <a:r>
              <a:rPr lang="en-US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30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of Music – Music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Columbia College Chicago</a:t>
            </a:r>
          </a:p>
          <a:p>
            <a:r>
              <a:rPr lang="en-US" dirty="0" smtClean="0"/>
              <a:t>Univ. of Illinois- Chicago</a:t>
            </a:r>
          </a:p>
          <a:p>
            <a:r>
              <a:rPr lang="en-US" dirty="0" smtClean="0"/>
              <a:t>DePaul Univ.</a:t>
            </a:r>
          </a:p>
          <a:p>
            <a:r>
              <a:rPr lang="en-US" dirty="0" smtClean="0"/>
              <a:t>Western Michigan Univ.</a:t>
            </a:r>
          </a:p>
          <a:p>
            <a:r>
              <a:rPr lang="en-US" dirty="0" smtClean="0"/>
              <a:t>Southern Illinois Univ. – Carbondale</a:t>
            </a:r>
          </a:p>
          <a:p>
            <a:r>
              <a:rPr lang="en-US" dirty="0" smtClean="0"/>
              <a:t>McNally Smith College</a:t>
            </a:r>
          </a:p>
          <a:p>
            <a:r>
              <a:rPr lang="en-US" dirty="0" smtClean="0"/>
              <a:t>Belmont Univ.</a:t>
            </a:r>
          </a:p>
          <a:p>
            <a:r>
              <a:rPr lang="en-US" dirty="0" err="1" smtClean="0"/>
              <a:t>Berklee</a:t>
            </a:r>
            <a:r>
              <a:rPr lang="en-US" dirty="0" smtClean="0"/>
              <a:t> College of Music</a:t>
            </a:r>
          </a:p>
          <a:p>
            <a:r>
              <a:rPr lang="en-US" dirty="0" smtClean="0"/>
              <a:t>California Institute of the Arts (</a:t>
            </a:r>
            <a:r>
              <a:rPr lang="en-US" dirty="0" err="1" smtClean="0"/>
              <a:t>CalArts</a:t>
            </a:r>
            <a:r>
              <a:rPr lang="en-US" dirty="0" smtClean="0"/>
              <a:t>)</a:t>
            </a:r>
          </a:p>
          <a:p>
            <a:r>
              <a:rPr lang="en-US" dirty="0"/>
              <a:t>The </a:t>
            </a:r>
            <a:r>
              <a:rPr lang="en-US" dirty="0" err="1"/>
              <a:t>Hartt</a:t>
            </a:r>
            <a:r>
              <a:rPr lang="en-US" dirty="0"/>
              <a:t> School- U of Hartford </a:t>
            </a:r>
          </a:p>
          <a:p>
            <a:r>
              <a:rPr lang="en-US" dirty="0"/>
              <a:t>Temple Univ.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72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(Yep, 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Acting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Musical Theatre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 smtClean="0"/>
              <a:t>Technical Theatre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Theatre Programs look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Great English/Reading skills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Audition based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Not as much interest on formal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do the school play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Doesn’t need to have professional experience (some colleges get annoyed with this)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Auditions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January and February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Unified Theatre Auditions – 1</a:t>
            </a:r>
            <a:r>
              <a:rPr lang="en-US" baseline="30000" dirty="0" smtClean="0"/>
              <a:t>st</a:t>
            </a:r>
            <a:r>
              <a:rPr lang="en-US" dirty="0" smtClean="0"/>
              <a:t> week of February in Chicago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Live almost always preferred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 Monologues – contrasting, from plays, age and gender appropriate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Songs – 2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Usually do not need a dance routine prepared, students do a class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Check audition requirements for any thing they don’t want (no Shakespeare, no self-written pieces)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Schools - 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Roosevelt Univ.</a:t>
            </a:r>
          </a:p>
          <a:p>
            <a:r>
              <a:rPr lang="en-US" dirty="0" smtClean="0"/>
              <a:t>DePaul Univ.</a:t>
            </a:r>
          </a:p>
          <a:p>
            <a:r>
              <a:rPr lang="en-US" dirty="0" smtClean="0"/>
              <a:t>Northwestern Univ. – No audition</a:t>
            </a:r>
          </a:p>
          <a:p>
            <a:r>
              <a:rPr lang="en-US" dirty="0" smtClean="0"/>
              <a:t>Univ. of Evansville</a:t>
            </a:r>
          </a:p>
          <a:p>
            <a:r>
              <a:rPr lang="en-US" dirty="0" smtClean="0"/>
              <a:t>Southern Methodist Univ.</a:t>
            </a:r>
          </a:p>
          <a:p>
            <a:r>
              <a:rPr lang="en-US" dirty="0" smtClean="0"/>
              <a:t>Univ. of Illinois- Chicago</a:t>
            </a:r>
          </a:p>
          <a:p>
            <a:r>
              <a:rPr lang="en-US" dirty="0" smtClean="0"/>
              <a:t>Juilliard</a:t>
            </a:r>
          </a:p>
          <a:p>
            <a:r>
              <a:rPr lang="en-US" dirty="0" smtClean="0"/>
              <a:t>Columbia College Chicago</a:t>
            </a:r>
          </a:p>
          <a:p>
            <a:r>
              <a:rPr lang="en-US" dirty="0" smtClean="0"/>
              <a:t>Cornish College of the Arts</a:t>
            </a:r>
          </a:p>
          <a:p>
            <a:r>
              <a:rPr lang="en-US" dirty="0" err="1" smtClean="0"/>
              <a:t>CalArts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1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Schools – Musical Theatre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Roosevelt Univ.</a:t>
            </a:r>
          </a:p>
          <a:p>
            <a:r>
              <a:rPr lang="en-US" dirty="0" err="1" smtClean="0"/>
              <a:t>Viterbo</a:t>
            </a:r>
            <a:r>
              <a:rPr lang="en-US" dirty="0" smtClean="0"/>
              <a:t> Univ.</a:t>
            </a:r>
          </a:p>
          <a:p>
            <a:r>
              <a:rPr lang="en-US" dirty="0" err="1" smtClean="0"/>
              <a:t>Millikin</a:t>
            </a:r>
            <a:r>
              <a:rPr lang="en-US" dirty="0" smtClean="0"/>
              <a:t> Univ.</a:t>
            </a:r>
          </a:p>
          <a:p>
            <a:r>
              <a:rPr lang="en-US" dirty="0" smtClean="0"/>
              <a:t>Indiana Univ. Bloomington</a:t>
            </a:r>
          </a:p>
          <a:p>
            <a:r>
              <a:rPr lang="en-US" dirty="0" smtClean="0"/>
              <a:t>Univ. of Michigan</a:t>
            </a:r>
          </a:p>
          <a:p>
            <a:r>
              <a:rPr lang="en-US" dirty="0" smtClean="0"/>
              <a:t>Boston Conservatory</a:t>
            </a:r>
          </a:p>
          <a:p>
            <a:r>
              <a:rPr lang="en-US" dirty="0" smtClean="0"/>
              <a:t>Western Michigan Univ.</a:t>
            </a:r>
          </a:p>
          <a:p>
            <a:r>
              <a:rPr lang="en-US" dirty="0" smtClean="0"/>
              <a:t>Univ. of Illinois-Urbana/Champaign</a:t>
            </a:r>
          </a:p>
          <a:p>
            <a:r>
              <a:rPr lang="en-US" dirty="0" smtClean="0"/>
              <a:t>Point Park Univ.</a:t>
            </a:r>
          </a:p>
          <a:p>
            <a:r>
              <a:rPr lang="en-US" dirty="0" smtClean="0"/>
              <a:t>Santa Fe Univ. of Art &amp; Design </a:t>
            </a:r>
          </a:p>
          <a:p>
            <a:r>
              <a:rPr lang="en-US" dirty="0" smtClean="0"/>
              <a:t>Cal Arts</a:t>
            </a:r>
          </a:p>
          <a:p>
            <a:r>
              <a:rPr lang="en-US" dirty="0" smtClean="0"/>
              <a:t>Oklahoma City Univ.</a:t>
            </a:r>
          </a:p>
          <a:p>
            <a:r>
              <a:rPr lang="en-US" dirty="0" smtClean="0"/>
              <a:t>Carnegie Mellon Univ.</a:t>
            </a:r>
          </a:p>
          <a:p>
            <a:r>
              <a:rPr lang="en-US" dirty="0" smtClean="0"/>
              <a:t>Syracuse Univ.</a:t>
            </a:r>
          </a:p>
          <a:p>
            <a:r>
              <a:rPr lang="en-US" dirty="0" smtClean="0"/>
              <a:t>Emerson Univ.</a:t>
            </a:r>
          </a:p>
          <a:p>
            <a:r>
              <a:rPr lang="en-US" dirty="0" smtClean="0"/>
              <a:t>NYU</a:t>
            </a:r>
          </a:p>
          <a:p>
            <a:r>
              <a:rPr lang="en-US" dirty="0" smtClean="0"/>
              <a:t>SUNY – Purchase</a:t>
            </a:r>
          </a:p>
          <a:p>
            <a:r>
              <a:rPr lang="en-US" dirty="0" smtClean="0"/>
              <a:t>UNCSA</a:t>
            </a:r>
          </a:p>
          <a:p>
            <a:r>
              <a:rPr lang="en-US" dirty="0" smtClean="0"/>
              <a:t>Florida State Univ.</a:t>
            </a:r>
          </a:p>
          <a:p>
            <a:r>
              <a:rPr lang="en-US" dirty="0" smtClean="0"/>
              <a:t>Elon Univ.</a:t>
            </a:r>
          </a:p>
          <a:p>
            <a:r>
              <a:rPr lang="en-US" dirty="0" smtClean="0"/>
              <a:t>Baldwin Wallace Univ.</a:t>
            </a:r>
          </a:p>
          <a:p>
            <a:r>
              <a:rPr lang="en-US" dirty="0" smtClean="0"/>
              <a:t>Webster Univ.</a:t>
            </a:r>
          </a:p>
          <a:p>
            <a:r>
              <a:rPr lang="en-US" dirty="0" smtClean="0"/>
              <a:t>Univ. of Cincinnati</a:t>
            </a:r>
          </a:p>
          <a:p>
            <a:r>
              <a:rPr lang="en-US" dirty="0" smtClean="0"/>
              <a:t>Webster</a:t>
            </a:r>
          </a:p>
        </p:txBody>
      </p:sp>
    </p:spTree>
    <p:extLst>
      <p:ext uri="{BB962C8B-B14F-4D97-AF65-F5344CB8AC3E}">
        <p14:creationId xmlns:p14="http://schemas.microsoft.com/office/powerpoint/2010/main" val="29276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Schools – Technical Theatre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North Central College</a:t>
            </a:r>
          </a:p>
          <a:p>
            <a:r>
              <a:rPr lang="en-US" dirty="0" smtClean="0"/>
              <a:t>Univ. of Evansville</a:t>
            </a:r>
          </a:p>
          <a:p>
            <a:r>
              <a:rPr lang="en-US" dirty="0" smtClean="0"/>
              <a:t>Indiana Univ. – Bloomington</a:t>
            </a:r>
          </a:p>
          <a:p>
            <a:r>
              <a:rPr lang="en-US" dirty="0" smtClean="0"/>
              <a:t>Columbia College Chicago</a:t>
            </a:r>
          </a:p>
          <a:p>
            <a:r>
              <a:rPr lang="en-US" dirty="0" smtClean="0"/>
              <a:t>Baldwin Wallace Univ.</a:t>
            </a:r>
          </a:p>
          <a:p>
            <a:r>
              <a:rPr lang="en-US" dirty="0" smtClean="0"/>
              <a:t>Cal Arts</a:t>
            </a:r>
          </a:p>
          <a:p>
            <a:r>
              <a:rPr lang="en-US" dirty="0" smtClean="0"/>
              <a:t>Elon</a:t>
            </a:r>
          </a:p>
          <a:p>
            <a:r>
              <a:rPr lang="en-US" dirty="0" smtClean="0"/>
              <a:t>Cornish College of the Arts</a:t>
            </a:r>
          </a:p>
          <a:p>
            <a:r>
              <a:rPr lang="en-US" dirty="0" smtClean="0"/>
              <a:t>DePaul</a:t>
            </a:r>
          </a:p>
          <a:p>
            <a:r>
              <a:rPr lang="en-US" dirty="0" smtClean="0"/>
              <a:t>Emerson College</a:t>
            </a:r>
          </a:p>
          <a:p>
            <a:r>
              <a:rPr lang="en-US" dirty="0" smtClean="0"/>
              <a:t>Ithaca College</a:t>
            </a:r>
          </a:p>
          <a:p>
            <a:r>
              <a:rPr lang="en-US" dirty="0" smtClean="0"/>
              <a:t>Cornell College (Iowa)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Painting/Drawing</a:t>
            </a:r>
          </a:p>
          <a:p>
            <a:r>
              <a:rPr lang="en-US" sz="4000" dirty="0" smtClean="0"/>
              <a:t>Mixed Media</a:t>
            </a:r>
          </a:p>
          <a:p>
            <a:r>
              <a:rPr lang="en-US" sz="4000" dirty="0" smtClean="0"/>
              <a:t>Graphic Design</a:t>
            </a:r>
          </a:p>
          <a:p>
            <a:r>
              <a:rPr lang="en-US" sz="4000" dirty="0" smtClean="0"/>
              <a:t>Photography</a:t>
            </a:r>
          </a:p>
          <a:p>
            <a:r>
              <a:rPr lang="en-US" sz="4000" dirty="0" smtClean="0"/>
              <a:t>Film</a:t>
            </a:r>
          </a:p>
          <a:p>
            <a:r>
              <a:rPr lang="en-US" sz="4000" dirty="0" smtClean="0"/>
              <a:t>Art History</a:t>
            </a:r>
          </a:p>
        </p:txBody>
      </p:sp>
    </p:spTree>
    <p:extLst>
      <p:ext uri="{BB962C8B-B14F-4D97-AF65-F5344CB8AC3E}">
        <p14:creationId xmlns:p14="http://schemas.microsoft.com/office/powerpoint/2010/main" val="10144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Visual Arts Programs look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Portfolio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10-15 pieces of work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Digitized, ready for upload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Art classes in High school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Artist Statement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Most focus on the portfolio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Visual Storyteller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Scholastic Arts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Arts - Portfolios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SAIC hosts the Chicago Portfolio day each fall</a:t>
            </a:r>
          </a:p>
          <a:p>
            <a:r>
              <a:rPr lang="en-US" dirty="0" smtClean="0"/>
              <a:t>Some schools will allow students to upload work for critique</a:t>
            </a:r>
          </a:p>
          <a:p>
            <a:r>
              <a:rPr lang="en-US" dirty="0" smtClean="0"/>
              <a:t>Visual Arts schools are great about High School visits, will offer classes</a:t>
            </a:r>
          </a:p>
          <a:p>
            <a:r>
              <a:rPr lang="en-US" dirty="0" smtClean="0"/>
              <a:t>Typically due by December 15</a:t>
            </a:r>
          </a:p>
          <a:p>
            <a:r>
              <a:rPr lang="en-US" dirty="0" smtClean="0"/>
              <a:t>Scholarships are awarded on Portfolios, can be increased with grades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Concepts of Arts Admissions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Arts Schools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941365"/>
              </p:ext>
            </p:extLst>
          </p:nvPr>
        </p:nvGraphicFramePr>
        <p:xfrm>
          <a:off x="838200" y="1066800"/>
          <a:ext cx="7010400" cy="3886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10400"/>
              </a:tblGrid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ALBERTA COLLEGE OF ART +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Alfred University, School of Art &amp;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Art Academy of Cincinnati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Art Center College of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Butler University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CalArts (California Institute of the Arts)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842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California College of the Arts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College for Creative Studies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Columbus College of Art &amp;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Cooper Union School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Cornish College of the Arts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Emily Carr University of Art +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01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Kansas City Art Institute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9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Visual Arts Schools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98825"/>
              </p:ext>
            </p:extLst>
          </p:nvPr>
        </p:nvGraphicFramePr>
        <p:xfrm>
          <a:off x="990600" y="990600"/>
          <a:ext cx="6400800" cy="3657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0800"/>
              </a:tblGrid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Kendall College of Art and Design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Laguna College of Art +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Lesley University College of Art and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Maine College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Memphis College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Milwaukee Institute of Art and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Minneapolis College of Art and Design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Hampshire Insitute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OCAD University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2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Otis College of Art + Design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44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Visual Arts Schools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017091"/>
              </p:ext>
            </p:extLst>
          </p:nvPr>
        </p:nvGraphicFramePr>
        <p:xfrm>
          <a:off x="990600" y="990599"/>
          <a:ext cx="6400800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080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Pacific Northwest College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Paris College of Art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PARSONS THE NEW SCHOOL FOR DESIGN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Pennsylvania Academy of the Fine Arts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Pratt institute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RISD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San Francisco Art Institute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School of the Art Institute of Chicago (SAIC)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School of the Museum of Fine Arts,Boston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School of Visual Arts (SVA)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UIC Art &amp; Art History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University of Illinois at Urbana-Champaign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Watkins College of Art, Design &amp; Film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2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 few last VA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Santa Fe College of Art &amp; Design – Film</a:t>
            </a:r>
          </a:p>
          <a:p>
            <a:r>
              <a:rPr lang="en-US" dirty="0" smtClean="0"/>
              <a:t>NYU- Film</a:t>
            </a:r>
          </a:p>
          <a:p>
            <a:r>
              <a:rPr lang="en-US" dirty="0" smtClean="0"/>
              <a:t>Columbia College Chicago – Film</a:t>
            </a:r>
          </a:p>
          <a:p>
            <a:r>
              <a:rPr lang="en-US" dirty="0" smtClean="0"/>
              <a:t>Furman Univ.  - Art History</a:t>
            </a:r>
          </a:p>
          <a:p>
            <a:r>
              <a:rPr lang="en-US" dirty="0" smtClean="0"/>
              <a:t>Carnegie Mellon Univ. – Art History</a:t>
            </a:r>
          </a:p>
          <a:p>
            <a:r>
              <a:rPr lang="en-US" dirty="0" smtClean="0"/>
              <a:t>Southern Methodist Univ.  - Painting &amp; Art History</a:t>
            </a:r>
          </a:p>
          <a:p>
            <a:r>
              <a:rPr lang="en-US" dirty="0" smtClean="0"/>
              <a:t>Florida State Univ.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47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Value in Arts Education</a:t>
            </a:r>
          </a:p>
          <a:p>
            <a:r>
              <a:rPr lang="en-US" dirty="0" smtClean="0"/>
              <a:t>Transferrable skills are huge</a:t>
            </a:r>
          </a:p>
          <a:p>
            <a:r>
              <a:rPr lang="en-US" dirty="0" smtClean="0"/>
              <a:t>Many colleges’ websites are terrible, but they do put their requirements out there (and they don’t change)</a:t>
            </a:r>
          </a:p>
          <a:p>
            <a:r>
              <a:rPr lang="en-US" dirty="0" smtClean="0"/>
              <a:t>NACAC PVA fairs </a:t>
            </a:r>
            <a:r>
              <a:rPr lang="en-US" dirty="0" smtClean="0">
                <a:hlinkClick r:id="rId2"/>
              </a:rPr>
              <a:t>–</a:t>
            </a:r>
            <a:r>
              <a:rPr lang="en-US" dirty="0" smtClean="0"/>
              <a:t> 2015 </a:t>
            </a:r>
            <a:r>
              <a:rPr lang="en-US" dirty="0" smtClean="0">
                <a:hlinkClick r:id="rId2"/>
              </a:rPr>
              <a:t>Chicago </a:t>
            </a:r>
            <a:r>
              <a:rPr lang="en-US" dirty="0">
                <a:hlinkClick r:id="rId2"/>
              </a:rPr>
              <a:t>Performing And Visual Arts Fair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DePaul University - Theatre School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Sunday, September 20: 1:00 p.m.-3:30 p.m.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5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us!– We can help!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anchor="ctr">
            <a:normAutofit/>
          </a:bodyPr>
          <a:lstStyle/>
          <a:p>
            <a:r>
              <a:rPr lang="en-US" sz="2000" dirty="0"/>
              <a:t>Ashlee Hardgrave</a:t>
            </a:r>
          </a:p>
          <a:p>
            <a:r>
              <a:rPr lang="en-US" sz="2000" dirty="0"/>
              <a:t>UIC-Theatre and Music Admissions</a:t>
            </a:r>
          </a:p>
          <a:p>
            <a:r>
              <a:rPr lang="en-US" sz="2000" dirty="0">
                <a:hlinkClick r:id="rId2"/>
              </a:rPr>
              <a:t>ashleeh@uic.edu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Heather V. McCowen – PhD</a:t>
            </a:r>
          </a:p>
          <a:p>
            <a:r>
              <a:rPr lang="en-US" sz="2000" dirty="0" smtClean="0"/>
              <a:t>Post Secondary Counselor</a:t>
            </a:r>
          </a:p>
          <a:p>
            <a:r>
              <a:rPr lang="en-US" sz="2000" dirty="0" smtClean="0"/>
              <a:t>The Chicago HS for the Arts</a:t>
            </a:r>
          </a:p>
          <a:p>
            <a:r>
              <a:rPr lang="en-US" sz="2000" dirty="0" smtClean="0">
                <a:hlinkClick r:id="rId3"/>
              </a:rPr>
              <a:t>hmccowen@chiarts.org</a:t>
            </a:r>
            <a:endParaRPr lang="en-US" sz="2000" dirty="0" smtClean="0"/>
          </a:p>
          <a:p>
            <a:r>
              <a:rPr lang="en-US" sz="2000" dirty="0" smtClean="0"/>
              <a:t>Rebecca Ryan – DMA</a:t>
            </a:r>
          </a:p>
          <a:p>
            <a:r>
              <a:rPr lang="en-US" sz="2000" dirty="0" smtClean="0"/>
              <a:t>North Park Univ.  -  Music Recruiter/Office of Admissions</a:t>
            </a:r>
          </a:p>
          <a:p>
            <a:r>
              <a:rPr lang="en-US" sz="2000" dirty="0" smtClean="0">
                <a:hlinkClick r:id="rId4"/>
              </a:rPr>
              <a:t>rryan@northpark.edu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5644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BFA, BM vs. the </a:t>
            </a:r>
            <a:r>
              <a:rPr lang="en-US" sz="3600" dirty="0" smtClean="0"/>
              <a:t>BA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4400" dirty="0" smtClean="0"/>
              <a:t>Does </a:t>
            </a:r>
            <a:r>
              <a:rPr lang="en-US" sz="4400" dirty="0"/>
              <a:t>it matter?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What about a “Safe” double major?</a:t>
            </a:r>
          </a:p>
          <a:p>
            <a:pPr lvl="1">
              <a:buFont typeface="Arial" pitchFamily="34" charset="0"/>
              <a:buChar char="•"/>
            </a:pPr>
            <a:r>
              <a:rPr lang="en-US" sz="4400" dirty="0"/>
              <a:t>Can’t I just minor?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5265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college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Best to go when college is in session (avoid summer)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Don’t get too hung up on facilities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Participate in a class if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Music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Try to observe a lesson with the teacher you plan on studying with – better than trying to take a lesson with an </a:t>
            </a:r>
            <a:r>
              <a:rPr lang="en-US" smtClean="0"/>
              <a:t>unfamiliar teacher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Theatre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Sit in on a freshman acting class, see how open and welcoming the students are (or are not)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Visual Arts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Ask about support and costs of materials, access to studio space, gallery space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3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moment for some numbers*-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80% of Arts graduates report being “satisfied” or “Very satisfied” with their salaries</a:t>
            </a:r>
          </a:p>
          <a:p>
            <a:r>
              <a:rPr lang="en-US" sz="2000" dirty="0" smtClean="0"/>
              <a:t>46% of Arts graduates donate to artistic causes</a:t>
            </a:r>
          </a:p>
          <a:p>
            <a:r>
              <a:rPr lang="en-US" sz="2000" dirty="0" smtClean="0"/>
              <a:t>42% of Arts graduates are employed outside the arts</a:t>
            </a:r>
          </a:p>
          <a:p>
            <a:r>
              <a:rPr lang="en-US" sz="2000" dirty="0" smtClean="0"/>
              <a:t>$45,000 average salary for arts grads with a BA, BFA or BM</a:t>
            </a:r>
          </a:p>
          <a:p>
            <a:r>
              <a:rPr lang="en-US" sz="2000" dirty="0" smtClean="0"/>
              <a:t>75% continue to practice some form of Art regardless of main employment</a:t>
            </a:r>
          </a:p>
          <a:p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*Taken from the </a:t>
            </a:r>
            <a:r>
              <a:rPr lang="en-US" dirty="0" smtClean="0"/>
              <a:t>2014 SNAAP </a:t>
            </a:r>
            <a:r>
              <a:rPr lang="en-US" dirty="0"/>
              <a:t>report  </a:t>
            </a:r>
            <a:r>
              <a:rPr lang="en-US" dirty="0" smtClean="0"/>
              <a:t>(Strategic National Arts Alumni Project)- </a:t>
            </a:r>
            <a:r>
              <a:rPr lang="en-US" dirty="0"/>
              <a:t>http://snaap.indiana.edu/pdf/2014/SNAAP_AR_2014.pdf</a:t>
            </a:r>
          </a:p>
        </p:txBody>
      </p:sp>
    </p:spTree>
    <p:extLst>
      <p:ext uri="{BB962C8B-B14F-4D97-AF65-F5344CB8AC3E}">
        <p14:creationId xmlns:p14="http://schemas.microsoft.com/office/powerpoint/2010/main" val="37832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an Arts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“My </a:t>
            </a:r>
            <a:r>
              <a:rPr lang="en-US" sz="2000" dirty="0"/>
              <a:t>arts education has affected my civic and community life in a plethora of ways. I am very capable at planning and managing community events. I am an effective public speaker at such events. I am a leader and have confidence leading others. I speak multiple languages that allow me to be effective in multiple communities. The arts training I received has so fully permeated my whole person that it effects everything I do. </a:t>
            </a:r>
            <a:r>
              <a:rPr lang="en-US" sz="2000" dirty="0" smtClean="0"/>
              <a:t>“</a:t>
            </a:r>
          </a:p>
          <a:p>
            <a:endParaRPr lang="en-US" sz="2000" dirty="0"/>
          </a:p>
          <a:p>
            <a:r>
              <a:rPr lang="en-US" sz="2000" dirty="0" smtClean="0"/>
              <a:t>-SNAAP respondent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2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Training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Certificate vs. Conservatory vs. Liberal Arts vs. Comprehensive University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Certificate/for profit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Conservatory – Myths and legends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Liberal Arts and the Arts</a:t>
            </a:r>
          </a:p>
          <a:p>
            <a:pPr lvl="4">
              <a:buFont typeface="Arial" pitchFamily="34" charset="0"/>
              <a:buChar char="•"/>
            </a:pPr>
            <a:r>
              <a:rPr lang="en-US" dirty="0" smtClean="0"/>
              <a:t>Comprehensive University</a:t>
            </a:r>
          </a:p>
          <a:p>
            <a:pPr lvl="4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Terminology? It all just depends on the college in the end. . . 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 Issues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NASM</a:t>
            </a:r>
          </a:p>
          <a:p>
            <a:r>
              <a:rPr lang="en-US" dirty="0" smtClean="0"/>
              <a:t>NASD</a:t>
            </a:r>
          </a:p>
          <a:p>
            <a:r>
              <a:rPr lang="en-US" dirty="0" smtClean="0"/>
              <a:t>NAST</a:t>
            </a:r>
          </a:p>
          <a:p>
            <a:r>
              <a:rPr lang="en-US" dirty="0" smtClean="0"/>
              <a:t>Regional Accreditation</a:t>
            </a:r>
          </a:p>
          <a:p>
            <a:r>
              <a:rPr lang="en-US" dirty="0" smtClean="0"/>
              <a:t>Why this does or does not matter.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3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150</TotalTime>
  <Words>1746</Words>
  <Application>Microsoft Office PowerPoint</Application>
  <PresentationFormat>On-screen Show (4:3)</PresentationFormat>
  <Paragraphs>319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Angles</vt:lpstr>
      <vt:lpstr>Admissions and  the Arts</vt:lpstr>
      <vt:lpstr>Arts areas covered:</vt:lpstr>
      <vt:lpstr>General Concepts of Arts Admissions</vt:lpstr>
      <vt:lpstr>BFA, BM vs. the BA</vt:lpstr>
      <vt:lpstr>Tips for college Visits</vt:lpstr>
      <vt:lpstr>A moment for some numbers*-</vt:lpstr>
      <vt:lpstr>The value of an Arts Education</vt:lpstr>
      <vt:lpstr>Types of Training</vt:lpstr>
      <vt:lpstr>Accreditation Issues</vt:lpstr>
      <vt:lpstr>And now, by discipline</vt:lpstr>
      <vt:lpstr>Dance</vt:lpstr>
      <vt:lpstr>What do Dance Programs look for? </vt:lpstr>
      <vt:lpstr>Dance Auditions</vt:lpstr>
      <vt:lpstr>Schools for Dance</vt:lpstr>
      <vt:lpstr>Music</vt:lpstr>
      <vt:lpstr>What do Music Programs look for?</vt:lpstr>
      <vt:lpstr>Music Auditions</vt:lpstr>
      <vt:lpstr>Schools for Music – Midwest Options </vt:lpstr>
      <vt:lpstr>Schools oF Music – Conservatories </vt:lpstr>
      <vt:lpstr>Schools of Music – Music Business</vt:lpstr>
      <vt:lpstr>Theatre (Yep, RE)</vt:lpstr>
      <vt:lpstr>What do Theatre Programs look for?</vt:lpstr>
      <vt:lpstr>Theatre Auditions</vt:lpstr>
      <vt:lpstr>Theatre Schools - Acting</vt:lpstr>
      <vt:lpstr>Theatre Schools – Musical Theatre</vt:lpstr>
      <vt:lpstr>Theatre Schools – Technical Theatre </vt:lpstr>
      <vt:lpstr>Visual Arts</vt:lpstr>
      <vt:lpstr>What do Visual Arts Programs look for?</vt:lpstr>
      <vt:lpstr>Visual Arts - Portfolios</vt:lpstr>
      <vt:lpstr>Visual Arts Schools</vt:lpstr>
      <vt:lpstr>More Visual Arts Schools</vt:lpstr>
      <vt:lpstr>More Visual Arts Schools</vt:lpstr>
      <vt:lpstr>And a few last VA Schools</vt:lpstr>
      <vt:lpstr>Closing Thoughts </vt:lpstr>
      <vt:lpstr>Email us!– We can help!</vt:lpstr>
    </vt:vector>
  </TitlesOfParts>
  <Company>Chicago High School for the Arts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Admissions and  the Arts</dc:title>
  <dc:creator>Heather McCowen</dc:creator>
  <cp:lastModifiedBy>Default</cp:lastModifiedBy>
  <cp:revision>16</cp:revision>
  <dcterms:created xsi:type="dcterms:W3CDTF">2015-02-26T22:02:15Z</dcterms:created>
  <dcterms:modified xsi:type="dcterms:W3CDTF">2015-05-04T16:21:55Z</dcterms:modified>
</cp:coreProperties>
</file>