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5"/>
  </p:notesMasterIdLst>
  <p:handoutMasterIdLst>
    <p:handoutMasterId r:id="rId56"/>
  </p:handoutMasterIdLst>
  <p:sldIdLst>
    <p:sldId id="256" r:id="rId2"/>
    <p:sldId id="258" r:id="rId3"/>
    <p:sldId id="257" r:id="rId4"/>
    <p:sldId id="259" r:id="rId5"/>
    <p:sldId id="260" r:id="rId6"/>
    <p:sldId id="261" r:id="rId7"/>
    <p:sldId id="263" r:id="rId8"/>
    <p:sldId id="264" r:id="rId9"/>
    <p:sldId id="265" r:id="rId10"/>
    <p:sldId id="336" r:id="rId11"/>
    <p:sldId id="324" r:id="rId12"/>
    <p:sldId id="287" r:id="rId13"/>
    <p:sldId id="334" r:id="rId14"/>
    <p:sldId id="266" r:id="rId15"/>
    <p:sldId id="267" r:id="rId16"/>
    <p:sldId id="329" r:id="rId17"/>
    <p:sldId id="333" r:id="rId18"/>
    <p:sldId id="282" r:id="rId19"/>
    <p:sldId id="322" r:id="rId20"/>
    <p:sldId id="270" r:id="rId21"/>
    <p:sldId id="271" r:id="rId22"/>
    <p:sldId id="278" r:id="rId23"/>
    <p:sldId id="340" r:id="rId24"/>
    <p:sldId id="274" r:id="rId25"/>
    <p:sldId id="289" r:id="rId26"/>
    <p:sldId id="288" r:id="rId27"/>
    <p:sldId id="291" r:id="rId28"/>
    <p:sldId id="292" r:id="rId29"/>
    <p:sldId id="326" r:id="rId30"/>
    <p:sldId id="296" r:id="rId31"/>
    <p:sldId id="337" r:id="rId32"/>
    <p:sldId id="338" r:id="rId33"/>
    <p:sldId id="299" r:id="rId34"/>
    <p:sldId id="300" r:id="rId35"/>
    <p:sldId id="301" r:id="rId36"/>
    <p:sldId id="302" r:id="rId37"/>
    <p:sldId id="303" r:id="rId38"/>
    <p:sldId id="304" r:id="rId39"/>
    <p:sldId id="305" r:id="rId40"/>
    <p:sldId id="306" r:id="rId41"/>
    <p:sldId id="307" r:id="rId42"/>
    <p:sldId id="311" r:id="rId43"/>
    <p:sldId id="309" r:id="rId44"/>
    <p:sldId id="312" r:id="rId45"/>
    <p:sldId id="314" r:id="rId46"/>
    <p:sldId id="315" r:id="rId47"/>
    <p:sldId id="316" r:id="rId48"/>
    <p:sldId id="317" r:id="rId49"/>
    <p:sldId id="327" r:id="rId50"/>
    <p:sldId id="339" r:id="rId51"/>
    <p:sldId id="328" r:id="rId52"/>
    <p:sldId id="320" r:id="rId53"/>
    <p:sldId id="32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2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5B33DE-BD87-4A36-A9A6-4206BDE91ECD}" type="datetimeFigureOut">
              <a:rPr lang="en-US" smtClean="0"/>
              <a:pPr/>
              <a:t>5/13/2013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12D4BE-33BA-43E0-9BF2-65C67658E631}" type="slidenum">
              <a:rPr lang="en-US" smtClean="0"/>
              <a:pPr/>
              <a:t>‹#›</a:t>
            </a:fld>
            <a:endParaRPr lang="en-US" dirty="0"/>
          </a:p>
        </p:txBody>
      </p:sp>
    </p:spTree>
    <p:extLst>
      <p:ext uri="{BB962C8B-B14F-4D97-AF65-F5344CB8AC3E}">
        <p14:creationId xmlns:p14="http://schemas.microsoft.com/office/powerpoint/2010/main" val="712340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F7F59-21CE-44B6-8B77-12D69520B5FC}" type="datetimeFigureOut">
              <a:rPr lang="en-US" smtClean="0"/>
              <a:pPr/>
              <a:t>5/13/2013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42180-2373-43A6-986A-E24902387613}" type="slidenum">
              <a:rPr lang="en-US" smtClean="0"/>
              <a:pPr/>
              <a:t>‹#›</a:t>
            </a:fld>
            <a:endParaRPr lang="en-US" dirty="0"/>
          </a:p>
        </p:txBody>
      </p:sp>
    </p:spTree>
    <p:extLst>
      <p:ext uri="{BB962C8B-B14F-4D97-AF65-F5344CB8AC3E}">
        <p14:creationId xmlns:p14="http://schemas.microsoft.com/office/powerpoint/2010/main" val="2734193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95B97-5ACC-4BDC-88E9-D7CFC32AC0F4}" type="slidenum">
              <a:rPr lang="en-US"/>
              <a:pPr/>
              <a:t>28</a:t>
            </a:fld>
            <a:endParaRPr lang="en-US" dirty="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D6FB5D-6ABE-4FD6-8C85-49EA78D68390}" type="slidenum">
              <a:rPr lang="en-US"/>
              <a:pPr/>
              <a:t>52</a:t>
            </a:fld>
            <a:endParaRPr lang="en-US" dirty="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BB5E5E-1564-4D96-B510-6FD3D2B30AFC}" type="slidenum">
              <a:rPr lang="en-US"/>
              <a:pPr/>
              <a:t>31</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a:t>Agreement for services is developed to the mutual satisfaction of the student, faculty, and DSO.</a:t>
            </a:r>
          </a:p>
          <a:p>
            <a:endParaRPr lang="en-US" dirty="0"/>
          </a:p>
          <a:p>
            <a:r>
              <a:rPr lang="en-US" dirty="0"/>
              <a:t>Confidentiality – FERPA.  We can’t tell parents anything without a release from student</a:t>
            </a:r>
          </a:p>
          <a:p>
            <a:endParaRPr lang="en-US" dirty="0"/>
          </a:p>
          <a:p>
            <a:r>
              <a:rPr lang="en-US" dirty="0"/>
              <a:t>Discuss key differences between FAPE and Section 504</a:t>
            </a:r>
          </a:p>
          <a:p>
            <a:endParaRPr lang="en-US" dirty="0"/>
          </a:p>
          <a:p>
            <a:r>
              <a:rPr lang="en-US" dirty="0"/>
              <a:t>If an institution is not open access, ALL students must meet admissions criteria, regardless of disability status.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09414-2E7F-4128-84F7-F64005D4527F}" type="slidenum">
              <a:rPr lang="en-US"/>
              <a:pPr/>
              <a:t>33</a:t>
            </a:fld>
            <a:endParaRPr lang="en-US" dirty="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dirty="0"/>
              <a:t>Intake is not the time for Mom and Dad to tell student exactly what the disability is!  MM situation.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F26788-41C6-4D92-B8B9-9BF5E19AE191}" type="slidenum">
              <a:rPr lang="en-US"/>
              <a:pPr/>
              <a:t>41</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dirty="0"/>
              <a:t>At the post-secondary level, accommodations are directly related to the disability.  Just because a student received an accommodation in high school doesn’t mean that they will receive it in college.  Mention BK case.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019629-2F27-4ECE-9DA4-042711F48034}" type="slidenum">
              <a:rPr lang="en-US"/>
              <a:pPr/>
              <a:t>42</a:t>
            </a:fld>
            <a:endParaRPr lang="en-US" dirty="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CD795-83E2-49E9-BBBE-ABE6B6CF0B95}" type="slidenum">
              <a:rPr lang="en-US"/>
              <a:pPr/>
              <a:t>44</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dirty="0"/>
              <a:t>Documentation critical for LD students and maybe even ADD/ADHD dependent on institution.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0A8F6-7065-475E-B4EA-F25A3CF55BE7}" type="slidenum">
              <a:rPr lang="en-US"/>
              <a:pPr/>
              <a:t>45</a:t>
            </a:fld>
            <a:endParaRPr lang="en-US"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56B64-9F4C-4032-8517-B2D71C87D216}" type="slidenum">
              <a:rPr lang="en-US"/>
              <a:pPr/>
              <a:t>46</a:t>
            </a:fld>
            <a:endParaRPr lang="en-US" dirty="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dirty="0"/>
              <a:t>Mention add’l agencies like RSC, CCHMC, specific disability-related organizations (CAB, UCP, CHADD)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FE58E6-EEC2-458C-A6FB-8FFAD04A7AFB}" type="slidenum">
              <a:rPr lang="en-US"/>
              <a:pPr/>
              <a:t>47</a:t>
            </a:fld>
            <a:endParaRPr lang="en-US" dirty="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4E418-B5E6-4297-89C4-18BE33E93052}"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D4E418-B5E6-4297-89C4-18BE33E93052}"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D4E418-B5E6-4297-89C4-18BE33E93052}"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4E418-B5E6-4297-89C4-18BE33E93052}"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E2967-6EE0-4006-867D-1B7941218C6D}" type="datetimeFigureOut">
              <a:rPr lang="en-US" smtClean="0"/>
              <a:pPr/>
              <a:t>5/13/2013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D4E418-B5E6-4297-89C4-18BE33E9305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97E2967-6EE0-4006-867D-1B7941218C6D}" type="datetimeFigureOut">
              <a:rPr lang="en-US" smtClean="0"/>
              <a:pPr/>
              <a:t>5/13/2013</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7D4E418-B5E6-4297-89C4-18BE33E93052}"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postsecondarychoices.org/CHOICES_2013.html"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michael.southern@uc.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postsecondarychoices.org/" TargetMode="External"/><Relationship Id="rId2" Type="http://schemas.openxmlformats.org/officeDocument/2006/relationships/hyperlink" Target="http://www.ahead.org/" TargetMode="External"/><Relationship Id="rId1" Type="http://schemas.openxmlformats.org/officeDocument/2006/relationships/slideLayout" Target="../slideLayouts/slideLayout2.xml"/><Relationship Id="rId5" Type="http://schemas.openxmlformats.org/officeDocument/2006/relationships/hyperlink" Target="http://www.glenbrooktransition.org/" TargetMode="External"/><Relationship Id="rId4" Type="http://schemas.openxmlformats.org/officeDocument/2006/relationships/hyperlink" Target="http://www.heath.gwu.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374" y="2743200"/>
            <a:ext cx="7550426" cy="1649896"/>
          </a:xfrm>
        </p:spPr>
        <p:txBody>
          <a:bodyPr/>
          <a:lstStyle/>
          <a:p>
            <a:r>
              <a:rPr lang="en-US" sz="3600" dirty="0" smtClean="0"/>
              <a:t>Options For </a:t>
            </a:r>
            <a:r>
              <a:rPr lang="en-US" sz="3600" dirty="0"/>
              <a:t>S</a:t>
            </a:r>
            <a:r>
              <a:rPr lang="en-US" sz="3600" dirty="0" smtClean="0"/>
              <a:t>tudents </a:t>
            </a:r>
            <a:r>
              <a:rPr lang="en-US" sz="3600" dirty="0"/>
              <a:t>W</a:t>
            </a:r>
            <a:r>
              <a:rPr lang="en-US" sz="3600" dirty="0" smtClean="0"/>
              <a:t>ith </a:t>
            </a:r>
            <a:r>
              <a:rPr lang="en-US" sz="3600" dirty="0"/>
              <a:t>D</a:t>
            </a:r>
            <a:r>
              <a:rPr lang="en-US" sz="3600" dirty="0" smtClean="0"/>
              <a:t>isabilities </a:t>
            </a:r>
            <a:r>
              <a:rPr lang="en-US" sz="3600" dirty="0"/>
              <a:t>A</a:t>
            </a:r>
            <a:r>
              <a:rPr lang="en-US" sz="3600" dirty="0" smtClean="0"/>
              <a:t>nd </a:t>
            </a:r>
            <a:r>
              <a:rPr lang="en-US" sz="3600" dirty="0"/>
              <a:t>T</a:t>
            </a:r>
            <a:r>
              <a:rPr lang="en-US" sz="3600" dirty="0" smtClean="0"/>
              <a:t>ips </a:t>
            </a:r>
            <a:r>
              <a:rPr lang="en-US" sz="3600" dirty="0"/>
              <a:t>F</a:t>
            </a:r>
            <a:r>
              <a:rPr lang="en-US" sz="3600" dirty="0" smtClean="0"/>
              <a:t>or </a:t>
            </a:r>
            <a:r>
              <a:rPr lang="en-US" sz="3600" dirty="0"/>
              <a:t>C</a:t>
            </a:r>
            <a:r>
              <a:rPr lang="en-US" sz="3600" dirty="0" smtClean="0"/>
              <a:t>ounselors</a:t>
            </a:r>
            <a:endParaRPr lang="en-US" sz="3600" dirty="0"/>
          </a:p>
        </p:txBody>
      </p:sp>
      <p:sp>
        <p:nvSpPr>
          <p:cNvPr id="3" name="Subtitle 2"/>
          <p:cNvSpPr>
            <a:spLocks noGrp="1"/>
          </p:cNvSpPr>
          <p:nvPr>
            <p:ph type="subTitle" idx="1"/>
          </p:nvPr>
        </p:nvSpPr>
        <p:spPr>
          <a:xfrm>
            <a:off x="762000" y="4724400"/>
            <a:ext cx="6858000" cy="1371600"/>
          </a:xfrm>
        </p:spPr>
        <p:txBody>
          <a:bodyPr>
            <a:noAutofit/>
          </a:bodyPr>
          <a:lstStyle/>
          <a:p>
            <a:r>
              <a:rPr lang="en-US" sz="1800" dirty="0" smtClean="0"/>
              <a:t>Julie Smith – Transition Specialist, Glenbrook South High School </a:t>
            </a:r>
          </a:p>
          <a:p>
            <a:r>
              <a:rPr lang="en-US" sz="1800" dirty="0" smtClean="0"/>
              <a:t>Michael Southern – </a:t>
            </a:r>
            <a:r>
              <a:rPr lang="en-US" sz="1800" dirty="0"/>
              <a:t>Director of Disability </a:t>
            </a:r>
            <a:r>
              <a:rPr lang="en-US" sz="1800" dirty="0" smtClean="0"/>
              <a:t>Services, at </a:t>
            </a:r>
            <a:r>
              <a:rPr lang="en-US" sz="1800" dirty="0"/>
              <a:t>the University of </a:t>
            </a:r>
            <a:r>
              <a:rPr lang="en-US" sz="1800" dirty="0" smtClean="0"/>
              <a:t>Cincinnati </a:t>
            </a:r>
          </a:p>
          <a:p>
            <a:r>
              <a:rPr lang="en-US" sz="1800" dirty="0" smtClean="0"/>
              <a:t>Gretchen Stauder-Post High School Counselor, New Trier High School</a:t>
            </a:r>
            <a:endParaRPr lang="en-US" sz="1800" dirty="0"/>
          </a:p>
        </p:txBody>
      </p:sp>
    </p:spTree>
    <p:extLst>
      <p:ext uri="{BB962C8B-B14F-4D97-AF65-F5344CB8AC3E}">
        <p14:creationId xmlns:p14="http://schemas.microsoft.com/office/powerpoint/2010/main" val="284591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College is not the Right Choice </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10108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Post-Secondary Programs </a:t>
            </a:r>
            <a:endParaRPr lang="en-US" dirty="0"/>
          </a:p>
        </p:txBody>
      </p:sp>
      <p:sp>
        <p:nvSpPr>
          <p:cNvPr id="3" name="Content Placeholder 2"/>
          <p:cNvSpPr>
            <a:spLocks noGrp="1"/>
          </p:cNvSpPr>
          <p:nvPr>
            <p:ph idx="1"/>
          </p:nvPr>
        </p:nvSpPr>
        <p:spPr>
          <a:xfrm>
            <a:off x="762000" y="609600"/>
            <a:ext cx="7543800" cy="3962400"/>
          </a:xfrm>
        </p:spPr>
        <p:txBody>
          <a:bodyPr>
            <a:normAutofit fontScale="92500" lnSpcReduction="10000"/>
          </a:bodyPr>
          <a:lstStyle/>
          <a:p>
            <a:r>
              <a:rPr lang="en-US" dirty="0" smtClean="0">
                <a:cs typeface="Times New Roman" charset="0"/>
              </a:rPr>
              <a:t>Designed </a:t>
            </a:r>
            <a:r>
              <a:rPr lang="en-US" dirty="0">
                <a:cs typeface="Times New Roman" charset="0"/>
              </a:rPr>
              <a:t>to accommodate students whose options may not include traditional </a:t>
            </a:r>
            <a:r>
              <a:rPr lang="en-US" dirty="0" smtClean="0">
                <a:cs typeface="Times New Roman" charset="0"/>
              </a:rPr>
              <a:t>college</a:t>
            </a:r>
          </a:p>
          <a:p>
            <a:r>
              <a:rPr lang="en-US" dirty="0" smtClean="0">
                <a:cs typeface="Times New Roman" charset="0"/>
              </a:rPr>
              <a:t>Own </a:t>
            </a:r>
            <a:r>
              <a:rPr lang="en-US" dirty="0">
                <a:cs typeface="Times New Roman" charset="0"/>
              </a:rPr>
              <a:t>contained facility or separate </a:t>
            </a:r>
            <a:r>
              <a:rPr lang="en-US" dirty="0" smtClean="0">
                <a:cs typeface="Times New Roman" charset="0"/>
              </a:rPr>
              <a:t>facility on </a:t>
            </a:r>
            <a:r>
              <a:rPr lang="en-US" dirty="0">
                <a:cs typeface="Times New Roman" charset="0"/>
              </a:rPr>
              <a:t>traditional campus </a:t>
            </a:r>
            <a:endParaRPr lang="en-US" dirty="0" smtClean="0">
              <a:cs typeface="Times New Roman" charset="0"/>
            </a:endParaRPr>
          </a:p>
          <a:p>
            <a:r>
              <a:rPr lang="en-US" dirty="0"/>
              <a:t>Consider potential rather than high school </a:t>
            </a:r>
            <a:r>
              <a:rPr lang="en-US" dirty="0" smtClean="0"/>
              <a:t>record</a:t>
            </a:r>
          </a:p>
          <a:p>
            <a:r>
              <a:rPr lang="en-US" dirty="0"/>
              <a:t>Small </a:t>
            </a:r>
            <a:r>
              <a:rPr lang="en-US" dirty="0" smtClean="0"/>
              <a:t>classes and selected </a:t>
            </a:r>
            <a:r>
              <a:rPr lang="en-US" dirty="0"/>
              <a:t>faculty</a:t>
            </a:r>
          </a:p>
          <a:p>
            <a:r>
              <a:rPr lang="en-US" dirty="0" smtClean="0">
                <a:cs typeface="Times New Roman" charset="0"/>
              </a:rPr>
              <a:t>Focus </a:t>
            </a:r>
            <a:r>
              <a:rPr lang="en-US" dirty="0">
                <a:cs typeface="Times New Roman" charset="0"/>
              </a:rPr>
              <a:t>on basic skills review and reinforcement of independent life skills </a:t>
            </a:r>
            <a:endParaRPr lang="en-US" dirty="0" smtClean="0">
              <a:cs typeface="Times New Roman" charset="0"/>
            </a:endParaRPr>
          </a:p>
          <a:p>
            <a:r>
              <a:rPr lang="en-US" dirty="0" smtClean="0">
                <a:cs typeface="Times New Roman" charset="0"/>
              </a:rPr>
              <a:t>Non-Degree Status- skill </a:t>
            </a:r>
            <a:r>
              <a:rPr lang="en-US" dirty="0">
                <a:cs typeface="Times New Roman" charset="0"/>
              </a:rPr>
              <a:t>building and experience with vocational planning for graduation from the program </a:t>
            </a:r>
          </a:p>
          <a:p>
            <a:r>
              <a:rPr lang="en-US" dirty="0">
                <a:cs typeface="Times New Roman" charset="0"/>
              </a:rPr>
              <a:t>Strong vocational component </a:t>
            </a:r>
          </a:p>
          <a:p>
            <a:endParaRPr lang="en-US" dirty="0"/>
          </a:p>
        </p:txBody>
      </p:sp>
    </p:spTree>
    <p:extLst>
      <p:ext uri="{BB962C8B-B14F-4D97-AF65-F5344CB8AC3E}">
        <p14:creationId xmlns:p14="http://schemas.microsoft.com/office/powerpoint/2010/main" val="355159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609600" y="381000"/>
            <a:ext cx="7696200" cy="4876800"/>
          </a:xfrm>
        </p:spPr>
        <p:txBody>
          <a:bodyPr>
            <a:normAutofit fontScale="47500" lnSpcReduction="20000"/>
          </a:bodyPr>
          <a:lstStyle/>
          <a:p>
            <a:r>
              <a:rPr lang="en-US" sz="4200" b="1" dirty="0"/>
              <a:t>Career Foundations </a:t>
            </a:r>
            <a:r>
              <a:rPr lang="en-US" sz="4200" dirty="0"/>
              <a:t>(Harper College)</a:t>
            </a:r>
          </a:p>
          <a:p>
            <a:r>
              <a:rPr lang="en-US" sz="4200" b="1" dirty="0"/>
              <a:t>ELSA</a:t>
            </a:r>
            <a:r>
              <a:rPr lang="en-US" sz="4200" dirty="0"/>
              <a:t> (Elmhurst College)</a:t>
            </a:r>
          </a:p>
          <a:p>
            <a:r>
              <a:rPr lang="en-US" sz="4200" b="1" dirty="0"/>
              <a:t>PACE Program </a:t>
            </a:r>
            <a:r>
              <a:rPr lang="en-US" sz="4200" dirty="0"/>
              <a:t>(National Louis University)</a:t>
            </a:r>
          </a:p>
          <a:p>
            <a:r>
              <a:rPr lang="en-US" sz="4200" b="1" dirty="0"/>
              <a:t>Personal Success Program </a:t>
            </a:r>
            <a:r>
              <a:rPr lang="en-US" sz="4200" dirty="0"/>
              <a:t>(College of Lake County</a:t>
            </a:r>
            <a:r>
              <a:rPr lang="en-US" sz="4200" dirty="0" smtClean="0"/>
              <a:t>)</a:t>
            </a:r>
            <a:endParaRPr lang="en-US" sz="3200" b="1" dirty="0">
              <a:cs typeface="Times New Roman" charset="0"/>
            </a:endParaRPr>
          </a:p>
          <a:p>
            <a:pPr>
              <a:lnSpc>
                <a:spcPct val="90000"/>
              </a:lnSpc>
            </a:pPr>
            <a:endParaRPr lang="en-US" sz="3200" b="1" dirty="0" smtClean="0">
              <a:cs typeface="Times New Roman" charset="0"/>
            </a:endParaRPr>
          </a:p>
          <a:p>
            <a:pPr>
              <a:lnSpc>
                <a:spcPct val="90000"/>
              </a:lnSpc>
            </a:pPr>
            <a:r>
              <a:rPr lang="en-US" sz="4200" b="1" dirty="0" smtClean="0">
                <a:cs typeface="Times New Roman" charset="0"/>
              </a:rPr>
              <a:t>Chapel Haven- </a:t>
            </a:r>
            <a:r>
              <a:rPr lang="en-US" sz="4200" dirty="0" smtClean="0">
                <a:cs typeface="Times New Roman" charset="0"/>
              </a:rPr>
              <a:t>Westville, Connecticut. </a:t>
            </a:r>
          </a:p>
          <a:p>
            <a:pPr>
              <a:lnSpc>
                <a:spcPct val="90000"/>
              </a:lnSpc>
            </a:pPr>
            <a:r>
              <a:rPr lang="en-US" sz="4200" b="1" dirty="0" smtClean="0">
                <a:cs typeface="Times New Roman" charset="0"/>
              </a:rPr>
              <a:t>College Internship Program – </a:t>
            </a:r>
            <a:r>
              <a:rPr lang="en-US" sz="4200" dirty="0" smtClean="0">
                <a:cs typeface="Times New Roman" charset="0"/>
              </a:rPr>
              <a:t>Indiana University, Bloomington</a:t>
            </a:r>
            <a:endParaRPr lang="en-US" sz="4200" b="1" dirty="0" smtClean="0">
              <a:cs typeface="Times New Roman" charset="0"/>
            </a:endParaRPr>
          </a:p>
          <a:p>
            <a:pPr>
              <a:lnSpc>
                <a:spcPct val="90000"/>
              </a:lnSpc>
            </a:pPr>
            <a:r>
              <a:rPr lang="en-US" sz="4200" b="1" dirty="0" smtClean="0">
                <a:cs typeface="Times New Roman" charset="0"/>
              </a:rPr>
              <a:t>Horizon Program- </a:t>
            </a:r>
            <a:r>
              <a:rPr lang="en-US" sz="4200" dirty="0" smtClean="0">
                <a:cs typeface="Times New Roman" charset="0"/>
              </a:rPr>
              <a:t>University of Alabama Birmingham </a:t>
            </a:r>
          </a:p>
          <a:p>
            <a:pPr>
              <a:lnSpc>
                <a:spcPct val="90000"/>
              </a:lnSpc>
            </a:pPr>
            <a:r>
              <a:rPr lang="en-US" sz="4200" b="1" dirty="0" smtClean="0">
                <a:cs typeface="Times New Roman" charset="0"/>
              </a:rPr>
              <a:t>Life Development Institute- </a:t>
            </a:r>
            <a:r>
              <a:rPr lang="en-US" sz="4200" dirty="0" smtClean="0">
                <a:cs typeface="Times New Roman" charset="0"/>
              </a:rPr>
              <a:t>Phoenix, Arizona</a:t>
            </a:r>
            <a:r>
              <a:rPr lang="en-US" sz="4200" dirty="0" smtClean="0">
                <a:latin typeface="Times New Roman" charset="0"/>
                <a:cs typeface="Times New Roman" charset="0"/>
              </a:rPr>
              <a:t> </a:t>
            </a:r>
            <a:endParaRPr lang="en-US" sz="4200" dirty="0" smtClean="0">
              <a:cs typeface="Times New Roman" charset="0"/>
            </a:endParaRPr>
          </a:p>
          <a:p>
            <a:pPr>
              <a:lnSpc>
                <a:spcPct val="90000"/>
              </a:lnSpc>
            </a:pPr>
            <a:r>
              <a:rPr lang="en-US" sz="4200" b="1" dirty="0" smtClean="0">
                <a:cs typeface="Times New Roman" charset="0"/>
              </a:rPr>
              <a:t>Minnesota Life College-</a:t>
            </a:r>
            <a:r>
              <a:rPr lang="en-US" sz="4200" dirty="0" smtClean="0">
                <a:cs typeface="Times New Roman" charset="0"/>
              </a:rPr>
              <a:t> Richfield, Minnesota </a:t>
            </a:r>
          </a:p>
          <a:p>
            <a:pPr>
              <a:lnSpc>
                <a:spcPct val="90000"/>
              </a:lnSpc>
            </a:pPr>
            <a:r>
              <a:rPr lang="en-US" sz="4200" b="1" dirty="0" smtClean="0">
                <a:cs typeface="Times New Roman" charset="0"/>
              </a:rPr>
              <a:t>Reach Program-</a:t>
            </a:r>
            <a:r>
              <a:rPr lang="en-US" sz="4200" dirty="0" smtClean="0">
                <a:cs typeface="Times New Roman" charset="0"/>
              </a:rPr>
              <a:t> </a:t>
            </a:r>
            <a:r>
              <a:rPr lang="en-US" sz="4200" dirty="0">
                <a:cs typeface="Times New Roman" charset="0"/>
              </a:rPr>
              <a:t>University of </a:t>
            </a:r>
            <a:r>
              <a:rPr lang="en-US" sz="4200" dirty="0" smtClean="0">
                <a:cs typeface="Times New Roman" charset="0"/>
              </a:rPr>
              <a:t>Iowa </a:t>
            </a:r>
            <a:endParaRPr lang="en-US" sz="4200" dirty="0">
              <a:cs typeface="Times New Roman" charset="0"/>
            </a:endParaRPr>
          </a:p>
          <a:p>
            <a:pPr>
              <a:lnSpc>
                <a:spcPct val="90000"/>
              </a:lnSpc>
            </a:pPr>
            <a:r>
              <a:rPr lang="en-US" sz="4200" b="1" dirty="0" smtClean="0">
                <a:cs typeface="Times New Roman" charset="0"/>
              </a:rPr>
              <a:t>Riverview School  GROW Program- </a:t>
            </a:r>
            <a:r>
              <a:rPr lang="en-US" sz="4200" dirty="0" smtClean="0">
                <a:cs typeface="Times New Roman" charset="0"/>
              </a:rPr>
              <a:t>East Sandwich, Massachusetts </a:t>
            </a:r>
          </a:p>
          <a:p>
            <a:pPr>
              <a:lnSpc>
                <a:spcPct val="90000"/>
              </a:lnSpc>
            </a:pPr>
            <a:r>
              <a:rPr lang="en-US" sz="4200" b="1" dirty="0" smtClean="0">
                <a:cs typeface="Times New Roman" charset="0"/>
              </a:rPr>
              <a:t>Supported School to Work Transition Program, Lewis and Clark Community College</a:t>
            </a:r>
            <a:r>
              <a:rPr lang="en-US" sz="4200" b="1" dirty="0">
                <a:cs typeface="Times New Roman" charset="0"/>
              </a:rPr>
              <a:t>-</a:t>
            </a:r>
            <a:r>
              <a:rPr lang="en-US" sz="4200" b="1" dirty="0" smtClean="0">
                <a:cs typeface="Times New Roman" charset="0"/>
              </a:rPr>
              <a:t> </a:t>
            </a:r>
            <a:r>
              <a:rPr lang="en-US" sz="4200" dirty="0" smtClean="0">
                <a:cs typeface="Times New Roman" charset="0"/>
              </a:rPr>
              <a:t>Godfrey, Illinois</a:t>
            </a:r>
          </a:p>
          <a:p>
            <a:pPr>
              <a:lnSpc>
                <a:spcPct val="90000"/>
              </a:lnSpc>
            </a:pPr>
            <a:r>
              <a:rPr lang="en-US" sz="4200" b="1" dirty="0">
                <a:cs typeface="Times New Roman" charset="0"/>
              </a:rPr>
              <a:t>Threshold Program at Lesley </a:t>
            </a:r>
            <a:r>
              <a:rPr lang="en-US" sz="4200" b="1" dirty="0" smtClean="0">
                <a:cs typeface="Times New Roman" charset="0"/>
              </a:rPr>
              <a:t>College- </a:t>
            </a:r>
            <a:r>
              <a:rPr lang="en-US" sz="4200" dirty="0">
                <a:cs typeface="Times New Roman" charset="0"/>
              </a:rPr>
              <a:t>Cambridge, </a:t>
            </a:r>
            <a:r>
              <a:rPr lang="en-US" sz="4200" dirty="0" smtClean="0">
                <a:cs typeface="Times New Roman" charset="0"/>
              </a:rPr>
              <a:t>Massachusetts</a:t>
            </a:r>
            <a:endParaRPr lang="en-US" sz="3200" b="1" dirty="0" smtClean="0"/>
          </a:p>
          <a:p>
            <a:pPr>
              <a:lnSpc>
                <a:spcPct val="90000"/>
              </a:lnSpc>
            </a:pPr>
            <a:r>
              <a:rPr lang="en-US" sz="4200" b="1" dirty="0" smtClean="0">
                <a:cs typeface="Times New Roman" charset="0"/>
              </a:rPr>
              <a:t>VIP Program- </a:t>
            </a:r>
            <a:r>
              <a:rPr lang="en-US" sz="4200" dirty="0" smtClean="0">
                <a:cs typeface="Times New Roman" charset="0"/>
              </a:rPr>
              <a:t>New York Institute of Technology </a:t>
            </a:r>
          </a:p>
          <a:p>
            <a:pPr>
              <a:lnSpc>
                <a:spcPct val="90000"/>
              </a:lnSpc>
              <a:buFontTx/>
              <a:buNone/>
            </a:pPr>
            <a:endParaRPr lang="en-US" sz="2400" dirty="0" smtClean="0"/>
          </a:p>
        </p:txBody>
      </p:sp>
      <p:sp>
        <p:nvSpPr>
          <p:cNvPr id="35842" name="Rectangle 2"/>
          <p:cNvSpPr>
            <a:spLocks noGrp="1" noChangeArrowheads="1"/>
          </p:cNvSpPr>
          <p:nvPr>
            <p:ph type="title"/>
          </p:nvPr>
        </p:nvSpPr>
        <p:spPr>
          <a:xfrm>
            <a:off x="838200" y="4953000"/>
            <a:ext cx="6705600" cy="1219200"/>
          </a:xfrm>
        </p:spPr>
        <p:txBody>
          <a:bodyPr>
            <a:normAutofit/>
          </a:bodyPr>
          <a:lstStyle/>
          <a:p>
            <a:r>
              <a:rPr lang="en-US" sz="4800" dirty="0" smtClean="0"/>
              <a:t>Examples </a:t>
            </a:r>
          </a:p>
        </p:txBody>
      </p:sp>
    </p:spTree>
    <p:extLst>
      <p:ext uri="{BB962C8B-B14F-4D97-AF65-F5344CB8AC3E}">
        <p14:creationId xmlns:p14="http://schemas.microsoft.com/office/powerpoint/2010/main" val="2159853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Partnering</a:t>
            </a:r>
            <a:endParaRPr lang="en-US" dirty="0"/>
          </a:p>
        </p:txBody>
      </p:sp>
      <p:sp>
        <p:nvSpPr>
          <p:cNvPr id="3" name="Content Placeholder 2"/>
          <p:cNvSpPr>
            <a:spLocks noGrp="1"/>
          </p:cNvSpPr>
          <p:nvPr>
            <p:ph idx="1"/>
          </p:nvPr>
        </p:nvSpPr>
        <p:spPr/>
        <p:txBody>
          <a:bodyPr>
            <a:normAutofit/>
          </a:bodyPr>
          <a:lstStyle/>
          <a:p>
            <a:r>
              <a:rPr lang="en-US" sz="2800" dirty="0" smtClean="0"/>
              <a:t>We all have different expertise</a:t>
            </a:r>
          </a:p>
          <a:p>
            <a:r>
              <a:rPr lang="en-US" sz="2800" dirty="0" smtClean="0"/>
              <a:t>Work with in school staff to ensure a appropriate plan </a:t>
            </a:r>
          </a:p>
          <a:p>
            <a:r>
              <a:rPr lang="en-US" sz="2800" dirty="0" smtClean="0"/>
              <a:t>Collaboration </a:t>
            </a:r>
            <a:r>
              <a:rPr lang="en-US" sz="2800" dirty="0"/>
              <a:t>with counselor and special education teacher </a:t>
            </a:r>
            <a:endParaRPr lang="en-US" sz="2800" dirty="0" smtClean="0"/>
          </a:p>
          <a:p>
            <a:r>
              <a:rPr lang="en-US" sz="2800" dirty="0" smtClean="0"/>
              <a:t>Disability Service Office at colleges</a:t>
            </a:r>
            <a:endParaRPr lang="en-US" sz="2800" dirty="0"/>
          </a:p>
          <a:p>
            <a:endParaRPr lang="en-US" sz="2800" dirty="0"/>
          </a:p>
          <a:p>
            <a:endParaRPr lang="en-US" sz="2800" dirty="0"/>
          </a:p>
        </p:txBody>
      </p:sp>
    </p:spTree>
    <p:extLst>
      <p:ext uri="{BB962C8B-B14F-4D97-AF65-F5344CB8AC3E}">
        <p14:creationId xmlns:p14="http://schemas.microsoft.com/office/powerpoint/2010/main" val="976022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College Search Process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52619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Beginning the Search </a:t>
            </a:r>
            <a:endParaRPr lang="en-US" dirty="0"/>
          </a:p>
        </p:txBody>
      </p:sp>
      <p:sp>
        <p:nvSpPr>
          <p:cNvPr id="5" name="Content Placeholder 4"/>
          <p:cNvSpPr>
            <a:spLocks noGrp="1"/>
          </p:cNvSpPr>
          <p:nvPr>
            <p:ph idx="1"/>
          </p:nvPr>
        </p:nvSpPr>
        <p:spPr>
          <a:xfrm>
            <a:off x="762000" y="685800"/>
            <a:ext cx="7543800" cy="4495800"/>
          </a:xfrm>
        </p:spPr>
        <p:txBody>
          <a:bodyPr>
            <a:normAutofit fontScale="70000" lnSpcReduction="20000"/>
          </a:bodyPr>
          <a:lstStyle/>
          <a:p>
            <a:endParaRPr lang="en-US" sz="3200" dirty="0" smtClean="0"/>
          </a:p>
          <a:p>
            <a:r>
              <a:rPr lang="en-US" sz="4000" dirty="0" smtClean="0"/>
              <a:t>What is best type of setting for student?</a:t>
            </a:r>
          </a:p>
          <a:p>
            <a:pPr lvl="1"/>
            <a:r>
              <a:rPr lang="en-US" sz="4000" dirty="0" smtClean="0"/>
              <a:t>Are they ready? </a:t>
            </a:r>
            <a:endParaRPr lang="en-US" sz="4000" dirty="0"/>
          </a:p>
          <a:p>
            <a:pPr lvl="1"/>
            <a:r>
              <a:rPr lang="en-US" sz="4000" dirty="0" smtClean="0"/>
              <a:t>Are technical programs more appropriate? </a:t>
            </a:r>
            <a:endParaRPr lang="en-US" sz="4000" dirty="0"/>
          </a:p>
          <a:p>
            <a:pPr lvl="1"/>
            <a:r>
              <a:rPr lang="en-US" sz="4000" dirty="0" smtClean="0"/>
              <a:t>How much support is needed? </a:t>
            </a:r>
          </a:p>
          <a:p>
            <a:r>
              <a:rPr lang="en-US" sz="4000" dirty="0" smtClean="0"/>
              <a:t>One </a:t>
            </a:r>
            <a:r>
              <a:rPr lang="en-US" sz="4000" dirty="0"/>
              <a:t>of the search factors should be Academic Support and/or Disability Support Services</a:t>
            </a:r>
          </a:p>
          <a:p>
            <a:r>
              <a:rPr lang="en-US" sz="4000" dirty="0" smtClean="0"/>
              <a:t>Common mistake:  “I </a:t>
            </a:r>
            <a:r>
              <a:rPr lang="en-US" sz="4000" dirty="0"/>
              <a:t>have done well in high school so I will not need services at college.” </a:t>
            </a:r>
            <a:endParaRPr lang="en-US" sz="4000" dirty="0" smtClean="0"/>
          </a:p>
          <a:p>
            <a:endParaRPr lang="en-US" sz="3200" dirty="0"/>
          </a:p>
        </p:txBody>
      </p:sp>
    </p:spTree>
    <p:extLst>
      <p:ext uri="{BB962C8B-B14F-4D97-AF65-F5344CB8AC3E}">
        <p14:creationId xmlns:p14="http://schemas.microsoft.com/office/powerpoint/2010/main" val="3845985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Choices/Options</a:t>
            </a:r>
            <a:endParaRPr lang="en-US" dirty="0"/>
          </a:p>
        </p:txBody>
      </p:sp>
      <p:sp>
        <p:nvSpPr>
          <p:cNvPr id="3" name="Content Placeholder 2"/>
          <p:cNvSpPr>
            <a:spLocks noGrp="1"/>
          </p:cNvSpPr>
          <p:nvPr>
            <p:ph idx="1"/>
          </p:nvPr>
        </p:nvSpPr>
        <p:spPr>
          <a:xfrm>
            <a:off x="762000" y="381000"/>
            <a:ext cx="7543800" cy="4191000"/>
          </a:xfrm>
        </p:spPr>
        <p:txBody>
          <a:bodyPr>
            <a:normAutofit fontScale="85000" lnSpcReduction="20000"/>
          </a:bodyPr>
          <a:lstStyle/>
          <a:p>
            <a:endParaRPr lang="en-US" sz="4400" dirty="0" smtClean="0"/>
          </a:p>
          <a:p>
            <a:r>
              <a:rPr lang="en-US" sz="4400" dirty="0"/>
              <a:t>Post-Grad year </a:t>
            </a:r>
            <a:endParaRPr lang="en-US" sz="4400" dirty="0" smtClean="0"/>
          </a:p>
          <a:p>
            <a:r>
              <a:rPr lang="en-US" sz="4400" dirty="0" smtClean="0"/>
              <a:t>Gap year</a:t>
            </a:r>
            <a:endParaRPr lang="en-US" sz="4400" dirty="0"/>
          </a:p>
          <a:p>
            <a:r>
              <a:rPr lang="en-US" sz="4400" dirty="0" smtClean="0"/>
              <a:t>2 year college</a:t>
            </a:r>
          </a:p>
          <a:p>
            <a:pPr lvl="1"/>
            <a:r>
              <a:rPr lang="en-US" sz="4200" dirty="0"/>
              <a:t>Technical school</a:t>
            </a:r>
          </a:p>
          <a:p>
            <a:pPr lvl="1"/>
            <a:r>
              <a:rPr lang="en-US" sz="4200" dirty="0" smtClean="0"/>
              <a:t>Community college</a:t>
            </a:r>
          </a:p>
          <a:p>
            <a:r>
              <a:rPr lang="en-US" sz="4400" dirty="0" smtClean="0"/>
              <a:t>4 year college</a:t>
            </a:r>
            <a:endParaRPr lang="en-US" sz="4400" dirty="0"/>
          </a:p>
        </p:txBody>
      </p:sp>
    </p:spTree>
    <p:extLst>
      <p:ext uri="{BB962C8B-B14F-4D97-AF65-F5344CB8AC3E}">
        <p14:creationId xmlns:p14="http://schemas.microsoft.com/office/powerpoint/2010/main" val="1695722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bound but…</a:t>
            </a:r>
            <a:endParaRPr lang="en-US" dirty="0"/>
          </a:p>
        </p:txBody>
      </p:sp>
      <p:sp>
        <p:nvSpPr>
          <p:cNvPr id="3" name="Content Placeholder 2"/>
          <p:cNvSpPr>
            <a:spLocks noGrp="1"/>
          </p:cNvSpPr>
          <p:nvPr>
            <p:ph idx="1"/>
          </p:nvPr>
        </p:nvSpPr>
        <p:spPr>
          <a:xfrm>
            <a:off x="685800" y="381000"/>
            <a:ext cx="7620000" cy="4800600"/>
          </a:xfrm>
        </p:spPr>
        <p:txBody>
          <a:bodyPr>
            <a:normAutofit/>
          </a:bodyPr>
          <a:lstStyle/>
          <a:p>
            <a:r>
              <a:rPr lang="en-US" dirty="0" smtClean="0"/>
              <a:t>Post Grad Year- (Pre-college Preparation)</a:t>
            </a:r>
          </a:p>
          <a:p>
            <a:pPr lvl="1"/>
            <a:r>
              <a:rPr lang="en-US" dirty="0" smtClean="0"/>
              <a:t>Strengthen study strategies </a:t>
            </a:r>
          </a:p>
          <a:p>
            <a:pPr lvl="1"/>
            <a:r>
              <a:rPr lang="en-US" dirty="0" smtClean="0"/>
              <a:t>Additional preparation in math  and writing </a:t>
            </a:r>
          </a:p>
          <a:p>
            <a:pPr lvl="1"/>
            <a:r>
              <a:rPr lang="en-US" dirty="0" smtClean="0"/>
              <a:t>Personalized attention </a:t>
            </a:r>
          </a:p>
          <a:p>
            <a:pPr lvl="1"/>
            <a:r>
              <a:rPr lang="en-US" dirty="0" smtClean="0"/>
              <a:t>Residential component </a:t>
            </a:r>
          </a:p>
          <a:p>
            <a:pPr marL="320040" lvl="1" indent="0">
              <a:buNone/>
            </a:pPr>
            <a:r>
              <a:rPr lang="en-US" dirty="0"/>
              <a:t>(</a:t>
            </a:r>
            <a:r>
              <a:rPr lang="en-US" dirty="0" smtClean="0"/>
              <a:t>Thames Academy, Connecticut)</a:t>
            </a:r>
          </a:p>
          <a:p>
            <a:r>
              <a:rPr lang="en-US" dirty="0" smtClean="0"/>
              <a:t>Gap Year </a:t>
            </a:r>
          </a:p>
          <a:p>
            <a:pPr lvl="1"/>
            <a:r>
              <a:rPr lang="en-US" dirty="0"/>
              <a:t>Work </a:t>
            </a:r>
          </a:p>
          <a:p>
            <a:pPr lvl="1"/>
            <a:r>
              <a:rPr lang="en-US" dirty="0"/>
              <a:t>Options that range in location and </a:t>
            </a:r>
            <a:r>
              <a:rPr lang="en-US" dirty="0" smtClean="0"/>
              <a:t>fee</a:t>
            </a:r>
            <a:endParaRPr lang="en-US" dirty="0"/>
          </a:p>
          <a:p>
            <a:pPr lvl="1"/>
            <a:r>
              <a:rPr lang="en-US" dirty="0"/>
              <a:t>Gap Year Fair at New Trier January </a:t>
            </a:r>
            <a:r>
              <a:rPr lang="en-US" dirty="0" smtClean="0"/>
              <a:t>2014</a:t>
            </a:r>
          </a:p>
          <a:p>
            <a:pPr marL="320040" lvl="1" indent="0">
              <a:buNone/>
            </a:pPr>
            <a:r>
              <a:rPr lang="en-US" dirty="0" smtClean="0"/>
              <a:t>(Apply Concurrently) </a:t>
            </a:r>
          </a:p>
          <a:p>
            <a:endParaRPr lang="en-US" dirty="0" smtClean="0"/>
          </a:p>
        </p:txBody>
      </p:sp>
    </p:spTree>
    <p:extLst>
      <p:ext uri="{BB962C8B-B14F-4D97-AF65-F5344CB8AC3E}">
        <p14:creationId xmlns:p14="http://schemas.microsoft.com/office/powerpoint/2010/main" val="3984938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609600" y="533400"/>
            <a:ext cx="7543800" cy="4800600"/>
          </a:xfrm>
        </p:spPr>
        <p:txBody>
          <a:bodyPr>
            <a:normAutofit/>
          </a:bodyPr>
          <a:lstStyle/>
          <a:p>
            <a:pPr>
              <a:lnSpc>
                <a:spcPct val="90000"/>
              </a:lnSpc>
            </a:pPr>
            <a:r>
              <a:rPr lang="en-US" dirty="0" smtClean="0"/>
              <a:t>Technical Schools- vocational component and career certificates </a:t>
            </a:r>
          </a:p>
          <a:p>
            <a:pPr>
              <a:lnSpc>
                <a:spcPct val="90000"/>
              </a:lnSpc>
            </a:pPr>
            <a:r>
              <a:rPr lang="en-US" dirty="0" smtClean="0"/>
              <a:t>Community College</a:t>
            </a:r>
          </a:p>
          <a:p>
            <a:pPr lvl="1">
              <a:lnSpc>
                <a:spcPct val="90000"/>
              </a:lnSpc>
            </a:pPr>
            <a:r>
              <a:rPr lang="en-US" sz="2400" dirty="0" smtClean="0"/>
              <a:t>Terminal Option -  vocational component </a:t>
            </a:r>
          </a:p>
          <a:p>
            <a:pPr lvl="1">
              <a:lnSpc>
                <a:spcPct val="90000"/>
              </a:lnSpc>
            </a:pPr>
            <a:r>
              <a:rPr lang="en-US" sz="2400" dirty="0" smtClean="0"/>
              <a:t>Transfer Option- plan to transfer and earn B.A. or B.S. </a:t>
            </a:r>
          </a:p>
          <a:p>
            <a:pPr>
              <a:lnSpc>
                <a:spcPct val="90000"/>
              </a:lnSpc>
            </a:pPr>
            <a:r>
              <a:rPr lang="en-US" dirty="0" smtClean="0"/>
              <a:t>Schools with residential </a:t>
            </a:r>
            <a:r>
              <a:rPr lang="en-US" dirty="0"/>
              <a:t>options </a:t>
            </a:r>
          </a:p>
          <a:p>
            <a:pPr lvl="1">
              <a:lnSpc>
                <a:spcPct val="90000"/>
              </a:lnSpc>
            </a:pPr>
            <a:r>
              <a:rPr lang="en-US" sz="2400" dirty="0" smtClean="0"/>
              <a:t>Vincennes University, </a:t>
            </a:r>
            <a:r>
              <a:rPr lang="en-US" sz="2400" dirty="0"/>
              <a:t>IN (STEP Program)</a:t>
            </a:r>
          </a:p>
          <a:p>
            <a:pPr lvl="1">
              <a:lnSpc>
                <a:spcPct val="90000"/>
              </a:lnSpc>
            </a:pPr>
            <a:r>
              <a:rPr lang="en-US" sz="2400" dirty="0" smtClean="0"/>
              <a:t>Lincoln College, </a:t>
            </a:r>
            <a:r>
              <a:rPr lang="en-US" sz="2400" dirty="0"/>
              <a:t>IL </a:t>
            </a:r>
            <a:r>
              <a:rPr lang="en-US" sz="2400" dirty="0" smtClean="0"/>
              <a:t>(ACCESS Program)</a:t>
            </a:r>
            <a:endParaRPr lang="en-US" sz="2400" dirty="0"/>
          </a:p>
          <a:p>
            <a:pPr lvl="1"/>
            <a:r>
              <a:rPr lang="en-US" sz="2400" dirty="0" smtClean="0"/>
              <a:t>Kirkwood </a:t>
            </a:r>
            <a:r>
              <a:rPr lang="en-US" sz="2400" dirty="0"/>
              <a:t>Community College, </a:t>
            </a:r>
            <a:r>
              <a:rPr lang="en-US" sz="2400" dirty="0" smtClean="0"/>
              <a:t>IA</a:t>
            </a:r>
          </a:p>
          <a:p>
            <a:pPr lvl="1"/>
            <a:r>
              <a:rPr lang="en-US" sz="2400" dirty="0" smtClean="0"/>
              <a:t>Parkland Community College, IL</a:t>
            </a:r>
          </a:p>
          <a:p>
            <a:pPr lvl="1"/>
            <a:r>
              <a:rPr lang="en-US" sz="2400" dirty="0" smtClean="0"/>
              <a:t>University of Cincinnati- Blue Ash, OH </a:t>
            </a:r>
            <a:endParaRPr lang="en-US" sz="2400" dirty="0"/>
          </a:p>
          <a:p>
            <a:pPr>
              <a:lnSpc>
                <a:spcPct val="90000"/>
              </a:lnSpc>
            </a:pPr>
            <a:endParaRPr lang="en-US" sz="3200" b="1" dirty="0" smtClean="0"/>
          </a:p>
        </p:txBody>
      </p:sp>
      <p:sp>
        <p:nvSpPr>
          <p:cNvPr id="31746" name="Rectangle 2"/>
          <p:cNvSpPr>
            <a:spLocks noGrp="1" noChangeArrowheads="1"/>
          </p:cNvSpPr>
          <p:nvPr>
            <p:ph type="title"/>
          </p:nvPr>
        </p:nvSpPr>
        <p:spPr>
          <a:xfrm>
            <a:off x="685800" y="4876800"/>
            <a:ext cx="6553200" cy="1295400"/>
          </a:xfrm>
        </p:spPr>
        <p:txBody>
          <a:bodyPr>
            <a:normAutofit/>
          </a:bodyPr>
          <a:lstStyle/>
          <a:p>
            <a:r>
              <a:rPr lang="en-US" dirty="0" smtClean="0"/>
              <a:t>2 year College Options</a:t>
            </a:r>
          </a:p>
        </p:txBody>
      </p:sp>
    </p:spTree>
    <p:extLst>
      <p:ext uri="{BB962C8B-B14F-4D97-AF65-F5344CB8AC3E}">
        <p14:creationId xmlns:p14="http://schemas.microsoft.com/office/powerpoint/2010/main" val="4006881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Levels of Support </a:t>
            </a:r>
            <a:endParaRPr lang="en-US" dirty="0"/>
          </a:p>
        </p:txBody>
      </p:sp>
      <p:sp>
        <p:nvSpPr>
          <p:cNvPr id="3" name="Content Placeholder 2"/>
          <p:cNvSpPr>
            <a:spLocks noGrp="1"/>
          </p:cNvSpPr>
          <p:nvPr>
            <p:ph idx="1"/>
          </p:nvPr>
        </p:nvSpPr>
        <p:spPr/>
        <p:txBody>
          <a:bodyPr>
            <a:normAutofit/>
          </a:bodyPr>
          <a:lstStyle/>
          <a:p>
            <a:r>
              <a:rPr lang="en-US" sz="3600" dirty="0" smtClean="0"/>
              <a:t>Accommodations</a:t>
            </a:r>
          </a:p>
          <a:p>
            <a:r>
              <a:rPr lang="en-US" sz="3600" dirty="0" smtClean="0"/>
              <a:t>Comprehensive Programs</a:t>
            </a:r>
          </a:p>
          <a:p>
            <a:r>
              <a:rPr lang="en-US" sz="3600" dirty="0" smtClean="0"/>
              <a:t>Full-Service Programs</a:t>
            </a:r>
          </a:p>
          <a:p>
            <a:r>
              <a:rPr lang="en-US" sz="3600" dirty="0" smtClean="0"/>
              <a:t>Specific Colleges for Students with Learning Differences</a:t>
            </a:r>
            <a:r>
              <a:rPr lang="en-US" dirty="0" smtClean="0"/>
              <a:t> </a:t>
            </a:r>
            <a:endParaRPr lang="en-US" dirty="0"/>
          </a:p>
        </p:txBody>
      </p:sp>
    </p:spTree>
    <p:extLst>
      <p:ext uri="{BB962C8B-B14F-4D97-AF65-F5344CB8AC3E}">
        <p14:creationId xmlns:p14="http://schemas.microsoft.com/office/powerpoint/2010/main" val="3738706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Is College the Right Choice?</a:t>
            </a:r>
            <a:endParaRPr lang="en-US" dirty="0"/>
          </a:p>
        </p:txBody>
      </p:sp>
      <p:sp>
        <p:nvSpPr>
          <p:cNvPr id="5" name="Content Placeholder 4"/>
          <p:cNvSpPr>
            <a:spLocks noGrp="1"/>
          </p:cNvSpPr>
          <p:nvPr>
            <p:ph idx="1"/>
          </p:nvPr>
        </p:nvSpPr>
        <p:spPr/>
        <p:txBody>
          <a:bodyPr>
            <a:normAutofit lnSpcReduction="10000"/>
          </a:bodyPr>
          <a:lstStyle/>
          <a:p>
            <a:pPr>
              <a:lnSpc>
                <a:spcPct val="90000"/>
              </a:lnSpc>
            </a:pPr>
            <a:r>
              <a:rPr lang="en-US" sz="2800" dirty="0">
                <a:ea typeface="Arial Unicode MS" pitchFamily="34" charset="-128"/>
                <a:cs typeface="Arial Unicode MS" pitchFamily="34" charset="-128"/>
              </a:rPr>
              <a:t>What kind of skills </a:t>
            </a:r>
            <a:r>
              <a:rPr lang="en-US" sz="2800" dirty="0" smtClean="0">
                <a:ea typeface="Arial Unicode MS" pitchFamily="34" charset="-128"/>
                <a:cs typeface="Arial Unicode MS" pitchFamily="34" charset="-128"/>
              </a:rPr>
              <a:t>are needed in </a:t>
            </a:r>
            <a:r>
              <a:rPr lang="en-US" sz="2800" dirty="0">
                <a:ea typeface="Arial Unicode MS" pitchFamily="34" charset="-128"/>
                <a:cs typeface="Arial Unicode MS" pitchFamily="34" charset="-128"/>
              </a:rPr>
              <a:t>order to be successful in college? </a:t>
            </a:r>
          </a:p>
          <a:p>
            <a:pPr lvl="1">
              <a:lnSpc>
                <a:spcPct val="90000"/>
              </a:lnSpc>
            </a:pPr>
            <a:r>
              <a:rPr lang="en-US" sz="2400" dirty="0">
                <a:ea typeface="Arial Unicode MS" pitchFamily="34" charset="-128"/>
                <a:cs typeface="Arial Unicode MS" pitchFamily="34" charset="-128"/>
              </a:rPr>
              <a:t>Strong </a:t>
            </a:r>
            <a:r>
              <a:rPr lang="en-US" sz="2400" dirty="0" smtClean="0">
                <a:ea typeface="Arial Unicode MS" pitchFamily="34" charset="-128"/>
                <a:cs typeface="Arial Unicode MS" pitchFamily="34" charset="-128"/>
              </a:rPr>
              <a:t>self-motivation </a:t>
            </a:r>
            <a:r>
              <a:rPr lang="en-US" sz="2400" dirty="0">
                <a:ea typeface="Arial Unicode MS" pitchFamily="34" charset="-128"/>
                <a:cs typeface="Arial Unicode MS" pitchFamily="34" charset="-128"/>
              </a:rPr>
              <a:t>in college prep courses</a:t>
            </a:r>
          </a:p>
          <a:p>
            <a:pPr lvl="1">
              <a:lnSpc>
                <a:spcPct val="90000"/>
              </a:lnSpc>
            </a:pPr>
            <a:r>
              <a:rPr lang="en-US" sz="2400" dirty="0">
                <a:ea typeface="Arial Unicode MS" pitchFamily="34" charset="-128"/>
                <a:cs typeface="Arial Unicode MS" pitchFamily="34" charset="-128"/>
              </a:rPr>
              <a:t>A full scale I.Q. in the average range of intelligence</a:t>
            </a:r>
          </a:p>
          <a:p>
            <a:pPr lvl="1">
              <a:lnSpc>
                <a:spcPct val="90000"/>
              </a:lnSpc>
            </a:pPr>
            <a:r>
              <a:rPr lang="en-US" sz="2400" dirty="0">
                <a:ea typeface="Arial Unicode MS" pitchFamily="34" charset="-128"/>
                <a:cs typeface="Arial Unicode MS" pitchFamily="34" charset="-128"/>
              </a:rPr>
              <a:t>Solid ability to understand verbal concepts and symbols and to communicate ideas and thoughts both orally and in writing</a:t>
            </a:r>
          </a:p>
          <a:p>
            <a:pPr lvl="1">
              <a:lnSpc>
                <a:spcPct val="90000"/>
              </a:lnSpc>
            </a:pPr>
            <a:r>
              <a:rPr lang="en-US" sz="2400" dirty="0">
                <a:ea typeface="Arial Unicode MS" pitchFamily="34" charset="-128"/>
                <a:cs typeface="Arial Unicode MS" pitchFamily="34" charset="-128"/>
              </a:rPr>
              <a:t>Understanding of </a:t>
            </a:r>
            <a:r>
              <a:rPr lang="en-US" sz="2400" dirty="0" smtClean="0">
                <a:ea typeface="Arial Unicode MS" pitchFamily="34" charset="-128"/>
                <a:cs typeface="Arial Unicode MS" pitchFamily="34" charset="-128"/>
              </a:rPr>
              <a:t>learning </a:t>
            </a:r>
            <a:r>
              <a:rPr lang="en-US" sz="2400" dirty="0">
                <a:ea typeface="Arial Unicode MS" pitchFamily="34" charset="-128"/>
                <a:cs typeface="Arial Unicode MS" pitchFamily="34" charset="-128"/>
              </a:rPr>
              <a:t>style, including an awareness of </a:t>
            </a:r>
            <a:r>
              <a:rPr lang="en-US" sz="2400" dirty="0" smtClean="0">
                <a:ea typeface="Arial Unicode MS" pitchFamily="34" charset="-128"/>
                <a:cs typeface="Arial Unicode MS" pitchFamily="34" charset="-128"/>
              </a:rPr>
              <a:t>academic </a:t>
            </a:r>
            <a:r>
              <a:rPr lang="en-US" sz="2400" dirty="0">
                <a:ea typeface="Arial Unicode MS" pitchFamily="34" charset="-128"/>
                <a:cs typeface="Arial Unicode MS" pitchFamily="34" charset="-128"/>
              </a:rPr>
              <a:t>strengths and weaknesses</a:t>
            </a:r>
          </a:p>
          <a:p>
            <a:pPr lvl="1">
              <a:lnSpc>
                <a:spcPct val="90000"/>
              </a:lnSpc>
            </a:pPr>
            <a:r>
              <a:rPr lang="en-US" sz="2400" dirty="0">
                <a:cs typeface="Times New Roman" charset="0"/>
              </a:rPr>
              <a:t>Ability to function independently in the academic environment</a:t>
            </a:r>
            <a:r>
              <a:rPr lang="en-US" sz="2400" dirty="0"/>
              <a:t> </a:t>
            </a:r>
          </a:p>
          <a:p>
            <a:endParaRPr lang="en-US" dirty="0"/>
          </a:p>
        </p:txBody>
      </p:sp>
    </p:spTree>
    <p:extLst>
      <p:ext uri="{BB962C8B-B14F-4D97-AF65-F5344CB8AC3E}">
        <p14:creationId xmlns:p14="http://schemas.microsoft.com/office/powerpoint/2010/main" val="2742575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5400"/>
            <a:ext cx="6705600" cy="1066800"/>
          </a:xfrm>
        </p:spPr>
        <p:txBody>
          <a:bodyPr>
            <a:normAutofit/>
          </a:bodyPr>
          <a:lstStyle/>
          <a:p>
            <a:r>
              <a:rPr lang="en-US" sz="4000" dirty="0" smtClean="0"/>
              <a:t>Accommodations or Services? </a:t>
            </a:r>
            <a:endParaRPr lang="en-US" sz="4000" dirty="0"/>
          </a:p>
        </p:txBody>
      </p:sp>
      <p:sp>
        <p:nvSpPr>
          <p:cNvPr id="3" name="Content Placeholder 2"/>
          <p:cNvSpPr>
            <a:spLocks noGrp="1"/>
          </p:cNvSpPr>
          <p:nvPr>
            <p:ph idx="1"/>
          </p:nvPr>
        </p:nvSpPr>
        <p:spPr>
          <a:xfrm>
            <a:off x="533400" y="381000"/>
            <a:ext cx="7772400" cy="5181600"/>
          </a:xfrm>
        </p:spPr>
        <p:txBody>
          <a:bodyPr>
            <a:normAutofit/>
          </a:bodyPr>
          <a:lstStyle/>
          <a:p>
            <a:r>
              <a:rPr lang="en-US" sz="2600" dirty="0" smtClean="0"/>
              <a:t>Accommodations</a:t>
            </a:r>
            <a:endParaRPr lang="en-US" sz="2600" dirty="0"/>
          </a:p>
          <a:p>
            <a:pPr lvl="1"/>
            <a:r>
              <a:rPr lang="en-US" sz="2600" dirty="0"/>
              <a:t>May not have a specific department for LD students</a:t>
            </a:r>
          </a:p>
          <a:p>
            <a:pPr lvl="1"/>
            <a:r>
              <a:rPr lang="en-US" sz="2600" dirty="0"/>
              <a:t>Student arranges for </a:t>
            </a:r>
            <a:r>
              <a:rPr lang="en-US" sz="2600" dirty="0" smtClean="0"/>
              <a:t>accommodations</a:t>
            </a:r>
          </a:p>
          <a:p>
            <a:pPr lvl="1"/>
            <a:r>
              <a:rPr lang="en-US" sz="2600" dirty="0" smtClean="0"/>
              <a:t>Academic support is not centralized </a:t>
            </a:r>
          </a:p>
          <a:p>
            <a:r>
              <a:rPr lang="en-US" sz="2600" dirty="0" smtClean="0"/>
              <a:t>Comprehensive </a:t>
            </a:r>
            <a:r>
              <a:rPr lang="en-US" sz="2600" dirty="0"/>
              <a:t>Services</a:t>
            </a:r>
          </a:p>
          <a:p>
            <a:pPr lvl="1"/>
            <a:r>
              <a:rPr lang="en-US" sz="2600" dirty="0"/>
              <a:t>Structure for providing services to LD students</a:t>
            </a:r>
          </a:p>
          <a:p>
            <a:pPr lvl="1"/>
            <a:r>
              <a:rPr lang="en-US" sz="2600" dirty="0"/>
              <a:t>Office in charge of making arrangements for students with disabilities</a:t>
            </a:r>
          </a:p>
          <a:p>
            <a:pPr lvl="1"/>
            <a:r>
              <a:rPr lang="en-US" sz="2600" dirty="0"/>
              <a:t>Tutoring may be available by LD </a:t>
            </a:r>
            <a:r>
              <a:rPr lang="en-US" sz="2600" dirty="0" smtClean="0"/>
              <a:t>specialists  </a:t>
            </a:r>
            <a:r>
              <a:rPr lang="en-US" sz="2600" dirty="0"/>
              <a:t>or peer/subject tutors supervised by </a:t>
            </a:r>
            <a:r>
              <a:rPr lang="en-US" sz="2600" dirty="0" smtClean="0"/>
              <a:t>director</a:t>
            </a:r>
          </a:p>
          <a:p>
            <a:pPr lvl="1"/>
            <a:r>
              <a:rPr lang="en-US" sz="2600" dirty="0" smtClean="0"/>
              <a:t>Learning Specialist often coordinates services </a:t>
            </a:r>
            <a:endParaRPr lang="en-US" sz="2600" dirty="0"/>
          </a:p>
          <a:p>
            <a:endParaRPr lang="en-US" dirty="0"/>
          </a:p>
        </p:txBody>
      </p:sp>
    </p:spTree>
    <p:extLst>
      <p:ext uri="{BB962C8B-B14F-4D97-AF65-F5344CB8AC3E}">
        <p14:creationId xmlns:p14="http://schemas.microsoft.com/office/powerpoint/2010/main" val="604317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Full-Service Programs</a:t>
            </a:r>
            <a:endParaRPr lang="en-US" dirty="0"/>
          </a:p>
        </p:txBody>
      </p:sp>
      <p:sp>
        <p:nvSpPr>
          <p:cNvPr id="3" name="Content Placeholder 2"/>
          <p:cNvSpPr>
            <a:spLocks noGrp="1"/>
          </p:cNvSpPr>
          <p:nvPr>
            <p:ph idx="1"/>
          </p:nvPr>
        </p:nvSpPr>
        <p:spPr/>
        <p:txBody>
          <a:bodyPr>
            <a:normAutofit lnSpcReduction="10000"/>
          </a:bodyPr>
          <a:lstStyle/>
          <a:p>
            <a:pPr lvl="1"/>
            <a:r>
              <a:rPr lang="en-US" sz="2400" dirty="0"/>
              <a:t>Study skill strategies and awareness building with personalized attention </a:t>
            </a:r>
          </a:p>
          <a:p>
            <a:pPr lvl="1"/>
            <a:r>
              <a:rPr lang="en-US" sz="2400" dirty="0" smtClean="0"/>
              <a:t>Fee </a:t>
            </a:r>
            <a:r>
              <a:rPr lang="en-US" sz="2400" dirty="0"/>
              <a:t>for Service </a:t>
            </a:r>
          </a:p>
          <a:p>
            <a:pPr lvl="1"/>
            <a:r>
              <a:rPr lang="en-US" sz="2400" dirty="0"/>
              <a:t>Staff includes trained specialist(s)</a:t>
            </a:r>
          </a:p>
          <a:p>
            <a:pPr lvl="1"/>
            <a:r>
              <a:rPr lang="en-US" sz="2400" dirty="0"/>
              <a:t>Students required to spend a specific amount of time each week in the support center </a:t>
            </a:r>
          </a:p>
          <a:p>
            <a:pPr lvl="1"/>
            <a:r>
              <a:rPr lang="en-US" sz="2400" dirty="0"/>
              <a:t>Regular scheduled </a:t>
            </a:r>
            <a:r>
              <a:rPr lang="en-US" sz="2400" dirty="0" smtClean="0"/>
              <a:t>meetings with staff  </a:t>
            </a:r>
          </a:p>
          <a:p>
            <a:pPr lvl="1"/>
            <a:r>
              <a:rPr lang="en-US" sz="2400" dirty="0" smtClean="0"/>
              <a:t>Special  </a:t>
            </a:r>
            <a:r>
              <a:rPr lang="en-US" sz="2400" dirty="0"/>
              <a:t>arrangements may be made for course </a:t>
            </a:r>
            <a:r>
              <a:rPr lang="en-US" sz="2400" dirty="0" smtClean="0"/>
              <a:t>selection/registration</a:t>
            </a:r>
          </a:p>
          <a:p>
            <a:pPr lvl="1"/>
            <a:r>
              <a:rPr lang="en-US" sz="2400" dirty="0" smtClean="0"/>
              <a:t>Often separate application and apply concurrently </a:t>
            </a:r>
            <a:endParaRPr lang="en-US" sz="2400" dirty="0"/>
          </a:p>
        </p:txBody>
      </p:sp>
    </p:spTree>
    <p:extLst>
      <p:ext uri="{BB962C8B-B14F-4D97-AF65-F5344CB8AC3E}">
        <p14:creationId xmlns:p14="http://schemas.microsoft.com/office/powerpoint/2010/main" val="1272108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533400" y="228600"/>
            <a:ext cx="7543800" cy="4876800"/>
          </a:xfrm>
        </p:spPr>
        <p:txBody>
          <a:bodyPr>
            <a:normAutofit fontScale="92500" lnSpcReduction="20000"/>
          </a:bodyPr>
          <a:lstStyle/>
          <a:p>
            <a:pPr lvl="1">
              <a:lnSpc>
                <a:spcPct val="90000"/>
              </a:lnSpc>
            </a:pPr>
            <a:endParaRPr lang="en-US" sz="2600" dirty="0" smtClean="0"/>
          </a:p>
          <a:p>
            <a:pPr lvl="1">
              <a:lnSpc>
                <a:spcPct val="90000"/>
              </a:lnSpc>
            </a:pPr>
            <a:r>
              <a:rPr lang="en-US" sz="2600" dirty="0" smtClean="0"/>
              <a:t>University </a:t>
            </a:r>
            <a:r>
              <a:rPr lang="en-US" sz="2600" dirty="0"/>
              <a:t>of Arizona (SALT Program</a:t>
            </a:r>
            <a:r>
              <a:rPr lang="en-US" sz="2600" dirty="0" smtClean="0"/>
              <a:t>)</a:t>
            </a:r>
          </a:p>
          <a:p>
            <a:pPr lvl="1">
              <a:lnSpc>
                <a:spcPct val="90000"/>
              </a:lnSpc>
            </a:pPr>
            <a:r>
              <a:rPr lang="en-US" sz="2600" dirty="0" smtClean="0"/>
              <a:t>University of Denver (LEP Program)</a:t>
            </a:r>
            <a:endParaRPr lang="en-US" sz="2600" dirty="0"/>
          </a:p>
          <a:p>
            <a:pPr lvl="1">
              <a:lnSpc>
                <a:spcPct val="90000"/>
              </a:lnSpc>
            </a:pPr>
            <a:r>
              <a:rPr lang="en-US" sz="2600" dirty="0"/>
              <a:t>University of Indianapolis (BUILD)</a:t>
            </a:r>
          </a:p>
          <a:p>
            <a:pPr lvl="1">
              <a:lnSpc>
                <a:spcPct val="90000"/>
              </a:lnSpc>
            </a:pPr>
            <a:r>
              <a:rPr lang="en-US" sz="2600" dirty="0" smtClean="0"/>
              <a:t>Loras College (Enhanced Program</a:t>
            </a:r>
            <a:r>
              <a:rPr lang="en-US" sz="2600" dirty="0"/>
              <a:t>)</a:t>
            </a:r>
          </a:p>
          <a:p>
            <a:pPr lvl="1">
              <a:lnSpc>
                <a:spcPct val="90000"/>
              </a:lnSpc>
            </a:pPr>
            <a:r>
              <a:rPr lang="en-US" sz="2600" dirty="0" smtClean="0"/>
              <a:t>Lynn University (Institute for Achievement and Learning)</a:t>
            </a:r>
          </a:p>
          <a:p>
            <a:pPr lvl="1">
              <a:lnSpc>
                <a:spcPct val="90000"/>
              </a:lnSpc>
            </a:pPr>
            <a:r>
              <a:rPr lang="en-US" sz="2600" dirty="0" smtClean="0"/>
              <a:t>Southern </a:t>
            </a:r>
            <a:r>
              <a:rPr lang="en-US" sz="2600" dirty="0"/>
              <a:t>Illinois University (</a:t>
            </a:r>
            <a:r>
              <a:rPr lang="en-US" sz="2600" dirty="0" smtClean="0"/>
              <a:t>ACHIEVE </a:t>
            </a:r>
            <a:r>
              <a:rPr lang="en-US" sz="2600" dirty="0"/>
              <a:t>Program)</a:t>
            </a:r>
            <a:endParaRPr lang="en-US" sz="2600" dirty="0" smtClean="0"/>
          </a:p>
          <a:p>
            <a:pPr lvl="1">
              <a:lnSpc>
                <a:spcPct val="90000"/>
              </a:lnSpc>
            </a:pPr>
            <a:r>
              <a:rPr lang="en-US" sz="2600" dirty="0" smtClean="0"/>
              <a:t>University of Wisconsin </a:t>
            </a:r>
            <a:r>
              <a:rPr lang="en-US" sz="2600" dirty="0"/>
              <a:t>– Oshkosh (Project Success</a:t>
            </a:r>
            <a:r>
              <a:rPr lang="en-US" sz="2600" dirty="0" smtClean="0"/>
              <a:t>)</a:t>
            </a:r>
          </a:p>
          <a:p>
            <a:pPr lvl="1">
              <a:lnSpc>
                <a:spcPct val="90000"/>
              </a:lnSpc>
            </a:pPr>
            <a:r>
              <a:rPr lang="en-US" sz="2600" dirty="0" smtClean="0"/>
              <a:t>University of Wisconsin- </a:t>
            </a:r>
            <a:r>
              <a:rPr lang="en-US" sz="2600" dirty="0"/>
              <a:t>Whitewater (Project Assist</a:t>
            </a:r>
            <a:r>
              <a:rPr lang="en-US" sz="2600" dirty="0" smtClean="0"/>
              <a:t>)</a:t>
            </a:r>
          </a:p>
          <a:p>
            <a:endParaRPr lang="en-US" sz="2600" dirty="0" smtClean="0"/>
          </a:p>
          <a:p>
            <a:r>
              <a:rPr lang="en-US" sz="2600" b="1" dirty="0" smtClean="0"/>
              <a:t>Schools </a:t>
            </a:r>
            <a:r>
              <a:rPr lang="en-US" sz="2600" b="1" dirty="0"/>
              <a:t>Specific for </a:t>
            </a:r>
            <a:r>
              <a:rPr lang="en-US" sz="2600" b="1" dirty="0" smtClean="0"/>
              <a:t>Students with Disabilities</a:t>
            </a:r>
          </a:p>
          <a:p>
            <a:pPr lvl="1"/>
            <a:r>
              <a:rPr lang="en-US" sz="2600" dirty="0" smtClean="0"/>
              <a:t>Landmark </a:t>
            </a:r>
            <a:r>
              <a:rPr lang="en-US" sz="2600" dirty="0"/>
              <a:t>University in Vermont  </a:t>
            </a:r>
          </a:p>
          <a:p>
            <a:pPr lvl="1"/>
            <a:r>
              <a:rPr lang="en-US" sz="2600" dirty="0"/>
              <a:t>Beacon College in Florida</a:t>
            </a:r>
          </a:p>
          <a:p>
            <a:pPr>
              <a:lnSpc>
                <a:spcPct val="90000"/>
              </a:lnSpc>
            </a:pPr>
            <a:endParaRPr lang="en-US" sz="2800" dirty="0" smtClean="0"/>
          </a:p>
        </p:txBody>
      </p:sp>
      <p:sp>
        <p:nvSpPr>
          <p:cNvPr id="27650" name="Rectangle 2"/>
          <p:cNvSpPr>
            <a:spLocks noGrp="1" noChangeArrowheads="1"/>
          </p:cNvSpPr>
          <p:nvPr>
            <p:ph type="title"/>
          </p:nvPr>
        </p:nvSpPr>
        <p:spPr>
          <a:xfrm>
            <a:off x="838200" y="4876800"/>
            <a:ext cx="6705600" cy="1295400"/>
          </a:xfrm>
        </p:spPr>
        <p:txBody>
          <a:bodyPr>
            <a:normAutofit fontScale="90000"/>
          </a:bodyPr>
          <a:lstStyle/>
          <a:p>
            <a:r>
              <a:rPr lang="en-US" sz="4400" dirty="0" smtClean="0"/>
              <a:t>Schools with Special Programs</a:t>
            </a:r>
          </a:p>
        </p:txBody>
      </p:sp>
    </p:spTree>
    <p:extLst>
      <p:ext uri="{BB962C8B-B14F-4D97-AF65-F5344CB8AC3E}">
        <p14:creationId xmlns:p14="http://schemas.microsoft.com/office/powerpoint/2010/main" val="51560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College Application </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3036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Statement/Disclosure</a:t>
            </a:r>
            <a:endParaRPr lang="en-US" dirty="0"/>
          </a:p>
        </p:txBody>
      </p:sp>
      <p:sp>
        <p:nvSpPr>
          <p:cNvPr id="3" name="Content Placeholder 2"/>
          <p:cNvSpPr>
            <a:spLocks noGrp="1"/>
          </p:cNvSpPr>
          <p:nvPr>
            <p:ph idx="1"/>
          </p:nvPr>
        </p:nvSpPr>
        <p:spPr>
          <a:xfrm>
            <a:off x="609600" y="381000"/>
            <a:ext cx="7772400" cy="4267200"/>
          </a:xfrm>
        </p:spPr>
        <p:txBody>
          <a:bodyPr>
            <a:normAutofit lnSpcReduction="10000"/>
          </a:bodyPr>
          <a:lstStyle/>
          <a:p>
            <a:endParaRPr lang="en-US" dirty="0" smtClean="0"/>
          </a:p>
          <a:p>
            <a:r>
              <a:rPr lang="en-US" smtClean="0"/>
              <a:t>Voluntary</a:t>
            </a:r>
          </a:p>
          <a:p>
            <a:r>
              <a:rPr lang="en-US" smtClean="0"/>
              <a:t>Provides </a:t>
            </a:r>
            <a:r>
              <a:rPr lang="en-US" dirty="0"/>
              <a:t>a context for admission representatives </a:t>
            </a:r>
          </a:p>
          <a:p>
            <a:r>
              <a:rPr lang="en-US" dirty="0"/>
              <a:t>Explains the nature of the disability and its impact on learning and/or grades </a:t>
            </a:r>
            <a:endParaRPr lang="en-US" dirty="0" smtClean="0"/>
          </a:p>
          <a:p>
            <a:r>
              <a:rPr lang="en-US" dirty="0" smtClean="0"/>
              <a:t>Verbalize how </a:t>
            </a:r>
            <a:r>
              <a:rPr lang="en-US" dirty="0"/>
              <a:t>their disability impacts them </a:t>
            </a:r>
          </a:p>
          <a:p>
            <a:r>
              <a:rPr lang="en-US" dirty="0"/>
              <a:t>Highlights growth and current accommodations </a:t>
            </a:r>
          </a:p>
          <a:p>
            <a:r>
              <a:rPr lang="en-US" dirty="0"/>
              <a:t>Addresses anticipated support needs </a:t>
            </a:r>
            <a:endParaRPr lang="en-US" b="1" dirty="0"/>
          </a:p>
          <a:p>
            <a:r>
              <a:rPr lang="en-US" dirty="0"/>
              <a:t>Additional Information rather than topic of </a:t>
            </a:r>
            <a:r>
              <a:rPr lang="en-US" dirty="0" smtClean="0"/>
              <a:t>essay</a:t>
            </a:r>
          </a:p>
          <a:p>
            <a:r>
              <a:rPr lang="en-US" dirty="0"/>
              <a:t>Disclose during application or after acceptance? </a:t>
            </a:r>
          </a:p>
          <a:p>
            <a:endParaRPr lang="en-US" dirty="0"/>
          </a:p>
          <a:p>
            <a:endParaRPr lang="en-US" dirty="0"/>
          </a:p>
        </p:txBody>
      </p:sp>
    </p:spTree>
    <p:extLst>
      <p:ext uri="{BB962C8B-B14F-4D97-AF65-F5344CB8AC3E}">
        <p14:creationId xmlns:p14="http://schemas.microsoft.com/office/powerpoint/2010/main" val="10623495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Counselor Letter of Recommendation</a:t>
            </a:r>
            <a:endParaRPr lang="en-US" dirty="0"/>
          </a:p>
        </p:txBody>
      </p:sp>
      <p:sp>
        <p:nvSpPr>
          <p:cNvPr id="3" name="Content Placeholder 2"/>
          <p:cNvSpPr>
            <a:spLocks noGrp="1"/>
          </p:cNvSpPr>
          <p:nvPr>
            <p:ph idx="1"/>
          </p:nvPr>
        </p:nvSpPr>
        <p:spPr/>
        <p:txBody>
          <a:bodyPr/>
          <a:lstStyle/>
          <a:p>
            <a:r>
              <a:rPr lang="en-US" dirty="0"/>
              <a:t>Have a conversation with student about what they want disclosed</a:t>
            </a:r>
          </a:p>
          <a:p>
            <a:r>
              <a:rPr lang="en-US" dirty="0" smtClean="0"/>
              <a:t>Obtain permission before disclosing </a:t>
            </a:r>
          </a:p>
          <a:p>
            <a:r>
              <a:rPr lang="en-US" dirty="0" smtClean="0"/>
              <a:t>Highlight strengths of student</a:t>
            </a:r>
          </a:p>
          <a:p>
            <a:r>
              <a:rPr lang="en-US" dirty="0" smtClean="0"/>
              <a:t>Focus on student not disability </a:t>
            </a:r>
          </a:p>
          <a:p>
            <a:endParaRPr lang="en-US" dirty="0" smtClean="0"/>
          </a:p>
          <a:p>
            <a:endParaRPr lang="en-US" dirty="0"/>
          </a:p>
        </p:txBody>
      </p:sp>
    </p:spTree>
    <p:extLst>
      <p:ext uri="{BB962C8B-B14F-4D97-AF65-F5344CB8AC3E}">
        <p14:creationId xmlns:p14="http://schemas.microsoft.com/office/powerpoint/2010/main" val="1076651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Considerations </a:t>
            </a:r>
            <a:endParaRPr lang="en-US" dirty="0"/>
          </a:p>
        </p:txBody>
      </p:sp>
      <p:sp>
        <p:nvSpPr>
          <p:cNvPr id="3" name="Content Placeholder 2"/>
          <p:cNvSpPr>
            <a:spLocks noGrp="1"/>
          </p:cNvSpPr>
          <p:nvPr>
            <p:ph idx="1"/>
          </p:nvPr>
        </p:nvSpPr>
        <p:spPr>
          <a:xfrm>
            <a:off x="762000" y="533400"/>
            <a:ext cx="7543800" cy="4343400"/>
          </a:xfrm>
        </p:spPr>
        <p:txBody>
          <a:bodyPr/>
          <a:lstStyle/>
          <a:p>
            <a:r>
              <a:rPr lang="en-US" sz="2800" b="1" dirty="0" smtClean="0"/>
              <a:t>Institutions may not make inquiries about prospective students’ disabilities prior to admitting them. </a:t>
            </a:r>
          </a:p>
          <a:p>
            <a:r>
              <a:rPr lang="en-US" sz="2800" dirty="0" smtClean="0"/>
              <a:t>Myths </a:t>
            </a:r>
            <a:endParaRPr lang="en-US" sz="2800" dirty="0"/>
          </a:p>
          <a:p>
            <a:pPr lvl="1"/>
            <a:r>
              <a:rPr lang="en-US" sz="2800" dirty="0"/>
              <a:t>It will be easier to be accepted by a </a:t>
            </a:r>
            <a:r>
              <a:rPr lang="en-US" sz="2800" dirty="0" smtClean="0"/>
              <a:t>college</a:t>
            </a:r>
            <a:endParaRPr lang="en-US" sz="2800" dirty="0"/>
          </a:p>
          <a:p>
            <a:pPr lvl="1"/>
            <a:r>
              <a:rPr lang="en-US" sz="2800" dirty="0" smtClean="0"/>
              <a:t>Requirements </a:t>
            </a:r>
            <a:r>
              <a:rPr lang="en-US" sz="2800" dirty="0"/>
              <a:t>for admission will be </a:t>
            </a:r>
            <a:r>
              <a:rPr lang="en-US" sz="2800" dirty="0" smtClean="0"/>
              <a:t>changed</a:t>
            </a:r>
            <a:endParaRPr lang="en-US" sz="2800" dirty="0"/>
          </a:p>
          <a:p>
            <a:pPr lvl="1"/>
            <a:r>
              <a:rPr lang="en-US" sz="2800" dirty="0" smtClean="0"/>
              <a:t>Disclosing will </a:t>
            </a:r>
            <a:r>
              <a:rPr lang="en-US" sz="2800" dirty="0"/>
              <a:t>hurt </a:t>
            </a:r>
            <a:r>
              <a:rPr lang="en-US" sz="2800" dirty="0" smtClean="0"/>
              <a:t>chances of acceptance</a:t>
            </a:r>
            <a:endParaRPr lang="en-US" sz="2800" dirty="0"/>
          </a:p>
          <a:p>
            <a:endParaRPr lang="en-US" dirty="0"/>
          </a:p>
        </p:txBody>
      </p:sp>
    </p:spTree>
    <p:extLst>
      <p:ext uri="{BB962C8B-B14F-4D97-AF65-F5344CB8AC3E}">
        <p14:creationId xmlns:p14="http://schemas.microsoft.com/office/powerpoint/2010/main" val="1127835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College Disability Services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16795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400" dirty="0"/>
              <a:t>It’s a Jungle Out There:  </a:t>
            </a:r>
            <a:r>
              <a:rPr lang="en-US" sz="3200" dirty="0"/>
              <a:t>Surviving the Post-Secondary Transition</a:t>
            </a:r>
          </a:p>
        </p:txBody>
      </p:sp>
      <p:sp>
        <p:nvSpPr>
          <p:cNvPr id="2051" name="Rectangle 3"/>
          <p:cNvSpPr>
            <a:spLocks noGrp="1" noChangeArrowheads="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052681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199"/>
            <a:ext cx="6781800" cy="1142999"/>
          </a:xfrm>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pPr algn="ctr">
              <a:buNone/>
            </a:pPr>
            <a:endParaRPr lang="en-US" sz="4000" b="1" dirty="0" smtClean="0"/>
          </a:p>
          <a:p>
            <a:pPr algn="ctr">
              <a:buNone/>
            </a:pPr>
            <a:r>
              <a:rPr lang="en-US" sz="4000" b="1" dirty="0" smtClean="0"/>
              <a:t>QUIZ TIME!!!!!</a:t>
            </a:r>
          </a:p>
          <a:p>
            <a:pPr algn="ctr">
              <a:buNone/>
            </a:pPr>
            <a:endParaRPr lang="en-US" sz="4000" b="1" dirty="0" smtClean="0"/>
          </a:p>
          <a:p>
            <a:pPr algn="ctr">
              <a:buNone/>
            </a:pPr>
            <a:r>
              <a:rPr lang="en-US" sz="4000" b="1" i="1" dirty="0" smtClean="0"/>
              <a:t>WHAT IS THE “TEXTBOOK”  </a:t>
            </a:r>
          </a:p>
          <a:p>
            <a:pPr algn="ctr">
              <a:buNone/>
            </a:pPr>
            <a:r>
              <a:rPr lang="en-US" sz="4000" b="1" i="1" dirty="0" smtClean="0"/>
              <a:t>DEFINTION OF </a:t>
            </a:r>
          </a:p>
          <a:p>
            <a:pPr algn="ctr">
              <a:buNone/>
            </a:pPr>
            <a:r>
              <a:rPr lang="en-US" sz="4000" b="1" i="1" dirty="0" smtClean="0"/>
              <a:t>DISABILITY</a:t>
            </a:r>
            <a:r>
              <a:rPr lang="en-US" sz="4000" b="1" dirty="0" smtClean="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Disabilities</a:t>
            </a:r>
            <a:endParaRPr lang="en-US" dirty="0"/>
          </a:p>
        </p:txBody>
      </p:sp>
      <p:sp>
        <p:nvSpPr>
          <p:cNvPr id="3" name="Content Placeholder 2"/>
          <p:cNvSpPr>
            <a:spLocks noGrp="1"/>
          </p:cNvSpPr>
          <p:nvPr>
            <p:ph idx="1"/>
          </p:nvPr>
        </p:nvSpPr>
        <p:spPr/>
        <p:txBody>
          <a:bodyPr/>
          <a:lstStyle/>
          <a:p>
            <a:r>
              <a:rPr lang="en-US" dirty="0"/>
              <a:t>Learning Disability</a:t>
            </a:r>
          </a:p>
          <a:p>
            <a:r>
              <a:rPr lang="en-US" dirty="0"/>
              <a:t>Intellectual Disability</a:t>
            </a:r>
          </a:p>
          <a:p>
            <a:r>
              <a:rPr lang="en-US" dirty="0"/>
              <a:t>ADHD</a:t>
            </a:r>
          </a:p>
          <a:p>
            <a:r>
              <a:rPr lang="en-US" dirty="0"/>
              <a:t>Autism Spectrum Disorder</a:t>
            </a:r>
          </a:p>
          <a:p>
            <a:r>
              <a:rPr lang="en-US" dirty="0"/>
              <a:t>Physical Disability</a:t>
            </a:r>
          </a:p>
          <a:p>
            <a:r>
              <a:rPr lang="en-US" dirty="0"/>
              <a:t>Communication Disorder</a:t>
            </a:r>
          </a:p>
          <a:p>
            <a:endParaRPr lang="en-US" dirty="0"/>
          </a:p>
        </p:txBody>
      </p:sp>
    </p:spTree>
    <p:extLst>
      <p:ext uri="{BB962C8B-B14F-4D97-AF65-F5344CB8AC3E}">
        <p14:creationId xmlns:p14="http://schemas.microsoft.com/office/powerpoint/2010/main" val="3394283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6781800" cy="1600200"/>
          </a:xfrm>
        </p:spPr>
        <p:txBody>
          <a:bodyPr/>
          <a:lstStyle/>
          <a:p>
            <a:r>
              <a:rPr lang="en-US" dirty="0" smtClean="0"/>
              <a:t> Disability </a:t>
            </a:r>
            <a:endParaRPr lang="en-US" dirty="0"/>
          </a:p>
        </p:txBody>
      </p:sp>
      <p:sp>
        <p:nvSpPr>
          <p:cNvPr id="3" name="Content Placeholder 2"/>
          <p:cNvSpPr>
            <a:spLocks noGrp="1"/>
          </p:cNvSpPr>
          <p:nvPr>
            <p:ph idx="1"/>
          </p:nvPr>
        </p:nvSpPr>
        <p:spPr>
          <a:xfrm>
            <a:off x="762000" y="1447800"/>
            <a:ext cx="7543800" cy="3886200"/>
          </a:xfrm>
        </p:spPr>
        <p:txBody>
          <a:bodyPr/>
          <a:lstStyle/>
          <a:p>
            <a:endParaRPr lang="en-US" dirty="0" smtClean="0"/>
          </a:p>
          <a:p>
            <a:pPr algn="ctr">
              <a:buNone/>
            </a:pPr>
            <a:r>
              <a:rPr lang="en-US" dirty="0" smtClean="0"/>
              <a:t> “</a:t>
            </a:r>
            <a:r>
              <a:rPr lang="en-US" i="1" dirty="0" smtClean="0"/>
              <a:t>A PHYSICAL OR MENTAL IMPAIRMENT THAT SUBSTANTIALLY LIMITS ONE OR MORE MAJOR LIFE ACTIVITIES” </a:t>
            </a:r>
          </a:p>
          <a:p>
            <a:pPr algn="ctr">
              <a:buNone/>
            </a:pPr>
            <a:endParaRPr lang="en-US" dirty="0" smtClean="0"/>
          </a:p>
          <a:p>
            <a:pPr algn="ctr">
              <a:buNone/>
            </a:pPr>
            <a:r>
              <a:rPr lang="en-US" sz="2800" i="1" dirty="0" smtClean="0"/>
              <a:t>(Hint…..remember this definition </a:t>
            </a:r>
            <a:r>
              <a:rPr lang="en-US" sz="2800" i="1" dirty="0" smtClean="0">
                <a:sym typeface="Wingdings" pitchFamily="2" charset="2"/>
              </a:rPr>
              <a:t></a:t>
            </a:r>
            <a:r>
              <a:rPr lang="en-US" sz="2800" i="1" dirty="0" smtClean="0"/>
              <a:t>)</a:t>
            </a:r>
            <a:endParaRPr lang="en-US" sz="2800" i="1" dirty="0"/>
          </a:p>
        </p:txBody>
      </p:sp>
    </p:spTree>
    <p:extLst>
      <p:ext uri="{BB962C8B-B14F-4D97-AF65-F5344CB8AC3E}">
        <p14:creationId xmlns:p14="http://schemas.microsoft.com/office/powerpoint/2010/main" val="3875982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90600" y="0"/>
            <a:ext cx="6858000" cy="2362200"/>
          </a:xfrm>
        </p:spPr>
        <p:txBody>
          <a:bodyPr>
            <a:noAutofit/>
          </a:bodyPr>
          <a:lstStyle/>
          <a:p>
            <a:r>
              <a:rPr lang="en-US" sz="4400" dirty="0" smtClean="0"/>
              <a:t>Differences Between Secondary and Post-Secondary</a:t>
            </a:r>
            <a:endParaRPr lang="en-US" sz="4400" dirty="0"/>
          </a:p>
        </p:txBody>
      </p:sp>
      <p:sp>
        <p:nvSpPr>
          <p:cNvPr id="12291" name="Rectangle 3"/>
          <p:cNvSpPr>
            <a:spLocks noGrp="1" noChangeArrowheads="1"/>
          </p:cNvSpPr>
          <p:nvPr>
            <p:ph type="body" idx="1"/>
          </p:nvPr>
        </p:nvSpPr>
        <p:spPr>
          <a:xfrm>
            <a:off x="685800" y="2514600"/>
            <a:ext cx="7543800" cy="3886200"/>
          </a:xfrm>
        </p:spPr>
        <p:txBody>
          <a:bodyPr/>
          <a:lstStyle/>
          <a:p>
            <a:pPr marL="0" indent="0">
              <a:buNone/>
            </a:pPr>
            <a:r>
              <a:rPr lang="en-US" sz="2800" b="1" dirty="0" smtClean="0"/>
              <a:t>A</a:t>
            </a:r>
            <a:r>
              <a:rPr lang="en-US" sz="2800" dirty="0" smtClean="0"/>
              <a:t>) Receiving Disability Services-Intake  </a:t>
            </a:r>
          </a:p>
          <a:p>
            <a:pPr marL="0" indent="0">
              <a:buNone/>
            </a:pPr>
            <a:r>
              <a:rPr lang="en-US" sz="2800" dirty="0" smtClean="0"/>
              <a:t>      Process                 </a:t>
            </a:r>
          </a:p>
          <a:p>
            <a:pPr marL="0" indent="0">
              <a:buNone/>
            </a:pPr>
            <a:r>
              <a:rPr lang="en-US" sz="2800" dirty="0" smtClean="0"/>
              <a:t> </a:t>
            </a:r>
            <a:r>
              <a:rPr lang="en-US" sz="2800" b="1" dirty="0" smtClean="0"/>
              <a:t>B</a:t>
            </a:r>
            <a:r>
              <a:rPr lang="en-US" sz="2800" dirty="0" smtClean="0"/>
              <a:t>) Documentation</a:t>
            </a:r>
          </a:p>
          <a:p>
            <a:pPr marL="0" indent="0">
              <a:buNone/>
            </a:pPr>
            <a:r>
              <a:rPr lang="en-US" sz="2800" dirty="0" smtClean="0"/>
              <a:t> </a:t>
            </a:r>
            <a:r>
              <a:rPr lang="en-US" sz="2800" b="1" dirty="0" smtClean="0"/>
              <a:t>C</a:t>
            </a:r>
            <a:r>
              <a:rPr lang="en-US" sz="2800" dirty="0" smtClean="0"/>
              <a:t>) Laws </a:t>
            </a:r>
          </a:p>
          <a:p>
            <a:pPr marL="0" indent="0">
              <a:buNone/>
            </a:pPr>
            <a:r>
              <a:rPr lang="en-US" sz="2800" dirty="0" smtClean="0"/>
              <a:t> </a:t>
            </a:r>
            <a:r>
              <a:rPr lang="en-US" sz="2800" b="1" dirty="0" smtClean="0"/>
              <a:t>D</a:t>
            </a:r>
            <a:r>
              <a:rPr lang="en-US" sz="2800" dirty="0" smtClean="0"/>
              <a:t>) Advocacy</a:t>
            </a:r>
          </a:p>
          <a:p>
            <a:pPr marL="0" indent="0">
              <a:buNone/>
            </a:pPr>
            <a:r>
              <a:rPr lang="en-US" sz="2800" dirty="0" smtClean="0"/>
              <a:t> </a:t>
            </a:r>
            <a:r>
              <a:rPr lang="en-US" sz="2800" b="1" dirty="0" smtClean="0"/>
              <a:t>E</a:t>
            </a:r>
            <a:r>
              <a:rPr lang="en-US" sz="2800" dirty="0" smtClean="0"/>
              <a:t>) Fundamental Alterations </a:t>
            </a:r>
          </a:p>
          <a:p>
            <a:pPr marL="0" indent="0">
              <a:buNone/>
            </a:pPr>
            <a:endParaRPr lang="en-US" sz="2800" dirty="0" smtClean="0"/>
          </a:p>
          <a:p>
            <a:pPr marL="0" indent="0">
              <a:buNone/>
            </a:pPr>
            <a:endParaRPr lang="en-US" sz="2700" dirty="0" smtClean="0"/>
          </a:p>
        </p:txBody>
      </p:sp>
    </p:spTree>
    <p:extLst>
      <p:ext uri="{BB962C8B-B14F-4D97-AF65-F5344CB8AC3E}">
        <p14:creationId xmlns:p14="http://schemas.microsoft.com/office/powerpoint/2010/main" val="4390880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6781800" cy="1600200"/>
          </a:xfrm>
        </p:spPr>
        <p:txBody>
          <a:bodyPr>
            <a:normAutofit/>
          </a:bodyPr>
          <a:lstStyle/>
          <a:p>
            <a:r>
              <a:rPr lang="en-US" sz="4000" dirty="0" smtClean="0"/>
              <a:t>RECEIVING DISABILITY SERVICES</a:t>
            </a:r>
            <a:endParaRPr lang="en-US" sz="4000" dirty="0"/>
          </a:p>
        </p:txBody>
      </p:sp>
      <p:sp>
        <p:nvSpPr>
          <p:cNvPr id="3" name="Content Placeholder 2"/>
          <p:cNvSpPr>
            <a:spLocks noGrp="1"/>
          </p:cNvSpPr>
          <p:nvPr>
            <p:ph idx="1"/>
          </p:nvPr>
        </p:nvSpPr>
        <p:spPr>
          <a:xfrm>
            <a:off x="685800" y="1905000"/>
            <a:ext cx="7543800" cy="3886200"/>
          </a:xfrm>
        </p:spPr>
        <p:txBody>
          <a:bodyPr>
            <a:normAutofit lnSpcReduction="10000"/>
          </a:bodyPr>
          <a:lstStyle/>
          <a:p>
            <a:pPr algn="just"/>
            <a:r>
              <a:rPr lang="en-US" sz="2400" b="1" dirty="0" smtClean="0"/>
              <a:t>Secondary Environment</a:t>
            </a:r>
            <a:r>
              <a:rPr lang="en-US" sz="2400" dirty="0" smtClean="0"/>
              <a:t>: School districts are responsible for identifying students with disabilities, design special education instruction and/or providing and paying for accommodations. </a:t>
            </a:r>
            <a:r>
              <a:rPr lang="en-US" sz="2400" u="sng" dirty="0" smtClean="0"/>
              <a:t>The focus is creating student success.</a:t>
            </a:r>
          </a:p>
          <a:p>
            <a:endParaRPr lang="en-US" sz="2400" dirty="0" smtClean="0"/>
          </a:p>
          <a:p>
            <a:pPr algn="just"/>
            <a:r>
              <a:rPr lang="en-US" sz="2400" b="1" dirty="0" smtClean="0"/>
              <a:t>Postsecondary Environment: </a:t>
            </a:r>
            <a:r>
              <a:rPr lang="en-US" sz="2400" dirty="0" smtClean="0"/>
              <a:t>Students are responsible for seeking disability related services on campus from Disability Services Offices (DSO) and requesting accommodations within their classes. </a:t>
            </a:r>
            <a:r>
              <a:rPr lang="en-US" sz="2400" u="sng" dirty="0" smtClean="0"/>
              <a:t>The focus is providing equal access</a:t>
            </a:r>
            <a:r>
              <a:rPr lang="en-US" sz="2400" dirty="0" smtClean="0"/>
              <a:t>. </a:t>
            </a:r>
            <a:endParaRPr lang="en-US" sz="2400" dirty="0"/>
          </a:p>
        </p:txBody>
      </p:sp>
    </p:spTree>
    <p:extLst>
      <p:ext uri="{BB962C8B-B14F-4D97-AF65-F5344CB8AC3E}">
        <p14:creationId xmlns:p14="http://schemas.microsoft.com/office/powerpoint/2010/main" val="139744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838200" y="-304800"/>
            <a:ext cx="7086600" cy="2286000"/>
          </a:xfrm>
        </p:spPr>
        <p:txBody>
          <a:bodyPr>
            <a:normAutofit/>
          </a:bodyPr>
          <a:lstStyle/>
          <a:p>
            <a:r>
              <a:rPr lang="en-US" sz="3600" dirty="0" smtClean="0"/>
              <a:t>The Intake Process For </a:t>
            </a:r>
            <a:r>
              <a:rPr lang="en-US" sz="3600" dirty="0"/>
              <a:t>S</a:t>
            </a:r>
            <a:r>
              <a:rPr lang="en-US" sz="3600" dirty="0" smtClean="0"/>
              <a:t>tudents At  Post- </a:t>
            </a:r>
            <a:r>
              <a:rPr lang="en-US" sz="3600" dirty="0"/>
              <a:t>S</a:t>
            </a:r>
            <a:r>
              <a:rPr lang="en-US" sz="3600" dirty="0" smtClean="0"/>
              <a:t>econdary level </a:t>
            </a:r>
            <a:endParaRPr lang="en-US" sz="3600" dirty="0"/>
          </a:p>
        </p:txBody>
      </p:sp>
      <p:sp>
        <p:nvSpPr>
          <p:cNvPr id="46083" name="Rectangle 3"/>
          <p:cNvSpPr>
            <a:spLocks noGrp="1" noChangeArrowheads="1"/>
          </p:cNvSpPr>
          <p:nvPr>
            <p:ph idx="1"/>
          </p:nvPr>
        </p:nvSpPr>
        <p:spPr>
          <a:xfrm>
            <a:off x="685800" y="1981200"/>
            <a:ext cx="7543800" cy="3886200"/>
          </a:xfrm>
        </p:spPr>
        <p:txBody>
          <a:bodyPr>
            <a:normAutofit lnSpcReduction="10000"/>
          </a:bodyPr>
          <a:lstStyle/>
          <a:p>
            <a:pPr>
              <a:lnSpc>
                <a:spcPct val="90000"/>
              </a:lnSpc>
            </a:pPr>
            <a:r>
              <a:rPr lang="en-US" sz="2700" dirty="0"/>
              <a:t>Student needs to contact </a:t>
            </a:r>
            <a:r>
              <a:rPr lang="en-US" sz="2700" dirty="0" smtClean="0"/>
              <a:t>Disability Services Office (DSO) to </a:t>
            </a:r>
            <a:r>
              <a:rPr lang="en-US" sz="2700" dirty="0"/>
              <a:t>arrange for an intake </a:t>
            </a:r>
            <a:r>
              <a:rPr lang="en-US" sz="2700" dirty="0" smtClean="0"/>
              <a:t>appointment . </a:t>
            </a:r>
            <a:endParaRPr lang="en-US" sz="2700" dirty="0"/>
          </a:p>
          <a:p>
            <a:pPr>
              <a:lnSpc>
                <a:spcPct val="90000"/>
              </a:lnSpc>
            </a:pPr>
            <a:r>
              <a:rPr lang="en-US" sz="2700" dirty="0"/>
              <a:t>In an ideal situation, documentation </a:t>
            </a:r>
            <a:r>
              <a:rPr lang="en-US" sz="2700" dirty="0" smtClean="0"/>
              <a:t>(</a:t>
            </a:r>
            <a:r>
              <a:rPr lang="en-US" sz="2700" i="1" u="sng" dirty="0" smtClean="0"/>
              <a:t>more information to come about this</a:t>
            </a:r>
            <a:r>
              <a:rPr lang="en-US" sz="2700" dirty="0" smtClean="0"/>
              <a:t>) should </a:t>
            </a:r>
            <a:r>
              <a:rPr lang="en-US" sz="2700" dirty="0"/>
              <a:t>be presented ahead of time </a:t>
            </a:r>
            <a:r>
              <a:rPr lang="en-US" sz="2700" dirty="0" smtClean="0"/>
              <a:t>for DSO to review and develop questions specific for that student</a:t>
            </a:r>
            <a:endParaRPr lang="en-US" sz="2700" dirty="0"/>
          </a:p>
          <a:p>
            <a:pPr>
              <a:lnSpc>
                <a:spcPct val="90000"/>
              </a:lnSpc>
            </a:pPr>
            <a:r>
              <a:rPr lang="en-US" sz="2700" dirty="0"/>
              <a:t>Student should be prepared to discuss strengths/challenges.</a:t>
            </a:r>
          </a:p>
          <a:p>
            <a:pPr>
              <a:lnSpc>
                <a:spcPct val="90000"/>
              </a:lnSpc>
            </a:pPr>
            <a:r>
              <a:rPr lang="en-US" sz="2700" dirty="0"/>
              <a:t>Student </a:t>
            </a:r>
            <a:r>
              <a:rPr lang="en-US" sz="2700" dirty="0" smtClean="0"/>
              <a:t>should  be able to discuss their disability and </a:t>
            </a:r>
            <a:r>
              <a:rPr lang="en-US" sz="2700" dirty="0"/>
              <a:t>how </a:t>
            </a:r>
            <a:r>
              <a:rPr lang="en-US" sz="2700" dirty="0" smtClean="0"/>
              <a:t>it affects (impacts) </a:t>
            </a:r>
            <a:r>
              <a:rPr lang="en-US" sz="2700" dirty="0"/>
              <a:t>them.</a:t>
            </a:r>
          </a:p>
        </p:txBody>
      </p:sp>
    </p:spTree>
    <p:extLst>
      <p:ext uri="{BB962C8B-B14F-4D97-AF65-F5344CB8AC3E}">
        <p14:creationId xmlns:p14="http://schemas.microsoft.com/office/powerpoint/2010/main" val="42594071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6781800" cy="1600200"/>
          </a:xfrm>
        </p:spPr>
        <p:txBody>
          <a:bodyPr>
            <a:normAutofit/>
          </a:bodyPr>
          <a:lstStyle/>
          <a:p>
            <a:r>
              <a:rPr lang="en-US" dirty="0" smtClean="0"/>
              <a:t>Documentation </a:t>
            </a:r>
            <a:endParaRPr lang="en-US" dirty="0"/>
          </a:p>
        </p:txBody>
      </p:sp>
      <p:sp>
        <p:nvSpPr>
          <p:cNvPr id="3" name="Content Placeholder 2"/>
          <p:cNvSpPr>
            <a:spLocks noGrp="1"/>
          </p:cNvSpPr>
          <p:nvPr>
            <p:ph idx="1"/>
          </p:nvPr>
        </p:nvSpPr>
        <p:spPr>
          <a:xfrm>
            <a:off x="762000" y="1981200"/>
            <a:ext cx="7543800" cy="3886200"/>
          </a:xfrm>
        </p:spPr>
        <p:txBody>
          <a:bodyPr/>
          <a:lstStyle/>
          <a:p>
            <a:r>
              <a:rPr lang="en-US" sz="2400" b="1" dirty="0" smtClean="0"/>
              <a:t>Secondary Environment: </a:t>
            </a:r>
            <a:r>
              <a:rPr lang="en-US" sz="2200" dirty="0" smtClean="0"/>
              <a:t>School districts are responsible for providing trained experts to assess eligibility and plan education services. Experts may include: School psychologists, Speech Pathologists, school counselors, etc. Collectively, they develop and implement IEP’s and 504 plans. </a:t>
            </a:r>
          </a:p>
          <a:p>
            <a:endParaRPr lang="en-US" sz="2200" dirty="0" smtClean="0"/>
          </a:p>
          <a:p>
            <a:r>
              <a:rPr lang="en-US" sz="2400" b="1" dirty="0" smtClean="0"/>
              <a:t>Post-Secondary Environment: </a:t>
            </a:r>
            <a:r>
              <a:rPr lang="en-US" sz="2200" dirty="0" smtClean="0"/>
              <a:t>Students are responsible for providing disability documentation from a qualified professional who can assess their specific disabilities. </a:t>
            </a:r>
            <a:endParaRPr lang="en-US" sz="2200" dirty="0"/>
          </a:p>
        </p:txBody>
      </p:sp>
    </p:spTree>
    <p:extLst>
      <p:ext uri="{BB962C8B-B14F-4D97-AF65-F5344CB8AC3E}">
        <p14:creationId xmlns:p14="http://schemas.microsoft.com/office/powerpoint/2010/main" val="39795497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781800" cy="2209800"/>
          </a:xfrm>
        </p:spPr>
        <p:txBody>
          <a:bodyPr>
            <a:normAutofit/>
          </a:bodyPr>
          <a:lstStyle/>
          <a:p>
            <a:r>
              <a:rPr lang="en-US" sz="3600" dirty="0" smtClean="0"/>
              <a:t>New Guidelines For Documentation at Post Secondary Level  </a:t>
            </a:r>
            <a:endParaRPr lang="en-US" sz="3600" dirty="0"/>
          </a:p>
        </p:txBody>
      </p:sp>
      <p:sp>
        <p:nvSpPr>
          <p:cNvPr id="3" name="Content Placeholder 2"/>
          <p:cNvSpPr>
            <a:spLocks noGrp="1"/>
          </p:cNvSpPr>
          <p:nvPr>
            <p:ph idx="1"/>
          </p:nvPr>
        </p:nvSpPr>
        <p:spPr>
          <a:xfrm>
            <a:off x="685800" y="2209800"/>
            <a:ext cx="7543800" cy="3886200"/>
          </a:xfrm>
        </p:spPr>
        <p:txBody>
          <a:bodyPr>
            <a:normAutofit fontScale="92500" lnSpcReduction="20000"/>
          </a:bodyPr>
          <a:lstStyle/>
          <a:p>
            <a:pPr eaLnBrk="1" hangingPunct="1"/>
            <a:r>
              <a:rPr lang="en-US" sz="2800" b="1" dirty="0" smtClean="0"/>
              <a:t>Americans with Disabilities Act Amendments Act- ADAAA</a:t>
            </a:r>
          </a:p>
          <a:p>
            <a:pPr algn="just">
              <a:buFontTx/>
              <a:buNone/>
            </a:pPr>
            <a:r>
              <a:rPr lang="en-US" sz="2800" dirty="0" smtClean="0"/>
              <a:t>    Signed into law on September 25, 2008 by George W. Bush. Became effective, January 1, 2009. Offers a broader definition to </a:t>
            </a:r>
            <a:r>
              <a:rPr lang="en-US" sz="2800" u="sng" dirty="0" smtClean="0"/>
              <a:t>major life activity</a:t>
            </a:r>
            <a:r>
              <a:rPr lang="en-US" sz="2800" dirty="0" smtClean="0"/>
              <a:t> which can be standing, learning, speaking, reading, thinking, concentrating, breathing, thinking, communicating, along with performing manual tasks such as lifting, working, reaching, hearing and others.</a:t>
            </a:r>
            <a:endParaRPr lang="en-US" sz="2000" dirty="0" smtClean="0"/>
          </a:p>
          <a:p>
            <a:pPr>
              <a:buFontTx/>
              <a:buNone/>
            </a:pPr>
            <a:endParaRPr lang="en-US" sz="2000" dirty="0" smtClean="0"/>
          </a:p>
          <a:p>
            <a:pPr>
              <a:buFontTx/>
              <a:buNone/>
            </a:pPr>
            <a:r>
              <a:rPr lang="en-US" sz="2000" dirty="0" smtClean="0"/>
              <a:t>     </a:t>
            </a:r>
            <a:endParaRPr lang="en-US" sz="2000" dirty="0"/>
          </a:p>
        </p:txBody>
      </p:sp>
    </p:spTree>
    <p:extLst>
      <p:ext uri="{BB962C8B-B14F-4D97-AF65-F5344CB8AC3E}">
        <p14:creationId xmlns:p14="http://schemas.microsoft.com/office/powerpoint/2010/main" val="23722456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914400"/>
          </a:xfrm>
        </p:spPr>
        <p:txBody>
          <a:bodyPr/>
          <a:lstStyle/>
          <a:p>
            <a:r>
              <a:rPr lang="en-US" sz="2800" dirty="0" smtClean="0"/>
              <a:t>“BUT WAIT…….</a:t>
            </a:r>
            <a:endParaRPr lang="en-US" sz="2800" dirty="0"/>
          </a:p>
        </p:txBody>
      </p:sp>
      <p:sp>
        <p:nvSpPr>
          <p:cNvPr id="3" name="Content Placeholder 2"/>
          <p:cNvSpPr>
            <a:spLocks noGrp="1"/>
          </p:cNvSpPr>
          <p:nvPr>
            <p:ph idx="1"/>
          </p:nvPr>
        </p:nvSpPr>
        <p:spPr/>
        <p:txBody>
          <a:bodyPr/>
          <a:lstStyle/>
          <a:p>
            <a:pPr>
              <a:buNone/>
            </a:pPr>
            <a:r>
              <a:rPr lang="en-US" sz="3200" dirty="0" smtClean="0"/>
              <a:t>        </a:t>
            </a:r>
          </a:p>
          <a:p>
            <a:pPr>
              <a:buNone/>
            </a:pPr>
            <a:r>
              <a:rPr lang="en-US" sz="4800" dirty="0" smtClean="0"/>
              <a:t>  “What does this mean for students transitioning to </a:t>
            </a:r>
            <a:r>
              <a:rPr lang="en-US" sz="4800" dirty="0"/>
              <a:t>p</a:t>
            </a:r>
            <a:r>
              <a:rPr lang="en-US" sz="4800" dirty="0" smtClean="0"/>
              <a:t>ost-secondary settings?” </a:t>
            </a:r>
          </a:p>
          <a:p>
            <a:endParaRPr lang="en-US" dirty="0" smtClean="0"/>
          </a:p>
        </p:txBody>
      </p:sp>
    </p:spTree>
    <p:extLst>
      <p:ext uri="{BB962C8B-B14F-4D97-AF65-F5344CB8AC3E}">
        <p14:creationId xmlns:p14="http://schemas.microsoft.com/office/powerpoint/2010/main" val="22700135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762000" y="685800"/>
            <a:ext cx="7543800" cy="4495800"/>
          </a:xfrm>
        </p:spPr>
        <p:txBody>
          <a:bodyPr>
            <a:normAutofit lnSpcReduction="10000"/>
          </a:bodyPr>
          <a:lstStyle/>
          <a:p>
            <a:pPr>
              <a:buNone/>
            </a:pPr>
            <a:r>
              <a:rPr lang="en-US" b="1" dirty="0" smtClean="0"/>
              <a:t>It means</a:t>
            </a:r>
            <a:r>
              <a:rPr lang="en-US" sz="2400" b="1" dirty="0" smtClean="0"/>
              <a:t> 3 things</a:t>
            </a:r>
            <a:r>
              <a:rPr lang="en-US" dirty="0" smtClean="0"/>
              <a:t>…….</a:t>
            </a:r>
            <a:endParaRPr lang="en-US" sz="2400" dirty="0" smtClean="0"/>
          </a:p>
          <a:p>
            <a:endParaRPr lang="en-US" sz="2400" dirty="0" smtClean="0"/>
          </a:p>
          <a:p>
            <a:pPr>
              <a:buNone/>
            </a:pPr>
            <a:r>
              <a:rPr lang="en-US" dirty="0" smtClean="0"/>
              <a:t>1) A larger group of students who may not have been served in secondary settings can be served.</a:t>
            </a:r>
          </a:p>
          <a:p>
            <a:endParaRPr lang="en-US" dirty="0" smtClean="0"/>
          </a:p>
          <a:p>
            <a:pPr>
              <a:buNone/>
            </a:pPr>
            <a:r>
              <a:rPr lang="en-US" dirty="0" smtClean="0"/>
              <a:t>2) The student has more input into the accommodation conversation than before.</a:t>
            </a:r>
          </a:p>
          <a:p>
            <a:endParaRPr lang="en-US" dirty="0" smtClean="0"/>
          </a:p>
          <a:p>
            <a:pPr>
              <a:buNone/>
            </a:pPr>
            <a:r>
              <a:rPr lang="en-US" dirty="0" smtClean="0"/>
              <a:t>3) The post-secondary institution (along with student input) can determine what accommodations would be reasonable and appropriate. </a:t>
            </a:r>
            <a:endParaRPr lang="en-US" dirty="0"/>
          </a:p>
        </p:txBody>
      </p:sp>
    </p:spTree>
    <p:extLst>
      <p:ext uri="{BB962C8B-B14F-4D97-AF65-F5344CB8AC3E}">
        <p14:creationId xmlns:p14="http://schemas.microsoft.com/office/powerpoint/2010/main" val="13543954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6781800" cy="1447800"/>
          </a:xfrm>
        </p:spPr>
        <p:txBody>
          <a:bodyPr/>
          <a:lstStyle/>
          <a:p>
            <a:r>
              <a:rPr lang="en-US" sz="2800" dirty="0" smtClean="0"/>
              <a:t>Disability Services Offices At Post Secondary  Level Can </a:t>
            </a:r>
            <a:r>
              <a:rPr lang="en-US" sz="2800" dirty="0"/>
              <a:t>N</a:t>
            </a:r>
            <a:r>
              <a:rPr lang="en-US" sz="2800" dirty="0" smtClean="0"/>
              <a:t>ow use these 3 sources as acceptable forms of documentation….</a:t>
            </a:r>
            <a:endParaRPr lang="en-US" sz="2800" dirty="0"/>
          </a:p>
        </p:txBody>
      </p:sp>
      <p:sp>
        <p:nvSpPr>
          <p:cNvPr id="3" name="Content Placeholder 2"/>
          <p:cNvSpPr>
            <a:spLocks noGrp="1"/>
          </p:cNvSpPr>
          <p:nvPr>
            <p:ph idx="1"/>
          </p:nvPr>
        </p:nvSpPr>
        <p:spPr>
          <a:xfrm>
            <a:off x="762000" y="1905000"/>
            <a:ext cx="7543800" cy="4114800"/>
          </a:xfrm>
        </p:spPr>
        <p:txBody>
          <a:bodyPr>
            <a:normAutofit lnSpcReduction="10000"/>
          </a:bodyPr>
          <a:lstStyle/>
          <a:p>
            <a:pPr>
              <a:buNone/>
            </a:pPr>
            <a:r>
              <a:rPr lang="en-US" sz="1800" dirty="0" smtClean="0"/>
              <a:t>1) </a:t>
            </a:r>
            <a:r>
              <a:rPr lang="en-US" sz="1800" u="sng" dirty="0" smtClean="0"/>
              <a:t>Student Self-Report: </a:t>
            </a:r>
            <a:r>
              <a:rPr lang="en-US" sz="1800" dirty="0" smtClean="0"/>
              <a:t>The students narrative of his/her experience or history of disability, barriers and effective accommodations is an important tool to help Disability Services understand the “impact” and history of the disability. (Landmark Assessment)  </a:t>
            </a:r>
          </a:p>
          <a:p>
            <a:endParaRPr lang="en-US" sz="1800" dirty="0" smtClean="0"/>
          </a:p>
          <a:p>
            <a:pPr>
              <a:buNone/>
            </a:pPr>
            <a:r>
              <a:rPr lang="en-US" sz="1800" dirty="0" smtClean="0"/>
              <a:t>2) </a:t>
            </a:r>
            <a:r>
              <a:rPr lang="en-US" sz="1800" u="sng" dirty="0" smtClean="0"/>
              <a:t>Documentation:</a:t>
            </a:r>
            <a:r>
              <a:rPr lang="en-US" sz="1800" dirty="0" smtClean="0"/>
              <a:t> Information from external sources that may include IEP’s (Individualized Education Program), SOP (Summary of Performance), Psychological evaluations, Medical documentation and other forms of documentation could be deemed useful to help identify the nature (diagnosis) of the condition or disability. </a:t>
            </a:r>
          </a:p>
          <a:p>
            <a:endParaRPr lang="en-US" sz="1800" u="sng" dirty="0" smtClean="0"/>
          </a:p>
          <a:p>
            <a:pPr>
              <a:buNone/>
            </a:pPr>
            <a:r>
              <a:rPr lang="en-US" sz="1800" dirty="0" smtClean="0"/>
              <a:t>3) </a:t>
            </a:r>
            <a:r>
              <a:rPr lang="en-US" sz="1800" u="sng" dirty="0" smtClean="0"/>
              <a:t>Observation and Interaction: </a:t>
            </a:r>
            <a:r>
              <a:rPr lang="en-US" sz="1800" dirty="0" smtClean="0"/>
              <a:t>During the intake process, the DSO professional can elicit information from observation and the student’s language (Self-Report) in helping determine that a disability is present which requires reasonable &amp; appropriate accommodation/intervention. </a:t>
            </a:r>
            <a:endParaRPr lang="en-US" sz="1800" u="sng" dirty="0"/>
          </a:p>
        </p:txBody>
      </p:sp>
    </p:spTree>
    <p:extLst>
      <p:ext uri="{BB962C8B-B14F-4D97-AF65-F5344CB8AC3E}">
        <p14:creationId xmlns:p14="http://schemas.microsoft.com/office/powerpoint/2010/main" val="26004058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629400" cy="1143000"/>
          </a:xfrm>
        </p:spPr>
        <p:txBody>
          <a:bodyPr>
            <a:noAutofit/>
          </a:bodyPr>
          <a:lstStyle/>
          <a:p>
            <a:r>
              <a:rPr lang="en-US" dirty="0" smtClean="0"/>
              <a:t/>
            </a:r>
            <a:br>
              <a:rPr lang="en-US" dirty="0" smtClean="0"/>
            </a:br>
            <a:r>
              <a:rPr lang="en-US" b="1" dirty="0" smtClean="0"/>
              <a:t>Student Self-Report</a:t>
            </a:r>
            <a:endParaRPr lang="en-US" dirty="0"/>
          </a:p>
        </p:txBody>
      </p:sp>
      <p:sp>
        <p:nvSpPr>
          <p:cNvPr id="3" name="Content Placeholder 2"/>
          <p:cNvSpPr>
            <a:spLocks noGrp="1"/>
          </p:cNvSpPr>
          <p:nvPr>
            <p:ph idx="1"/>
          </p:nvPr>
        </p:nvSpPr>
        <p:spPr>
          <a:xfrm>
            <a:off x="762000" y="1752600"/>
            <a:ext cx="7543800" cy="4419600"/>
          </a:xfrm>
        </p:spPr>
        <p:txBody>
          <a:bodyPr>
            <a:normAutofit fontScale="70000" lnSpcReduction="20000"/>
          </a:bodyPr>
          <a:lstStyle/>
          <a:p>
            <a:pPr>
              <a:buNone/>
            </a:pPr>
            <a:r>
              <a:rPr lang="en-US" sz="1400" b="1" dirty="0" smtClean="0"/>
              <a:t> </a:t>
            </a:r>
            <a:endParaRPr lang="en-US" sz="1400" dirty="0" smtClean="0"/>
          </a:p>
          <a:p>
            <a:r>
              <a:rPr lang="en-US" sz="2600" dirty="0" smtClean="0"/>
              <a:t>How does your disability impact you within the academic setting? (Test taking, class attendance, taking notes, </a:t>
            </a:r>
            <a:r>
              <a:rPr lang="en-US" sz="2600" dirty="0"/>
              <a:t>e</a:t>
            </a:r>
            <a:r>
              <a:rPr lang="en-US" sz="2600" dirty="0" smtClean="0"/>
              <a:t>tc.)</a:t>
            </a:r>
          </a:p>
          <a:p>
            <a:pPr>
              <a:buNone/>
            </a:pPr>
            <a:endParaRPr lang="en-US" sz="2600" dirty="0" smtClean="0"/>
          </a:p>
          <a:p>
            <a:r>
              <a:rPr lang="en-US" sz="2600" dirty="0" smtClean="0"/>
              <a:t>What accommodations i.e., extended time, quiet room for testing, etc. have you used  in the past? </a:t>
            </a:r>
          </a:p>
          <a:p>
            <a:pPr>
              <a:buNone/>
            </a:pPr>
            <a:endParaRPr lang="en-US" sz="2600" dirty="0" smtClean="0"/>
          </a:p>
          <a:p>
            <a:r>
              <a:rPr lang="en-US" sz="2600" dirty="0" smtClean="0"/>
              <a:t>If any, what assistive technology devices and/or auxiliary aids have been effective in providing equal access to educational opportunities? (Example: Tape Recorder, Calculator, Audio Textbooks, etc.) </a:t>
            </a:r>
          </a:p>
          <a:p>
            <a:pPr>
              <a:buNone/>
            </a:pPr>
            <a:endParaRPr lang="en-US" sz="2600" dirty="0" smtClean="0"/>
          </a:p>
          <a:p>
            <a:r>
              <a:rPr lang="en-US" sz="2600" dirty="0" smtClean="0"/>
              <a:t>If deemed eligible, what accommodations are you requesting from Disability Services? </a:t>
            </a:r>
          </a:p>
          <a:p>
            <a:pPr>
              <a:buNone/>
            </a:pPr>
            <a:endParaRPr lang="en-US" sz="2600" dirty="0" smtClean="0"/>
          </a:p>
          <a:p>
            <a:r>
              <a:rPr lang="en-US" sz="2600" dirty="0" smtClean="0"/>
              <a:t>Is there any additional information you would like to include within your self report? </a:t>
            </a:r>
          </a:p>
          <a:p>
            <a:endParaRPr lang="en-US" sz="1400" dirty="0"/>
          </a:p>
        </p:txBody>
      </p:sp>
    </p:spTree>
    <p:extLst>
      <p:ext uri="{BB962C8B-B14F-4D97-AF65-F5344CB8AC3E}">
        <p14:creationId xmlns:p14="http://schemas.microsoft.com/office/powerpoint/2010/main" val="1021260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066800"/>
            <a:ext cx="7543800" cy="3886200"/>
          </a:xfrm>
        </p:spPr>
        <p:txBody>
          <a:bodyPr>
            <a:normAutofit fontScale="70000" lnSpcReduction="20000"/>
          </a:bodyPr>
          <a:lstStyle/>
          <a:p>
            <a:r>
              <a:rPr lang="en-US" sz="3400" dirty="0" smtClean="0"/>
              <a:t>Person First Language</a:t>
            </a:r>
          </a:p>
          <a:p>
            <a:r>
              <a:rPr lang="en-US" sz="3400" dirty="0" smtClean="0"/>
              <a:t>Some students receive accommodations</a:t>
            </a:r>
          </a:p>
          <a:p>
            <a:r>
              <a:rPr lang="en-US" sz="3400" dirty="0" smtClean="0"/>
              <a:t>Some students have curriculum which is very different from the general education curriculum</a:t>
            </a:r>
          </a:p>
          <a:p>
            <a:r>
              <a:rPr lang="en-US" sz="3400" dirty="0" smtClean="0"/>
              <a:t>Confidentiality</a:t>
            </a:r>
          </a:p>
          <a:p>
            <a:r>
              <a:rPr lang="en-US" sz="3400" dirty="0" smtClean="0"/>
              <a:t>Not your job to diagnose </a:t>
            </a:r>
          </a:p>
          <a:p>
            <a:r>
              <a:rPr lang="en-US" sz="3400" dirty="0" smtClean="0"/>
              <a:t>Ask student about strengths or weaknesses</a:t>
            </a:r>
          </a:p>
          <a:p>
            <a:r>
              <a:rPr lang="en-US" sz="3400" dirty="0" smtClean="0"/>
              <a:t>Allow time for student to process information </a:t>
            </a:r>
          </a:p>
          <a:p>
            <a:r>
              <a:rPr lang="en-US" sz="3400" dirty="0" smtClean="0"/>
              <a:t>Positive feedback</a:t>
            </a:r>
          </a:p>
          <a:p>
            <a:r>
              <a:rPr lang="en-US" sz="3400" dirty="0" smtClean="0"/>
              <a:t>Avoid use of abstract language and sarcas</a:t>
            </a:r>
            <a:r>
              <a:rPr lang="en-US" sz="3400" dirty="0"/>
              <a:t>m</a:t>
            </a:r>
            <a:endParaRPr lang="en-US" sz="3400" dirty="0" smtClean="0"/>
          </a:p>
          <a:p>
            <a:endParaRPr lang="en-US" dirty="0" smtClean="0"/>
          </a:p>
          <a:p>
            <a:endParaRPr lang="en-US" dirty="0" smtClean="0"/>
          </a:p>
        </p:txBody>
      </p:sp>
      <p:sp>
        <p:nvSpPr>
          <p:cNvPr id="3" name="Title 2"/>
          <p:cNvSpPr>
            <a:spLocks noGrp="1"/>
          </p:cNvSpPr>
          <p:nvPr>
            <p:ph type="title"/>
          </p:nvPr>
        </p:nvSpPr>
        <p:spPr>
          <a:xfrm>
            <a:off x="762000" y="4572000"/>
            <a:ext cx="8153400" cy="1600200"/>
          </a:xfrm>
        </p:spPr>
        <p:txBody>
          <a:bodyPr>
            <a:normAutofit fontScale="90000"/>
          </a:bodyPr>
          <a:lstStyle/>
          <a:p>
            <a:r>
              <a:rPr lang="en-US" dirty="0" smtClean="0"/>
              <a:t>A few pointers for counselors!</a:t>
            </a:r>
            <a:endParaRPr lang="en-US" dirty="0"/>
          </a:p>
        </p:txBody>
      </p:sp>
    </p:spTree>
    <p:extLst>
      <p:ext uri="{BB962C8B-B14F-4D97-AF65-F5344CB8AC3E}">
        <p14:creationId xmlns:p14="http://schemas.microsoft.com/office/powerpoint/2010/main" val="2956527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6781800" cy="1600200"/>
          </a:xfrm>
        </p:spPr>
        <p:txBody>
          <a:bodyPr/>
          <a:lstStyle/>
          <a:p>
            <a:r>
              <a:rPr lang="en-US" sz="2900" dirty="0" smtClean="0"/>
              <a:t>What Disability Services Office look for when reviewing documentation? </a:t>
            </a:r>
            <a:endParaRPr lang="en-US" sz="2900" dirty="0"/>
          </a:p>
        </p:txBody>
      </p:sp>
      <p:sp>
        <p:nvSpPr>
          <p:cNvPr id="3" name="Content Placeholder 2"/>
          <p:cNvSpPr>
            <a:spLocks noGrp="1"/>
          </p:cNvSpPr>
          <p:nvPr>
            <p:ph idx="1"/>
          </p:nvPr>
        </p:nvSpPr>
        <p:spPr>
          <a:xfrm>
            <a:off x="762000" y="1600200"/>
            <a:ext cx="7543800" cy="4724400"/>
          </a:xfrm>
        </p:spPr>
        <p:txBody>
          <a:bodyPr>
            <a:normAutofit/>
          </a:bodyPr>
          <a:lstStyle/>
          <a:p>
            <a:r>
              <a:rPr lang="en-US" sz="2800" b="1" dirty="0" smtClean="0"/>
              <a:t>Documentation that contains these 3 items: </a:t>
            </a:r>
          </a:p>
          <a:p>
            <a:pPr marL="0" indent="0">
              <a:buNone/>
            </a:pPr>
            <a:endParaRPr lang="en-US" sz="2800" b="1" dirty="0" smtClean="0"/>
          </a:p>
          <a:p>
            <a:pPr>
              <a:buFont typeface="Wingdings" pitchFamily="2" charset="2"/>
              <a:buChar char="Ø"/>
            </a:pPr>
            <a:r>
              <a:rPr lang="en-US" sz="2400" dirty="0" smtClean="0"/>
              <a:t>1) Is there a disability diagnosis? </a:t>
            </a:r>
            <a:r>
              <a:rPr lang="en-US" sz="1300" dirty="0" smtClean="0"/>
              <a:t>EX: ADD, ADHD, Dyslexia, etc. </a:t>
            </a:r>
            <a:endParaRPr lang="en-US" sz="2400" dirty="0" smtClean="0"/>
          </a:p>
          <a:p>
            <a:pPr>
              <a:buFont typeface="Wingdings" pitchFamily="2" charset="2"/>
              <a:buChar char="Ø"/>
            </a:pPr>
            <a:r>
              <a:rPr lang="en-US" sz="2400" dirty="0" smtClean="0"/>
              <a:t>2) How does the disability manifest itself within the academic environment?</a:t>
            </a:r>
          </a:p>
          <a:p>
            <a:pPr>
              <a:buFont typeface="Wingdings" pitchFamily="2" charset="2"/>
              <a:buChar char="Ø"/>
            </a:pPr>
            <a:r>
              <a:rPr lang="en-US" sz="2400" dirty="0" smtClean="0"/>
              <a:t>3) Based upon the impact of the disability, what accommodation(s) can we introduce that will lessen the impact of the disability within the academic setting</a:t>
            </a:r>
            <a:r>
              <a:rPr lang="en-US" sz="2800" dirty="0" smtClean="0"/>
              <a:t>? </a:t>
            </a:r>
            <a:endParaRPr lang="en-US" sz="1300" dirty="0" smtClean="0"/>
          </a:p>
          <a:p>
            <a:pPr>
              <a:buFont typeface="Wingdings" pitchFamily="2" charset="2"/>
              <a:buChar char="Ø"/>
            </a:pPr>
            <a:endParaRPr lang="en-US" dirty="0" smtClean="0"/>
          </a:p>
        </p:txBody>
      </p:sp>
    </p:spTree>
    <p:extLst>
      <p:ext uri="{BB962C8B-B14F-4D97-AF65-F5344CB8AC3E}">
        <p14:creationId xmlns:p14="http://schemas.microsoft.com/office/powerpoint/2010/main" val="24698538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533400"/>
            <a:ext cx="7696200" cy="1371600"/>
          </a:xfrm>
        </p:spPr>
        <p:txBody>
          <a:bodyPr>
            <a:noAutofit/>
          </a:bodyPr>
          <a:lstStyle/>
          <a:p>
            <a:r>
              <a:rPr lang="en-US" sz="3000" dirty="0" smtClean="0"/>
              <a:t>Accommodations exist to level the playing field </a:t>
            </a:r>
            <a:br>
              <a:rPr lang="en-US" sz="3000" dirty="0" smtClean="0"/>
            </a:br>
            <a:r>
              <a:rPr lang="en-US" sz="3000" dirty="0" smtClean="0"/>
              <a:t>Typical Accommodations at Post Secondary </a:t>
            </a:r>
            <a:endParaRPr lang="en-US" sz="3000" dirty="0"/>
          </a:p>
        </p:txBody>
      </p:sp>
      <p:sp>
        <p:nvSpPr>
          <p:cNvPr id="19459" name="Rectangle 3"/>
          <p:cNvSpPr>
            <a:spLocks noGrp="1" noChangeArrowheads="1"/>
          </p:cNvSpPr>
          <p:nvPr>
            <p:ph type="body" idx="1"/>
          </p:nvPr>
        </p:nvSpPr>
        <p:spPr>
          <a:xfrm>
            <a:off x="762000" y="1752600"/>
            <a:ext cx="7696200" cy="4191000"/>
          </a:xfrm>
        </p:spPr>
        <p:txBody>
          <a:bodyPr>
            <a:normAutofit/>
          </a:bodyPr>
          <a:lstStyle/>
          <a:p>
            <a:pPr marL="0" indent="0">
              <a:lnSpc>
                <a:spcPct val="80000"/>
              </a:lnSpc>
              <a:buNone/>
            </a:pPr>
            <a:r>
              <a:rPr lang="en-US" sz="2000" dirty="0"/>
              <a:t>* All accommodations are assigned on a case-by-case basis </a:t>
            </a:r>
          </a:p>
          <a:p>
            <a:pPr>
              <a:lnSpc>
                <a:spcPct val="80000"/>
              </a:lnSpc>
            </a:pPr>
            <a:r>
              <a:rPr lang="en-US" sz="2000" dirty="0" smtClean="0"/>
              <a:t>Alternate </a:t>
            </a:r>
            <a:r>
              <a:rPr lang="en-US" sz="2000" dirty="0"/>
              <a:t>textbooks – Digital Textbooks </a:t>
            </a:r>
          </a:p>
          <a:p>
            <a:pPr>
              <a:lnSpc>
                <a:spcPct val="80000"/>
              </a:lnSpc>
            </a:pPr>
            <a:r>
              <a:rPr lang="en-US" sz="2000" dirty="0" smtClean="0"/>
              <a:t>Assistive </a:t>
            </a:r>
            <a:r>
              <a:rPr lang="en-US" sz="2000" dirty="0"/>
              <a:t>Technology</a:t>
            </a:r>
          </a:p>
          <a:p>
            <a:pPr>
              <a:lnSpc>
                <a:spcPct val="80000"/>
              </a:lnSpc>
            </a:pPr>
            <a:r>
              <a:rPr lang="en-US" sz="2000" dirty="0"/>
              <a:t>Communication Access Real Time Writer (CART)</a:t>
            </a:r>
          </a:p>
          <a:p>
            <a:pPr>
              <a:lnSpc>
                <a:spcPct val="80000"/>
              </a:lnSpc>
            </a:pPr>
            <a:r>
              <a:rPr lang="en-US" sz="2000" dirty="0" smtClean="0"/>
              <a:t>Extended </a:t>
            </a:r>
            <a:r>
              <a:rPr lang="en-US" sz="2000" dirty="0"/>
              <a:t>Test Time/Alternative Testing</a:t>
            </a:r>
          </a:p>
          <a:p>
            <a:pPr>
              <a:lnSpc>
                <a:spcPct val="80000"/>
              </a:lnSpc>
            </a:pPr>
            <a:r>
              <a:rPr lang="en-US" sz="2000" dirty="0" smtClean="0"/>
              <a:t>Note takers</a:t>
            </a:r>
            <a:endParaRPr lang="en-US" sz="2000" dirty="0"/>
          </a:p>
          <a:p>
            <a:pPr>
              <a:lnSpc>
                <a:spcPct val="80000"/>
              </a:lnSpc>
            </a:pPr>
            <a:r>
              <a:rPr lang="en-US" sz="2000" dirty="0"/>
              <a:t>Quiet Test Room</a:t>
            </a:r>
          </a:p>
          <a:p>
            <a:pPr>
              <a:lnSpc>
                <a:spcPct val="80000"/>
              </a:lnSpc>
            </a:pPr>
            <a:r>
              <a:rPr lang="en-US" sz="2000" dirty="0"/>
              <a:t>Reader for Exams </a:t>
            </a:r>
          </a:p>
          <a:p>
            <a:pPr>
              <a:lnSpc>
                <a:spcPct val="80000"/>
              </a:lnSpc>
            </a:pPr>
            <a:r>
              <a:rPr lang="en-US" sz="2000" dirty="0" smtClean="0"/>
              <a:t>Scribe</a:t>
            </a:r>
            <a:endParaRPr lang="en-US" sz="2000" dirty="0"/>
          </a:p>
          <a:p>
            <a:pPr>
              <a:lnSpc>
                <a:spcPct val="80000"/>
              </a:lnSpc>
            </a:pPr>
            <a:r>
              <a:rPr lang="en-US" sz="2000" dirty="0" smtClean="0"/>
              <a:t>Sign </a:t>
            </a:r>
            <a:r>
              <a:rPr lang="en-US" sz="2000" dirty="0"/>
              <a:t>language interpreters</a:t>
            </a:r>
          </a:p>
          <a:p>
            <a:pPr>
              <a:lnSpc>
                <a:spcPct val="80000"/>
              </a:lnSpc>
            </a:pPr>
            <a:r>
              <a:rPr lang="en-US" sz="2000" dirty="0" smtClean="0"/>
              <a:t>Use </a:t>
            </a:r>
            <a:r>
              <a:rPr lang="en-US" sz="2000" dirty="0"/>
              <a:t>of </a:t>
            </a:r>
            <a:r>
              <a:rPr lang="en-US" sz="2000" dirty="0" smtClean="0"/>
              <a:t>calculator/computer</a:t>
            </a:r>
            <a:endParaRPr lang="en-US" sz="2000" dirty="0"/>
          </a:p>
          <a:p>
            <a:pPr>
              <a:lnSpc>
                <a:spcPct val="80000"/>
              </a:lnSpc>
            </a:pPr>
            <a:r>
              <a:rPr lang="en-US" sz="2000" dirty="0" smtClean="0"/>
              <a:t>Other, specific to the students disability related needs</a:t>
            </a:r>
            <a:endParaRPr lang="en-US" sz="2000" dirty="0"/>
          </a:p>
        </p:txBody>
      </p:sp>
    </p:spTree>
    <p:extLst>
      <p:ext uri="{BB962C8B-B14F-4D97-AF65-F5344CB8AC3E}">
        <p14:creationId xmlns:p14="http://schemas.microsoft.com/office/powerpoint/2010/main" val="9467700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381000"/>
            <a:ext cx="6781800" cy="1600200"/>
          </a:xfrm>
        </p:spPr>
        <p:txBody>
          <a:bodyPr>
            <a:normAutofit/>
          </a:bodyPr>
          <a:lstStyle/>
          <a:p>
            <a:r>
              <a:rPr lang="en-US" sz="2800" dirty="0" smtClean="0"/>
              <a:t>Fundamental  Differences In </a:t>
            </a:r>
            <a:r>
              <a:rPr lang="en-US" sz="2800" dirty="0"/>
              <a:t>A</a:t>
            </a:r>
            <a:r>
              <a:rPr lang="en-US" sz="2800" dirty="0" smtClean="0"/>
              <a:t>ccommodations </a:t>
            </a:r>
            <a:r>
              <a:rPr lang="en-US" sz="2800" dirty="0"/>
              <a:t>O</a:t>
            </a:r>
            <a:r>
              <a:rPr lang="en-US" sz="2800" dirty="0" smtClean="0"/>
              <a:t>ffered </a:t>
            </a:r>
            <a:endParaRPr lang="en-US" sz="2800" dirty="0"/>
          </a:p>
        </p:txBody>
      </p:sp>
      <p:sp>
        <p:nvSpPr>
          <p:cNvPr id="20483" name="Rectangle 3"/>
          <p:cNvSpPr>
            <a:spLocks noGrp="1" noChangeArrowheads="1"/>
          </p:cNvSpPr>
          <p:nvPr>
            <p:ph type="body" idx="1"/>
          </p:nvPr>
        </p:nvSpPr>
        <p:spPr>
          <a:xfrm>
            <a:off x="381000" y="1371600"/>
            <a:ext cx="8077200" cy="4876800"/>
          </a:xfrm>
        </p:spPr>
        <p:txBody>
          <a:bodyPr>
            <a:noAutofit/>
          </a:bodyPr>
          <a:lstStyle/>
          <a:p>
            <a:pPr>
              <a:buNone/>
            </a:pPr>
            <a:r>
              <a:rPr lang="en-US" b="1" dirty="0" smtClean="0"/>
              <a:t>Secondary Environment</a:t>
            </a:r>
            <a:r>
              <a:rPr lang="en-US" dirty="0" smtClean="0"/>
              <a:t>: Students may have the ability to have requirements </a:t>
            </a:r>
            <a:r>
              <a:rPr lang="en-US" b="1" u="sng" dirty="0" smtClean="0"/>
              <a:t>waived</a:t>
            </a:r>
            <a:r>
              <a:rPr lang="en-US" dirty="0" smtClean="0"/>
              <a:t> such as foreign language or complete less test questions.</a:t>
            </a:r>
          </a:p>
          <a:p>
            <a:pPr algn="just">
              <a:buNone/>
            </a:pPr>
            <a:r>
              <a:rPr lang="en-US" b="1" dirty="0" smtClean="0"/>
              <a:t>Post-secondary Environment: </a:t>
            </a:r>
            <a:r>
              <a:rPr lang="en-US" dirty="0" smtClean="0"/>
              <a:t>All students, regardless of disability status are expected to meet the same requirements of a particular class or program of study.  This is referred to as “otherwise qualified”. Technical standards should not be altered due to disability status. But, in some cases, </a:t>
            </a:r>
            <a:r>
              <a:rPr lang="en-US" b="1" dirty="0" smtClean="0"/>
              <a:t>“alternative substitution” </a:t>
            </a:r>
            <a:r>
              <a:rPr lang="en-US" dirty="0" smtClean="0"/>
              <a:t>for program requirements may be allowed. Example: Completion of Spanish American History in lieu of taking Spanish as a foreign language. But, there are exceptions. Let me explain. </a:t>
            </a:r>
          </a:p>
          <a:p>
            <a:pPr>
              <a:lnSpc>
                <a:spcPct val="90000"/>
              </a:lnSpc>
            </a:pPr>
            <a:endParaRPr lang="en-US" dirty="0"/>
          </a:p>
        </p:txBody>
      </p:sp>
    </p:spTree>
    <p:extLst>
      <p:ext uri="{BB962C8B-B14F-4D97-AF65-F5344CB8AC3E}">
        <p14:creationId xmlns:p14="http://schemas.microsoft.com/office/powerpoint/2010/main" val="30116181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6781800" cy="1600200"/>
          </a:xfrm>
        </p:spPr>
        <p:txBody>
          <a:bodyPr>
            <a:normAutofit/>
          </a:bodyPr>
          <a:lstStyle/>
          <a:p>
            <a:r>
              <a:rPr lang="en-US" dirty="0" smtClean="0"/>
              <a:t>Advocacy </a:t>
            </a:r>
            <a:endParaRPr lang="en-US" dirty="0"/>
          </a:p>
        </p:txBody>
      </p:sp>
      <p:sp>
        <p:nvSpPr>
          <p:cNvPr id="3" name="Content Placeholder 2"/>
          <p:cNvSpPr>
            <a:spLocks noGrp="1"/>
          </p:cNvSpPr>
          <p:nvPr>
            <p:ph idx="1"/>
          </p:nvPr>
        </p:nvSpPr>
        <p:spPr>
          <a:xfrm>
            <a:off x="762000" y="1981200"/>
            <a:ext cx="7543800" cy="3886200"/>
          </a:xfrm>
        </p:spPr>
        <p:txBody>
          <a:bodyPr/>
          <a:lstStyle/>
          <a:p>
            <a:r>
              <a:rPr lang="en-US" sz="2400" b="1" dirty="0" smtClean="0"/>
              <a:t>Secondary Environment</a:t>
            </a:r>
            <a:r>
              <a:rPr lang="en-US" sz="2400" dirty="0" smtClean="0"/>
              <a:t>: In some cases, students learn of their disability and the importance of self-advocacy. The parents act as strong advocates for their student.</a:t>
            </a:r>
          </a:p>
          <a:p>
            <a:endParaRPr lang="en-US" sz="2400" dirty="0" smtClean="0"/>
          </a:p>
          <a:p>
            <a:r>
              <a:rPr lang="en-US" sz="2400" b="1" dirty="0" smtClean="0"/>
              <a:t>Post -Secondary</a:t>
            </a:r>
            <a:r>
              <a:rPr lang="en-US" sz="2400" dirty="0" smtClean="0"/>
              <a:t>: Students must self-identify and be able to describe their disability, identify strengths &amp; weaknesses, identify accommodations needed and become a competent self-advocate. </a:t>
            </a:r>
            <a:r>
              <a:rPr lang="en-US" u="sng" dirty="0" smtClean="0"/>
              <a:t>Students are considered adults</a:t>
            </a:r>
            <a:r>
              <a:rPr lang="en-US" dirty="0" smtClean="0"/>
              <a:t>.</a:t>
            </a:r>
            <a:r>
              <a:rPr lang="en-US" sz="2800" dirty="0" smtClean="0"/>
              <a:t> </a:t>
            </a:r>
            <a:r>
              <a:rPr lang="en-US" sz="2400" dirty="0" smtClean="0"/>
              <a:t>Privacy required by FERPA</a:t>
            </a:r>
            <a:r>
              <a:rPr lang="en-US" sz="2800" dirty="0" smtClean="0"/>
              <a:t>. </a:t>
            </a:r>
            <a:endParaRPr lang="en-US" sz="2800" dirty="0"/>
          </a:p>
        </p:txBody>
      </p:sp>
    </p:spTree>
    <p:extLst>
      <p:ext uri="{BB962C8B-B14F-4D97-AF65-F5344CB8AC3E}">
        <p14:creationId xmlns:p14="http://schemas.microsoft.com/office/powerpoint/2010/main" val="1330839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381000"/>
            <a:ext cx="6781800" cy="1600200"/>
          </a:xfrm>
        </p:spPr>
        <p:txBody>
          <a:bodyPr>
            <a:noAutofit/>
          </a:bodyPr>
          <a:lstStyle/>
          <a:p>
            <a:r>
              <a:rPr lang="en-US" sz="3600" dirty="0" smtClean="0"/>
              <a:t>Making the transition </a:t>
            </a:r>
            <a:r>
              <a:rPr lang="en-US" sz="3600" dirty="0"/>
              <a:t>e</a:t>
            </a:r>
            <a:r>
              <a:rPr lang="en-US" sz="3600" dirty="0" smtClean="0"/>
              <a:t>asier </a:t>
            </a:r>
            <a:r>
              <a:rPr lang="en-US" sz="3600" dirty="0"/>
              <a:t>for </a:t>
            </a:r>
            <a:r>
              <a:rPr lang="en-US" sz="3600" dirty="0" smtClean="0"/>
              <a:t>students with disabilities </a:t>
            </a:r>
            <a:endParaRPr lang="en-US" sz="3600" dirty="0"/>
          </a:p>
        </p:txBody>
      </p:sp>
      <p:sp>
        <p:nvSpPr>
          <p:cNvPr id="21507" name="Rectangle 3"/>
          <p:cNvSpPr>
            <a:spLocks noGrp="1" noChangeArrowheads="1"/>
          </p:cNvSpPr>
          <p:nvPr>
            <p:ph idx="1"/>
          </p:nvPr>
        </p:nvSpPr>
        <p:spPr>
          <a:xfrm>
            <a:off x="685800" y="2286000"/>
            <a:ext cx="7543800" cy="3886200"/>
          </a:xfrm>
        </p:spPr>
        <p:txBody>
          <a:bodyPr>
            <a:normAutofit fontScale="92500" lnSpcReduction="20000"/>
          </a:bodyPr>
          <a:lstStyle/>
          <a:p>
            <a:r>
              <a:rPr lang="en-US" dirty="0" smtClean="0"/>
              <a:t>School Counselors, Intervention specialists, etc., Make sure that documentation offers insight into how the student’s disability impacts him/her within the academic environment.</a:t>
            </a:r>
          </a:p>
          <a:p>
            <a:r>
              <a:rPr lang="en-US" dirty="0" smtClean="0"/>
              <a:t>Can the student explain the “how” to a person like me?  </a:t>
            </a:r>
          </a:p>
          <a:p>
            <a:r>
              <a:rPr lang="en-US" dirty="0" smtClean="0"/>
              <a:t>Work </a:t>
            </a:r>
            <a:r>
              <a:rPr lang="en-US" dirty="0"/>
              <a:t>with </a:t>
            </a:r>
            <a:r>
              <a:rPr lang="en-US" dirty="0" smtClean="0"/>
              <a:t>the student to help identify their  </a:t>
            </a:r>
            <a:r>
              <a:rPr lang="en-US" dirty="0"/>
              <a:t>strengths and </a:t>
            </a:r>
            <a:r>
              <a:rPr lang="en-US" dirty="0" smtClean="0"/>
              <a:t>weaknesses.</a:t>
            </a:r>
          </a:p>
          <a:p>
            <a:pPr>
              <a:lnSpc>
                <a:spcPct val="90000"/>
              </a:lnSpc>
            </a:pPr>
            <a:r>
              <a:rPr lang="en-US" dirty="0"/>
              <a:t>Can the student verbalize which accommodations have worked in the past and which have not been a success?</a:t>
            </a:r>
          </a:p>
          <a:p>
            <a:pPr>
              <a:lnSpc>
                <a:spcPct val="90000"/>
              </a:lnSpc>
            </a:pPr>
            <a:r>
              <a:rPr lang="en-US" dirty="0"/>
              <a:t>Is the student aware of the many accommodations available to him/her?</a:t>
            </a:r>
          </a:p>
          <a:p>
            <a:pPr>
              <a:lnSpc>
                <a:spcPct val="90000"/>
              </a:lnSpc>
            </a:pPr>
            <a:r>
              <a:rPr lang="en-US" dirty="0"/>
              <a:t>Does the student know what </a:t>
            </a:r>
            <a:r>
              <a:rPr lang="en-US" dirty="0" smtClean="0"/>
              <a:t>he/she needs </a:t>
            </a:r>
            <a:r>
              <a:rPr lang="en-US" dirty="0"/>
              <a:t>to be successful</a:t>
            </a:r>
            <a:r>
              <a:rPr lang="en-US" dirty="0" smtClean="0"/>
              <a:t>?</a:t>
            </a:r>
          </a:p>
          <a:p>
            <a:pPr>
              <a:lnSpc>
                <a:spcPct val="90000"/>
              </a:lnSpc>
            </a:pPr>
            <a:r>
              <a:rPr lang="en-US" dirty="0" smtClean="0"/>
              <a:t>Encourage them to visit the DSO as part of college visit</a:t>
            </a:r>
            <a:endParaRPr lang="en-US" dirty="0"/>
          </a:p>
          <a:p>
            <a:endParaRPr lang="en-US" dirty="0"/>
          </a:p>
        </p:txBody>
      </p:sp>
    </p:spTree>
    <p:extLst>
      <p:ext uri="{BB962C8B-B14F-4D97-AF65-F5344CB8AC3E}">
        <p14:creationId xmlns:p14="http://schemas.microsoft.com/office/powerpoint/2010/main" val="23904085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90600" y="381000"/>
            <a:ext cx="6781800" cy="1600200"/>
          </a:xfrm>
        </p:spPr>
        <p:txBody>
          <a:bodyPr>
            <a:normAutofit fontScale="90000"/>
          </a:bodyPr>
          <a:lstStyle/>
          <a:p>
            <a:r>
              <a:rPr lang="en-US" dirty="0" smtClean="0"/>
              <a:t>“ Is </a:t>
            </a:r>
            <a:r>
              <a:rPr lang="en-US" dirty="0"/>
              <a:t>c</a:t>
            </a:r>
            <a:r>
              <a:rPr lang="en-US" dirty="0" smtClean="0"/>
              <a:t>ollege </a:t>
            </a:r>
            <a:r>
              <a:rPr lang="en-US" dirty="0"/>
              <a:t>the </a:t>
            </a:r>
            <a:r>
              <a:rPr lang="en-US" dirty="0" smtClean="0"/>
              <a:t>right </a:t>
            </a:r>
            <a:r>
              <a:rPr lang="en-US" dirty="0"/>
              <a:t>c</a:t>
            </a:r>
            <a:r>
              <a:rPr lang="en-US" dirty="0" smtClean="0"/>
              <a:t>hoice?”</a:t>
            </a:r>
            <a:endParaRPr lang="en-US" dirty="0"/>
          </a:p>
        </p:txBody>
      </p:sp>
      <p:sp>
        <p:nvSpPr>
          <p:cNvPr id="38915" name="Rectangle 3"/>
          <p:cNvSpPr>
            <a:spLocks noGrp="1" noChangeArrowheads="1"/>
          </p:cNvSpPr>
          <p:nvPr>
            <p:ph idx="1"/>
          </p:nvPr>
        </p:nvSpPr>
        <p:spPr>
          <a:xfrm>
            <a:off x="685800" y="2286000"/>
            <a:ext cx="7543800" cy="3886200"/>
          </a:xfrm>
        </p:spPr>
        <p:txBody>
          <a:bodyPr>
            <a:normAutofit/>
          </a:bodyPr>
          <a:lstStyle/>
          <a:p>
            <a:pPr>
              <a:lnSpc>
                <a:spcPct val="90000"/>
              </a:lnSpc>
            </a:pPr>
            <a:r>
              <a:rPr lang="en-US" sz="2500" dirty="0"/>
              <a:t>What is the desired goal</a:t>
            </a:r>
            <a:r>
              <a:rPr lang="en-US" sz="2500" dirty="0" smtClean="0"/>
              <a:t>? </a:t>
            </a:r>
            <a:r>
              <a:rPr lang="en-US" sz="2500" dirty="0"/>
              <a:t>Is it the student’s goal or the parent’s?</a:t>
            </a:r>
          </a:p>
          <a:p>
            <a:pPr>
              <a:lnSpc>
                <a:spcPct val="90000"/>
              </a:lnSpc>
            </a:pPr>
            <a:r>
              <a:rPr lang="en-US" sz="2500" dirty="0" smtClean="0"/>
              <a:t>Is the goal realistic based on the student’s ability and skill level? </a:t>
            </a:r>
          </a:p>
          <a:p>
            <a:pPr>
              <a:lnSpc>
                <a:spcPct val="90000"/>
              </a:lnSpc>
            </a:pPr>
            <a:r>
              <a:rPr lang="en-US" sz="2500" dirty="0" smtClean="0"/>
              <a:t>Certificates vs. Degree options </a:t>
            </a:r>
          </a:p>
          <a:p>
            <a:pPr>
              <a:lnSpc>
                <a:spcPct val="90000"/>
              </a:lnSpc>
            </a:pPr>
            <a:r>
              <a:rPr lang="en-US" sz="2500" dirty="0" smtClean="0"/>
              <a:t>Level </a:t>
            </a:r>
            <a:r>
              <a:rPr lang="en-US" sz="2500" dirty="0"/>
              <a:t>of </a:t>
            </a:r>
            <a:r>
              <a:rPr lang="en-US" sz="2500" dirty="0" smtClean="0"/>
              <a:t>support at the institution. Does institution have  what the student will need?   </a:t>
            </a:r>
            <a:endParaRPr lang="en-US" sz="2500" dirty="0"/>
          </a:p>
        </p:txBody>
      </p:sp>
    </p:spTree>
    <p:extLst>
      <p:ext uri="{BB962C8B-B14F-4D97-AF65-F5344CB8AC3E}">
        <p14:creationId xmlns:p14="http://schemas.microsoft.com/office/powerpoint/2010/main" val="14777870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609600"/>
            <a:ext cx="7239000" cy="1447800"/>
          </a:xfrm>
        </p:spPr>
        <p:txBody>
          <a:bodyPr>
            <a:noAutofit/>
          </a:bodyPr>
          <a:lstStyle/>
          <a:p>
            <a:r>
              <a:rPr lang="en-US" sz="4500" dirty="0" smtClean="0"/>
              <a:t>Counselor Responsibilities </a:t>
            </a:r>
            <a:endParaRPr lang="en-US" sz="4500" dirty="0"/>
          </a:p>
        </p:txBody>
      </p:sp>
      <p:sp>
        <p:nvSpPr>
          <p:cNvPr id="17411" name="Rectangle 3"/>
          <p:cNvSpPr>
            <a:spLocks noGrp="1" noChangeArrowheads="1"/>
          </p:cNvSpPr>
          <p:nvPr>
            <p:ph idx="1"/>
          </p:nvPr>
        </p:nvSpPr>
        <p:spPr>
          <a:xfrm>
            <a:off x="685800" y="2286000"/>
            <a:ext cx="7543800" cy="3886200"/>
          </a:xfrm>
        </p:spPr>
        <p:txBody>
          <a:bodyPr>
            <a:normAutofit/>
          </a:bodyPr>
          <a:lstStyle/>
          <a:p>
            <a:r>
              <a:rPr lang="en-US" sz="2800" dirty="0" smtClean="0"/>
              <a:t>Help the student locate the DSO at their college/university. Ask Admissions Office or Student Services Office for contact information.</a:t>
            </a:r>
            <a:endParaRPr lang="en-US" sz="2800" dirty="0"/>
          </a:p>
          <a:p>
            <a:r>
              <a:rPr lang="en-US" sz="2800" dirty="0" smtClean="0"/>
              <a:t>Ensure that the student is ready to:</a:t>
            </a:r>
          </a:p>
          <a:p>
            <a:pPr lvl="1"/>
            <a:r>
              <a:rPr lang="en-US" sz="2600" dirty="0" smtClean="0"/>
              <a:t>Provide documentation</a:t>
            </a:r>
          </a:p>
          <a:p>
            <a:pPr lvl="1"/>
            <a:r>
              <a:rPr lang="en-US" sz="2600" dirty="0" smtClean="0"/>
              <a:t>Verbalize the “how” their disability impacts them </a:t>
            </a:r>
          </a:p>
          <a:p>
            <a:pPr lvl="1"/>
            <a:r>
              <a:rPr lang="en-US" sz="2600" dirty="0" smtClean="0"/>
              <a:t> Advocate for themselves </a:t>
            </a:r>
          </a:p>
          <a:p>
            <a:pPr marL="320040" lvl="1" indent="0">
              <a:buNone/>
            </a:pPr>
            <a:endParaRPr lang="en-US" dirty="0" smtClean="0"/>
          </a:p>
        </p:txBody>
      </p:sp>
    </p:spTree>
    <p:extLst>
      <p:ext uri="{BB962C8B-B14F-4D97-AF65-F5344CB8AC3E}">
        <p14:creationId xmlns:p14="http://schemas.microsoft.com/office/powerpoint/2010/main" val="18512480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19200" y="457200"/>
            <a:ext cx="6781800" cy="1600200"/>
          </a:xfrm>
        </p:spPr>
        <p:txBody>
          <a:bodyPr>
            <a:normAutofit/>
          </a:bodyPr>
          <a:lstStyle/>
          <a:p>
            <a:r>
              <a:rPr lang="en-US" sz="4000" dirty="0"/>
              <a:t>Institutional </a:t>
            </a:r>
            <a:r>
              <a:rPr lang="en-US" sz="4000" dirty="0" smtClean="0"/>
              <a:t>Responsibilities –Post-Secondary </a:t>
            </a:r>
            <a:endParaRPr lang="en-US" sz="4000" dirty="0"/>
          </a:p>
        </p:txBody>
      </p:sp>
      <p:sp>
        <p:nvSpPr>
          <p:cNvPr id="18435" name="Rectangle 3"/>
          <p:cNvSpPr>
            <a:spLocks noGrp="1" noChangeArrowheads="1"/>
          </p:cNvSpPr>
          <p:nvPr>
            <p:ph idx="1"/>
          </p:nvPr>
        </p:nvSpPr>
        <p:spPr>
          <a:xfrm>
            <a:off x="762000" y="2286000"/>
            <a:ext cx="7543800" cy="3886200"/>
          </a:xfrm>
        </p:spPr>
        <p:txBody>
          <a:bodyPr/>
          <a:lstStyle/>
          <a:p>
            <a:r>
              <a:rPr lang="en-US" sz="2900" dirty="0"/>
              <a:t>Provide physical, academic, and program </a:t>
            </a:r>
            <a:r>
              <a:rPr lang="en-US" sz="2900" dirty="0" smtClean="0"/>
              <a:t>access to </a:t>
            </a:r>
            <a:r>
              <a:rPr lang="en-US" sz="2900" b="1" dirty="0" smtClean="0"/>
              <a:t>ALL</a:t>
            </a:r>
            <a:r>
              <a:rPr lang="en-US" sz="2900" dirty="0" smtClean="0"/>
              <a:t> students. We are here to help. All students have to do is ask. </a:t>
            </a:r>
            <a:endParaRPr lang="en-US" sz="2900" dirty="0"/>
          </a:p>
          <a:p>
            <a:r>
              <a:rPr lang="en-US" sz="2900" dirty="0" smtClean="0"/>
              <a:t>Once self-identified, provide accommodations and services that will allow the student an opportunity to “succeed” as they have defined it for themselves.</a:t>
            </a:r>
            <a:endParaRPr lang="en-US" sz="2900" dirty="0"/>
          </a:p>
        </p:txBody>
      </p:sp>
    </p:spTree>
    <p:extLst>
      <p:ext uri="{BB962C8B-B14F-4D97-AF65-F5344CB8AC3E}">
        <p14:creationId xmlns:p14="http://schemas.microsoft.com/office/powerpoint/2010/main" val="561833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781800" cy="1600200"/>
          </a:xfrm>
        </p:spPr>
        <p:txBody>
          <a:bodyPr>
            <a:normAutofit fontScale="90000"/>
          </a:bodyPr>
          <a:lstStyle/>
          <a:p>
            <a:r>
              <a:rPr lang="en-US" dirty="0" smtClean="0"/>
              <a:t>The 10 Steps to Getting Good Grades in College </a:t>
            </a:r>
            <a:endParaRPr lang="en-US" dirty="0"/>
          </a:p>
        </p:txBody>
      </p:sp>
      <p:sp>
        <p:nvSpPr>
          <p:cNvPr id="3" name="Content Placeholder 2"/>
          <p:cNvSpPr>
            <a:spLocks noGrp="1"/>
          </p:cNvSpPr>
          <p:nvPr>
            <p:ph idx="1"/>
          </p:nvPr>
        </p:nvSpPr>
        <p:spPr>
          <a:xfrm>
            <a:off x="762000" y="2286000"/>
            <a:ext cx="7543800" cy="3886200"/>
          </a:xfrm>
        </p:spPr>
        <p:txBody>
          <a:bodyPr>
            <a:normAutofit lnSpcReduction="10000"/>
          </a:bodyPr>
          <a:lstStyle/>
          <a:p>
            <a:r>
              <a:rPr lang="en-US" sz="1600" b="1" dirty="0" smtClean="0"/>
              <a:t>1) Attend Every Class </a:t>
            </a:r>
            <a:r>
              <a:rPr lang="en-US" sz="1600" dirty="0" smtClean="0"/>
              <a:t>– Showing up is half the battle.</a:t>
            </a:r>
          </a:p>
          <a:p>
            <a:r>
              <a:rPr lang="en-US" sz="1600" b="1" dirty="0" smtClean="0"/>
              <a:t>2)</a:t>
            </a:r>
            <a:r>
              <a:rPr lang="en-US" sz="1600" dirty="0" smtClean="0"/>
              <a:t> </a:t>
            </a:r>
            <a:r>
              <a:rPr lang="en-US" sz="1600" b="1" dirty="0" smtClean="0"/>
              <a:t>Be Organized </a:t>
            </a:r>
            <a:r>
              <a:rPr lang="en-US" sz="1600" dirty="0" smtClean="0"/>
              <a:t>– Buy a planner, Use technology (cell phone, IPad, Maintain a neat and organized space.</a:t>
            </a:r>
          </a:p>
          <a:p>
            <a:r>
              <a:rPr lang="en-US" sz="1600" b="1" dirty="0" smtClean="0"/>
              <a:t>3) Manage Your Time Well </a:t>
            </a:r>
            <a:r>
              <a:rPr lang="en-US" sz="1600" dirty="0" smtClean="0"/>
              <a:t>– Learn to tell your friends, “No”.</a:t>
            </a:r>
          </a:p>
          <a:p>
            <a:r>
              <a:rPr lang="en-US" sz="1600" b="1" dirty="0" smtClean="0"/>
              <a:t>4) Be Successful in Class </a:t>
            </a:r>
            <a:r>
              <a:rPr lang="en-US" sz="1600" dirty="0" smtClean="0"/>
              <a:t>– Sit in the front. Participate. Communicate with your instructors</a:t>
            </a:r>
          </a:p>
          <a:p>
            <a:r>
              <a:rPr lang="en-US" sz="1600" b="1" dirty="0" smtClean="0"/>
              <a:t>5) Take Good Notes </a:t>
            </a:r>
            <a:r>
              <a:rPr lang="en-US" sz="1600" dirty="0" smtClean="0"/>
              <a:t>– Be an active listener. Ask questions. Develop clean, neat handwriting. Use a lap top. (Not just for facebook, Twitter, etc.) </a:t>
            </a:r>
          </a:p>
          <a:p>
            <a:r>
              <a:rPr lang="en-US" sz="1600" b="1" dirty="0" smtClean="0"/>
              <a:t>6) Know How to Read a Textbook- </a:t>
            </a:r>
            <a:r>
              <a:rPr lang="en-US" sz="1600" dirty="0" smtClean="0"/>
              <a:t>Scan, Read, Review</a:t>
            </a:r>
          </a:p>
          <a:p>
            <a:r>
              <a:rPr lang="en-US" sz="1600" b="1" dirty="0" smtClean="0"/>
              <a:t>7) Study Smart </a:t>
            </a:r>
            <a:r>
              <a:rPr lang="en-US" sz="1600" dirty="0" smtClean="0"/>
              <a:t>– Find YOUR study bubble. Organize your time.</a:t>
            </a:r>
          </a:p>
          <a:p>
            <a:r>
              <a:rPr lang="en-US" sz="1600" b="1" dirty="0" smtClean="0"/>
              <a:t>8) Use Test Taking Strategies </a:t>
            </a:r>
            <a:r>
              <a:rPr lang="en-US" sz="1600" dirty="0" smtClean="0"/>
              <a:t>– Pen/Pencil Ready. Scan exam and return to questions later, if needed. Go over returned exams</a:t>
            </a:r>
          </a:p>
          <a:p>
            <a:r>
              <a:rPr lang="en-US" sz="1600" b="1" dirty="0" smtClean="0"/>
              <a:t>9) Reduce Test Anxiety- </a:t>
            </a:r>
            <a:r>
              <a:rPr lang="en-US" sz="1600" dirty="0" smtClean="0"/>
              <a:t>Deep Breath, Relax, Close your eyes. Be confident</a:t>
            </a:r>
          </a:p>
          <a:p>
            <a:r>
              <a:rPr lang="en-US" sz="1600" b="1" dirty="0" smtClean="0"/>
              <a:t>10) Use the Resources Around You </a:t>
            </a:r>
            <a:r>
              <a:rPr lang="en-US" sz="1600" dirty="0" smtClean="0"/>
              <a:t>– You don’t know where to go…Ask!! </a:t>
            </a:r>
            <a:endParaRPr lang="en-US" sz="1600" dirty="0"/>
          </a:p>
        </p:txBody>
      </p:sp>
    </p:spTree>
    <p:extLst>
      <p:ext uri="{BB962C8B-B14F-4D97-AF65-F5344CB8AC3E}">
        <p14:creationId xmlns:p14="http://schemas.microsoft.com/office/powerpoint/2010/main" val="40678991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2600"/>
            <a:ext cx="6781800" cy="2971800"/>
          </a:xfrm>
        </p:spPr>
        <p:txBody>
          <a:bodyPr/>
          <a:lstStyle/>
          <a:p>
            <a:r>
              <a:rPr lang="en-US" dirty="0" smtClean="0"/>
              <a:t>Last thing…..</a:t>
            </a:r>
            <a:endParaRPr lang="en-US" dirty="0"/>
          </a:p>
        </p:txBody>
      </p:sp>
      <p:sp>
        <p:nvSpPr>
          <p:cNvPr id="3" name="Content Placeholder 2"/>
          <p:cNvSpPr>
            <a:spLocks noGrp="1"/>
          </p:cNvSpPr>
          <p:nvPr>
            <p:ph idx="1"/>
          </p:nvPr>
        </p:nvSpPr>
        <p:spPr>
          <a:xfrm>
            <a:off x="609600" y="1143000"/>
            <a:ext cx="7543800" cy="4419600"/>
          </a:xfrm>
        </p:spPr>
        <p:txBody>
          <a:bodyPr>
            <a:normAutofit fontScale="55000" lnSpcReduction="20000"/>
          </a:bodyPr>
          <a:lstStyle/>
          <a:p>
            <a:endParaRPr lang="en-US" dirty="0" smtClean="0"/>
          </a:p>
          <a:p>
            <a:pPr>
              <a:buNone/>
            </a:pPr>
            <a:r>
              <a:rPr lang="en-US" sz="6400" dirty="0" smtClean="0"/>
              <a:t>  </a:t>
            </a:r>
          </a:p>
          <a:p>
            <a:pPr>
              <a:buNone/>
            </a:pPr>
            <a:r>
              <a:rPr lang="en-US" sz="6400" dirty="0" smtClean="0"/>
              <a:t>   Remember the “Rule of 3” when working with students with disabilities: </a:t>
            </a:r>
          </a:p>
          <a:p>
            <a:endParaRPr lang="en-US" dirty="0" smtClean="0"/>
          </a:p>
          <a:p>
            <a:endParaRPr lang="en-US" dirty="0" smtClean="0"/>
          </a:p>
          <a:p>
            <a:pPr>
              <a:buNone/>
            </a:pPr>
            <a:r>
              <a:rPr lang="en-US" sz="3300" dirty="0" smtClean="0"/>
              <a:t>    </a:t>
            </a:r>
          </a:p>
          <a:p>
            <a:pPr>
              <a:buNone/>
            </a:pPr>
            <a:r>
              <a:rPr lang="en-US" sz="5900" dirty="0" smtClean="0"/>
              <a:t>    People FIRST</a:t>
            </a:r>
          </a:p>
          <a:p>
            <a:pPr>
              <a:buNone/>
            </a:pPr>
            <a:r>
              <a:rPr lang="en-US" sz="5900" dirty="0" smtClean="0"/>
              <a:t>    Students SECOND</a:t>
            </a:r>
          </a:p>
          <a:p>
            <a:pPr>
              <a:buNone/>
            </a:pPr>
            <a:r>
              <a:rPr lang="en-US" sz="5900" dirty="0" smtClean="0"/>
              <a:t>    Students with disabilities THIRD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Good questions to ask </a:t>
            </a:r>
            <a:endParaRPr lang="en-US" dirty="0"/>
          </a:p>
        </p:txBody>
      </p:sp>
      <p:sp>
        <p:nvSpPr>
          <p:cNvPr id="3" name="Content Placeholder 2"/>
          <p:cNvSpPr>
            <a:spLocks noGrp="1"/>
          </p:cNvSpPr>
          <p:nvPr>
            <p:ph idx="1"/>
          </p:nvPr>
        </p:nvSpPr>
        <p:spPr/>
        <p:txBody>
          <a:bodyPr>
            <a:normAutofit/>
          </a:bodyPr>
          <a:lstStyle/>
          <a:p>
            <a:r>
              <a:rPr lang="en-US" sz="3200" dirty="0" smtClean="0"/>
              <a:t>How do you learn best?</a:t>
            </a:r>
          </a:p>
          <a:p>
            <a:r>
              <a:rPr lang="en-US" sz="3200" dirty="0" smtClean="0"/>
              <a:t>What are your accommodations? Which ones do you think you will need in college?</a:t>
            </a:r>
          </a:p>
          <a:p>
            <a:r>
              <a:rPr lang="en-US" sz="3200" dirty="0" smtClean="0"/>
              <a:t>Is there a particular area you struggle with?</a:t>
            </a:r>
          </a:p>
          <a:p>
            <a:r>
              <a:rPr lang="en-US" sz="3200" dirty="0" smtClean="0"/>
              <a:t>Foreign Language?</a:t>
            </a:r>
          </a:p>
          <a:p>
            <a:endParaRPr lang="en-US" dirty="0"/>
          </a:p>
        </p:txBody>
      </p:sp>
    </p:spTree>
    <p:extLst>
      <p:ext uri="{BB962C8B-B14F-4D97-AF65-F5344CB8AC3E}">
        <p14:creationId xmlns:p14="http://schemas.microsoft.com/office/powerpoint/2010/main" val="2262068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25 year history </a:t>
            </a:r>
          </a:p>
          <a:p>
            <a:r>
              <a:rPr lang="en-US" dirty="0" smtClean="0"/>
              <a:t>12 school consortium </a:t>
            </a:r>
          </a:p>
          <a:p>
            <a:r>
              <a:rPr lang="en-US" dirty="0" smtClean="0"/>
              <a:t>College </a:t>
            </a:r>
            <a:r>
              <a:rPr lang="en-US" dirty="0"/>
              <a:t>Fair specifically for students with disabilities</a:t>
            </a:r>
          </a:p>
          <a:p>
            <a:r>
              <a:rPr lang="en-US" dirty="0" smtClean="0"/>
              <a:t>40+ colleges in attendance </a:t>
            </a:r>
          </a:p>
          <a:p>
            <a:r>
              <a:rPr lang="en-US" dirty="0" smtClean="0"/>
              <a:t>Presentations</a:t>
            </a:r>
          </a:p>
          <a:p>
            <a:r>
              <a:rPr lang="en-US" b="1" dirty="0"/>
              <a:t>Wednesday, October 23, 2013 at Evanston Township High </a:t>
            </a:r>
            <a:r>
              <a:rPr lang="en-US" b="1" dirty="0" smtClean="0"/>
              <a:t>School</a:t>
            </a:r>
            <a:endParaRPr lang="en-US" dirty="0" smtClean="0"/>
          </a:p>
          <a:p>
            <a:r>
              <a:rPr lang="en-US" dirty="0">
                <a:hlinkClick r:id="rId2"/>
              </a:rPr>
              <a:t>http://</a:t>
            </a:r>
            <a:r>
              <a:rPr lang="en-US" dirty="0" smtClean="0">
                <a:hlinkClick r:id="rId2"/>
              </a:rPr>
              <a:t>postsecondarychoices.org/CHOICES_2013.html</a:t>
            </a:r>
            <a:endParaRPr lang="en-US" dirty="0" smtClean="0"/>
          </a:p>
          <a:p>
            <a:r>
              <a:rPr lang="en-US" dirty="0"/>
              <a:t>Post-Secondary Planning Guide </a:t>
            </a:r>
            <a:endParaRPr lang="en-US" dirty="0" smtClean="0"/>
          </a:p>
          <a:p>
            <a:pPr lvl="1"/>
            <a:r>
              <a:rPr lang="en-US" dirty="0" smtClean="0"/>
              <a:t>Personal statement sample</a:t>
            </a:r>
          </a:p>
          <a:p>
            <a:pPr lvl="1"/>
            <a:r>
              <a:rPr lang="en-US" dirty="0" smtClean="0"/>
              <a:t>Schools and programs </a:t>
            </a:r>
          </a:p>
          <a:p>
            <a:pPr lvl="1"/>
            <a:r>
              <a:rPr lang="en-US" dirty="0" smtClean="0"/>
              <a:t>Refer to students and parents </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41399644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0" y="381000"/>
            <a:ext cx="7543800" cy="4953000"/>
          </a:xfrm>
        </p:spPr>
        <p:txBody>
          <a:bodyPr/>
          <a:lstStyle/>
          <a:p>
            <a:r>
              <a:rPr lang="en-US" sz="3200" dirty="0" smtClean="0"/>
              <a:t>Questions?</a:t>
            </a:r>
          </a:p>
          <a:p>
            <a:r>
              <a:rPr lang="en-US" sz="3200" dirty="0" smtClean="0"/>
              <a:t>Comments?</a:t>
            </a:r>
          </a:p>
          <a:p>
            <a:r>
              <a:rPr lang="en-US" sz="3200" dirty="0" smtClean="0"/>
              <a:t>Concerns?</a:t>
            </a:r>
          </a:p>
          <a:p>
            <a:endParaRPr lang="en-US" sz="3200" dirty="0" smtClean="0"/>
          </a:p>
          <a:p>
            <a:pPr algn="ctr">
              <a:buFontTx/>
              <a:buNone/>
            </a:pPr>
            <a:r>
              <a:rPr lang="en-US" sz="3200" dirty="0" smtClean="0"/>
              <a:t>Thank you for coming. </a:t>
            </a:r>
            <a:r>
              <a:rPr lang="en-US" sz="3200" dirty="0" smtClean="0">
                <a:sym typeface="Wingdings" pitchFamily="2" charset="2"/>
              </a:rPr>
              <a:t> </a:t>
            </a:r>
            <a:r>
              <a:rPr lang="en-US" sz="3200" dirty="0" smtClean="0"/>
              <a:t>  </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en-US" dirty="0" smtClean="0"/>
              <a:t>Contact information</a:t>
            </a:r>
            <a:endParaRPr lang="en-US" dirty="0"/>
          </a:p>
        </p:txBody>
      </p:sp>
      <p:sp>
        <p:nvSpPr>
          <p:cNvPr id="32771" name="Rectangle 3"/>
          <p:cNvSpPr>
            <a:spLocks noGrp="1" noChangeArrowheads="1"/>
          </p:cNvSpPr>
          <p:nvPr>
            <p:ph type="body" idx="1"/>
          </p:nvPr>
        </p:nvSpPr>
        <p:spPr>
          <a:xfrm>
            <a:off x="762000" y="685800"/>
            <a:ext cx="7543800" cy="4267200"/>
          </a:xfrm>
        </p:spPr>
        <p:txBody>
          <a:bodyPr>
            <a:normAutofit/>
          </a:bodyPr>
          <a:lstStyle/>
          <a:p>
            <a:pPr marL="0" indent="0">
              <a:buNone/>
            </a:pPr>
            <a:r>
              <a:rPr lang="en-US" b="1" dirty="0" smtClean="0"/>
              <a:t>Julie Smith-</a:t>
            </a:r>
            <a:r>
              <a:rPr lang="en-US" dirty="0" smtClean="0"/>
              <a:t> Transition Specialist, Glenbrook South High School  847-486-4661, jsmith@glenbrook225.org</a:t>
            </a:r>
          </a:p>
          <a:p>
            <a:pPr marL="0" indent="0">
              <a:buNone/>
            </a:pPr>
            <a:r>
              <a:rPr lang="en-US" b="1" dirty="0" smtClean="0"/>
              <a:t>Michael Southern- </a:t>
            </a:r>
            <a:r>
              <a:rPr lang="en-US" dirty="0" smtClean="0"/>
              <a:t>Director, University of Cincinnati Disability Services (513) 556-6823 </a:t>
            </a:r>
            <a:r>
              <a:rPr lang="en-US" dirty="0" smtClean="0">
                <a:hlinkClick r:id="rId3"/>
              </a:rPr>
              <a:t>michael.southern@uc.edu</a:t>
            </a:r>
            <a:r>
              <a:rPr lang="en-US" dirty="0" smtClean="0"/>
              <a:t>  </a:t>
            </a:r>
          </a:p>
          <a:p>
            <a:pPr marL="0" indent="0">
              <a:buNone/>
            </a:pPr>
            <a:r>
              <a:rPr lang="en-US" b="1" dirty="0" smtClean="0"/>
              <a:t>Gretchen Stauder- </a:t>
            </a:r>
            <a:r>
              <a:rPr lang="en-US" dirty="0" smtClean="0"/>
              <a:t>Post-Secondary Counselor, New Trier High School 847-784-2236, stauderg@newtrier.k12.il.us</a:t>
            </a:r>
            <a:endParaRPr lang="en-US" dirty="0"/>
          </a:p>
        </p:txBody>
      </p:sp>
    </p:spTree>
    <p:extLst>
      <p:ext uri="{BB962C8B-B14F-4D97-AF65-F5344CB8AC3E}">
        <p14:creationId xmlns:p14="http://schemas.microsoft.com/office/powerpoint/2010/main" val="17648584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a:bodyPr>
          <a:lstStyle/>
          <a:p>
            <a:r>
              <a:rPr lang="en-US" dirty="0"/>
              <a:t>AHEAD Website </a:t>
            </a:r>
            <a:r>
              <a:rPr lang="en-US" dirty="0">
                <a:hlinkClick r:id="rId2"/>
              </a:rPr>
              <a:t>www.ahead.org</a:t>
            </a:r>
            <a:r>
              <a:rPr lang="en-US" dirty="0"/>
              <a:t> </a:t>
            </a:r>
          </a:p>
          <a:p>
            <a:r>
              <a:rPr lang="en-US" dirty="0" smtClean="0"/>
              <a:t>CHOICES </a:t>
            </a:r>
            <a:r>
              <a:rPr lang="en-US" dirty="0"/>
              <a:t>Fair </a:t>
            </a:r>
            <a:r>
              <a:rPr lang="en-US" dirty="0" smtClean="0">
                <a:hlinkClick r:id="rId3"/>
              </a:rPr>
              <a:t>www.postsecondarychoices.org</a:t>
            </a:r>
            <a:endParaRPr lang="en-US" dirty="0"/>
          </a:p>
          <a:p>
            <a:r>
              <a:rPr lang="en-US" dirty="0"/>
              <a:t>Transition </a:t>
            </a:r>
            <a:r>
              <a:rPr lang="en-US" dirty="0" smtClean="0"/>
              <a:t>Coordinator </a:t>
            </a:r>
            <a:endParaRPr lang="en-US" dirty="0"/>
          </a:p>
          <a:p>
            <a:r>
              <a:rPr lang="en-US" dirty="0"/>
              <a:t>Naviance/CareerCruising</a:t>
            </a:r>
          </a:p>
          <a:p>
            <a:r>
              <a:rPr lang="en-US" dirty="0"/>
              <a:t>College and Career Center</a:t>
            </a:r>
          </a:p>
          <a:p>
            <a:r>
              <a:rPr lang="en-US" dirty="0"/>
              <a:t>College Visits/Internet </a:t>
            </a:r>
            <a:r>
              <a:rPr lang="en-US" dirty="0" smtClean="0"/>
              <a:t>Exploration</a:t>
            </a:r>
            <a:endParaRPr lang="en-US" dirty="0"/>
          </a:p>
          <a:p>
            <a:r>
              <a:rPr lang="en-US" dirty="0"/>
              <a:t>Heath Center </a:t>
            </a:r>
            <a:r>
              <a:rPr lang="en-US" dirty="0">
                <a:hlinkClick r:id="rId4"/>
              </a:rPr>
              <a:t>http://www.heath.gwu.edu</a:t>
            </a:r>
            <a:endParaRPr lang="en-US" dirty="0"/>
          </a:p>
          <a:p>
            <a:r>
              <a:rPr lang="en-US" dirty="0"/>
              <a:t>Glenbrook Transition Website </a:t>
            </a:r>
            <a:r>
              <a:rPr lang="en-US" dirty="0" smtClean="0">
                <a:hlinkClick r:id="rId5"/>
              </a:rPr>
              <a:t>www.glenbrooktransition.org</a:t>
            </a:r>
            <a:endParaRPr lang="en-US" dirty="0" smtClean="0"/>
          </a:p>
          <a:p>
            <a:r>
              <a:rPr lang="en-US" dirty="0" smtClean="0"/>
              <a:t>Disability Service Office Personnel </a:t>
            </a:r>
            <a:endParaRPr lang="en-US" dirty="0"/>
          </a:p>
          <a:p>
            <a:endParaRPr lang="en-US" dirty="0"/>
          </a:p>
        </p:txBody>
      </p:sp>
    </p:spTree>
    <p:extLst>
      <p:ext uri="{BB962C8B-B14F-4D97-AF65-F5344CB8AC3E}">
        <p14:creationId xmlns:p14="http://schemas.microsoft.com/office/powerpoint/2010/main" val="3399495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students should ask themselves</a:t>
            </a:r>
            <a:endParaRPr lang="en-US" dirty="0"/>
          </a:p>
        </p:txBody>
      </p:sp>
      <p:sp>
        <p:nvSpPr>
          <p:cNvPr id="3" name="Content Placeholder 2"/>
          <p:cNvSpPr>
            <a:spLocks noGrp="1"/>
          </p:cNvSpPr>
          <p:nvPr>
            <p:ph idx="1"/>
          </p:nvPr>
        </p:nvSpPr>
        <p:spPr/>
        <p:txBody>
          <a:bodyPr>
            <a:normAutofit fontScale="62500" lnSpcReduction="20000"/>
          </a:bodyPr>
          <a:lstStyle/>
          <a:p>
            <a:r>
              <a:rPr lang="en-US" sz="4000" dirty="0"/>
              <a:t>Is a 2 year school a better fit?</a:t>
            </a:r>
          </a:p>
          <a:p>
            <a:r>
              <a:rPr lang="en-US" sz="4000" dirty="0"/>
              <a:t>Would a gap year be beneficial?</a:t>
            </a:r>
            <a:endParaRPr lang="en-US" sz="4400" dirty="0"/>
          </a:p>
          <a:p>
            <a:r>
              <a:rPr lang="en-US" sz="4000" dirty="0"/>
              <a:t>Why do </a:t>
            </a:r>
            <a:r>
              <a:rPr lang="en-US" sz="4000" dirty="0" smtClean="0"/>
              <a:t>I </a:t>
            </a:r>
            <a:r>
              <a:rPr lang="en-US" sz="4000" dirty="0"/>
              <a:t>want to attend college? </a:t>
            </a:r>
          </a:p>
          <a:p>
            <a:r>
              <a:rPr lang="en-US" sz="4000" dirty="0" smtClean="0"/>
              <a:t>Is my curriculum really preparing me for college?</a:t>
            </a:r>
          </a:p>
          <a:p>
            <a:r>
              <a:rPr lang="en-US" sz="4000" dirty="0"/>
              <a:t>How much time is spent on studying?</a:t>
            </a:r>
          </a:p>
          <a:p>
            <a:r>
              <a:rPr lang="en-US" sz="4000" dirty="0"/>
              <a:t>Do </a:t>
            </a:r>
            <a:r>
              <a:rPr lang="en-US" sz="4000" dirty="0" smtClean="0"/>
              <a:t>I </a:t>
            </a:r>
            <a:r>
              <a:rPr lang="en-US" sz="4000" dirty="0"/>
              <a:t>wake </a:t>
            </a:r>
            <a:r>
              <a:rPr lang="en-US" sz="4000" dirty="0" smtClean="0"/>
              <a:t>myself </a:t>
            </a:r>
            <a:r>
              <a:rPr lang="en-US" sz="4000" dirty="0"/>
              <a:t>in the morning or </a:t>
            </a:r>
            <a:r>
              <a:rPr lang="en-US" sz="4000" dirty="0" smtClean="0"/>
              <a:t>am I </a:t>
            </a:r>
            <a:r>
              <a:rPr lang="en-US" sz="4000" dirty="0"/>
              <a:t>relying on someone </a:t>
            </a:r>
            <a:r>
              <a:rPr lang="en-US" sz="4000" dirty="0" smtClean="0"/>
              <a:t>else?</a:t>
            </a:r>
            <a:endParaRPr lang="en-US" sz="4000" dirty="0"/>
          </a:p>
          <a:p>
            <a:r>
              <a:rPr lang="en-US" sz="4000" dirty="0"/>
              <a:t>How much support </a:t>
            </a:r>
            <a:r>
              <a:rPr lang="en-US" sz="4000" dirty="0" smtClean="0"/>
              <a:t>am I currently </a:t>
            </a:r>
            <a:r>
              <a:rPr lang="en-US" sz="4000" dirty="0"/>
              <a:t>using? </a:t>
            </a:r>
          </a:p>
          <a:p>
            <a:r>
              <a:rPr lang="en-US" sz="4000" dirty="0" smtClean="0"/>
              <a:t>Landmark College  Assessing College Readiness</a:t>
            </a:r>
            <a:endParaRPr lang="en-US" sz="4000" dirty="0"/>
          </a:p>
        </p:txBody>
      </p:sp>
    </p:spTree>
    <p:extLst>
      <p:ext uri="{BB962C8B-B14F-4D97-AF65-F5344CB8AC3E}">
        <p14:creationId xmlns:p14="http://schemas.microsoft.com/office/powerpoint/2010/main" val="267066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Differences in the Law</a:t>
            </a:r>
            <a:endParaRPr lang="en-US" dirty="0"/>
          </a:p>
        </p:txBody>
      </p:sp>
      <p:sp>
        <p:nvSpPr>
          <p:cNvPr id="5" name="Text Placeholder 4"/>
          <p:cNvSpPr>
            <a:spLocks noGrp="1"/>
          </p:cNvSpPr>
          <p:nvPr>
            <p:ph type="body" idx="1"/>
          </p:nvPr>
        </p:nvSpPr>
        <p:spPr/>
        <p:txBody>
          <a:bodyPr/>
          <a:lstStyle/>
          <a:p>
            <a:r>
              <a:rPr lang="en-US" dirty="0" smtClean="0"/>
              <a:t>IDEA</a:t>
            </a:r>
            <a:endParaRPr lang="en-US" dirty="0"/>
          </a:p>
        </p:txBody>
      </p:sp>
      <p:sp>
        <p:nvSpPr>
          <p:cNvPr id="6" name="Content Placeholder 5"/>
          <p:cNvSpPr>
            <a:spLocks noGrp="1"/>
          </p:cNvSpPr>
          <p:nvPr>
            <p:ph sz="half" idx="2"/>
          </p:nvPr>
        </p:nvSpPr>
        <p:spPr/>
        <p:txBody>
          <a:bodyPr>
            <a:normAutofit fontScale="92500"/>
          </a:bodyPr>
          <a:lstStyle/>
          <a:p>
            <a:pPr lvl="1"/>
            <a:r>
              <a:rPr lang="en-US" sz="2400" dirty="0"/>
              <a:t>Schools’ responsibility</a:t>
            </a:r>
          </a:p>
          <a:p>
            <a:pPr lvl="1"/>
            <a:r>
              <a:rPr lang="en-US" sz="2400" dirty="0"/>
              <a:t>LRE, quality and free</a:t>
            </a:r>
          </a:p>
          <a:p>
            <a:pPr lvl="1"/>
            <a:r>
              <a:rPr lang="en-US" sz="2400" dirty="0"/>
              <a:t>Individualized Planning and related services</a:t>
            </a:r>
          </a:p>
          <a:p>
            <a:pPr lvl="1"/>
            <a:r>
              <a:rPr lang="en-US" sz="2400" dirty="0"/>
              <a:t>Applies until student graduates </a:t>
            </a:r>
            <a:r>
              <a:rPr lang="en-US" sz="2400" dirty="0" smtClean="0"/>
              <a:t>or </a:t>
            </a:r>
            <a:r>
              <a:rPr lang="en-US" sz="2400" dirty="0"/>
              <a:t>reaches age of 22</a:t>
            </a:r>
          </a:p>
          <a:p>
            <a:pPr lvl="1"/>
            <a:r>
              <a:rPr lang="en-US" sz="2400" dirty="0"/>
              <a:t>Transition services</a:t>
            </a:r>
          </a:p>
          <a:p>
            <a:endParaRPr lang="en-US" dirty="0"/>
          </a:p>
        </p:txBody>
      </p:sp>
      <p:sp>
        <p:nvSpPr>
          <p:cNvPr id="7" name="Text Placeholder 6"/>
          <p:cNvSpPr>
            <a:spLocks noGrp="1"/>
          </p:cNvSpPr>
          <p:nvPr>
            <p:ph type="body" sz="quarter" idx="3"/>
          </p:nvPr>
        </p:nvSpPr>
        <p:spPr/>
        <p:txBody>
          <a:bodyPr/>
          <a:lstStyle/>
          <a:p>
            <a:r>
              <a:rPr lang="en-US" dirty="0" smtClean="0"/>
              <a:t>ADA</a:t>
            </a:r>
            <a:endParaRPr lang="en-US" dirty="0"/>
          </a:p>
        </p:txBody>
      </p:sp>
      <p:sp>
        <p:nvSpPr>
          <p:cNvPr id="8" name="Content Placeholder 7"/>
          <p:cNvSpPr>
            <a:spLocks noGrp="1"/>
          </p:cNvSpPr>
          <p:nvPr>
            <p:ph sz="quarter" idx="4"/>
          </p:nvPr>
        </p:nvSpPr>
        <p:spPr/>
        <p:txBody>
          <a:bodyPr>
            <a:normAutofit fontScale="92500"/>
          </a:bodyPr>
          <a:lstStyle/>
          <a:p>
            <a:pPr lvl="1">
              <a:lnSpc>
                <a:spcPct val="90000"/>
              </a:lnSpc>
            </a:pPr>
            <a:r>
              <a:rPr lang="en-US" sz="2400" dirty="0"/>
              <a:t>Individual Responsibility</a:t>
            </a:r>
          </a:p>
          <a:p>
            <a:pPr lvl="1">
              <a:lnSpc>
                <a:spcPct val="90000"/>
              </a:lnSpc>
            </a:pPr>
            <a:r>
              <a:rPr lang="en-US" sz="2400" dirty="0"/>
              <a:t>Focus on accommodations</a:t>
            </a:r>
          </a:p>
          <a:p>
            <a:pPr lvl="1">
              <a:lnSpc>
                <a:spcPct val="90000"/>
              </a:lnSpc>
            </a:pPr>
            <a:r>
              <a:rPr lang="en-US" sz="2400" dirty="0"/>
              <a:t>Focus on nondiscrimination and undue hardship</a:t>
            </a:r>
          </a:p>
          <a:p>
            <a:pPr lvl="1">
              <a:lnSpc>
                <a:spcPct val="90000"/>
              </a:lnSpc>
            </a:pPr>
            <a:r>
              <a:rPr lang="en-US" sz="2400" dirty="0"/>
              <a:t>No link between federal funds and compliance with the law</a:t>
            </a:r>
          </a:p>
          <a:p>
            <a:endParaRPr lang="en-US" dirty="0"/>
          </a:p>
        </p:txBody>
      </p:sp>
    </p:spTree>
    <p:extLst>
      <p:ext uri="{BB962C8B-B14F-4D97-AF65-F5344CB8AC3E}">
        <p14:creationId xmlns:p14="http://schemas.microsoft.com/office/powerpoint/2010/main" val="210724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High School vs. Post-Secondary</a:t>
            </a:r>
            <a:endParaRPr lang="en-US" dirty="0"/>
          </a:p>
        </p:txBody>
      </p:sp>
      <p:sp>
        <p:nvSpPr>
          <p:cNvPr id="8" name="Content Placeholder 7"/>
          <p:cNvSpPr>
            <a:spLocks noGrp="1"/>
          </p:cNvSpPr>
          <p:nvPr>
            <p:ph idx="1"/>
          </p:nvPr>
        </p:nvSpPr>
        <p:spPr/>
        <p:txBody>
          <a:bodyPr>
            <a:normAutofit/>
          </a:bodyPr>
          <a:lstStyle/>
          <a:p>
            <a:r>
              <a:rPr lang="en-US" sz="3200" dirty="0"/>
              <a:t>No IEP</a:t>
            </a:r>
          </a:p>
          <a:p>
            <a:r>
              <a:rPr lang="en-US" sz="3200" dirty="0"/>
              <a:t>No </a:t>
            </a:r>
            <a:r>
              <a:rPr lang="en-US" sz="3200" dirty="0" smtClean="0"/>
              <a:t>IDEA- working </a:t>
            </a:r>
            <a:r>
              <a:rPr lang="en-US" sz="3200" dirty="0"/>
              <a:t>under ADA and 504 regulations</a:t>
            </a:r>
          </a:p>
          <a:p>
            <a:r>
              <a:rPr lang="en-US" sz="3200" dirty="0" smtClean="0"/>
              <a:t>Students </a:t>
            </a:r>
            <a:r>
              <a:rPr lang="en-US" sz="3200" i="1" dirty="0"/>
              <a:t>must</a:t>
            </a:r>
            <a:r>
              <a:rPr lang="en-US" sz="3200" dirty="0"/>
              <a:t> self </a:t>
            </a:r>
            <a:r>
              <a:rPr lang="en-US" sz="3200" dirty="0" smtClean="0"/>
              <a:t>identify</a:t>
            </a:r>
          </a:p>
          <a:p>
            <a:r>
              <a:rPr lang="en-US" sz="3200" dirty="0"/>
              <a:t>Pay for services in some cases </a:t>
            </a:r>
          </a:p>
          <a:p>
            <a:endParaRPr lang="en-US" sz="3200" dirty="0"/>
          </a:p>
        </p:txBody>
      </p:sp>
    </p:spTree>
    <p:extLst>
      <p:ext uri="{BB962C8B-B14F-4D97-AF65-F5344CB8AC3E}">
        <p14:creationId xmlns:p14="http://schemas.microsoft.com/office/powerpoint/2010/main" val="1224858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Self-Advocacy</a:t>
            </a:r>
            <a:r>
              <a:rPr lang="en-US" dirty="0"/>
              <a:t> </a:t>
            </a:r>
            <a:r>
              <a:rPr lang="en-US" dirty="0" smtClean="0"/>
              <a:t>Transition </a:t>
            </a:r>
            <a:endParaRPr lang="en-US" dirty="0"/>
          </a:p>
        </p:txBody>
      </p:sp>
      <p:sp>
        <p:nvSpPr>
          <p:cNvPr id="3" name="Content Placeholder 2"/>
          <p:cNvSpPr>
            <a:spLocks noGrp="1"/>
          </p:cNvSpPr>
          <p:nvPr>
            <p:ph idx="1"/>
          </p:nvPr>
        </p:nvSpPr>
        <p:spPr/>
        <p:txBody>
          <a:bodyPr/>
          <a:lstStyle/>
          <a:p>
            <a:r>
              <a:rPr lang="en-US" b="1" dirty="0"/>
              <a:t>Secondary Environment </a:t>
            </a:r>
            <a:r>
              <a:rPr lang="en-US" dirty="0"/>
              <a:t>: Students learn about  their disability and the importance of self-advocacy. The student gradually assumes more ownership over time. Parents act as strong advocates.</a:t>
            </a:r>
          </a:p>
          <a:p>
            <a:r>
              <a:rPr lang="en-US" b="1" dirty="0" smtClean="0"/>
              <a:t>Post-Secondary </a:t>
            </a:r>
            <a:r>
              <a:rPr lang="en-US" b="1" dirty="0"/>
              <a:t>Environment</a:t>
            </a:r>
            <a:r>
              <a:rPr lang="en-US" dirty="0"/>
              <a:t>: Students must self-identify, describe their disability, identify strengths &amp; weaknesses, identify accommodations needed and become a competent self-advocate. </a:t>
            </a:r>
            <a:r>
              <a:rPr lang="en-US" u="sng" dirty="0"/>
              <a:t>Students are</a:t>
            </a:r>
            <a:r>
              <a:rPr lang="en-US" sz="2800" u="sng" dirty="0"/>
              <a:t> </a:t>
            </a:r>
            <a:r>
              <a:rPr lang="en-US" u="sng" dirty="0"/>
              <a:t>considered adults</a:t>
            </a:r>
            <a:r>
              <a:rPr lang="en-US" sz="2800" dirty="0"/>
              <a:t>. </a:t>
            </a:r>
            <a:r>
              <a:rPr lang="en-US" dirty="0"/>
              <a:t>Privacy required by FERPA</a:t>
            </a:r>
            <a:r>
              <a:rPr lang="en-US" sz="2800" dirty="0"/>
              <a:t>. </a:t>
            </a:r>
          </a:p>
        </p:txBody>
      </p:sp>
    </p:spTree>
    <p:extLst>
      <p:ext uri="{BB962C8B-B14F-4D97-AF65-F5344CB8AC3E}">
        <p14:creationId xmlns:p14="http://schemas.microsoft.com/office/powerpoint/2010/main" val="26875382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1495</TotalTime>
  <Words>2844</Words>
  <Application>Microsoft Office PowerPoint</Application>
  <PresentationFormat>On-screen Show (4:3)</PresentationFormat>
  <Paragraphs>379</Paragraphs>
  <Slides>53</Slides>
  <Notes>10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NewsPrint</vt:lpstr>
      <vt:lpstr>Options For Students With Disabilities And Tips For Counselors</vt:lpstr>
      <vt:lpstr>Is College the Right Choice?</vt:lpstr>
      <vt:lpstr>Defining Disabilities</vt:lpstr>
      <vt:lpstr>A few pointers for counselors!</vt:lpstr>
      <vt:lpstr>Good questions to ask </vt:lpstr>
      <vt:lpstr>Questions students should ask themselves</vt:lpstr>
      <vt:lpstr>Differences in the Law</vt:lpstr>
      <vt:lpstr>High School vs. Post-Secondary</vt:lpstr>
      <vt:lpstr>Self-Advocacy Transition </vt:lpstr>
      <vt:lpstr>When College is not the Right Choice </vt:lpstr>
      <vt:lpstr>Alternative Post-Secondary Programs </vt:lpstr>
      <vt:lpstr>Examples </vt:lpstr>
      <vt:lpstr>Partnering</vt:lpstr>
      <vt:lpstr>The College Search Process</vt:lpstr>
      <vt:lpstr>Beginning the Search </vt:lpstr>
      <vt:lpstr>Choices/Options</vt:lpstr>
      <vt:lpstr>College bound but…</vt:lpstr>
      <vt:lpstr>2 year College Options</vt:lpstr>
      <vt:lpstr>Levels of Support </vt:lpstr>
      <vt:lpstr>Accommodations or Services? </vt:lpstr>
      <vt:lpstr>Full-Service Programs</vt:lpstr>
      <vt:lpstr>Schools with Special Programs</vt:lpstr>
      <vt:lpstr>The College Application </vt:lpstr>
      <vt:lpstr>Personal Statement/Disclosure</vt:lpstr>
      <vt:lpstr>Counselor Letter of Recommendation</vt:lpstr>
      <vt:lpstr>Considerations </vt:lpstr>
      <vt:lpstr>College Disability Services</vt:lpstr>
      <vt:lpstr>It’s a Jungle Out There:  Surviving the Post-Secondary Transition</vt:lpstr>
      <vt:lpstr>PowerPoint Presentation</vt:lpstr>
      <vt:lpstr> Disability </vt:lpstr>
      <vt:lpstr>Differences Between Secondary and Post-Secondary</vt:lpstr>
      <vt:lpstr>RECEIVING DISABILITY SERVICES</vt:lpstr>
      <vt:lpstr>The Intake Process For Students At  Post- Secondary level </vt:lpstr>
      <vt:lpstr>Documentation </vt:lpstr>
      <vt:lpstr>New Guidelines For Documentation at Post Secondary Level  </vt:lpstr>
      <vt:lpstr>“BUT WAIT…….</vt:lpstr>
      <vt:lpstr> </vt:lpstr>
      <vt:lpstr>Disability Services Offices At Post Secondary  Level Can Now use these 3 sources as acceptable forms of documentation….</vt:lpstr>
      <vt:lpstr> Student Self-Report</vt:lpstr>
      <vt:lpstr>What Disability Services Office look for when reviewing documentation? </vt:lpstr>
      <vt:lpstr>Accommodations exist to level the playing field  Typical Accommodations at Post Secondary </vt:lpstr>
      <vt:lpstr>Fundamental  Differences In Accommodations Offered </vt:lpstr>
      <vt:lpstr>Advocacy </vt:lpstr>
      <vt:lpstr>Making the transition easier for students with disabilities </vt:lpstr>
      <vt:lpstr>“ Is college the right choice?”</vt:lpstr>
      <vt:lpstr>Counselor Responsibilities </vt:lpstr>
      <vt:lpstr>Institutional Responsibilities –Post-Secondary </vt:lpstr>
      <vt:lpstr>The 10 Steps to Getting Good Grades in College </vt:lpstr>
      <vt:lpstr>Last thing…..</vt:lpstr>
      <vt:lpstr>Choices</vt:lpstr>
      <vt:lpstr>PowerPoint Presentation</vt:lpstr>
      <vt:lpstr>Contact information</vt:lpstr>
      <vt:lpstr>Resources</vt:lpstr>
    </vt:vector>
  </TitlesOfParts>
  <Company>District 225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for students with disabilities and tips for counselors</dc:title>
  <dc:creator>Manning, Julie</dc:creator>
  <cp:lastModifiedBy>bueller</cp:lastModifiedBy>
  <cp:revision>301</cp:revision>
  <cp:lastPrinted>2013-04-29T14:32:55Z</cp:lastPrinted>
  <dcterms:created xsi:type="dcterms:W3CDTF">2013-01-15T14:59:32Z</dcterms:created>
  <dcterms:modified xsi:type="dcterms:W3CDTF">2013-05-13T14:38:13Z</dcterms:modified>
</cp:coreProperties>
</file>