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handoutMasterIdLst>
    <p:handoutMasterId r:id="rId27"/>
  </p:handoutMasterIdLst>
  <p:sldIdLst>
    <p:sldId id="256" r:id="rId2"/>
    <p:sldId id="267" r:id="rId3"/>
    <p:sldId id="274" r:id="rId4"/>
    <p:sldId id="257" r:id="rId5"/>
    <p:sldId id="278" r:id="rId6"/>
    <p:sldId id="271" r:id="rId7"/>
    <p:sldId id="258" r:id="rId8"/>
    <p:sldId id="268" r:id="rId9"/>
    <p:sldId id="259" r:id="rId10"/>
    <p:sldId id="276" r:id="rId11"/>
    <p:sldId id="260" r:id="rId12"/>
    <p:sldId id="277" r:id="rId13"/>
    <p:sldId id="263" r:id="rId14"/>
    <p:sldId id="270" r:id="rId15"/>
    <p:sldId id="262" r:id="rId16"/>
    <p:sldId id="266" r:id="rId17"/>
    <p:sldId id="264" r:id="rId18"/>
    <p:sldId id="273" r:id="rId19"/>
    <p:sldId id="265" r:id="rId20"/>
    <p:sldId id="275" r:id="rId21"/>
    <p:sldId id="280" r:id="rId22"/>
    <p:sldId id="279" r:id="rId23"/>
    <p:sldId id="261" r:id="rId24"/>
    <p:sldId id="269" r:id="rId25"/>
    <p:sldId id="272" r:id="rId26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322"/>
    </p:cViewPr>
  </p:sorterViewPr>
  <p:notesViewPr>
    <p:cSldViewPr>
      <p:cViewPr varScale="1">
        <p:scale>
          <a:sx n="69" d="100"/>
          <a:sy n="69" d="100"/>
        </p:scale>
        <p:origin x="-2808" y="-90"/>
      </p:cViewPr>
      <p:guideLst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CF4A5359-7E8B-4F7F-8EF7-C456E2FB734F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5EADCB02-DF04-4C6C-8845-59EC1A108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9299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A0969CA-5802-4EB6-B374-B4D4FB83F24D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FC54BA6-EF77-4428-9237-79193780635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69CA-5802-4EB6-B374-B4D4FB83F24D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54BA6-EF77-4428-9237-7919378063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69CA-5802-4EB6-B374-B4D4FB83F24D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54BA6-EF77-4428-9237-7919378063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A0969CA-5802-4EB6-B374-B4D4FB83F24D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FC54BA6-EF77-4428-9237-79193780635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A0969CA-5802-4EB6-B374-B4D4FB83F24D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FC54BA6-EF77-4428-9237-79193780635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69CA-5802-4EB6-B374-B4D4FB83F24D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54BA6-EF77-4428-9237-79193780635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69CA-5802-4EB6-B374-B4D4FB83F24D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54BA6-EF77-4428-9237-79193780635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A0969CA-5802-4EB6-B374-B4D4FB83F24D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FC54BA6-EF77-4428-9237-79193780635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69CA-5802-4EB6-B374-B4D4FB83F24D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54BA6-EF77-4428-9237-7919378063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A0969CA-5802-4EB6-B374-B4D4FB83F24D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FC54BA6-EF77-4428-9237-791937806355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A0969CA-5802-4EB6-B374-B4D4FB83F24D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FC54BA6-EF77-4428-9237-791937806355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A0969CA-5802-4EB6-B374-B4D4FB83F24D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FC54BA6-EF77-4428-9237-79193780635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209800"/>
            <a:ext cx="6172200" cy="1589562"/>
          </a:xfrm>
        </p:spPr>
        <p:txBody>
          <a:bodyPr>
            <a:normAutofit/>
          </a:bodyPr>
          <a:lstStyle/>
          <a:p>
            <a:r>
              <a:rPr lang="en-US" sz="4800" dirty="0" smtClean="0"/>
              <a:t>The Inside “Scoop”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Michelle Rogers – Saint Louis University</a:t>
            </a:r>
          </a:p>
          <a:p>
            <a:r>
              <a:rPr lang="en-US" dirty="0" smtClean="0"/>
              <a:t>Kim Myers – Marist High School</a:t>
            </a:r>
          </a:p>
          <a:p>
            <a:r>
              <a:rPr lang="en-US" dirty="0" smtClean="0"/>
              <a:t>Dan Gin – Niles West High School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84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/>
              <a:t>I haven’t done a high school visit presentation since last year.  How do I prepare for  the first day?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590800"/>
            <a:ext cx="8229600" cy="3810000"/>
          </a:xfrm>
        </p:spPr>
        <p:txBody>
          <a:bodyPr>
            <a:normAutofit/>
          </a:bodyPr>
          <a:lstStyle/>
          <a:p>
            <a:pPr marL="514350" indent="-514350">
              <a:buAutoNum type="alphaUcPeriod"/>
            </a:pPr>
            <a:r>
              <a:rPr lang="en-US" sz="2800" dirty="0" smtClean="0"/>
              <a:t>Wing </a:t>
            </a:r>
            <a:r>
              <a:rPr lang="en-US" sz="2800" dirty="0"/>
              <a:t>it.  I did 150 visits last year, I can recite it </a:t>
            </a:r>
            <a:r>
              <a:rPr lang="en-US" sz="2800" dirty="0" smtClean="0"/>
              <a:t>in my sleep.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Who </a:t>
            </a:r>
            <a:r>
              <a:rPr lang="en-US" sz="2800" dirty="0"/>
              <a:t>cares about preparing, my visit is at 8:00 </a:t>
            </a:r>
            <a:r>
              <a:rPr lang="en-US" sz="2800" dirty="0" smtClean="0"/>
              <a:t>AM </a:t>
            </a:r>
            <a:r>
              <a:rPr lang="en-US" sz="2800" dirty="0"/>
              <a:t>they won’t even be awake when I get </a:t>
            </a:r>
            <a:r>
              <a:rPr lang="en-US" sz="2800" dirty="0" smtClean="0"/>
              <a:t>there.</a:t>
            </a:r>
          </a:p>
          <a:p>
            <a:pPr marL="514350" indent="-514350">
              <a:buAutoNum type="alphaUcPeriod" startAt="3"/>
            </a:pPr>
            <a:r>
              <a:rPr lang="en-US" sz="2800" dirty="0" smtClean="0"/>
              <a:t>I </a:t>
            </a:r>
            <a:r>
              <a:rPr lang="en-US" sz="2800" dirty="0"/>
              <a:t>am an alum, I will just share all about me as a </a:t>
            </a:r>
            <a:r>
              <a:rPr lang="en-US" sz="2800" dirty="0" smtClean="0"/>
              <a:t>student.  </a:t>
            </a:r>
          </a:p>
          <a:p>
            <a:pPr marL="514350" indent="-514350">
              <a:buAutoNum type="alphaUcPeriod" startAt="3"/>
            </a:pPr>
            <a:r>
              <a:rPr lang="en-US" sz="2800" dirty="0" smtClean="0"/>
              <a:t>Hopefully </a:t>
            </a:r>
            <a:r>
              <a:rPr lang="en-US" sz="2800" dirty="0"/>
              <a:t>I will remember all of the students from this high school who go to my school.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13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63762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200" dirty="0" smtClean="0"/>
              <a:t>You are a College Admission representative visiting Niles West High School.  When you walk into the office to see Dan Gin, the office is a ghost town.  Do </a:t>
            </a:r>
            <a:r>
              <a:rPr lang="en-US" sz="3200" dirty="0" smtClean="0"/>
              <a:t>you. . 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276601"/>
            <a:ext cx="8229600" cy="2514599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en-US" sz="2800" dirty="0" smtClean="0"/>
              <a:t>Drop </a:t>
            </a:r>
            <a:r>
              <a:rPr lang="en-US" sz="2800" dirty="0" smtClean="0"/>
              <a:t>off the materials and leave </a:t>
            </a:r>
            <a:r>
              <a:rPr lang="en-US" sz="2800" dirty="0" smtClean="0"/>
              <a:t>mad.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Roam </a:t>
            </a:r>
            <a:r>
              <a:rPr lang="en-US" sz="2800" dirty="0" smtClean="0"/>
              <a:t>the school to see if you can find </a:t>
            </a:r>
            <a:r>
              <a:rPr lang="en-US" sz="2800" dirty="0" smtClean="0"/>
              <a:t>him.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Wait </a:t>
            </a:r>
            <a:r>
              <a:rPr lang="en-US" sz="2800" dirty="0" smtClean="0"/>
              <a:t>about 10 minutes and if nobody </a:t>
            </a:r>
            <a:r>
              <a:rPr lang="en-US" sz="2800" dirty="0" smtClean="0"/>
              <a:t>shows up</a:t>
            </a:r>
            <a:r>
              <a:rPr lang="en-US" sz="2800" dirty="0" smtClean="0"/>
              <a:t>, update the folder and </a:t>
            </a:r>
            <a:r>
              <a:rPr lang="en-US" sz="2800" dirty="0" smtClean="0"/>
              <a:t>leave.</a:t>
            </a:r>
            <a:endParaRPr lang="en-US" sz="28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11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en-US" sz="3200" dirty="0"/>
              <a:t>I am an admission counselor on campus.  Our regional recruiters seem to know the high school counselors really well.  How do I do that too?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590800"/>
            <a:ext cx="8229600" cy="312420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lphaUcPeriod"/>
            </a:pPr>
            <a:r>
              <a:rPr lang="en-US" sz="2800" dirty="0" smtClean="0"/>
              <a:t>You </a:t>
            </a:r>
            <a:r>
              <a:rPr lang="en-US" sz="2800" dirty="0"/>
              <a:t>don’t live there so why </a:t>
            </a:r>
            <a:r>
              <a:rPr lang="en-US" sz="2800" dirty="0" smtClean="0"/>
              <a:t>try?</a:t>
            </a:r>
          </a:p>
          <a:p>
            <a:pPr marL="514350" indent="-514350">
              <a:buAutoNum type="alphaUcPeriod"/>
            </a:pPr>
            <a:r>
              <a:rPr lang="en-US" sz="2800" dirty="0"/>
              <a:t>Counselor is not available.  How do I show them I am interested in doing a good job</a:t>
            </a:r>
            <a:r>
              <a:rPr lang="en-US" sz="2800" dirty="0" smtClean="0"/>
              <a:t>?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I </a:t>
            </a:r>
            <a:r>
              <a:rPr lang="en-US" sz="2800" dirty="0"/>
              <a:t>am not prepared with knowing who is interested from their school.  Dodged that bullet</a:t>
            </a:r>
            <a:r>
              <a:rPr lang="en-US" sz="2800" dirty="0" smtClean="0"/>
              <a:t>.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Leave </a:t>
            </a:r>
            <a:r>
              <a:rPr lang="en-US" sz="2800" dirty="0"/>
              <a:t>your business card?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17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600200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/>
              <a:t>Your admission </a:t>
            </a:r>
            <a:r>
              <a:rPr lang="en-US" sz="3200" dirty="0" smtClean="0"/>
              <a:t>representative </a:t>
            </a:r>
            <a:r>
              <a:rPr lang="en-US" sz="3200" dirty="0" smtClean="0"/>
              <a:t>fails to show up at the high school visit/college fair program.  Do </a:t>
            </a:r>
            <a:r>
              <a:rPr lang="en-US" sz="3200" dirty="0" smtClean="0"/>
              <a:t>you. . 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960914"/>
            <a:ext cx="8229600" cy="3592286"/>
          </a:xfrm>
        </p:spPr>
        <p:txBody>
          <a:bodyPr>
            <a:normAutofit/>
          </a:bodyPr>
          <a:lstStyle/>
          <a:p>
            <a:pPr marL="514350" indent="-514350">
              <a:buAutoNum type="alphaUcPeriod"/>
            </a:pPr>
            <a:r>
              <a:rPr lang="en-US" sz="2800" dirty="0" smtClean="0"/>
              <a:t>Call </a:t>
            </a:r>
            <a:r>
              <a:rPr lang="en-US" sz="2800" dirty="0" smtClean="0"/>
              <a:t>the Dean of Admissions to "Rat" out the </a:t>
            </a:r>
            <a:r>
              <a:rPr lang="en-US" sz="2800" dirty="0" smtClean="0"/>
              <a:t>individual.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Call </a:t>
            </a:r>
            <a:r>
              <a:rPr lang="en-US" sz="2800" dirty="0" smtClean="0"/>
              <a:t>the individual directly to discuss why they missed the </a:t>
            </a:r>
            <a:r>
              <a:rPr lang="en-US" sz="2800" dirty="0" smtClean="0"/>
              <a:t>visit.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Assume </a:t>
            </a:r>
            <a:r>
              <a:rPr lang="en-US" sz="2800" dirty="0" smtClean="0"/>
              <a:t>that the representative drove into a ditch and didn't want to smell like a sewer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8891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676400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/>
              <a:t>It is not crucial to have a good rapport between the high school counselor and the admission counselor.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581400"/>
            <a:ext cx="8229600" cy="2362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True</a:t>
            </a:r>
          </a:p>
          <a:p>
            <a:pPr marL="0" indent="0">
              <a:buNone/>
            </a:pPr>
            <a:r>
              <a:rPr lang="en-US" sz="2800" dirty="0" smtClean="0"/>
              <a:t>False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9811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63762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/>
              <a:t>You are high school counselor and notice that the college admission representative is inappropriately </a:t>
            </a:r>
            <a:r>
              <a:rPr lang="en-US" sz="3200" dirty="0" smtClean="0"/>
              <a:t>dressed.</a:t>
            </a:r>
            <a:r>
              <a:rPr lang="en-US" sz="3200" dirty="0" smtClean="0"/>
              <a:t>  Do </a:t>
            </a:r>
            <a:r>
              <a:rPr lang="en-US" sz="3200" dirty="0" smtClean="0"/>
              <a:t>you. . 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971800"/>
            <a:ext cx="8229600" cy="297180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lphaUcPeriod"/>
            </a:pPr>
            <a:r>
              <a:rPr lang="en-US" sz="2800" dirty="0" smtClean="0"/>
              <a:t>Say </a:t>
            </a:r>
            <a:r>
              <a:rPr lang="en-US" sz="2800" dirty="0" smtClean="0"/>
              <a:t>something to the individual after the </a:t>
            </a:r>
            <a:r>
              <a:rPr lang="en-US" sz="2800" dirty="0" smtClean="0"/>
              <a:t>visit.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Ignore </a:t>
            </a:r>
            <a:r>
              <a:rPr lang="en-US" sz="2800" dirty="0" smtClean="0"/>
              <a:t>it, and talk behind their back after they </a:t>
            </a:r>
            <a:r>
              <a:rPr lang="en-US" sz="2800" dirty="0" smtClean="0"/>
              <a:t>leave.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Find </a:t>
            </a:r>
            <a:r>
              <a:rPr lang="en-US" sz="2800" dirty="0" smtClean="0"/>
              <a:t>out </a:t>
            </a:r>
            <a:r>
              <a:rPr lang="en-US" sz="2800" dirty="0" smtClean="0"/>
              <a:t>what school they </a:t>
            </a:r>
            <a:r>
              <a:rPr lang="en-US" sz="2800" dirty="0" smtClean="0"/>
              <a:t>visit will be </a:t>
            </a:r>
            <a:r>
              <a:rPr lang="en-US" sz="2800" dirty="0" smtClean="0"/>
              <a:t>visiting next.  C</a:t>
            </a:r>
            <a:r>
              <a:rPr lang="en-US" sz="2800" dirty="0" smtClean="0"/>
              <a:t>all </a:t>
            </a:r>
            <a:r>
              <a:rPr lang="en-US" sz="2800" dirty="0" smtClean="0"/>
              <a:t>your colleague at that school </a:t>
            </a:r>
            <a:r>
              <a:rPr lang="en-US" sz="2800" dirty="0" smtClean="0"/>
              <a:t>and</a:t>
            </a:r>
            <a:r>
              <a:rPr lang="en-US" sz="2800" dirty="0" smtClean="0"/>
              <a:t> </a:t>
            </a:r>
            <a:r>
              <a:rPr lang="en-US" sz="2800" dirty="0" smtClean="0"/>
              <a:t>let them address the </a:t>
            </a:r>
            <a:r>
              <a:rPr lang="en-US" sz="2800" dirty="0" smtClean="0"/>
              <a:t>issue.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19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981200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en-US" sz="3200" dirty="0" smtClean="0"/>
              <a:t>You are attending a college fair for the first time.  The area is unfamiliar to you.  How much information should you bring?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0"/>
            <a:ext cx="8229600" cy="3048000"/>
          </a:xfrm>
        </p:spPr>
        <p:txBody>
          <a:bodyPr>
            <a:normAutofit/>
          </a:bodyPr>
          <a:lstStyle/>
          <a:p>
            <a:pPr marL="514350" indent="-514350">
              <a:buAutoNum type="alphaUcPeriod"/>
            </a:pPr>
            <a:r>
              <a:rPr lang="en-US" sz="2800" dirty="0" smtClean="0"/>
              <a:t>A </a:t>
            </a:r>
            <a:r>
              <a:rPr lang="en-US" sz="2800" dirty="0" smtClean="0"/>
              <a:t>huge suitcase filled with brochures, etc.  You  don't want to run out of </a:t>
            </a:r>
            <a:r>
              <a:rPr lang="en-US" sz="2800" dirty="0" smtClean="0"/>
              <a:t>information</a:t>
            </a:r>
            <a:r>
              <a:rPr lang="en-US" sz="2800" dirty="0" smtClean="0"/>
              <a:t>.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Your </a:t>
            </a:r>
            <a:r>
              <a:rPr lang="en-US" sz="2800" dirty="0" smtClean="0"/>
              <a:t>briefcase filled with prospect cards, your banner and a few </a:t>
            </a:r>
            <a:r>
              <a:rPr lang="en-US" sz="2800" dirty="0" err="1" smtClean="0"/>
              <a:t>viewbooks</a:t>
            </a:r>
            <a:r>
              <a:rPr lang="en-US" sz="2800" dirty="0" smtClean="0"/>
              <a:t>.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 As many boxes as can fit on the pushcart.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917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981200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en-US" sz="3200" dirty="0" smtClean="0"/>
              <a:t>At a college fair program, you have seen one person the entire fair.  It is 8:00, and the fair is scheduled to last until 8:30.  Do </a:t>
            </a:r>
            <a:r>
              <a:rPr lang="en-US" sz="3200" dirty="0" smtClean="0"/>
              <a:t>you. . 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667000"/>
            <a:ext cx="8229600" cy="3048000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en-US" sz="2800" dirty="0" smtClean="0"/>
              <a:t>Leave </a:t>
            </a:r>
            <a:r>
              <a:rPr lang="en-US" sz="2800" dirty="0" smtClean="0"/>
              <a:t>early to avoid </a:t>
            </a:r>
            <a:r>
              <a:rPr lang="en-US" sz="2800" dirty="0" smtClean="0"/>
              <a:t>traffic.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Suck </a:t>
            </a:r>
            <a:r>
              <a:rPr lang="en-US" sz="2800" dirty="0" smtClean="0"/>
              <a:t>it up and stay for the duration of the program because you may see the "perfect" student later in the </a:t>
            </a:r>
            <a:r>
              <a:rPr lang="en-US" sz="2800" dirty="0" smtClean="0"/>
              <a:t>evening.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Write </a:t>
            </a:r>
            <a:r>
              <a:rPr lang="en-US" sz="2800" dirty="0" smtClean="0"/>
              <a:t>in the evaluation that the fair should end at 8:00 PM.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96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9438"/>
            <a:ext cx="8229600" cy="1630362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/>
              <a:t>You are a college representative who receives an inappropriate email from a student.  Do </a:t>
            </a:r>
            <a:r>
              <a:rPr lang="en-US" sz="3200" dirty="0" smtClean="0"/>
              <a:t>you…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895600"/>
            <a:ext cx="8229600" cy="2743200"/>
          </a:xfrm>
        </p:spPr>
        <p:txBody>
          <a:bodyPr>
            <a:normAutofit/>
          </a:bodyPr>
          <a:lstStyle/>
          <a:p>
            <a:pPr marL="514350" indent="-514350">
              <a:buAutoNum type="alphaUcPeriod"/>
            </a:pPr>
            <a:r>
              <a:rPr lang="en-US" sz="2800" dirty="0" smtClean="0"/>
              <a:t>Call </a:t>
            </a:r>
            <a:r>
              <a:rPr lang="en-US" sz="2800" dirty="0"/>
              <a:t>the high school </a:t>
            </a:r>
            <a:r>
              <a:rPr lang="en-US" sz="2800" dirty="0" smtClean="0"/>
              <a:t>counselor.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Confront </a:t>
            </a:r>
            <a:r>
              <a:rPr lang="en-US" sz="2800" dirty="0"/>
              <a:t>the </a:t>
            </a:r>
            <a:r>
              <a:rPr lang="en-US" sz="2800" dirty="0" smtClean="0"/>
              <a:t>student.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Ignore </a:t>
            </a:r>
            <a:r>
              <a:rPr lang="en-US" sz="2800" dirty="0"/>
              <a:t>it-kids will be </a:t>
            </a:r>
            <a:r>
              <a:rPr lang="en-US" sz="2800" dirty="0" smtClean="0"/>
              <a:t>kids.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Hope </a:t>
            </a:r>
            <a:r>
              <a:rPr lang="en-US" sz="2800" dirty="0"/>
              <a:t>he applies and deny </a:t>
            </a:r>
            <a:r>
              <a:rPr lang="en-US" sz="2800" dirty="0" smtClean="0"/>
              <a:t>him.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5609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981200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en-US" sz="3200" dirty="0" smtClean="0"/>
              <a:t>You are an admissions counselor at a college fair.  You notice a prospective student who is flying "higher" than a kite.  Do </a:t>
            </a:r>
            <a:r>
              <a:rPr lang="en-US" sz="3200" dirty="0" smtClean="0"/>
              <a:t>you. . 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514600"/>
            <a:ext cx="8229600" cy="335280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lphaUcPeriod"/>
            </a:pPr>
            <a:r>
              <a:rPr lang="en-US" sz="2800" dirty="0" smtClean="0"/>
              <a:t>Tear </a:t>
            </a:r>
            <a:r>
              <a:rPr lang="en-US" sz="2800" dirty="0" smtClean="0"/>
              <a:t>up students inquiry card because you would not want that type of student on your </a:t>
            </a:r>
            <a:r>
              <a:rPr lang="en-US" sz="2800" dirty="0" smtClean="0"/>
              <a:t>campus.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Recruit </a:t>
            </a:r>
            <a:r>
              <a:rPr lang="en-US" sz="2800" dirty="0" smtClean="0"/>
              <a:t>them hard because he </a:t>
            </a:r>
            <a:r>
              <a:rPr lang="en-US" sz="2800" dirty="0" smtClean="0"/>
              <a:t>is </a:t>
            </a:r>
            <a:r>
              <a:rPr lang="en-US" sz="2800" dirty="0" smtClean="0"/>
              <a:t>a budding </a:t>
            </a:r>
            <a:r>
              <a:rPr lang="en-US" sz="2800" dirty="0" smtClean="0"/>
              <a:t>chemist.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Share </a:t>
            </a:r>
            <a:r>
              <a:rPr lang="en-US" sz="2800" dirty="0" smtClean="0"/>
              <a:t>the information with the high school counselor so the school can respond </a:t>
            </a:r>
            <a:r>
              <a:rPr lang="en-US" sz="2800" dirty="0" smtClean="0"/>
              <a:t>appropriately.</a:t>
            </a:r>
            <a:endParaRPr lang="en-US" sz="28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49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676400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/>
              <a:t>Which panel member received love letters from an incarcerated transfer student?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971800"/>
            <a:ext cx="8229600" cy="2667000"/>
          </a:xfrm>
        </p:spPr>
        <p:txBody>
          <a:bodyPr>
            <a:normAutofit/>
          </a:bodyPr>
          <a:lstStyle/>
          <a:p>
            <a:pPr marL="514350" indent="-514350">
              <a:buAutoNum type="alphaUcPeriod"/>
            </a:pPr>
            <a:r>
              <a:rPr lang="en-US" sz="2800" dirty="0" smtClean="0"/>
              <a:t>Kim Myers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Michelle Rogers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Dan Gin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None</a:t>
            </a:r>
            <a:r>
              <a:rPr lang="en-US" sz="2800" dirty="0" smtClean="0"/>
              <a:t>, this is too bizarre.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6701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676400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/>
              <a:t>My boss told me to stand out as a new professional.  I need to make my mark.  Do </a:t>
            </a:r>
            <a:r>
              <a:rPr lang="en-US" sz="3200" dirty="0" smtClean="0"/>
              <a:t>you…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514600"/>
            <a:ext cx="8229600" cy="327660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lphaUcPeriod"/>
            </a:pPr>
            <a:r>
              <a:rPr lang="en-US" sz="2800" dirty="0" smtClean="0"/>
              <a:t>Wear </a:t>
            </a:r>
            <a:r>
              <a:rPr lang="en-US" sz="2800" dirty="0"/>
              <a:t>hats.  People will always remember me </a:t>
            </a:r>
            <a:r>
              <a:rPr lang="en-US" sz="2800" dirty="0" smtClean="0"/>
              <a:t>then.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Become </a:t>
            </a:r>
            <a:r>
              <a:rPr lang="en-US" sz="2800" dirty="0"/>
              <a:t>so popular with the other college reps, anyone would want to hire </a:t>
            </a:r>
            <a:r>
              <a:rPr lang="en-US" sz="2800" dirty="0" smtClean="0"/>
              <a:t>me.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I </a:t>
            </a:r>
            <a:r>
              <a:rPr lang="en-US" sz="2800" dirty="0"/>
              <a:t>work harder and longer than anyone in the office.  If you can’t see that you are </a:t>
            </a:r>
            <a:r>
              <a:rPr lang="en-US" sz="2800" dirty="0" smtClean="0"/>
              <a:t>blind.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None </a:t>
            </a:r>
            <a:r>
              <a:rPr lang="en-US" sz="2800" dirty="0"/>
              <a:t>of the </a:t>
            </a:r>
            <a:r>
              <a:rPr lang="en-US" sz="2800" dirty="0" smtClean="0"/>
              <a:t>above.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74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/>
              <a:t>I am applying for a higher position at my University.  How do I prepare?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514600"/>
            <a:ext cx="8229600" cy="3352800"/>
          </a:xfrm>
        </p:spPr>
        <p:txBody>
          <a:bodyPr>
            <a:normAutofit/>
          </a:bodyPr>
          <a:lstStyle/>
          <a:p>
            <a:pPr marL="514350" indent="-514350">
              <a:buAutoNum type="alphaUcPeriod"/>
            </a:pPr>
            <a:r>
              <a:rPr lang="en-US" sz="2800" dirty="0" smtClean="0"/>
              <a:t>I </a:t>
            </a:r>
            <a:r>
              <a:rPr lang="en-US" sz="2800" dirty="0"/>
              <a:t>don’t need to, I have  been here longer than anyone so I deserve the </a:t>
            </a:r>
            <a:r>
              <a:rPr lang="en-US" sz="2800" dirty="0" smtClean="0"/>
              <a:t>promotion.  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I </a:t>
            </a:r>
            <a:r>
              <a:rPr lang="en-US" sz="2800" dirty="0"/>
              <a:t>will do the additional work and responsibilities when I get the </a:t>
            </a:r>
            <a:r>
              <a:rPr lang="en-US" sz="2800" dirty="0" smtClean="0"/>
              <a:t>job.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I </a:t>
            </a:r>
            <a:r>
              <a:rPr lang="en-US" sz="2800" dirty="0"/>
              <a:t>am their best recruiter they have to promote </a:t>
            </a:r>
            <a:r>
              <a:rPr lang="en-US" sz="2800" dirty="0" smtClean="0"/>
              <a:t>me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I </a:t>
            </a:r>
            <a:r>
              <a:rPr lang="en-US" sz="2800" dirty="0"/>
              <a:t>will do a bang up interview ~ I will get it</a:t>
            </a:r>
            <a:r>
              <a:rPr lang="en-US" sz="2800" dirty="0" smtClean="0"/>
              <a:t>.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80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600200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/>
              <a:t>You are promoted to a new manager and want to make your mark.  How do you do that?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743200"/>
            <a:ext cx="8229600" cy="3581400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en-US" sz="2800" dirty="0" smtClean="0"/>
              <a:t>I </a:t>
            </a:r>
            <a:r>
              <a:rPr lang="en-US" sz="2800" dirty="0"/>
              <a:t>work 50-60 hours every week, so should everyone </a:t>
            </a:r>
            <a:r>
              <a:rPr lang="en-US" sz="2800" dirty="0" smtClean="0"/>
              <a:t>else.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Micromanage </a:t>
            </a:r>
            <a:r>
              <a:rPr lang="en-US" sz="2800" dirty="0"/>
              <a:t>because no one can do this as good as </a:t>
            </a:r>
            <a:r>
              <a:rPr lang="en-US" sz="2800" dirty="0" smtClean="0"/>
              <a:t>me.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Hire </a:t>
            </a:r>
            <a:r>
              <a:rPr lang="en-US" sz="2800" dirty="0"/>
              <a:t>people just like me </a:t>
            </a:r>
            <a:r>
              <a:rPr lang="en-US" sz="2800" dirty="0" smtClean="0"/>
              <a:t>too </a:t>
            </a:r>
            <a:r>
              <a:rPr lang="en-US" sz="2800" dirty="0"/>
              <a:t>so we can all be </a:t>
            </a:r>
            <a:r>
              <a:rPr lang="en-US" sz="2800" dirty="0" smtClean="0"/>
              <a:t>superstars.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Treat </a:t>
            </a:r>
            <a:r>
              <a:rPr lang="en-US" sz="2800" dirty="0"/>
              <a:t>everyone equal or it won’t be </a:t>
            </a:r>
            <a:r>
              <a:rPr lang="en-US" sz="2800" dirty="0" smtClean="0"/>
              <a:t>fair.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49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371600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/>
              <a:t>Your son is selling popcorn for his boy scout troop.  Do </a:t>
            </a:r>
            <a:r>
              <a:rPr lang="en-US" sz="3200" dirty="0" smtClean="0"/>
              <a:t>you . . 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971800"/>
            <a:ext cx="8229600" cy="2819400"/>
          </a:xfrm>
        </p:spPr>
        <p:txBody>
          <a:bodyPr>
            <a:normAutofit/>
          </a:bodyPr>
          <a:lstStyle/>
          <a:p>
            <a:pPr marL="514350" indent="-514350">
              <a:buAutoNum type="alphaUcPeriod"/>
            </a:pPr>
            <a:r>
              <a:rPr lang="en-US" sz="2800" dirty="0" smtClean="0"/>
              <a:t>Send </a:t>
            </a:r>
            <a:r>
              <a:rPr lang="en-US" sz="2800" dirty="0" smtClean="0"/>
              <a:t>an e-mail to your colleagues announcing that you have "POPCORN for SALE</a:t>
            </a:r>
            <a:r>
              <a:rPr lang="en-US" sz="2800" dirty="0" smtClean="0"/>
              <a:t>.“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Put </a:t>
            </a:r>
            <a:r>
              <a:rPr lang="en-US" sz="2800" dirty="0" smtClean="0"/>
              <a:t>a form in a common area with samples hoping your colleagues will see it and buy multiple </a:t>
            </a:r>
            <a:r>
              <a:rPr lang="en-US" sz="2800" dirty="0" smtClean="0"/>
              <a:t>bags.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Say </a:t>
            </a:r>
            <a:r>
              <a:rPr lang="en-US" sz="2800" dirty="0" smtClean="0"/>
              <a:t>nothing and hit up the </a:t>
            </a:r>
            <a:r>
              <a:rPr lang="en-US" sz="2800" dirty="0" smtClean="0"/>
              <a:t>neighborhood.</a:t>
            </a:r>
            <a:endParaRPr lang="en-US" sz="28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2087562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en-US" sz="3200" dirty="0" smtClean="0"/>
              <a:t>When numbers and stats are great, thank the faculty.  When numbers are down, fire the admissions office for not working hard enough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505200"/>
            <a:ext cx="8229600" cy="281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True</a:t>
            </a:r>
          </a:p>
          <a:p>
            <a:pPr marL="0" indent="0">
              <a:buNone/>
            </a:pPr>
            <a:r>
              <a:rPr lang="en-US" sz="2800" dirty="0" smtClean="0"/>
              <a:t>False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4687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8400"/>
            <a:ext cx="8229600" cy="163036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What scenarios have you faced this year?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32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/>
              <a:t>You are at a professional conference representing your school.  Do </a:t>
            </a:r>
            <a:r>
              <a:rPr lang="en-US" sz="3200" dirty="0" smtClean="0"/>
              <a:t>you…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971800"/>
            <a:ext cx="8229600" cy="3124200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en-US" sz="2800" dirty="0" smtClean="0"/>
              <a:t>Go </a:t>
            </a:r>
            <a:r>
              <a:rPr lang="en-US" sz="2800" dirty="0"/>
              <a:t>all out at the socials, the year is </a:t>
            </a:r>
            <a:r>
              <a:rPr lang="en-US" sz="2800" dirty="0" smtClean="0"/>
              <a:t>over.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People </a:t>
            </a:r>
            <a:r>
              <a:rPr lang="en-US" sz="2800" dirty="0"/>
              <a:t>think I am charming, I will heckle the </a:t>
            </a:r>
            <a:r>
              <a:rPr lang="en-US" sz="2800" dirty="0" smtClean="0"/>
              <a:t>comedian.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Act </a:t>
            </a:r>
            <a:r>
              <a:rPr lang="en-US" sz="2800" dirty="0"/>
              <a:t>professionally but still have </a:t>
            </a:r>
            <a:r>
              <a:rPr lang="en-US" sz="2800" dirty="0" smtClean="0"/>
              <a:t>fun.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None </a:t>
            </a:r>
            <a:r>
              <a:rPr lang="en-US" sz="2800" dirty="0"/>
              <a:t>of the </a:t>
            </a:r>
            <a:r>
              <a:rPr lang="en-US" sz="2800" dirty="0" smtClean="0"/>
              <a:t>above.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93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1800" dirty="0" smtClean="0"/>
              <a:t>  </a:t>
            </a:r>
            <a:r>
              <a:rPr lang="en-US" sz="3600" dirty="0" smtClean="0"/>
              <a:t>Michelle Rogers and Saint Louis University is hosting a luncheon at </a:t>
            </a:r>
            <a:r>
              <a:rPr lang="en-US" sz="3600" dirty="0" err="1" smtClean="0"/>
              <a:t>Maggiano's</a:t>
            </a:r>
            <a:r>
              <a:rPr lang="en-US" sz="3600" dirty="0" smtClean="0"/>
              <a:t>, Oak Brook, and the program concludes at 1:30 PM.  Do </a:t>
            </a:r>
            <a:r>
              <a:rPr lang="en-US" sz="3600" dirty="0" smtClean="0"/>
              <a:t>you.. </a:t>
            </a:r>
            <a:r>
              <a:rPr lang="en-US" sz="3600" dirty="0" smtClean="0"/>
              <a:t>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971800"/>
            <a:ext cx="8229600" cy="2971800"/>
          </a:xfrm>
        </p:spPr>
        <p:txBody>
          <a:bodyPr>
            <a:normAutofit/>
          </a:bodyPr>
          <a:lstStyle/>
          <a:p>
            <a:pPr marL="514350" indent="-514350">
              <a:buAutoNum type="alphaUcPeriod"/>
            </a:pPr>
            <a:r>
              <a:rPr lang="en-US" sz="2800" dirty="0" smtClean="0"/>
              <a:t>Go </a:t>
            </a:r>
            <a:r>
              <a:rPr lang="en-US" sz="2800" dirty="0" smtClean="0"/>
              <a:t>home and work out because you just </a:t>
            </a:r>
            <a:r>
              <a:rPr lang="en-US" sz="2800" dirty="0" smtClean="0"/>
              <a:t>ate </a:t>
            </a:r>
            <a:r>
              <a:rPr lang="en-US" sz="2800" dirty="0" smtClean="0"/>
              <a:t>a big </a:t>
            </a:r>
            <a:r>
              <a:rPr lang="en-US" sz="2800" dirty="0" smtClean="0"/>
              <a:t>lunch.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Shop </a:t>
            </a:r>
            <a:r>
              <a:rPr lang="en-US" sz="2800" dirty="0" smtClean="0"/>
              <a:t>till you drop, when do you get this much free time without the </a:t>
            </a:r>
            <a:r>
              <a:rPr lang="en-US" sz="2800" dirty="0" smtClean="0"/>
              <a:t>kids.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Go </a:t>
            </a:r>
            <a:r>
              <a:rPr lang="en-US" sz="2800" dirty="0" smtClean="0"/>
              <a:t>back to work because you are dedicated to your students and love your job.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9888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/>
              <a:t>We travel to a lot of places for high school visits, college fairs and interviews.  There is a lot of travel.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0"/>
            <a:ext cx="8229600" cy="39624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lphaUcPeriod"/>
            </a:pPr>
            <a:r>
              <a:rPr lang="en-US" sz="3000" dirty="0" smtClean="0"/>
              <a:t>Spend </a:t>
            </a:r>
            <a:r>
              <a:rPr lang="en-US" sz="3000" dirty="0"/>
              <a:t>an extra few days there and see the city and state on your schools money.  What an </a:t>
            </a:r>
            <a:r>
              <a:rPr lang="en-US" sz="3000" dirty="0" smtClean="0"/>
              <a:t>opportunity.</a:t>
            </a:r>
          </a:p>
          <a:p>
            <a:pPr marL="514350" indent="-514350">
              <a:buAutoNum type="alphaUcPeriod"/>
            </a:pPr>
            <a:r>
              <a:rPr lang="en-US" sz="3000" dirty="0" smtClean="0"/>
              <a:t>Never </a:t>
            </a:r>
            <a:r>
              <a:rPr lang="en-US" sz="3000" dirty="0"/>
              <a:t>leave the hotel except to go to my visits…It is scary when you don’t know the </a:t>
            </a:r>
            <a:r>
              <a:rPr lang="en-US" sz="3000" dirty="0" smtClean="0"/>
              <a:t>city. </a:t>
            </a:r>
          </a:p>
          <a:p>
            <a:pPr marL="514350" indent="-514350">
              <a:buAutoNum type="alphaUcPeriod"/>
            </a:pPr>
            <a:r>
              <a:rPr lang="en-US" sz="3000" dirty="0" smtClean="0"/>
              <a:t>Will </a:t>
            </a:r>
            <a:r>
              <a:rPr lang="en-US" sz="3000" dirty="0"/>
              <a:t>the school pay for my trip up the arch while I am </a:t>
            </a:r>
            <a:r>
              <a:rPr lang="en-US" sz="3000" dirty="0" smtClean="0"/>
              <a:t>traveling?</a:t>
            </a:r>
          </a:p>
          <a:p>
            <a:pPr marL="514350" indent="-514350">
              <a:buAutoNum type="alphaUcPeriod"/>
            </a:pPr>
            <a:r>
              <a:rPr lang="en-US" sz="3000" dirty="0" smtClean="0"/>
              <a:t>Tack </a:t>
            </a:r>
            <a:r>
              <a:rPr lang="en-US" sz="3000" dirty="0"/>
              <a:t>on an extra afternoon or arrive early to see one or two things where you are going.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2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219200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/>
              <a:t>You accept an invitation to a Counselor “Fly – In” Program. Do </a:t>
            </a:r>
            <a:r>
              <a:rPr lang="en-US" sz="3200" dirty="0" smtClean="0"/>
              <a:t>you. . 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2667000"/>
            <a:ext cx="8229600" cy="342900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lphaUcPeriod"/>
            </a:pPr>
            <a:r>
              <a:rPr lang="en-US" sz="2800" dirty="0" smtClean="0"/>
              <a:t>Attend only the sessions you think will be relevant to you, and spend the rest of the time with friends who live in the area.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Enjoy every aspect of the program because you are a guest of the university and have much to learn.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Complain the whole time and think why did I accept this invitation?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1074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63762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/>
              <a:t> The dream school of little Johnny rejected him.  Irate, the parent calls you to see what can be done.  The parent's comment 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276600"/>
            <a:ext cx="8229600" cy="2438400"/>
          </a:xfrm>
        </p:spPr>
        <p:txBody>
          <a:bodyPr>
            <a:normAutofit/>
          </a:bodyPr>
          <a:lstStyle/>
          <a:p>
            <a:pPr marL="514350" indent="-514350">
              <a:buAutoNum type="alphaUcPeriod"/>
            </a:pPr>
            <a:r>
              <a:rPr lang="en-US" sz="2800" dirty="0" smtClean="0"/>
              <a:t>I </a:t>
            </a:r>
            <a:r>
              <a:rPr lang="en-US" sz="2800" dirty="0" smtClean="0"/>
              <a:t>pay your salary</a:t>
            </a:r>
            <a:r>
              <a:rPr lang="en-US" sz="2800" dirty="0" smtClean="0"/>
              <a:t>; you </a:t>
            </a:r>
            <a:r>
              <a:rPr lang="en-US" sz="2800" dirty="0" smtClean="0"/>
              <a:t>better change </a:t>
            </a:r>
            <a:r>
              <a:rPr lang="en-US" sz="2800" dirty="0" smtClean="0"/>
              <a:t>this.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What </a:t>
            </a:r>
            <a:r>
              <a:rPr lang="en-US" sz="2800" dirty="0" smtClean="0"/>
              <a:t>can we do to </a:t>
            </a:r>
            <a:r>
              <a:rPr lang="en-US" sz="2800" dirty="0" smtClean="0"/>
              <a:t>appeal?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Do </a:t>
            </a:r>
            <a:r>
              <a:rPr lang="en-US" sz="2800" dirty="0" smtClean="0"/>
              <a:t>you have any alternative schools that would be a better choice?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5747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/>
              <a:t>When arranging a high school visit, it is best to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352800"/>
            <a:ext cx="8229600" cy="2438400"/>
          </a:xfrm>
        </p:spPr>
        <p:txBody>
          <a:bodyPr>
            <a:normAutofit/>
          </a:bodyPr>
          <a:lstStyle/>
          <a:p>
            <a:pPr marL="514350" indent="-514350">
              <a:buAutoNum type="alphaUcPeriod"/>
            </a:pPr>
            <a:r>
              <a:rPr lang="en-US" sz="2800" dirty="0" smtClean="0"/>
              <a:t>Send </a:t>
            </a:r>
            <a:r>
              <a:rPr lang="en-US" sz="2800" dirty="0" smtClean="0"/>
              <a:t>a letter over the summer requesting a </a:t>
            </a:r>
            <a:r>
              <a:rPr lang="en-US" sz="2800" dirty="0" smtClean="0"/>
              <a:t>date.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Call </a:t>
            </a:r>
            <a:r>
              <a:rPr lang="en-US" sz="2800" dirty="0" smtClean="0"/>
              <a:t>on the phone just as the year </a:t>
            </a:r>
            <a:r>
              <a:rPr lang="en-US" sz="2800" dirty="0" smtClean="0"/>
              <a:t>begins.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Email </a:t>
            </a:r>
            <a:r>
              <a:rPr lang="en-US" sz="2800" dirty="0" smtClean="0"/>
              <a:t>after school has been in a few weeks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3659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468562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en-US" sz="3200" dirty="0" smtClean="0"/>
              <a:t>You are a College </a:t>
            </a:r>
            <a:r>
              <a:rPr lang="en-US" sz="3200" dirty="0" smtClean="0"/>
              <a:t>Admissions representative </a:t>
            </a:r>
            <a:r>
              <a:rPr lang="en-US" sz="3200" dirty="0" smtClean="0"/>
              <a:t>visiting Marist High School and there are no students for your visit.  However,  Kim Myers is in her office with a family.  Do </a:t>
            </a:r>
            <a:r>
              <a:rPr lang="en-US" sz="3200" dirty="0" smtClean="0"/>
              <a:t>you. . 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0"/>
            <a:ext cx="8229600" cy="2895600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en-US" sz="2800" dirty="0" smtClean="0"/>
              <a:t>Interrupt </a:t>
            </a:r>
            <a:r>
              <a:rPr lang="en-US" sz="2800" dirty="0" smtClean="0"/>
              <a:t>the meeting and tell her that </a:t>
            </a:r>
            <a:r>
              <a:rPr lang="en-US" sz="2800" dirty="0" smtClean="0"/>
              <a:t>you are </a:t>
            </a:r>
            <a:r>
              <a:rPr lang="en-US" sz="2800" dirty="0" smtClean="0"/>
              <a:t>here for the </a:t>
            </a:r>
            <a:r>
              <a:rPr lang="en-US" sz="2800" dirty="0" smtClean="0"/>
              <a:t>visit.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Wait </a:t>
            </a:r>
            <a:r>
              <a:rPr lang="en-US" sz="2800" dirty="0" smtClean="0"/>
              <a:t>patiently hoping she sees </a:t>
            </a:r>
            <a:r>
              <a:rPr lang="en-US" sz="2800" dirty="0" smtClean="0"/>
              <a:t>you and sticks her head out say hello.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Drop </a:t>
            </a:r>
            <a:r>
              <a:rPr lang="en-US" sz="2800" dirty="0" smtClean="0"/>
              <a:t>off the materials and </a:t>
            </a:r>
            <a:r>
              <a:rPr lang="en-US" sz="2800" dirty="0" smtClean="0"/>
              <a:t>leave.</a:t>
            </a:r>
            <a:endParaRPr lang="en-US" sz="28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52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376</TotalTime>
  <Words>936</Words>
  <Application>Microsoft Office PowerPoint</Application>
  <PresentationFormat>On-screen Show (4:3)</PresentationFormat>
  <Paragraphs>104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Oriel</vt:lpstr>
      <vt:lpstr>The Inside “Scoop”</vt:lpstr>
      <vt:lpstr>Which panel member received love letters from an incarcerated transfer student?</vt:lpstr>
      <vt:lpstr>You are at a professional conference representing your school.  Do you…</vt:lpstr>
      <vt:lpstr>  Michelle Rogers and Saint Louis University is hosting a luncheon at Maggiano's, Oak Brook, and the program concludes at 1:30 PM.  Do you.. .</vt:lpstr>
      <vt:lpstr>We travel to a lot of places for high school visits, college fairs and interviews.  There is a lot of travel.</vt:lpstr>
      <vt:lpstr>You accept an invitation to a Counselor “Fly – In” Program. Do you. . .</vt:lpstr>
      <vt:lpstr> The dream school of little Johnny rejected him.  Irate, the parent calls you to see what can be done.  The parent's comment is</vt:lpstr>
      <vt:lpstr>When arranging a high school visit, it is best to</vt:lpstr>
      <vt:lpstr>You are a College Admissions representative visiting Marist High School and there are no students for your visit.  However,  Kim Myers is in her office with a family.  Do you. . .</vt:lpstr>
      <vt:lpstr>I haven’t done a high school visit presentation since last year.  How do I prepare for  the first day?</vt:lpstr>
      <vt:lpstr>You are a College Admission representative visiting Niles West High School.  When you walk into the office to see Dan Gin, the office is a ghost town.  Do you. . .</vt:lpstr>
      <vt:lpstr>I am an admission counselor on campus.  Our regional recruiters seem to know the high school counselors really well.  How do I do that too?</vt:lpstr>
      <vt:lpstr>Your admission representative fails to show up at the high school visit/college fair program.  Do you. . .</vt:lpstr>
      <vt:lpstr>It is not crucial to have a good rapport between the high school counselor and the admission counselor.</vt:lpstr>
      <vt:lpstr>You are high school counselor and notice that the college admission representative is inappropriately dressed.  Do you. . .</vt:lpstr>
      <vt:lpstr>You are attending a college fair for the first time.  The area is unfamiliar to you.  How much information should you bring?</vt:lpstr>
      <vt:lpstr>At a college fair program, you have seen one person the entire fair.  It is 8:00, and the fair is scheduled to last until 8:30.  Do you. . .</vt:lpstr>
      <vt:lpstr>You are a college representative who receives an inappropriate email from a student.  Do you…</vt:lpstr>
      <vt:lpstr>You are an admissions counselor at a college fair.  You notice a prospective student who is flying "higher" than a kite.  Do you. . .</vt:lpstr>
      <vt:lpstr>My boss told me to stand out as a new professional.  I need to make my mark.  Do you…</vt:lpstr>
      <vt:lpstr>I am applying for a higher position at my University.  How do I prepare?</vt:lpstr>
      <vt:lpstr>You are promoted to a new manager and want to make your mark.  How do you do that?</vt:lpstr>
      <vt:lpstr>Your son is selling popcorn for his boy scout troop.  Do you . . .</vt:lpstr>
      <vt:lpstr>When numbers and stats are great, thank the faculty.  When numbers are down, fire the admissions office for not working hard enough.</vt:lpstr>
      <vt:lpstr>What scenarios have you faced this year?</vt:lpstr>
    </vt:vector>
  </TitlesOfParts>
  <Company>NTHS219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Inside “Scoop”</dc:title>
  <dc:creator>Daniel Gin</dc:creator>
  <cp:lastModifiedBy>Daniel Gin</cp:lastModifiedBy>
  <cp:revision>22</cp:revision>
  <cp:lastPrinted>2013-04-29T15:31:11Z</cp:lastPrinted>
  <dcterms:created xsi:type="dcterms:W3CDTF">2013-04-26T20:19:05Z</dcterms:created>
  <dcterms:modified xsi:type="dcterms:W3CDTF">2013-04-29T19:12:31Z</dcterms:modified>
</cp:coreProperties>
</file>