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83" r:id="rId2"/>
    <p:sldId id="1002" r:id="rId3"/>
    <p:sldId id="999" r:id="rId4"/>
    <p:sldId id="1000" r:id="rId5"/>
    <p:sldId id="1001" r:id="rId6"/>
    <p:sldId id="1003" r:id="rId7"/>
    <p:sldId id="742" r:id="rId8"/>
    <p:sldId id="952" r:id="rId9"/>
    <p:sldId id="970" r:id="rId10"/>
    <p:sldId id="1004" r:id="rId11"/>
    <p:sldId id="943" r:id="rId12"/>
    <p:sldId id="809" r:id="rId13"/>
    <p:sldId id="810" r:id="rId14"/>
    <p:sldId id="953" r:id="rId15"/>
    <p:sldId id="988" r:id="rId16"/>
    <p:sldId id="989" r:id="rId17"/>
    <p:sldId id="986" r:id="rId18"/>
    <p:sldId id="954" r:id="rId19"/>
    <p:sldId id="990" r:id="rId20"/>
    <p:sldId id="820" r:id="rId21"/>
    <p:sldId id="980" r:id="rId22"/>
    <p:sldId id="992" r:id="rId23"/>
    <p:sldId id="991" r:id="rId24"/>
    <p:sldId id="898" r:id="rId25"/>
    <p:sldId id="956" r:id="rId26"/>
    <p:sldId id="912" r:id="rId27"/>
    <p:sldId id="916" r:id="rId28"/>
    <p:sldId id="993" r:id="rId29"/>
    <p:sldId id="828" r:id="rId30"/>
    <p:sldId id="958" r:id="rId31"/>
    <p:sldId id="830" r:id="rId32"/>
    <p:sldId id="957" r:id="rId33"/>
    <p:sldId id="936" r:id="rId34"/>
    <p:sldId id="961" r:id="rId35"/>
    <p:sldId id="962" r:id="rId36"/>
    <p:sldId id="963" r:id="rId37"/>
    <p:sldId id="799" r:id="rId38"/>
    <p:sldId id="987" r:id="rId39"/>
    <p:sldId id="996" r:id="rId40"/>
    <p:sldId id="994" r:id="rId41"/>
    <p:sldId id="697" r:id="rId42"/>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FED0"/>
    <a:srgbClr val="EBF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7" autoAdjust="0"/>
    <p:restoredTop sz="86392" autoAdjust="0"/>
  </p:normalViewPr>
  <p:slideViewPr>
    <p:cSldViewPr snapToObjects="1">
      <p:cViewPr>
        <p:scale>
          <a:sx n="70" d="100"/>
          <a:sy n="70" d="100"/>
        </p:scale>
        <p:origin x="-1158" y="174"/>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48" d="100"/>
          <a:sy n="48" d="100"/>
        </p:scale>
        <p:origin x="-1884" y="-96"/>
      </p:cViewPr>
      <p:guideLst>
        <p:guide orient="horz" pos="2965"/>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FLD-FS2\DFLD-DATA\Shared\College%20Access%20and%20Outreach\Active\External%20Training\Professional%20Development%20Sessions\ISAC_FinAidCertificationProgram_10Modules\PPT%20Presentations\JMH_Proposed\PDO_CertificationCharts201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NutsandBolts_EducationPays!$B$1</c:f>
              <c:strCache>
                <c:ptCount val="1"/>
                <c:pt idx="0">
                  <c:v>Unemployment Rate, December 2010</c:v>
                </c:pt>
              </c:strCache>
            </c:strRef>
          </c:tx>
          <c:invertIfNegative val="0"/>
          <c:cat>
            <c:strRef>
              <c:f>NutsandBolts_EducationPays!$A$2:$A$6</c:f>
              <c:strCache>
                <c:ptCount val="5"/>
                <c:pt idx="0">
                  <c:v>Less than a high school diploma</c:v>
                </c:pt>
                <c:pt idx="1">
                  <c:v>High school graduates</c:v>
                </c:pt>
                <c:pt idx="2">
                  <c:v>Some College, No Degree</c:v>
                </c:pt>
                <c:pt idx="3">
                  <c:v>Associate's Degree</c:v>
                </c:pt>
                <c:pt idx="4">
                  <c:v>Bachelor's Degree and Higher</c:v>
                </c:pt>
              </c:strCache>
            </c:strRef>
          </c:cat>
          <c:val>
            <c:numRef>
              <c:f>NutsandBolts_EducationPays!$B$2:$B$6</c:f>
              <c:numCache>
                <c:formatCode>0.0%</c:formatCode>
                <c:ptCount val="5"/>
                <c:pt idx="0">
                  <c:v>0.14900000000000024</c:v>
                </c:pt>
                <c:pt idx="1">
                  <c:v>0.10299999999999998</c:v>
                </c:pt>
                <c:pt idx="2">
                  <c:v>9.2000000000000026E-2</c:v>
                </c:pt>
                <c:pt idx="3">
                  <c:v>7.0000000000000034E-2</c:v>
                </c:pt>
                <c:pt idx="4">
                  <c:v>4.7000000000000132E-2</c:v>
                </c:pt>
              </c:numCache>
            </c:numRef>
          </c:val>
        </c:ser>
        <c:dLbls>
          <c:showLegendKey val="0"/>
          <c:showVal val="0"/>
          <c:showCatName val="0"/>
          <c:showSerName val="0"/>
          <c:showPercent val="0"/>
          <c:showBubbleSize val="0"/>
        </c:dLbls>
        <c:gapWidth val="25"/>
        <c:axId val="88776704"/>
        <c:axId val="88778240"/>
      </c:barChart>
      <c:catAx>
        <c:axId val="88776704"/>
        <c:scaling>
          <c:orientation val="minMax"/>
        </c:scaling>
        <c:delete val="0"/>
        <c:axPos val="b"/>
        <c:majorTickMark val="out"/>
        <c:minorTickMark val="none"/>
        <c:tickLblPos val="nextTo"/>
        <c:txPr>
          <a:bodyPr/>
          <a:lstStyle/>
          <a:p>
            <a:pPr>
              <a:defRPr sz="1600">
                <a:latin typeface="Times New Roman Bold" pitchFamily="18" charset="0"/>
              </a:defRPr>
            </a:pPr>
            <a:endParaRPr lang="en-US"/>
          </a:p>
        </c:txPr>
        <c:crossAx val="88778240"/>
        <c:crosses val="autoZero"/>
        <c:auto val="1"/>
        <c:lblAlgn val="ctr"/>
        <c:lblOffset val="100"/>
        <c:noMultiLvlLbl val="0"/>
      </c:catAx>
      <c:valAx>
        <c:axId val="88778240"/>
        <c:scaling>
          <c:orientation val="minMax"/>
          <c:max val="0.15000000000000024"/>
          <c:min val="0"/>
        </c:scaling>
        <c:delete val="0"/>
        <c:axPos val="l"/>
        <c:majorGridlines/>
        <c:numFmt formatCode="0.0%" sourceLinked="1"/>
        <c:majorTickMark val="none"/>
        <c:minorTickMark val="none"/>
        <c:tickLblPos val="nextTo"/>
        <c:txPr>
          <a:bodyPr/>
          <a:lstStyle/>
          <a:p>
            <a:pPr>
              <a:defRPr sz="1400">
                <a:latin typeface="Times New Roman Bold" pitchFamily="18" charset="0"/>
              </a:defRPr>
            </a:pPr>
            <a:endParaRPr lang="en-US"/>
          </a:p>
        </c:txPr>
        <c:crossAx val="88776704"/>
        <c:crosses val="autoZero"/>
        <c:crossBetween val="between"/>
        <c:majorUnit val="5.0000000000000114E-2"/>
      </c:valAx>
    </c:plotArea>
    <c:plotVisOnly val="0"/>
    <c:dispBlanksAs val="span"/>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NutsandBolts_EducationPays!$B$10</c:f>
              <c:strCache>
                <c:ptCount val="1"/>
                <c:pt idx="0">
                  <c:v> $478 </c:v>
                </c:pt>
              </c:strCache>
            </c:strRef>
          </c:tx>
          <c:invertIfNegative val="0"/>
          <c:cat>
            <c:strRef>
              <c:f>NutsandBolts_EducationPays!$A$11:$A$14</c:f>
              <c:strCache>
                <c:ptCount val="4"/>
                <c:pt idx="0">
                  <c:v>High school graduates*</c:v>
                </c:pt>
                <c:pt idx="1">
                  <c:v>Some College or Associate's Degree</c:v>
                </c:pt>
                <c:pt idx="2">
                  <c:v>Bachelor's Degree</c:v>
                </c:pt>
                <c:pt idx="3">
                  <c:v>Advanced Degree</c:v>
                </c:pt>
              </c:strCache>
            </c:strRef>
          </c:cat>
          <c:val>
            <c:numRef>
              <c:f>NutsandBolts_EducationPays!$B$11:$B$14</c:f>
              <c:numCache>
                <c:formatCode>_("$"* #,##0_);_("$"* \(#,##0\);_("$"* "-"??_);_(@_)</c:formatCode>
                <c:ptCount val="4"/>
                <c:pt idx="0">
                  <c:v>647</c:v>
                </c:pt>
                <c:pt idx="1">
                  <c:v>752</c:v>
                </c:pt>
                <c:pt idx="2">
                  <c:v>1071</c:v>
                </c:pt>
                <c:pt idx="3">
                  <c:v>1379</c:v>
                </c:pt>
              </c:numCache>
            </c:numRef>
          </c:val>
        </c:ser>
        <c:dLbls>
          <c:showLegendKey val="0"/>
          <c:showVal val="0"/>
          <c:showCatName val="0"/>
          <c:showSerName val="0"/>
          <c:showPercent val="0"/>
          <c:showBubbleSize val="0"/>
        </c:dLbls>
        <c:gapWidth val="38"/>
        <c:axId val="118006528"/>
        <c:axId val="118008064"/>
      </c:barChart>
      <c:catAx>
        <c:axId val="118006528"/>
        <c:scaling>
          <c:orientation val="minMax"/>
        </c:scaling>
        <c:delete val="0"/>
        <c:axPos val="b"/>
        <c:majorTickMark val="out"/>
        <c:minorTickMark val="none"/>
        <c:tickLblPos val="nextTo"/>
        <c:txPr>
          <a:bodyPr/>
          <a:lstStyle/>
          <a:p>
            <a:pPr>
              <a:defRPr sz="1600">
                <a:latin typeface="Times New Roman Bold" pitchFamily="18" charset="0"/>
              </a:defRPr>
            </a:pPr>
            <a:endParaRPr lang="en-US"/>
          </a:p>
        </c:txPr>
        <c:crossAx val="118008064"/>
        <c:crosses val="autoZero"/>
        <c:auto val="1"/>
        <c:lblAlgn val="ctr"/>
        <c:lblOffset val="100"/>
        <c:noMultiLvlLbl val="0"/>
      </c:catAx>
      <c:valAx>
        <c:axId val="118008064"/>
        <c:scaling>
          <c:orientation val="minMax"/>
          <c:max val="1400"/>
        </c:scaling>
        <c:delete val="0"/>
        <c:axPos val="l"/>
        <c:majorGridlines/>
        <c:numFmt formatCode="_(&quot;$&quot;* #,##0_);_(&quot;$&quot;* \(#,##0\);_(&quot;$&quot;* &quot;-&quot;??_);_(@_)" sourceLinked="1"/>
        <c:majorTickMark val="out"/>
        <c:minorTickMark val="none"/>
        <c:tickLblPos val="nextTo"/>
        <c:txPr>
          <a:bodyPr/>
          <a:lstStyle/>
          <a:p>
            <a:pPr>
              <a:defRPr sz="1400">
                <a:latin typeface="Times New Roman Bold" pitchFamily="18" charset="0"/>
              </a:defRPr>
            </a:pPr>
            <a:endParaRPr lang="en-US"/>
          </a:p>
        </c:txPr>
        <c:crossAx val="118006528"/>
        <c:crosses val="autoZero"/>
        <c:crossBetween val="between"/>
        <c:majorUnit val="350"/>
      </c:valAx>
    </c:plotArea>
    <c:plotVisOnly val="1"/>
    <c:dispBlanksAs val="gap"/>
    <c:showDLblsOverMax val="0"/>
  </c:chart>
  <c:externalData r:id="rId2">
    <c:autoUpdate val="0"/>
  </c:externalData>
</c:chartSpace>
</file>

<file path=ppt/diagrams/_rels/data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 Id="rId5" Type="http://schemas.openxmlformats.org/officeDocument/2006/relationships/image" Target="../media/image30.png"/><Relationship Id="rId4" Type="http://schemas.openxmlformats.org/officeDocument/2006/relationships/image" Target="../media/image29.pn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diagrams/_rels/data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 Id="rId5" Type="http://schemas.openxmlformats.org/officeDocument/2006/relationships/image" Target="../media/image30.png"/><Relationship Id="rId4"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1D268-8509-446A-B35F-58C048A9987F}" type="doc">
      <dgm:prSet loTypeId="urn:microsoft.com/office/officeart/2005/8/layout/process1" loCatId="process" qsTypeId="urn:microsoft.com/office/officeart/2005/8/quickstyle/simple1" qsCatId="simple" csTypeId="urn:microsoft.com/office/officeart/2005/8/colors/accent2_1" csCatId="accent2" phldr="1"/>
      <dgm:spPr/>
    </dgm:pt>
    <dgm:pt modelId="{27A38BDE-6011-447A-BA9D-210E621599DD}">
      <dgm:prSet custT="1"/>
      <dgm:spPr/>
      <dgm:t>
        <a:bodyPr/>
        <a:lstStyle/>
        <a:p>
          <a:pPr algn="ctr"/>
          <a:r>
            <a:rPr lang="en-US" sz="1800" b="1" dirty="0" smtClean="0"/>
            <a:t>Illinois Trends in College Cost</a:t>
          </a:r>
        </a:p>
      </dgm:t>
    </dgm:pt>
    <dgm:pt modelId="{6FB919BF-5C02-410A-97B5-3B4E50AB7610}" type="parTrans" cxnId="{EAF7E801-CB6E-40B1-9A12-009D710FD37F}">
      <dgm:prSet/>
      <dgm:spPr/>
      <dgm:t>
        <a:bodyPr/>
        <a:lstStyle/>
        <a:p>
          <a:endParaRPr lang="en-US"/>
        </a:p>
      </dgm:t>
    </dgm:pt>
    <dgm:pt modelId="{97ECA42E-F1CA-449C-9CB5-0032817909D8}" type="sibTrans" cxnId="{EAF7E801-CB6E-40B1-9A12-009D710FD37F}">
      <dgm:prSet/>
      <dgm:spPr/>
      <dgm:t>
        <a:bodyPr/>
        <a:lstStyle/>
        <a:p>
          <a:endParaRPr lang="en-US" dirty="0"/>
        </a:p>
      </dgm:t>
    </dgm:pt>
    <dgm:pt modelId="{7C01314B-0714-4752-AA21-C77B536653C0}">
      <dgm:prSet custT="1"/>
      <dgm:spPr/>
      <dgm:t>
        <a:bodyPr/>
        <a:lstStyle/>
        <a:p>
          <a:pPr algn="ctr"/>
          <a:r>
            <a:rPr lang="en-US" sz="1800" b="1" dirty="0" smtClean="0"/>
            <a:t>Resources</a:t>
          </a:r>
        </a:p>
      </dgm:t>
    </dgm:pt>
    <dgm:pt modelId="{E0199937-692A-4F65-AB26-D9C991167B23}" type="parTrans" cxnId="{E7160D76-F8A7-4E6B-BB87-F1655D3C1981}">
      <dgm:prSet/>
      <dgm:spPr/>
      <dgm:t>
        <a:bodyPr/>
        <a:lstStyle/>
        <a:p>
          <a:endParaRPr lang="en-US"/>
        </a:p>
      </dgm:t>
    </dgm:pt>
    <dgm:pt modelId="{2EDE6211-79E3-4521-89B7-E0C1D00BE073}" type="sibTrans" cxnId="{E7160D76-F8A7-4E6B-BB87-F1655D3C1981}">
      <dgm:prSet/>
      <dgm:spPr/>
      <dgm:t>
        <a:bodyPr/>
        <a:lstStyle/>
        <a:p>
          <a:endParaRPr lang="en-US"/>
        </a:p>
      </dgm:t>
    </dgm:pt>
    <dgm:pt modelId="{89628F03-1439-4A27-A402-21316064C37E}">
      <dgm:prSet custT="1"/>
      <dgm:spPr/>
      <dgm:t>
        <a:bodyPr/>
        <a:lstStyle/>
        <a:p>
          <a:pPr algn="ctr"/>
          <a:r>
            <a:rPr lang="en-US" sz="1800" b="1" dirty="0" smtClean="0"/>
            <a:t>Terms and Concepts</a:t>
          </a:r>
        </a:p>
      </dgm:t>
    </dgm:pt>
    <dgm:pt modelId="{2FDFFED7-2112-4DF0-BF8B-93F4DEECF6B5}" type="parTrans" cxnId="{BA7528DA-3AAD-45F0-A441-D52F10D3984B}">
      <dgm:prSet/>
      <dgm:spPr/>
      <dgm:t>
        <a:bodyPr/>
        <a:lstStyle/>
        <a:p>
          <a:endParaRPr lang="en-US"/>
        </a:p>
      </dgm:t>
    </dgm:pt>
    <dgm:pt modelId="{96360EDF-E7C5-429B-AECF-77104FF9D393}" type="sibTrans" cxnId="{BA7528DA-3AAD-45F0-A441-D52F10D3984B}">
      <dgm:prSet/>
      <dgm:spPr/>
      <dgm:t>
        <a:bodyPr/>
        <a:lstStyle/>
        <a:p>
          <a:endParaRPr lang="en-US" dirty="0"/>
        </a:p>
      </dgm:t>
    </dgm:pt>
    <dgm:pt modelId="{D2C12402-70DA-446C-B934-F47587E0D830}">
      <dgm:prSet custT="1"/>
      <dgm:spPr/>
      <dgm:t>
        <a:bodyPr/>
        <a:lstStyle/>
        <a:p>
          <a:pPr algn="ctr"/>
          <a:r>
            <a:rPr lang="en-US" sz="1800" b="1" dirty="0" smtClean="0"/>
            <a:t>The Financial Aid Process</a:t>
          </a:r>
        </a:p>
      </dgm:t>
    </dgm:pt>
    <dgm:pt modelId="{90401637-6B10-4900-92BE-655B04F06BCC}" type="parTrans" cxnId="{EDE7329E-1B3E-4205-92EA-8996C92537A9}">
      <dgm:prSet/>
      <dgm:spPr/>
      <dgm:t>
        <a:bodyPr/>
        <a:lstStyle/>
        <a:p>
          <a:endParaRPr lang="en-US"/>
        </a:p>
      </dgm:t>
    </dgm:pt>
    <dgm:pt modelId="{2EE8427F-67D7-494E-A8AF-BEF18933BFA6}" type="sibTrans" cxnId="{EDE7329E-1B3E-4205-92EA-8996C92537A9}">
      <dgm:prSet/>
      <dgm:spPr/>
      <dgm:t>
        <a:bodyPr/>
        <a:lstStyle/>
        <a:p>
          <a:endParaRPr lang="en-US" dirty="0"/>
        </a:p>
      </dgm:t>
    </dgm:pt>
    <dgm:pt modelId="{42724BFF-E9F2-4B54-9547-76B10B8A394A}" type="pres">
      <dgm:prSet presAssocID="{A981D268-8509-446A-B35F-58C048A9987F}" presName="Name0" presStyleCnt="0">
        <dgm:presLayoutVars>
          <dgm:dir/>
          <dgm:resizeHandles val="exact"/>
        </dgm:presLayoutVars>
      </dgm:prSet>
      <dgm:spPr/>
    </dgm:pt>
    <dgm:pt modelId="{0CFF6D93-150E-4E39-8FB3-9C8E4E7DCADB}" type="pres">
      <dgm:prSet presAssocID="{27A38BDE-6011-447A-BA9D-210E621599DD}" presName="node" presStyleLbl="node1" presStyleIdx="0" presStyleCnt="4">
        <dgm:presLayoutVars>
          <dgm:bulletEnabled val="1"/>
        </dgm:presLayoutVars>
      </dgm:prSet>
      <dgm:spPr/>
      <dgm:t>
        <a:bodyPr/>
        <a:lstStyle/>
        <a:p>
          <a:endParaRPr lang="en-US"/>
        </a:p>
      </dgm:t>
    </dgm:pt>
    <dgm:pt modelId="{781DAC23-C62F-4CDC-A4AC-1AF2FEAD836F}" type="pres">
      <dgm:prSet presAssocID="{97ECA42E-F1CA-449C-9CB5-0032817909D8}" presName="sibTrans" presStyleLbl="sibTrans2D1" presStyleIdx="0" presStyleCnt="3"/>
      <dgm:spPr/>
      <dgm:t>
        <a:bodyPr/>
        <a:lstStyle/>
        <a:p>
          <a:endParaRPr lang="en-US"/>
        </a:p>
      </dgm:t>
    </dgm:pt>
    <dgm:pt modelId="{1C7BEF5A-8ABF-482D-802D-5D4BEEE8425A}" type="pres">
      <dgm:prSet presAssocID="{97ECA42E-F1CA-449C-9CB5-0032817909D8}" presName="connectorText" presStyleLbl="sibTrans2D1" presStyleIdx="0" presStyleCnt="3"/>
      <dgm:spPr/>
      <dgm:t>
        <a:bodyPr/>
        <a:lstStyle/>
        <a:p>
          <a:endParaRPr lang="en-US"/>
        </a:p>
      </dgm:t>
    </dgm:pt>
    <dgm:pt modelId="{43D86D01-E4B2-48FF-BB8B-A62397FB9914}" type="pres">
      <dgm:prSet presAssocID="{89628F03-1439-4A27-A402-21316064C37E}" presName="node" presStyleLbl="node1" presStyleIdx="1" presStyleCnt="4">
        <dgm:presLayoutVars>
          <dgm:bulletEnabled val="1"/>
        </dgm:presLayoutVars>
      </dgm:prSet>
      <dgm:spPr/>
      <dgm:t>
        <a:bodyPr/>
        <a:lstStyle/>
        <a:p>
          <a:endParaRPr lang="en-US"/>
        </a:p>
      </dgm:t>
    </dgm:pt>
    <dgm:pt modelId="{99438F13-D009-4600-A351-58464C2E26C4}" type="pres">
      <dgm:prSet presAssocID="{96360EDF-E7C5-429B-AECF-77104FF9D393}" presName="sibTrans" presStyleLbl="sibTrans2D1" presStyleIdx="1" presStyleCnt="3"/>
      <dgm:spPr/>
      <dgm:t>
        <a:bodyPr/>
        <a:lstStyle/>
        <a:p>
          <a:endParaRPr lang="en-US"/>
        </a:p>
      </dgm:t>
    </dgm:pt>
    <dgm:pt modelId="{23BBE4E5-EC40-43A8-9FD7-67E797B0A514}" type="pres">
      <dgm:prSet presAssocID="{96360EDF-E7C5-429B-AECF-77104FF9D393}" presName="connectorText" presStyleLbl="sibTrans2D1" presStyleIdx="1" presStyleCnt="3"/>
      <dgm:spPr/>
      <dgm:t>
        <a:bodyPr/>
        <a:lstStyle/>
        <a:p>
          <a:endParaRPr lang="en-US"/>
        </a:p>
      </dgm:t>
    </dgm:pt>
    <dgm:pt modelId="{4F368248-417F-4F65-9716-1E3897BA3EA3}" type="pres">
      <dgm:prSet presAssocID="{D2C12402-70DA-446C-B934-F47587E0D830}" presName="node" presStyleLbl="node1" presStyleIdx="2" presStyleCnt="4">
        <dgm:presLayoutVars>
          <dgm:bulletEnabled val="1"/>
        </dgm:presLayoutVars>
      </dgm:prSet>
      <dgm:spPr/>
      <dgm:t>
        <a:bodyPr/>
        <a:lstStyle/>
        <a:p>
          <a:endParaRPr lang="en-US"/>
        </a:p>
      </dgm:t>
    </dgm:pt>
    <dgm:pt modelId="{99D7C2FF-6DAE-4789-8F60-3579FBDD4665}" type="pres">
      <dgm:prSet presAssocID="{2EE8427F-67D7-494E-A8AF-BEF18933BFA6}" presName="sibTrans" presStyleLbl="sibTrans2D1" presStyleIdx="2" presStyleCnt="3"/>
      <dgm:spPr/>
      <dgm:t>
        <a:bodyPr/>
        <a:lstStyle/>
        <a:p>
          <a:endParaRPr lang="en-US"/>
        </a:p>
      </dgm:t>
    </dgm:pt>
    <dgm:pt modelId="{CB3BEF24-BBEA-49FF-8DEB-BCF44A8DD423}" type="pres">
      <dgm:prSet presAssocID="{2EE8427F-67D7-494E-A8AF-BEF18933BFA6}" presName="connectorText" presStyleLbl="sibTrans2D1" presStyleIdx="2" presStyleCnt="3"/>
      <dgm:spPr/>
      <dgm:t>
        <a:bodyPr/>
        <a:lstStyle/>
        <a:p>
          <a:endParaRPr lang="en-US"/>
        </a:p>
      </dgm:t>
    </dgm:pt>
    <dgm:pt modelId="{4EFEE7F7-AFF2-4F1E-9F26-A2F575F9F6BA}" type="pres">
      <dgm:prSet presAssocID="{7C01314B-0714-4752-AA21-C77B536653C0}" presName="node" presStyleLbl="node1" presStyleIdx="3" presStyleCnt="4">
        <dgm:presLayoutVars>
          <dgm:bulletEnabled val="1"/>
        </dgm:presLayoutVars>
      </dgm:prSet>
      <dgm:spPr/>
      <dgm:t>
        <a:bodyPr/>
        <a:lstStyle/>
        <a:p>
          <a:endParaRPr lang="en-US"/>
        </a:p>
      </dgm:t>
    </dgm:pt>
  </dgm:ptLst>
  <dgm:cxnLst>
    <dgm:cxn modelId="{478A77A8-3A65-4A54-83CB-7ADCF077F170}" type="presOf" srcId="{7C01314B-0714-4752-AA21-C77B536653C0}" destId="{4EFEE7F7-AFF2-4F1E-9F26-A2F575F9F6BA}" srcOrd="0" destOrd="0" presId="urn:microsoft.com/office/officeart/2005/8/layout/process1"/>
    <dgm:cxn modelId="{9FAC0451-3405-44F3-8647-174004149651}" type="presOf" srcId="{97ECA42E-F1CA-449C-9CB5-0032817909D8}" destId="{1C7BEF5A-8ABF-482D-802D-5D4BEEE8425A}" srcOrd="1" destOrd="0" presId="urn:microsoft.com/office/officeart/2005/8/layout/process1"/>
    <dgm:cxn modelId="{E7160D76-F8A7-4E6B-BB87-F1655D3C1981}" srcId="{A981D268-8509-446A-B35F-58C048A9987F}" destId="{7C01314B-0714-4752-AA21-C77B536653C0}" srcOrd="3" destOrd="0" parTransId="{E0199937-692A-4F65-AB26-D9C991167B23}" sibTransId="{2EDE6211-79E3-4521-89B7-E0C1D00BE073}"/>
    <dgm:cxn modelId="{345172CC-00CA-46FF-A4B8-2B6623A436EB}" type="presOf" srcId="{D2C12402-70DA-446C-B934-F47587E0D830}" destId="{4F368248-417F-4F65-9716-1E3897BA3EA3}" srcOrd="0" destOrd="0" presId="urn:microsoft.com/office/officeart/2005/8/layout/process1"/>
    <dgm:cxn modelId="{9C4F4D70-D01C-43A0-998C-1587AED8AB87}" type="presOf" srcId="{97ECA42E-F1CA-449C-9CB5-0032817909D8}" destId="{781DAC23-C62F-4CDC-A4AC-1AF2FEAD836F}" srcOrd="0" destOrd="0" presId="urn:microsoft.com/office/officeart/2005/8/layout/process1"/>
    <dgm:cxn modelId="{D13120E1-75E5-41B2-A491-AA9B23A1D058}" type="presOf" srcId="{96360EDF-E7C5-429B-AECF-77104FF9D393}" destId="{99438F13-D009-4600-A351-58464C2E26C4}" srcOrd="0" destOrd="0" presId="urn:microsoft.com/office/officeart/2005/8/layout/process1"/>
    <dgm:cxn modelId="{2FCB3F0B-33DA-4AFB-A438-06AD69320AFC}" type="presOf" srcId="{89628F03-1439-4A27-A402-21316064C37E}" destId="{43D86D01-E4B2-48FF-BB8B-A62397FB9914}" srcOrd="0" destOrd="0" presId="urn:microsoft.com/office/officeart/2005/8/layout/process1"/>
    <dgm:cxn modelId="{BA7528DA-3AAD-45F0-A441-D52F10D3984B}" srcId="{A981D268-8509-446A-B35F-58C048A9987F}" destId="{89628F03-1439-4A27-A402-21316064C37E}" srcOrd="1" destOrd="0" parTransId="{2FDFFED7-2112-4DF0-BF8B-93F4DEECF6B5}" sibTransId="{96360EDF-E7C5-429B-AECF-77104FF9D393}"/>
    <dgm:cxn modelId="{E9ADF810-B1A0-4A50-87BF-4A400B66E9F1}" type="presOf" srcId="{96360EDF-E7C5-429B-AECF-77104FF9D393}" destId="{23BBE4E5-EC40-43A8-9FD7-67E797B0A514}" srcOrd="1" destOrd="0" presId="urn:microsoft.com/office/officeart/2005/8/layout/process1"/>
    <dgm:cxn modelId="{EAF7E801-CB6E-40B1-9A12-009D710FD37F}" srcId="{A981D268-8509-446A-B35F-58C048A9987F}" destId="{27A38BDE-6011-447A-BA9D-210E621599DD}" srcOrd="0" destOrd="0" parTransId="{6FB919BF-5C02-410A-97B5-3B4E50AB7610}" sibTransId="{97ECA42E-F1CA-449C-9CB5-0032817909D8}"/>
    <dgm:cxn modelId="{2F76897A-6BF7-460A-97D3-4F31099BE511}" type="presOf" srcId="{2EE8427F-67D7-494E-A8AF-BEF18933BFA6}" destId="{CB3BEF24-BBEA-49FF-8DEB-BCF44A8DD423}" srcOrd="1" destOrd="0" presId="urn:microsoft.com/office/officeart/2005/8/layout/process1"/>
    <dgm:cxn modelId="{EDE7329E-1B3E-4205-92EA-8996C92537A9}" srcId="{A981D268-8509-446A-B35F-58C048A9987F}" destId="{D2C12402-70DA-446C-B934-F47587E0D830}" srcOrd="2" destOrd="0" parTransId="{90401637-6B10-4900-92BE-655B04F06BCC}" sibTransId="{2EE8427F-67D7-494E-A8AF-BEF18933BFA6}"/>
    <dgm:cxn modelId="{110C70AC-8C91-4C85-B488-6BCA472D23E7}" type="presOf" srcId="{27A38BDE-6011-447A-BA9D-210E621599DD}" destId="{0CFF6D93-150E-4E39-8FB3-9C8E4E7DCADB}" srcOrd="0" destOrd="0" presId="urn:microsoft.com/office/officeart/2005/8/layout/process1"/>
    <dgm:cxn modelId="{7A13D51F-739B-4411-81CF-24FECC0950F4}" type="presOf" srcId="{A981D268-8509-446A-B35F-58C048A9987F}" destId="{42724BFF-E9F2-4B54-9547-76B10B8A394A}" srcOrd="0" destOrd="0" presId="urn:microsoft.com/office/officeart/2005/8/layout/process1"/>
    <dgm:cxn modelId="{0A8E1DD5-6F61-4BAA-9200-56FCD0D2E554}" type="presOf" srcId="{2EE8427F-67D7-494E-A8AF-BEF18933BFA6}" destId="{99D7C2FF-6DAE-4789-8F60-3579FBDD4665}" srcOrd="0" destOrd="0" presId="urn:microsoft.com/office/officeart/2005/8/layout/process1"/>
    <dgm:cxn modelId="{C516D9D0-1F7A-408F-BC8C-99C3B450AF57}" type="presParOf" srcId="{42724BFF-E9F2-4B54-9547-76B10B8A394A}" destId="{0CFF6D93-150E-4E39-8FB3-9C8E4E7DCADB}" srcOrd="0" destOrd="0" presId="urn:microsoft.com/office/officeart/2005/8/layout/process1"/>
    <dgm:cxn modelId="{C9BDA9EE-09F8-4077-BFB9-807EA346C6F5}" type="presParOf" srcId="{42724BFF-E9F2-4B54-9547-76B10B8A394A}" destId="{781DAC23-C62F-4CDC-A4AC-1AF2FEAD836F}" srcOrd="1" destOrd="0" presId="urn:microsoft.com/office/officeart/2005/8/layout/process1"/>
    <dgm:cxn modelId="{FE25793E-BD85-47C2-8F15-4382E95DD7C8}" type="presParOf" srcId="{781DAC23-C62F-4CDC-A4AC-1AF2FEAD836F}" destId="{1C7BEF5A-8ABF-482D-802D-5D4BEEE8425A}" srcOrd="0" destOrd="0" presId="urn:microsoft.com/office/officeart/2005/8/layout/process1"/>
    <dgm:cxn modelId="{537D5EED-384E-4207-AA9F-B7EC3BCD4208}" type="presParOf" srcId="{42724BFF-E9F2-4B54-9547-76B10B8A394A}" destId="{43D86D01-E4B2-48FF-BB8B-A62397FB9914}" srcOrd="2" destOrd="0" presId="urn:microsoft.com/office/officeart/2005/8/layout/process1"/>
    <dgm:cxn modelId="{99745D6D-2CF5-45E8-8D94-676FBE93DDD6}" type="presParOf" srcId="{42724BFF-E9F2-4B54-9547-76B10B8A394A}" destId="{99438F13-D009-4600-A351-58464C2E26C4}" srcOrd="3" destOrd="0" presId="urn:microsoft.com/office/officeart/2005/8/layout/process1"/>
    <dgm:cxn modelId="{C334A741-6701-45F8-9655-4B184EAF6FD7}" type="presParOf" srcId="{99438F13-D009-4600-A351-58464C2E26C4}" destId="{23BBE4E5-EC40-43A8-9FD7-67E797B0A514}" srcOrd="0" destOrd="0" presId="urn:microsoft.com/office/officeart/2005/8/layout/process1"/>
    <dgm:cxn modelId="{719B7AE7-7749-424A-95C3-30576A2DC739}" type="presParOf" srcId="{42724BFF-E9F2-4B54-9547-76B10B8A394A}" destId="{4F368248-417F-4F65-9716-1E3897BA3EA3}" srcOrd="4" destOrd="0" presId="urn:microsoft.com/office/officeart/2005/8/layout/process1"/>
    <dgm:cxn modelId="{28FC2EB5-A33A-4AFE-B5F3-02E62D575A5F}" type="presParOf" srcId="{42724BFF-E9F2-4B54-9547-76B10B8A394A}" destId="{99D7C2FF-6DAE-4789-8F60-3579FBDD4665}" srcOrd="5" destOrd="0" presId="urn:microsoft.com/office/officeart/2005/8/layout/process1"/>
    <dgm:cxn modelId="{77757668-4317-4F2F-A5A8-3BDB4B9A4523}" type="presParOf" srcId="{99D7C2FF-6DAE-4789-8F60-3579FBDD4665}" destId="{CB3BEF24-BBEA-49FF-8DEB-BCF44A8DD423}" srcOrd="0" destOrd="0" presId="urn:microsoft.com/office/officeart/2005/8/layout/process1"/>
    <dgm:cxn modelId="{F7DED961-7AB9-43EC-A25D-30265B3BD40D}" type="presParOf" srcId="{42724BFF-E9F2-4B54-9547-76B10B8A394A}" destId="{4EFEE7F7-AFF2-4F1E-9F26-A2F575F9F6B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229610-8293-4F05-A73F-0440B51FA318}"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DB44769F-7975-454E-866E-5ACC08E652B5}">
      <dgm:prSet phldrT="[Text]" custT="1"/>
      <dgm:spPr/>
      <dgm:t>
        <a:bodyPr/>
        <a:lstStyle/>
        <a:p>
          <a:pPr algn="l"/>
          <a:r>
            <a:rPr lang="en-US" sz="1400" dirty="0" smtClean="0"/>
            <a:t>Students and parents have the </a:t>
          </a:r>
          <a:r>
            <a:rPr lang="en-US" sz="1400" b="1" i="1" dirty="0" smtClean="0"/>
            <a:t>primary responsibility </a:t>
          </a:r>
          <a:r>
            <a:rPr lang="en-US" sz="1400" dirty="0" smtClean="0"/>
            <a:t>of funding educational costs.</a:t>
          </a:r>
          <a:endParaRPr lang="en-US" sz="1400" dirty="0"/>
        </a:p>
      </dgm:t>
    </dgm:pt>
    <dgm:pt modelId="{95AEC9F4-9BB9-4F72-8FD3-258A79D5DFB3}" type="parTrans" cxnId="{036AB431-7F59-4E7A-B84C-C6D510FD2B23}">
      <dgm:prSet/>
      <dgm:spPr/>
      <dgm:t>
        <a:bodyPr/>
        <a:lstStyle/>
        <a:p>
          <a:pPr algn="ctr"/>
          <a:endParaRPr lang="en-US" sz="1600"/>
        </a:p>
      </dgm:t>
    </dgm:pt>
    <dgm:pt modelId="{6293B532-4305-4ABF-8E58-CD17C91B354E}" type="sibTrans" cxnId="{036AB431-7F59-4E7A-B84C-C6D510FD2B23}">
      <dgm:prSet/>
      <dgm:spPr/>
      <dgm:t>
        <a:bodyPr/>
        <a:lstStyle/>
        <a:p>
          <a:pPr algn="ctr"/>
          <a:endParaRPr lang="en-US" sz="1600"/>
        </a:p>
      </dgm:t>
    </dgm:pt>
    <dgm:pt modelId="{C8B01C73-A5F1-411E-BC77-85B45C45F86F}">
      <dgm:prSet custT="1"/>
      <dgm:spPr/>
      <dgm:t>
        <a:bodyPr/>
        <a:lstStyle/>
        <a:p>
          <a:pPr algn="l"/>
          <a:r>
            <a:rPr lang="en-US" sz="1400" dirty="0" smtClean="0"/>
            <a:t>Financial aid is available only to </a:t>
          </a:r>
          <a:r>
            <a:rPr lang="en-US" sz="1400" b="1" i="1" dirty="0" smtClean="0"/>
            <a:t>assist in filling the gap </a:t>
          </a:r>
          <a:r>
            <a:rPr lang="en-US" sz="1400" dirty="0" smtClean="0"/>
            <a:t>between a family’s contribution and a student’s yearly academic expenses.</a:t>
          </a:r>
        </a:p>
      </dgm:t>
    </dgm:pt>
    <dgm:pt modelId="{674529F7-1F8C-4F8C-931C-C1D9CF47B624}" type="parTrans" cxnId="{E8C4947E-12BD-45A6-B046-6AD2D6FFC504}">
      <dgm:prSet/>
      <dgm:spPr/>
      <dgm:t>
        <a:bodyPr/>
        <a:lstStyle/>
        <a:p>
          <a:pPr algn="ctr"/>
          <a:endParaRPr lang="en-US" sz="1600"/>
        </a:p>
      </dgm:t>
    </dgm:pt>
    <dgm:pt modelId="{4C783831-918E-400E-A282-07785F4D77EE}" type="sibTrans" cxnId="{E8C4947E-12BD-45A6-B046-6AD2D6FFC504}">
      <dgm:prSet/>
      <dgm:spPr/>
      <dgm:t>
        <a:bodyPr/>
        <a:lstStyle/>
        <a:p>
          <a:pPr algn="ctr"/>
          <a:endParaRPr lang="en-US" sz="1600"/>
        </a:p>
      </dgm:t>
    </dgm:pt>
    <dgm:pt modelId="{4087F52E-25D3-48CD-B215-F3B7A4125117}">
      <dgm:prSet custT="1"/>
      <dgm:spPr/>
      <dgm:t>
        <a:bodyPr/>
        <a:lstStyle/>
        <a:p>
          <a:pPr algn="l"/>
          <a:r>
            <a:rPr lang="en-US" sz="1400" b="1" i="1" dirty="0" smtClean="0"/>
            <a:t>Eligibility</a:t>
          </a:r>
          <a:r>
            <a:rPr lang="en-US" sz="1400" i="1" dirty="0" smtClean="0"/>
            <a:t> </a:t>
          </a:r>
          <a:r>
            <a:rPr lang="en-US" sz="1400" dirty="0" smtClean="0"/>
            <a:t>is based on multiple factors.</a:t>
          </a:r>
        </a:p>
      </dgm:t>
    </dgm:pt>
    <dgm:pt modelId="{253AA835-C1B8-49C5-8660-653A19B329A9}" type="parTrans" cxnId="{2E48E137-CC46-4436-9F8B-8494A2D0620F}">
      <dgm:prSet/>
      <dgm:spPr/>
      <dgm:t>
        <a:bodyPr/>
        <a:lstStyle/>
        <a:p>
          <a:pPr algn="ctr"/>
          <a:endParaRPr lang="en-US" sz="1600"/>
        </a:p>
      </dgm:t>
    </dgm:pt>
    <dgm:pt modelId="{8C25BC4E-9690-461C-AFF5-460019102DE4}" type="sibTrans" cxnId="{2E48E137-CC46-4436-9F8B-8494A2D0620F}">
      <dgm:prSet/>
      <dgm:spPr/>
      <dgm:t>
        <a:bodyPr/>
        <a:lstStyle/>
        <a:p>
          <a:pPr algn="ctr"/>
          <a:endParaRPr lang="en-US" sz="1600"/>
        </a:p>
      </dgm:t>
    </dgm:pt>
    <dgm:pt modelId="{BC250D28-A6BB-4B86-829D-4CA8EF78C8BA}">
      <dgm:prSet custT="1"/>
      <dgm:spPr/>
      <dgm:t>
        <a:bodyPr/>
        <a:lstStyle/>
        <a:p>
          <a:pPr algn="l"/>
          <a:r>
            <a:rPr lang="en-US" sz="1400" dirty="0" smtClean="0"/>
            <a:t>Schools are required to meet certain </a:t>
          </a:r>
          <a:r>
            <a:rPr lang="en-US" sz="1400" b="1" i="1" dirty="0" smtClean="0"/>
            <a:t>standards</a:t>
          </a:r>
          <a:r>
            <a:rPr lang="en-US" sz="1400" dirty="0" smtClean="0"/>
            <a:t> and have written </a:t>
          </a:r>
          <a:r>
            <a:rPr lang="en-US" sz="1400" b="1" i="1" dirty="0" smtClean="0"/>
            <a:t>agreements </a:t>
          </a:r>
          <a:r>
            <a:rPr lang="en-US" sz="1400" dirty="0" smtClean="0"/>
            <a:t>with the U.S. Department of Education and ISAC in order to offer student aid programs. Federal financial aid can be used at  approved colleges, universities, trade schools and technical schools.</a:t>
          </a:r>
        </a:p>
      </dgm:t>
    </dgm:pt>
    <dgm:pt modelId="{B2338FE2-16EF-4FA7-8445-DEBDE4272F64}" type="parTrans" cxnId="{E205393D-3953-479C-B522-8BE357AB16D5}">
      <dgm:prSet/>
      <dgm:spPr/>
      <dgm:t>
        <a:bodyPr/>
        <a:lstStyle/>
        <a:p>
          <a:pPr algn="ctr"/>
          <a:endParaRPr lang="en-US" sz="1600"/>
        </a:p>
      </dgm:t>
    </dgm:pt>
    <dgm:pt modelId="{2A1D1802-E3BC-4FE7-AB82-080A76A5B022}" type="sibTrans" cxnId="{E205393D-3953-479C-B522-8BE357AB16D5}">
      <dgm:prSet/>
      <dgm:spPr/>
      <dgm:t>
        <a:bodyPr/>
        <a:lstStyle/>
        <a:p>
          <a:pPr algn="ctr"/>
          <a:endParaRPr lang="en-US" sz="1600"/>
        </a:p>
      </dgm:t>
    </dgm:pt>
    <dgm:pt modelId="{AA08B85A-9411-493E-AEED-11B63CD91E81}">
      <dgm:prSet phldrT="[Text]" custT="1"/>
      <dgm:spPr/>
      <dgm:t>
        <a:bodyPr/>
        <a:lstStyle/>
        <a:p>
          <a:pPr algn="l"/>
          <a:endParaRPr lang="en-US" sz="1400" dirty="0"/>
        </a:p>
      </dgm:t>
    </dgm:pt>
    <dgm:pt modelId="{FFDCEB74-4F2F-4168-AE2A-A52AFCD3E100}" type="parTrans" cxnId="{CA2E2358-340E-4F2B-B3CB-BEF791F21319}">
      <dgm:prSet/>
      <dgm:spPr/>
      <dgm:t>
        <a:bodyPr/>
        <a:lstStyle/>
        <a:p>
          <a:endParaRPr lang="en-US" sz="1600"/>
        </a:p>
      </dgm:t>
    </dgm:pt>
    <dgm:pt modelId="{17306F1D-1340-4DC0-8A18-793F7A0247CB}" type="sibTrans" cxnId="{CA2E2358-340E-4F2B-B3CB-BEF791F21319}">
      <dgm:prSet/>
      <dgm:spPr/>
      <dgm:t>
        <a:bodyPr/>
        <a:lstStyle/>
        <a:p>
          <a:endParaRPr lang="en-US" sz="1600"/>
        </a:p>
      </dgm:t>
    </dgm:pt>
    <dgm:pt modelId="{D2B771E2-9EE2-4808-9A69-5D37F782006E}">
      <dgm:prSet custT="1"/>
      <dgm:spPr/>
      <dgm:t>
        <a:bodyPr/>
        <a:lstStyle/>
        <a:p>
          <a:pPr algn="l"/>
          <a:endParaRPr lang="en-US" sz="1400" dirty="0" smtClean="0"/>
        </a:p>
      </dgm:t>
    </dgm:pt>
    <dgm:pt modelId="{AAFCAD2E-748E-49E6-8E63-1E536CD1B8AE}" type="parTrans" cxnId="{A569D323-610F-4628-895D-CEC0FD752C41}">
      <dgm:prSet/>
      <dgm:spPr/>
      <dgm:t>
        <a:bodyPr/>
        <a:lstStyle/>
        <a:p>
          <a:endParaRPr lang="en-US" sz="1600"/>
        </a:p>
      </dgm:t>
    </dgm:pt>
    <dgm:pt modelId="{78CB9B23-BD5D-46DE-9964-4D0B162874D5}" type="sibTrans" cxnId="{A569D323-610F-4628-895D-CEC0FD752C41}">
      <dgm:prSet/>
      <dgm:spPr/>
      <dgm:t>
        <a:bodyPr/>
        <a:lstStyle/>
        <a:p>
          <a:endParaRPr lang="en-US" sz="1600"/>
        </a:p>
      </dgm:t>
    </dgm:pt>
    <dgm:pt modelId="{C0DE6A24-79AB-4401-B686-EBC37633FF03}">
      <dgm:prSet custT="1"/>
      <dgm:spPr/>
      <dgm:t>
        <a:bodyPr/>
        <a:lstStyle/>
        <a:p>
          <a:pPr algn="l"/>
          <a:endParaRPr lang="en-US" sz="1400" dirty="0" smtClean="0"/>
        </a:p>
      </dgm:t>
    </dgm:pt>
    <dgm:pt modelId="{51F7062D-030C-4171-BDEE-091836D5C298}" type="parTrans" cxnId="{6449559E-DF4B-4DEC-8029-69FFB09B6CF9}">
      <dgm:prSet/>
      <dgm:spPr/>
      <dgm:t>
        <a:bodyPr/>
        <a:lstStyle/>
        <a:p>
          <a:endParaRPr lang="en-US" sz="1600"/>
        </a:p>
      </dgm:t>
    </dgm:pt>
    <dgm:pt modelId="{4C803EE0-E024-45DA-86A6-652ED34FD9CE}" type="sibTrans" cxnId="{6449559E-DF4B-4DEC-8029-69FFB09B6CF9}">
      <dgm:prSet/>
      <dgm:spPr/>
      <dgm:t>
        <a:bodyPr/>
        <a:lstStyle/>
        <a:p>
          <a:endParaRPr lang="en-US" sz="1600"/>
        </a:p>
      </dgm:t>
    </dgm:pt>
    <dgm:pt modelId="{9FFB8AC0-BDCF-47F5-ABD3-43837533A410}">
      <dgm:prSet custT="1"/>
      <dgm:spPr/>
      <dgm:t>
        <a:bodyPr/>
        <a:lstStyle/>
        <a:p>
          <a:pPr algn="l"/>
          <a:endParaRPr lang="en-US" sz="1400" dirty="0" smtClean="0"/>
        </a:p>
      </dgm:t>
    </dgm:pt>
    <dgm:pt modelId="{5C70A382-6E37-4BFF-867A-8E5D3AE0B7DE}" type="parTrans" cxnId="{53FB9210-4894-4A1A-BB84-E3E923AD6BC9}">
      <dgm:prSet/>
      <dgm:spPr/>
      <dgm:t>
        <a:bodyPr/>
        <a:lstStyle/>
        <a:p>
          <a:endParaRPr lang="en-US" sz="1600"/>
        </a:p>
      </dgm:t>
    </dgm:pt>
    <dgm:pt modelId="{26A204C8-C7A7-4031-8522-44E935252D1E}" type="sibTrans" cxnId="{53FB9210-4894-4A1A-BB84-E3E923AD6BC9}">
      <dgm:prSet/>
      <dgm:spPr/>
      <dgm:t>
        <a:bodyPr/>
        <a:lstStyle/>
        <a:p>
          <a:endParaRPr lang="en-US" sz="1600"/>
        </a:p>
      </dgm:t>
    </dgm:pt>
    <dgm:pt modelId="{59B403BD-3C40-49E4-B8AA-415D019D0861}">
      <dgm:prSet custT="1"/>
      <dgm:spPr/>
      <dgm:t>
        <a:bodyPr/>
        <a:lstStyle/>
        <a:p>
          <a:pPr algn="l"/>
          <a:endParaRPr lang="en-US" sz="1400" dirty="0" smtClean="0"/>
        </a:p>
      </dgm:t>
    </dgm:pt>
    <dgm:pt modelId="{7C713F59-ACEA-4143-91BD-DAE9D2A3D288}" type="parTrans" cxnId="{119E9FCA-8B2F-48B7-A2D9-9C0D4F652659}">
      <dgm:prSet/>
      <dgm:spPr/>
      <dgm:t>
        <a:bodyPr/>
        <a:lstStyle/>
        <a:p>
          <a:endParaRPr lang="en-US" sz="1600"/>
        </a:p>
      </dgm:t>
    </dgm:pt>
    <dgm:pt modelId="{DF78CDFA-0759-4677-9434-188E1CF21918}" type="sibTrans" cxnId="{119E9FCA-8B2F-48B7-A2D9-9C0D4F652659}">
      <dgm:prSet/>
      <dgm:spPr/>
      <dgm:t>
        <a:bodyPr/>
        <a:lstStyle/>
        <a:p>
          <a:endParaRPr lang="en-US" sz="1600"/>
        </a:p>
      </dgm:t>
    </dgm:pt>
    <dgm:pt modelId="{5373ECB1-C842-4C07-9763-7A9902C9A842}">
      <dgm:prSet custT="1"/>
      <dgm:spPr/>
      <dgm:t>
        <a:bodyPr/>
        <a:lstStyle/>
        <a:p>
          <a:pPr algn="l"/>
          <a:r>
            <a:rPr lang="en-US" sz="1400" dirty="0" smtClean="0"/>
            <a:t>The school, as a whole, is responsible for proper </a:t>
          </a:r>
          <a:r>
            <a:rPr lang="en-US" sz="1400" b="1" i="1" dirty="0" smtClean="0"/>
            <a:t>administration of financial aid </a:t>
          </a:r>
          <a:r>
            <a:rPr lang="en-US" sz="1400" dirty="0" smtClean="0"/>
            <a:t>programs.</a:t>
          </a:r>
        </a:p>
      </dgm:t>
    </dgm:pt>
    <dgm:pt modelId="{67748316-AD17-4614-8769-64A58E712DF5}" type="sibTrans" cxnId="{1E3302E0-61B8-4BBE-A492-8AFFD07EDAE8}">
      <dgm:prSet/>
      <dgm:spPr/>
      <dgm:t>
        <a:bodyPr/>
        <a:lstStyle/>
        <a:p>
          <a:endParaRPr lang="en-US" sz="1600"/>
        </a:p>
      </dgm:t>
    </dgm:pt>
    <dgm:pt modelId="{52AA0B9B-520F-459B-81C8-7CB9D7F17C29}" type="parTrans" cxnId="{1E3302E0-61B8-4BBE-A492-8AFFD07EDAE8}">
      <dgm:prSet/>
      <dgm:spPr/>
      <dgm:t>
        <a:bodyPr/>
        <a:lstStyle/>
        <a:p>
          <a:endParaRPr lang="en-US" sz="1600"/>
        </a:p>
      </dgm:t>
    </dgm:pt>
    <dgm:pt modelId="{C0C75D06-A717-4B16-BEF5-2F0B72ED96CB}" type="pres">
      <dgm:prSet presAssocID="{B1229610-8293-4F05-A73F-0440B51FA318}" presName="linearFlow" presStyleCnt="0">
        <dgm:presLayoutVars>
          <dgm:dir/>
          <dgm:animLvl val="lvl"/>
          <dgm:resizeHandles val="exact"/>
        </dgm:presLayoutVars>
      </dgm:prSet>
      <dgm:spPr/>
      <dgm:t>
        <a:bodyPr/>
        <a:lstStyle/>
        <a:p>
          <a:endParaRPr lang="en-US"/>
        </a:p>
      </dgm:t>
    </dgm:pt>
    <dgm:pt modelId="{AA14E57E-C96C-40F9-A2C3-6C44B2EEC3B0}" type="pres">
      <dgm:prSet presAssocID="{AA08B85A-9411-493E-AEED-11B63CD91E81}" presName="composite" presStyleCnt="0"/>
      <dgm:spPr/>
    </dgm:pt>
    <dgm:pt modelId="{B56A09FB-8514-4F3A-A10B-C58BB81B0926}" type="pres">
      <dgm:prSet presAssocID="{AA08B85A-9411-493E-AEED-11B63CD91E81}" presName="parentText" presStyleLbl="alignNode1" presStyleIdx="0" presStyleCnt="5">
        <dgm:presLayoutVars>
          <dgm:chMax val="1"/>
          <dgm:bulletEnabled val="1"/>
        </dgm:presLayoutVars>
      </dgm:prSet>
      <dgm:spPr/>
      <dgm:t>
        <a:bodyPr/>
        <a:lstStyle/>
        <a:p>
          <a:endParaRPr lang="en-US"/>
        </a:p>
      </dgm:t>
    </dgm:pt>
    <dgm:pt modelId="{7CF1B04C-CF93-40FB-A69F-4D94256CBB20}" type="pres">
      <dgm:prSet presAssocID="{AA08B85A-9411-493E-AEED-11B63CD91E81}" presName="descendantText" presStyleLbl="alignAcc1" presStyleIdx="0" presStyleCnt="5">
        <dgm:presLayoutVars>
          <dgm:bulletEnabled val="1"/>
        </dgm:presLayoutVars>
      </dgm:prSet>
      <dgm:spPr/>
      <dgm:t>
        <a:bodyPr/>
        <a:lstStyle/>
        <a:p>
          <a:endParaRPr lang="en-US"/>
        </a:p>
      </dgm:t>
    </dgm:pt>
    <dgm:pt modelId="{F77C6E4F-0918-47E3-9C4A-21E087F5FD7D}" type="pres">
      <dgm:prSet presAssocID="{17306F1D-1340-4DC0-8A18-793F7A0247CB}" presName="sp" presStyleCnt="0"/>
      <dgm:spPr/>
    </dgm:pt>
    <dgm:pt modelId="{69BB9F5E-BE33-47B6-9EB6-51555AB9A155}" type="pres">
      <dgm:prSet presAssocID="{D2B771E2-9EE2-4808-9A69-5D37F782006E}" presName="composite" presStyleCnt="0"/>
      <dgm:spPr/>
    </dgm:pt>
    <dgm:pt modelId="{F6DB9123-0145-4AE9-8F73-0831876BDC5F}" type="pres">
      <dgm:prSet presAssocID="{D2B771E2-9EE2-4808-9A69-5D37F782006E}" presName="parentText" presStyleLbl="alignNode1" presStyleIdx="1" presStyleCnt="5">
        <dgm:presLayoutVars>
          <dgm:chMax val="1"/>
          <dgm:bulletEnabled val="1"/>
        </dgm:presLayoutVars>
      </dgm:prSet>
      <dgm:spPr/>
      <dgm:t>
        <a:bodyPr/>
        <a:lstStyle/>
        <a:p>
          <a:endParaRPr lang="en-US"/>
        </a:p>
      </dgm:t>
    </dgm:pt>
    <dgm:pt modelId="{6DB357A4-F8A4-48B8-AA88-08FA983FA9FF}" type="pres">
      <dgm:prSet presAssocID="{D2B771E2-9EE2-4808-9A69-5D37F782006E}" presName="descendantText" presStyleLbl="alignAcc1" presStyleIdx="1" presStyleCnt="5">
        <dgm:presLayoutVars>
          <dgm:bulletEnabled val="1"/>
        </dgm:presLayoutVars>
      </dgm:prSet>
      <dgm:spPr/>
      <dgm:t>
        <a:bodyPr/>
        <a:lstStyle/>
        <a:p>
          <a:endParaRPr lang="en-US"/>
        </a:p>
      </dgm:t>
    </dgm:pt>
    <dgm:pt modelId="{BCDAB1E1-50C5-4070-8214-4CA8690B3FFE}" type="pres">
      <dgm:prSet presAssocID="{78CB9B23-BD5D-46DE-9964-4D0B162874D5}" presName="sp" presStyleCnt="0"/>
      <dgm:spPr/>
    </dgm:pt>
    <dgm:pt modelId="{4EB7E764-CEF5-4BB6-B0D6-5F5FBC7B12DE}" type="pres">
      <dgm:prSet presAssocID="{C0DE6A24-79AB-4401-B686-EBC37633FF03}" presName="composite" presStyleCnt="0"/>
      <dgm:spPr/>
    </dgm:pt>
    <dgm:pt modelId="{E6B0B281-03D2-433B-A7E6-BFA0848FD1CC}" type="pres">
      <dgm:prSet presAssocID="{C0DE6A24-79AB-4401-B686-EBC37633FF03}" presName="parentText" presStyleLbl="alignNode1" presStyleIdx="2" presStyleCnt="5">
        <dgm:presLayoutVars>
          <dgm:chMax val="1"/>
          <dgm:bulletEnabled val="1"/>
        </dgm:presLayoutVars>
      </dgm:prSet>
      <dgm:spPr/>
      <dgm:t>
        <a:bodyPr/>
        <a:lstStyle/>
        <a:p>
          <a:endParaRPr lang="en-US"/>
        </a:p>
      </dgm:t>
    </dgm:pt>
    <dgm:pt modelId="{158FEB6F-4789-40EC-B36B-276E380E4FC6}" type="pres">
      <dgm:prSet presAssocID="{C0DE6A24-79AB-4401-B686-EBC37633FF03}" presName="descendantText" presStyleLbl="alignAcc1" presStyleIdx="2" presStyleCnt="5">
        <dgm:presLayoutVars>
          <dgm:bulletEnabled val="1"/>
        </dgm:presLayoutVars>
      </dgm:prSet>
      <dgm:spPr/>
      <dgm:t>
        <a:bodyPr/>
        <a:lstStyle/>
        <a:p>
          <a:endParaRPr lang="en-US"/>
        </a:p>
      </dgm:t>
    </dgm:pt>
    <dgm:pt modelId="{DD388288-0456-42FE-AEBD-61535380A5AF}" type="pres">
      <dgm:prSet presAssocID="{4C803EE0-E024-45DA-86A6-652ED34FD9CE}" presName="sp" presStyleCnt="0"/>
      <dgm:spPr/>
    </dgm:pt>
    <dgm:pt modelId="{55A4D2AA-7D78-4331-887B-24906C35C9BE}" type="pres">
      <dgm:prSet presAssocID="{9FFB8AC0-BDCF-47F5-ABD3-43837533A410}" presName="composite" presStyleCnt="0"/>
      <dgm:spPr/>
    </dgm:pt>
    <dgm:pt modelId="{83E3CAE4-D691-4705-B1B6-A5450633DF6A}" type="pres">
      <dgm:prSet presAssocID="{9FFB8AC0-BDCF-47F5-ABD3-43837533A410}" presName="parentText" presStyleLbl="alignNode1" presStyleIdx="3" presStyleCnt="5">
        <dgm:presLayoutVars>
          <dgm:chMax val="1"/>
          <dgm:bulletEnabled val="1"/>
        </dgm:presLayoutVars>
      </dgm:prSet>
      <dgm:spPr/>
      <dgm:t>
        <a:bodyPr/>
        <a:lstStyle/>
        <a:p>
          <a:endParaRPr lang="en-US"/>
        </a:p>
      </dgm:t>
    </dgm:pt>
    <dgm:pt modelId="{6027BDC9-44BA-4A17-9C9C-4B6A64CDABA1}" type="pres">
      <dgm:prSet presAssocID="{9FFB8AC0-BDCF-47F5-ABD3-43837533A410}" presName="descendantText" presStyleLbl="alignAcc1" presStyleIdx="3" presStyleCnt="5">
        <dgm:presLayoutVars>
          <dgm:bulletEnabled val="1"/>
        </dgm:presLayoutVars>
      </dgm:prSet>
      <dgm:spPr/>
      <dgm:t>
        <a:bodyPr/>
        <a:lstStyle/>
        <a:p>
          <a:endParaRPr lang="en-US"/>
        </a:p>
      </dgm:t>
    </dgm:pt>
    <dgm:pt modelId="{C9CA26FE-D4CB-47C0-AB0D-74F8FD2BD75D}" type="pres">
      <dgm:prSet presAssocID="{26A204C8-C7A7-4031-8522-44E935252D1E}" presName="sp" presStyleCnt="0"/>
      <dgm:spPr/>
    </dgm:pt>
    <dgm:pt modelId="{901CB2B9-68A1-421D-8D4F-D91E66DBAAE1}" type="pres">
      <dgm:prSet presAssocID="{59B403BD-3C40-49E4-B8AA-415D019D0861}" presName="composite" presStyleCnt="0"/>
      <dgm:spPr/>
    </dgm:pt>
    <dgm:pt modelId="{7C213221-9D76-4021-ABCA-4701BF3BECAB}" type="pres">
      <dgm:prSet presAssocID="{59B403BD-3C40-49E4-B8AA-415D019D0861}" presName="parentText" presStyleLbl="alignNode1" presStyleIdx="4" presStyleCnt="5">
        <dgm:presLayoutVars>
          <dgm:chMax val="1"/>
          <dgm:bulletEnabled val="1"/>
        </dgm:presLayoutVars>
      </dgm:prSet>
      <dgm:spPr/>
      <dgm:t>
        <a:bodyPr/>
        <a:lstStyle/>
        <a:p>
          <a:endParaRPr lang="en-US"/>
        </a:p>
      </dgm:t>
    </dgm:pt>
    <dgm:pt modelId="{23CA83B2-0935-466E-B87F-7274BB4846DB}" type="pres">
      <dgm:prSet presAssocID="{59B403BD-3C40-49E4-B8AA-415D019D0861}" presName="descendantText" presStyleLbl="alignAcc1" presStyleIdx="4" presStyleCnt="5">
        <dgm:presLayoutVars>
          <dgm:bulletEnabled val="1"/>
        </dgm:presLayoutVars>
      </dgm:prSet>
      <dgm:spPr/>
      <dgm:t>
        <a:bodyPr/>
        <a:lstStyle/>
        <a:p>
          <a:endParaRPr lang="en-US"/>
        </a:p>
      </dgm:t>
    </dgm:pt>
  </dgm:ptLst>
  <dgm:cxnLst>
    <dgm:cxn modelId="{036AB431-7F59-4E7A-B84C-C6D510FD2B23}" srcId="{AA08B85A-9411-493E-AEED-11B63CD91E81}" destId="{DB44769F-7975-454E-866E-5ACC08E652B5}" srcOrd="0" destOrd="0" parTransId="{95AEC9F4-9BB9-4F72-8FD3-258A79D5DFB3}" sibTransId="{6293B532-4305-4ABF-8E58-CD17C91B354E}"/>
    <dgm:cxn modelId="{A569D323-610F-4628-895D-CEC0FD752C41}" srcId="{B1229610-8293-4F05-A73F-0440B51FA318}" destId="{D2B771E2-9EE2-4808-9A69-5D37F782006E}" srcOrd="1" destOrd="0" parTransId="{AAFCAD2E-748E-49E6-8E63-1E536CD1B8AE}" sibTransId="{78CB9B23-BD5D-46DE-9964-4D0B162874D5}"/>
    <dgm:cxn modelId="{BA81620B-F7C1-47AC-89A8-601472690695}" type="presOf" srcId="{9FFB8AC0-BDCF-47F5-ABD3-43837533A410}" destId="{83E3CAE4-D691-4705-B1B6-A5450633DF6A}" srcOrd="0" destOrd="0" presId="urn:microsoft.com/office/officeart/2005/8/layout/chevron2"/>
    <dgm:cxn modelId="{E8C4947E-12BD-45A6-B046-6AD2D6FFC504}" srcId="{D2B771E2-9EE2-4808-9A69-5D37F782006E}" destId="{C8B01C73-A5F1-411E-BC77-85B45C45F86F}" srcOrd="0" destOrd="0" parTransId="{674529F7-1F8C-4F8C-931C-C1D9CF47B624}" sibTransId="{4C783831-918E-400E-A282-07785F4D77EE}"/>
    <dgm:cxn modelId="{CA2E2358-340E-4F2B-B3CB-BEF791F21319}" srcId="{B1229610-8293-4F05-A73F-0440B51FA318}" destId="{AA08B85A-9411-493E-AEED-11B63CD91E81}" srcOrd="0" destOrd="0" parTransId="{FFDCEB74-4F2F-4168-AE2A-A52AFCD3E100}" sibTransId="{17306F1D-1340-4DC0-8A18-793F7A0247CB}"/>
    <dgm:cxn modelId="{7CF893D6-3B3C-4417-9B27-28E24FE7EF7D}" type="presOf" srcId="{C8B01C73-A5F1-411E-BC77-85B45C45F86F}" destId="{6DB357A4-F8A4-48B8-AA88-08FA983FA9FF}" srcOrd="0" destOrd="0" presId="urn:microsoft.com/office/officeart/2005/8/layout/chevron2"/>
    <dgm:cxn modelId="{8ED73079-F5C4-4501-9A09-D7890D4FE76F}" type="presOf" srcId="{B1229610-8293-4F05-A73F-0440B51FA318}" destId="{C0C75D06-A717-4B16-BEF5-2F0B72ED96CB}" srcOrd="0" destOrd="0" presId="urn:microsoft.com/office/officeart/2005/8/layout/chevron2"/>
    <dgm:cxn modelId="{A44A8B62-EA44-4D9D-95FF-EC2EA94A7693}" type="presOf" srcId="{59B403BD-3C40-49E4-B8AA-415D019D0861}" destId="{7C213221-9D76-4021-ABCA-4701BF3BECAB}" srcOrd="0" destOrd="0" presId="urn:microsoft.com/office/officeart/2005/8/layout/chevron2"/>
    <dgm:cxn modelId="{E205393D-3953-479C-B522-8BE357AB16D5}" srcId="{9FFB8AC0-BDCF-47F5-ABD3-43837533A410}" destId="{BC250D28-A6BB-4B86-829D-4CA8EF78C8BA}" srcOrd="0" destOrd="0" parTransId="{B2338FE2-16EF-4FA7-8445-DEBDE4272F64}" sibTransId="{2A1D1802-E3BC-4FE7-AB82-080A76A5B022}"/>
    <dgm:cxn modelId="{8AE8833D-5CCE-4C9A-849F-9AB45AE61D1F}" type="presOf" srcId="{D2B771E2-9EE2-4808-9A69-5D37F782006E}" destId="{F6DB9123-0145-4AE9-8F73-0831876BDC5F}" srcOrd="0" destOrd="0" presId="urn:microsoft.com/office/officeart/2005/8/layout/chevron2"/>
    <dgm:cxn modelId="{D8CEE4FD-91C2-415A-A4D3-0C7083D196FB}" type="presOf" srcId="{AA08B85A-9411-493E-AEED-11B63CD91E81}" destId="{B56A09FB-8514-4F3A-A10B-C58BB81B0926}" srcOrd="0" destOrd="0" presId="urn:microsoft.com/office/officeart/2005/8/layout/chevron2"/>
    <dgm:cxn modelId="{1E3302E0-61B8-4BBE-A492-8AFFD07EDAE8}" srcId="{59B403BD-3C40-49E4-B8AA-415D019D0861}" destId="{5373ECB1-C842-4C07-9763-7A9902C9A842}" srcOrd="0" destOrd="0" parTransId="{52AA0B9B-520F-459B-81C8-7CB9D7F17C29}" sibTransId="{67748316-AD17-4614-8769-64A58E712DF5}"/>
    <dgm:cxn modelId="{09322F44-B3D1-4D33-934C-87D8835AB64C}" type="presOf" srcId="{5373ECB1-C842-4C07-9763-7A9902C9A842}" destId="{23CA83B2-0935-466E-B87F-7274BB4846DB}" srcOrd="0" destOrd="0" presId="urn:microsoft.com/office/officeart/2005/8/layout/chevron2"/>
    <dgm:cxn modelId="{53FB9210-4894-4A1A-BB84-E3E923AD6BC9}" srcId="{B1229610-8293-4F05-A73F-0440B51FA318}" destId="{9FFB8AC0-BDCF-47F5-ABD3-43837533A410}" srcOrd="3" destOrd="0" parTransId="{5C70A382-6E37-4BFF-867A-8E5D3AE0B7DE}" sibTransId="{26A204C8-C7A7-4031-8522-44E935252D1E}"/>
    <dgm:cxn modelId="{19FC0986-9B1C-4FDC-964D-909C1DC566E0}" type="presOf" srcId="{C0DE6A24-79AB-4401-B686-EBC37633FF03}" destId="{E6B0B281-03D2-433B-A7E6-BFA0848FD1CC}" srcOrd="0" destOrd="0" presId="urn:microsoft.com/office/officeart/2005/8/layout/chevron2"/>
    <dgm:cxn modelId="{4D94486A-D1DE-4535-8638-CF626431A9E6}" type="presOf" srcId="{DB44769F-7975-454E-866E-5ACC08E652B5}" destId="{7CF1B04C-CF93-40FB-A69F-4D94256CBB20}" srcOrd="0" destOrd="0" presId="urn:microsoft.com/office/officeart/2005/8/layout/chevron2"/>
    <dgm:cxn modelId="{119E9FCA-8B2F-48B7-A2D9-9C0D4F652659}" srcId="{B1229610-8293-4F05-A73F-0440B51FA318}" destId="{59B403BD-3C40-49E4-B8AA-415D019D0861}" srcOrd="4" destOrd="0" parTransId="{7C713F59-ACEA-4143-91BD-DAE9D2A3D288}" sibTransId="{DF78CDFA-0759-4677-9434-188E1CF21918}"/>
    <dgm:cxn modelId="{710A76BF-E8F0-413B-BA3E-94627755AB3A}" type="presOf" srcId="{BC250D28-A6BB-4B86-829D-4CA8EF78C8BA}" destId="{6027BDC9-44BA-4A17-9C9C-4B6A64CDABA1}" srcOrd="0" destOrd="0" presId="urn:microsoft.com/office/officeart/2005/8/layout/chevron2"/>
    <dgm:cxn modelId="{6449559E-DF4B-4DEC-8029-69FFB09B6CF9}" srcId="{B1229610-8293-4F05-A73F-0440B51FA318}" destId="{C0DE6A24-79AB-4401-B686-EBC37633FF03}" srcOrd="2" destOrd="0" parTransId="{51F7062D-030C-4171-BDEE-091836D5C298}" sibTransId="{4C803EE0-E024-45DA-86A6-652ED34FD9CE}"/>
    <dgm:cxn modelId="{17EA996F-E0BF-4DEF-B664-5E0E5EAB23A2}" type="presOf" srcId="{4087F52E-25D3-48CD-B215-F3B7A4125117}" destId="{158FEB6F-4789-40EC-B36B-276E380E4FC6}" srcOrd="0" destOrd="0" presId="urn:microsoft.com/office/officeart/2005/8/layout/chevron2"/>
    <dgm:cxn modelId="{2E48E137-CC46-4436-9F8B-8494A2D0620F}" srcId="{C0DE6A24-79AB-4401-B686-EBC37633FF03}" destId="{4087F52E-25D3-48CD-B215-F3B7A4125117}" srcOrd="0" destOrd="0" parTransId="{253AA835-C1B8-49C5-8660-653A19B329A9}" sibTransId="{8C25BC4E-9690-461C-AFF5-460019102DE4}"/>
    <dgm:cxn modelId="{81B2AEDD-9C73-4CD1-B6DD-A4E6E3DA93B8}" type="presParOf" srcId="{C0C75D06-A717-4B16-BEF5-2F0B72ED96CB}" destId="{AA14E57E-C96C-40F9-A2C3-6C44B2EEC3B0}" srcOrd="0" destOrd="0" presId="urn:microsoft.com/office/officeart/2005/8/layout/chevron2"/>
    <dgm:cxn modelId="{7B5D3AD0-5AF3-4203-9844-54855F2362BD}" type="presParOf" srcId="{AA14E57E-C96C-40F9-A2C3-6C44B2EEC3B0}" destId="{B56A09FB-8514-4F3A-A10B-C58BB81B0926}" srcOrd="0" destOrd="0" presId="urn:microsoft.com/office/officeart/2005/8/layout/chevron2"/>
    <dgm:cxn modelId="{69062BC7-BE0A-4DD8-80FD-E0EBDC493EE5}" type="presParOf" srcId="{AA14E57E-C96C-40F9-A2C3-6C44B2EEC3B0}" destId="{7CF1B04C-CF93-40FB-A69F-4D94256CBB20}" srcOrd="1" destOrd="0" presId="urn:microsoft.com/office/officeart/2005/8/layout/chevron2"/>
    <dgm:cxn modelId="{5B151665-A384-4404-B526-70A0C87E8F1D}" type="presParOf" srcId="{C0C75D06-A717-4B16-BEF5-2F0B72ED96CB}" destId="{F77C6E4F-0918-47E3-9C4A-21E087F5FD7D}" srcOrd="1" destOrd="0" presId="urn:microsoft.com/office/officeart/2005/8/layout/chevron2"/>
    <dgm:cxn modelId="{08D3B86D-625D-42E2-A07A-893A18793B15}" type="presParOf" srcId="{C0C75D06-A717-4B16-BEF5-2F0B72ED96CB}" destId="{69BB9F5E-BE33-47B6-9EB6-51555AB9A155}" srcOrd="2" destOrd="0" presId="urn:microsoft.com/office/officeart/2005/8/layout/chevron2"/>
    <dgm:cxn modelId="{CDF2F36B-3837-432D-A601-5A33F289520D}" type="presParOf" srcId="{69BB9F5E-BE33-47B6-9EB6-51555AB9A155}" destId="{F6DB9123-0145-4AE9-8F73-0831876BDC5F}" srcOrd="0" destOrd="0" presId="urn:microsoft.com/office/officeart/2005/8/layout/chevron2"/>
    <dgm:cxn modelId="{AE2F7B00-177A-4310-A8D5-FB32B68B4D99}" type="presParOf" srcId="{69BB9F5E-BE33-47B6-9EB6-51555AB9A155}" destId="{6DB357A4-F8A4-48B8-AA88-08FA983FA9FF}" srcOrd="1" destOrd="0" presId="urn:microsoft.com/office/officeart/2005/8/layout/chevron2"/>
    <dgm:cxn modelId="{685350ED-39C3-4DC1-8A3E-6E4D70BD323E}" type="presParOf" srcId="{C0C75D06-A717-4B16-BEF5-2F0B72ED96CB}" destId="{BCDAB1E1-50C5-4070-8214-4CA8690B3FFE}" srcOrd="3" destOrd="0" presId="urn:microsoft.com/office/officeart/2005/8/layout/chevron2"/>
    <dgm:cxn modelId="{4447FC87-3EA3-4425-9329-502F4478369C}" type="presParOf" srcId="{C0C75D06-A717-4B16-BEF5-2F0B72ED96CB}" destId="{4EB7E764-CEF5-4BB6-B0D6-5F5FBC7B12DE}" srcOrd="4" destOrd="0" presId="urn:microsoft.com/office/officeart/2005/8/layout/chevron2"/>
    <dgm:cxn modelId="{81F8ED76-FA13-4EE2-9607-4D03C4E50F20}" type="presParOf" srcId="{4EB7E764-CEF5-4BB6-B0D6-5F5FBC7B12DE}" destId="{E6B0B281-03D2-433B-A7E6-BFA0848FD1CC}" srcOrd="0" destOrd="0" presId="urn:microsoft.com/office/officeart/2005/8/layout/chevron2"/>
    <dgm:cxn modelId="{13ABE007-FF9C-44DA-A02D-2D37A6815494}" type="presParOf" srcId="{4EB7E764-CEF5-4BB6-B0D6-5F5FBC7B12DE}" destId="{158FEB6F-4789-40EC-B36B-276E380E4FC6}" srcOrd="1" destOrd="0" presId="urn:microsoft.com/office/officeart/2005/8/layout/chevron2"/>
    <dgm:cxn modelId="{70D35159-92E7-4EFB-8373-6B2EC2B3180D}" type="presParOf" srcId="{C0C75D06-A717-4B16-BEF5-2F0B72ED96CB}" destId="{DD388288-0456-42FE-AEBD-61535380A5AF}" srcOrd="5" destOrd="0" presId="urn:microsoft.com/office/officeart/2005/8/layout/chevron2"/>
    <dgm:cxn modelId="{DCB40EB4-59AE-45B2-83D6-FA79ED318F90}" type="presParOf" srcId="{C0C75D06-A717-4B16-BEF5-2F0B72ED96CB}" destId="{55A4D2AA-7D78-4331-887B-24906C35C9BE}" srcOrd="6" destOrd="0" presId="urn:microsoft.com/office/officeart/2005/8/layout/chevron2"/>
    <dgm:cxn modelId="{35FEF368-6C73-471E-956F-827D44F91D98}" type="presParOf" srcId="{55A4D2AA-7D78-4331-887B-24906C35C9BE}" destId="{83E3CAE4-D691-4705-B1B6-A5450633DF6A}" srcOrd="0" destOrd="0" presId="urn:microsoft.com/office/officeart/2005/8/layout/chevron2"/>
    <dgm:cxn modelId="{2429C8A7-0DB6-4327-A442-C5DA25B1A5FF}" type="presParOf" srcId="{55A4D2AA-7D78-4331-887B-24906C35C9BE}" destId="{6027BDC9-44BA-4A17-9C9C-4B6A64CDABA1}" srcOrd="1" destOrd="0" presId="urn:microsoft.com/office/officeart/2005/8/layout/chevron2"/>
    <dgm:cxn modelId="{CF419CE2-E976-456D-A692-59D6A974E56D}" type="presParOf" srcId="{C0C75D06-A717-4B16-BEF5-2F0B72ED96CB}" destId="{C9CA26FE-D4CB-47C0-AB0D-74F8FD2BD75D}" srcOrd="7" destOrd="0" presId="urn:microsoft.com/office/officeart/2005/8/layout/chevron2"/>
    <dgm:cxn modelId="{5BA60801-1D2B-477A-BC15-74C0B288B81B}" type="presParOf" srcId="{C0C75D06-A717-4B16-BEF5-2F0B72ED96CB}" destId="{901CB2B9-68A1-421D-8D4F-D91E66DBAAE1}" srcOrd="8" destOrd="0" presId="urn:microsoft.com/office/officeart/2005/8/layout/chevron2"/>
    <dgm:cxn modelId="{7993250C-D554-4768-ADBA-D097DD7EDBC4}" type="presParOf" srcId="{901CB2B9-68A1-421D-8D4F-D91E66DBAAE1}" destId="{7C213221-9D76-4021-ABCA-4701BF3BECAB}" srcOrd="0" destOrd="0" presId="urn:microsoft.com/office/officeart/2005/8/layout/chevron2"/>
    <dgm:cxn modelId="{B7BE6F97-149D-464B-9E78-DDDB756E9563}" type="presParOf" srcId="{901CB2B9-68A1-421D-8D4F-D91E66DBAAE1}" destId="{23CA83B2-0935-466E-B87F-7274BB4846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5E80B4-DDBB-4E14-82D8-2B0F6878CB06}" type="doc">
      <dgm:prSet loTypeId="urn:microsoft.com/office/officeart/2005/8/layout/cycle4#1" loCatId="relationship" qsTypeId="urn:microsoft.com/office/officeart/2005/8/quickstyle/simple1" qsCatId="simple" csTypeId="urn:microsoft.com/office/officeart/2005/8/colors/colorful2" csCatId="colorful" phldr="1"/>
      <dgm:spPr/>
      <dgm:t>
        <a:bodyPr/>
        <a:lstStyle/>
        <a:p>
          <a:endParaRPr lang="en-US"/>
        </a:p>
      </dgm:t>
    </dgm:pt>
    <dgm:pt modelId="{140401E3-1C68-4D15-9E84-F4389BD3ABBB}">
      <dgm:prSet phldrT="[Text]"/>
      <dgm:spPr/>
      <dgm:t>
        <a:bodyPr/>
        <a:lstStyle/>
        <a:p>
          <a:r>
            <a:rPr lang="en-US" i="1" dirty="0" smtClean="0"/>
            <a:t>Step 1:  </a:t>
          </a:r>
          <a:r>
            <a:rPr lang="en-US" b="1" dirty="0" smtClean="0"/>
            <a:t>Determine Student Eligibility</a:t>
          </a:r>
          <a:endParaRPr lang="en-US" b="1" dirty="0"/>
        </a:p>
      </dgm:t>
    </dgm:pt>
    <dgm:pt modelId="{23FD4961-BC98-4418-A7E0-E1B04EA258B9}" type="parTrans" cxnId="{3BAB9DD0-1167-4F4F-8241-FD4CC777C716}">
      <dgm:prSet/>
      <dgm:spPr/>
      <dgm:t>
        <a:bodyPr/>
        <a:lstStyle/>
        <a:p>
          <a:endParaRPr lang="en-US"/>
        </a:p>
      </dgm:t>
    </dgm:pt>
    <dgm:pt modelId="{E927AAA1-6CC4-4685-897F-B45AEFBEB38F}" type="sibTrans" cxnId="{3BAB9DD0-1167-4F4F-8241-FD4CC777C716}">
      <dgm:prSet/>
      <dgm:spPr/>
      <dgm:t>
        <a:bodyPr/>
        <a:lstStyle/>
        <a:p>
          <a:endParaRPr lang="en-US"/>
        </a:p>
      </dgm:t>
    </dgm:pt>
    <dgm:pt modelId="{E18FA91F-4E39-4270-B778-2C97FEC32550}">
      <dgm:prSet phldrT="[Text]"/>
      <dgm:spPr/>
      <dgm:t>
        <a:bodyPr/>
        <a:lstStyle/>
        <a:p>
          <a:r>
            <a:rPr lang="en-US" i="1" dirty="0" smtClean="0"/>
            <a:t>Step 2:  </a:t>
          </a:r>
          <a:r>
            <a:rPr lang="en-US" b="1" dirty="0" smtClean="0"/>
            <a:t>Package Aid</a:t>
          </a:r>
          <a:endParaRPr lang="en-US" b="1" dirty="0"/>
        </a:p>
      </dgm:t>
    </dgm:pt>
    <dgm:pt modelId="{774380D4-76AA-413A-BC83-F1E7C8BBB4C3}" type="parTrans" cxnId="{74E12893-385E-48A4-8344-DAA2091333E3}">
      <dgm:prSet/>
      <dgm:spPr/>
      <dgm:t>
        <a:bodyPr/>
        <a:lstStyle/>
        <a:p>
          <a:endParaRPr lang="en-US"/>
        </a:p>
      </dgm:t>
    </dgm:pt>
    <dgm:pt modelId="{2A6F7CFD-6B37-4B43-A69B-85E7990B5C69}" type="sibTrans" cxnId="{74E12893-385E-48A4-8344-DAA2091333E3}">
      <dgm:prSet/>
      <dgm:spPr/>
      <dgm:t>
        <a:bodyPr/>
        <a:lstStyle/>
        <a:p>
          <a:endParaRPr lang="en-US"/>
        </a:p>
      </dgm:t>
    </dgm:pt>
    <dgm:pt modelId="{C8DEBE24-73DF-4D7A-A75B-7B0767A89B62}">
      <dgm:prSet phldrT="[Text]"/>
      <dgm:spPr/>
      <dgm:t>
        <a:bodyPr/>
        <a:lstStyle/>
        <a:p>
          <a:r>
            <a:rPr lang="en-US" i="1" dirty="0" smtClean="0"/>
            <a:t>Step 3: </a:t>
          </a:r>
          <a:r>
            <a:rPr lang="en-US" b="1" dirty="0" smtClean="0"/>
            <a:t>Disburse Aid</a:t>
          </a:r>
          <a:endParaRPr lang="en-US" b="1" dirty="0"/>
        </a:p>
      </dgm:t>
    </dgm:pt>
    <dgm:pt modelId="{7099AC0C-CFB1-4D4A-BF96-7E5B1FA3DCD4}" type="parTrans" cxnId="{A0CCC609-9436-4057-A106-715A9C14BF9D}">
      <dgm:prSet/>
      <dgm:spPr/>
      <dgm:t>
        <a:bodyPr/>
        <a:lstStyle/>
        <a:p>
          <a:endParaRPr lang="en-US"/>
        </a:p>
      </dgm:t>
    </dgm:pt>
    <dgm:pt modelId="{DA783011-13F1-4241-B176-DC47B237CBDC}" type="sibTrans" cxnId="{A0CCC609-9436-4057-A106-715A9C14BF9D}">
      <dgm:prSet/>
      <dgm:spPr/>
      <dgm:t>
        <a:bodyPr/>
        <a:lstStyle/>
        <a:p>
          <a:endParaRPr lang="en-US"/>
        </a:p>
      </dgm:t>
    </dgm:pt>
    <dgm:pt modelId="{85B2798B-2CB3-4F67-B1B5-CB545DDCB743}">
      <dgm:prSet phldrT="[Text]"/>
      <dgm:spPr/>
      <dgm:t>
        <a:bodyPr/>
        <a:lstStyle/>
        <a:p>
          <a:r>
            <a:rPr lang="en-US" i="1" dirty="0" smtClean="0"/>
            <a:t>Step 4:</a:t>
          </a:r>
        </a:p>
        <a:p>
          <a:r>
            <a:rPr lang="en-US" b="1" dirty="0" smtClean="0"/>
            <a:t>Deal with Student Departures and Withdrawals</a:t>
          </a:r>
          <a:endParaRPr lang="en-US" b="1" dirty="0"/>
        </a:p>
      </dgm:t>
    </dgm:pt>
    <dgm:pt modelId="{18339A37-61D4-4CE0-9BAA-AE1FA2EA1537}" type="parTrans" cxnId="{7CE0508D-33C7-469A-9EB1-5C97EB845D0C}">
      <dgm:prSet/>
      <dgm:spPr/>
      <dgm:t>
        <a:bodyPr/>
        <a:lstStyle/>
        <a:p>
          <a:endParaRPr lang="en-US"/>
        </a:p>
      </dgm:t>
    </dgm:pt>
    <dgm:pt modelId="{5D4D034E-5358-4056-B672-08E21F6F31C3}" type="sibTrans" cxnId="{7CE0508D-33C7-469A-9EB1-5C97EB845D0C}">
      <dgm:prSet/>
      <dgm:spPr/>
      <dgm:t>
        <a:bodyPr/>
        <a:lstStyle/>
        <a:p>
          <a:endParaRPr lang="en-US"/>
        </a:p>
      </dgm:t>
    </dgm:pt>
    <dgm:pt modelId="{3FBA2943-32E9-49C1-950C-A3B1B918050B}" type="pres">
      <dgm:prSet presAssocID="{805E80B4-DDBB-4E14-82D8-2B0F6878CB06}" presName="cycleMatrixDiagram" presStyleCnt="0">
        <dgm:presLayoutVars>
          <dgm:chMax val="1"/>
          <dgm:dir/>
          <dgm:animLvl val="lvl"/>
          <dgm:resizeHandles val="exact"/>
        </dgm:presLayoutVars>
      </dgm:prSet>
      <dgm:spPr/>
      <dgm:t>
        <a:bodyPr/>
        <a:lstStyle/>
        <a:p>
          <a:endParaRPr lang="en-US"/>
        </a:p>
      </dgm:t>
    </dgm:pt>
    <dgm:pt modelId="{BF92B853-8118-4D0F-B076-DA365910BFCF}" type="pres">
      <dgm:prSet presAssocID="{805E80B4-DDBB-4E14-82D8-2B0F6878CB06}" presName="children" presStyleCnt="0"/>
      <dgm:spPr/>
      <dgm:t>
        <a:bodyPr/>
        <a:lstStyle/>
        <a:p>
          <a:endParaRPr lang="en-US"/>
        </a:p>
      </dgm:t>
    </dgm:pt>
    <dgm:pt modelId="{D577F0AF-4984-45AF-93BA-3AB7AF881838}" type="pres">
      <dgm:prSet presAssocID="{805E80B4-DDBB-4E14-82D8-2B0F6878CB06}" presName="childPlaceholder" presStyleCnt="0"/>
      <dgm:spPr/>
      <dgm:t>
        <a:bodyPr/>
        <a:lstStyle/>
        <a:p>
          <a:endParaRPr lang="en-US"/>
        </a:p>
      </dgm:t>
    </dgm:pt>
    <dgm:pt modelId="{014B99A6-7A56-4D33-91D5-A64AF40A628A}" type="pres">
      <dgm:prSet presAssocID="{805E80B4-DDBB-4E14-82D8-2B0F6878CB06}" presName="circle" presStyleCnt="0"/>
      <dgm:spPr/>
      <dgm:t>
        <a:bodyPr/>
        <a:lstStyle/>
        <a:p>
          <a:endParaRPr lang="en-US"/>
        </a:p>
      </dgm:t>
    </dgm:pt>
    <dgm:pt modelId="{82B07DA3-FCE3-4B60-B33D-9B5989FBBB79}" type="pres">
      <dgm:prSet presAssocID="{805E80B4-DDBB-4E14-82D8-2B0F6878CB06}" presName="quadrant1" presStyleLbl="node1" presStyleIdx="0" presStyleCnt="4">
        <dgm:presLayoutVars>
          <dgm:chMax val="1"/>
          <dgm:bulletEnabled val="1"/>
        </dgm:presLayoutVars>
      </dgm:prSet>
      <dgm:spPr/>
      <dgm:t>
        <a:bodyPr/>
        <a:lstStyle/>
        <a:p>
          <a:endParaRPr lang="en-US"/>
        </a:p>
      </dgm:t>
    </dgm:pt>
    <dgm:pt modelId="{11F51B09-DE23-4E91-B20F-F857BF7C0478}" type="pres">
      <dgm:prSet presAssocID="{805E80B4-DDBB-4E14-82D8-2B0F6878CB06}" presName="quadrant2" presStyleLbl="node1" presStyleIdx="1" presStyleCnt="4">
        <dgm:presLayoutVars>
          <dgm:chMax val="1"/>
          <dgm:bulletEnabled val="1"/>
        </dgm:presLayoutVars>
      </dgm:prSet>
      <dgm:spPr/>
      <dgm:t>
        <a:bodyPr/>
        <a:lstStyle/>
        <a:p>
          <a:endParaRPr lang="en-US"/>
        </a:p>
      </dgm:t>
    </dgm:pt>
    <dgm:pt modelId="{3C11038F-5CAF-4EF4-9642-D9AB971CAD16}" type="pres">
      <dgm:prSet presAssocID="{805E80B4-DDBB-4E14-82D8-2B0F6878CB06}" presName="quadrant3" presStyleLbl="node1" presStyleIdx="2" presStyleCnt="4">
        <dgm:presLayoutVars>
          <dgm:chMax val="1"/>
          <dgm:bulletEnabled val="1"/>
        </dgm:presLayoutVars>
      </dgm:prSet>
      <dgm:spPr/>
      <dgm:t>
        <a:bodyPr/>
        <a:lstStyle/>
        <a:p>
          <a:endParaRPr lang="en-US"/>
        </a:p>
      </dgm:t>
    </dgm:pt>
    <dgm:pt modelId="{281F858A-D983-4F1F-9D8B-A38F11CC3C49}" type="pres">
      <dgm:prSet presAssocID="{805E80B4-DDBB-4E14-82D8-2B0F6878CB06}" presName="quadrant4" presStyleLbl="node1" presStyleIdx="3" presStyleCnt="4">
        <dgm:presLayoutVars>
          <dgm:chMax val="1"/>
          <dgm:bulletEnabled val="1"/>
        </dgm:presLayoutVars>
      </dgm:prSet>
      <dgm:spPr/>
      <dgm:t>
        <a:bodyPr/>
        <a:lstStyle/>
        <a:p>
          <a:endParaRPr lang="en-US"/>
        </a:p>
      </dgm:t>
    </dgm:pt>
    <dgm:pt modelId="{097CE7AF-F4B7-428C-8F70-488BEF03D448}" type="pres">
      <dgm:prSet presAssocID="{805E80B4-DDBB-4E14-82D8-2B0F6878CB06}" presName="quadrantPlaceholder" presStyleCnt="0"/>
      <dgm:spPr/>
      <dgm:t>
        <a:bodyPr/>
        <a:lstStyle/>
        <a:p>
          <a:endParaRPr lang="en-US"/>
        </a:p>
      </dgm:t>
    </dgm:pt>
    <dgm:pt modelId="{BF202770-196D-436B-B256-43C0C2C7B260}" type="pres">
      <dgm:prSet presAssocID="{805E80B4-DDBB-4E14-82D8-2B0F6878CB06}" presName="center1" presStyleLbl="fgShp" presStyleIdx="0" presStyleCnt="2"/>
      <dgm:spPr/>
      <dgm:t>
        <a:bodyPr/>
        <a:lstStyle/>
        <a:p>
          <a:endParaRPr lang="en-US"/>
        </a:p>
      </dgm:t>
    </dgm:pt>
    <dgm:pt modelId="{05DE8B07-D44E-49AF-B9EF-E0A5B7DD1CA0}" type="pres">
      <dgm:prSet presAssocID="{805E80B4-DDBB-4E14-82D8-2B0F6878CB06}" presName="center2" presStyleLbl="fgShp" presStyleIdx="1" presStyleCnt="2"/>
      <dgm:spPr/>
      <dgm:t>
        <a:bodyPr/>
        <a:lstStyle/>
        <a:p>
          <a:endParaRPr lang="en-US"/>
        </a:p>
      </dgm:t>
    </dgm:pt>
  </dgm:ptLst>
  <dgm:cxnLst>
    <dgm:cxn modelId="{B663D64B-FA53-4F42-84E2-4F2ADC652A83}" type="presOf" srcId="{E18FA91F-4E39-4270-B778-2C97FEC32550}" destId="{11F51B09-DE23-4E91-B20F-F857BF7C0478}" srcOrd="0" destOrd="0" presId="urn:microsoft.com/office/officeart/2005/8/layout/cycle4#1"/>
    <dgm:cxn modelId="{A0CCC609-9436-4057-A106-715A9C14BF9D}" srcId="{805E80B4-DDBB-4E14-82D8-2B0F6878CB06}" destId="{C8DEBE24-73DF-4D7A-A75B-7B0767A89B62}" srcOrd="2" destOrd="0" parTransId="{7099AC0C-CFB1-4D4A-BF96-7E5B1FA3DCD4}" sibTransId="{DA783011-13F1-4241-B176-DC47B237CBDC}"/>
    <dgm:cxn modelId="{7CE0508D-33C7-469A-9EB1-5C97EB845D0C}" srcId="{805E80B4-DDBB-4E14-82D8-2B0F6878CB06}" destId="{85B2798B-2CB3-4F67-B1B5-CB545DDCB743}" srcOrd="3" destOrd="0" parTransId="{18339A37-61D4-4CE0-9BAA-AE1FA2EA1537}" sibTransId="{5D4D034E-5358-4056-B672-08E21F6F31C3}"/>
    <dgm:cxn modelId="{3BAB9DD0-1167-4F4F-8241-FD4CC777C716}" srcId="{805E80B4-DDBB-4E14-82D8-2B0F6878CB06}" destId="{140401E3-1C68-4D15-9E84-F4389BD3ABBB}" srcOrd="0" destOrd="0" parTransId="{23FD4961-BC98-4418-A7E0-E1B04EA258B9}" sibTransId="{E927AAA1-6CC4-4685-897F-B45AEFBEB38F}"/>
    <dgm:cxn modelId="{F34063BB-947F-49B4-9F93-F06DC27581DE}" type="presOf" srcId="{140401E3-1C68-4D15-9E84-F4389BD3ABBB}" destId="{82B07DA3-FCE3-4B60-B33D-9B5989FBBB79}" srcOrd="0" destOrd="0" presId="urn:microsoft.com/office/officeart/2005/8/layout/cycle4#1"/>
    <dgm:cxn modelId="{BF2E0F75-9FEA-48E5-8ECC-2E1FB14F210A}" type="presOf" srcId="{805E80B4-DDBB-4E14-82D8-2B0F6878CB06}" destId="{3FBA2943-32E9-49C1-950C-A3B1B918050B}" srcOrd="0" destOrd="0" presId="urn:microsoft.com/office/officeart/2005/8/layout/cycle4#1"/>
    <dgm:cxn modelId="{FA7794B3-CACB-4A4E-9C90-1A0D9112DC03}" type="presOf" srcId="{85B2798B-2CB3-4F67-B1B5-CB545DDCB743}" destId="{281F858A-D983-4F1F-9D8B-A38F11CC3C49}" srcOrd="0" destOrd="0" presId="urn:microsoft.com/office/officeart/2005/8/layout/cycle4#1"/>
    <dgm:cxn modelId="{74E12893-385E-48A4-8344-DAA2091333E3}" srcId="{805E80B4-DDBB-4E14-82D8-2B0F6878CB06}" destId="{E18FA91F-4E39-4270-B778-2C97FEC32550}" srcOrd="1" destOrd="0" parTransId="{774380D4-76AA-413A-BC83-F1E7C8BBB4C3}" sibTransId="{2A6F7CFD-6B37-4B43-A69B-85E7990B5C69}"/>
    <dgm:cxn modelId="{3F68FE77-49EB-4AAA-9C80-ABFA4E4384EC}" type="presOf" srcId="{C8DEBE24-73DF-4D7A-A75B-7B0767A89B62}" destId="{3C11038F-5CAF-4EF4-9642-D9AB971CAD16}" srcOrd="0" destOrd="0" presId="urn:microsoft.com/office/officeart/2005/8/layout/cycle4#1"/>
    <dgm:cxn modelId="{D9B58A4F-9EA3-47B4-8A7B-05C38987A9DD}" type="presParOf" srcId="{3FBA2943-32E9-49C1-950C-A3B1B918050B}" destId="{BF92B853-8118-4D0F-B076-DA365910BFCF}" srcOrd="0" destOrd="0" presId="urn:microsoft.com/office/officeart/2005/8/layout/cycle4#1"/>
    <dgm:cxn modelId="{B0D68C69-F4A2-45B0-8C79-77ABF6674C89}" type="presParOf" srcId="{BF92B853-8118-4D0F-B076-DA365910BFCF}" destId="{D577F0AF-4984-45AF-93BA-3AB7AF881838}" srcOrd="0" destOrd="0" presId="urn:microsoft.com/office/officeart/2005/8/layout/cycle4#1"/>
    <dgm:cxn modelId="{0E2C000F-32D5-4DA8-A31D-E1981E22F535}" type="presParOf" srcId="{3FBA2943-32E9-49C1-950C-A3B1B918050B}" destId="{014B99A6-7A56-4D33-91D5-A64AF40A628A}" srcOrd="1" destOrd="0" presId="urn:microsoft.com/office/officeart/2005/8/layout/cycle4#1"/>
    <dgm:cxn modelId="{C9BD2AAC-8872-4E41-96B7-334E841EE790}" type="presParOf" srcId="{014B99A6-7A56-4D33-91D5-A64AF40A628A}" destId="{82B07DA3-FCE3-4B60-B33D-9B5989FBBB79}" srcOrd="0" destOrd="0" presId="urn:microsoft.com/office/officeart/2005/8/layout/cycle4#1"/>
    <dgm:cxn modelId="{E245BABE-71BF-40B4-A102-8EEB719C46D5}" type="presParOf" srcId="{014B99A6-7A56-4D33-91D5-A64AF40A628A}" destId="{11F51B09-DE23-4E91-B20F-F857BF7C0478}" srcOrd="1" destOrd="0" presId="urn:microsoft.com/office/officeart/2005/8/layout/cycle4#1"/>
    <dgm:cxn modelId="{15591B33-C54D-4874-8155-2BE7DDCF56A1}" type="presParOf" srcId="{014B99A6-7A56-4D33-91D5-A64AF40A628A}" destId="{3C11038F-5CAF-4EF4-9642-D9AB971CAD16}" srcOrd="2" destOrd="0" presId="urn:microsoft.com/office/officeart/2005/8/layout/cycle4#1"/>
    <dgm:cxn modelId="{C581E7B8-8B20-4E18-8084-A307031277A4}" type="presParOf" srcId="{014B99A6-7A56-4D33-91D5-A64AF40A628A}" destId="{281F858A-D983-4F1F-9D8B-A38F11CC3C49}" srcOrd="3" destOrd="0" presId="urn:microsoft.com/office/officeart/2005/8/layout/cycle4#1"/>
    <dgm:cxn modelId="{5595F203-180E-4184-8E34-0FEF2EDBD8C7}" type="presParOf" srcId="{014B99A6-7A56-4D33-91D5-A64AF40A628A}" destId="{097CE7AF-F4B7-428C-8F70-488BEF03D448}" srcOrd="4" destOrd="0" presId="urn:microsoft.com/office/officeart/2005/8/layout/cycle4#1"/>
    <dgm:cxn modelId="{9E051718-684B-479F-B706-13E772B28953}" type="presParOf" srcId="{3FBA2943-32E9-49C1-950C-A3B1B918050B}" destId="{BF202770-196D-436B-B256-43C0C2C7B260}" srcOrd="2" destOrd="0" presId="urn:microsoft.com/office/officeart/2005/8/layout/cycle4#1"/>
    <dgm:cxn modelId="{F1597D81-3609-487E-8CED-A00AB976B178}" type="presParOf" srcId="{3FBA2943-32E9-49C1-950C-A3B1B918050B}" destId="{05DE8B07-D44E-49AF-B9EF-E0A5B7DD1CA0}"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A4AE7C-C963-44E3-A18E-6983060ED825}"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n-US"/>
        </a:p>
      </dgm:t>
    </dgm:pt>
    <dgm:pt modelId="{E1148AF2-89C4-4A40-993C-34100DDE802C}">
      <dgm:prSet phldrT="[Text]" custT="1"/>
      <dgm:spPr>
        <a:xfrm>
          <a:off x="0" y="3495535"/>
          <a:ext cx="8229599" cy="635551"/>
        </a:xfrm>
        <a:solidFill>
          <a:srgbClr val="C0504D">
            <a:hueOff val="3901266"/>
            <a:satOff val="-4866"/>
            <a:lumOff val="1144"/>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Arial Narrow" pitchFamily="34" charset="0"/>
              <a:ea typeface="+mn-ea"/>
              <a:cs typeface="+mn-cs"/>
            </a:rPr>
            <a:t>PIN.ed.gov</a:t>
          </a:r>
          <a:endParaRPr lang="en-US" sz="2400" b="1" dirty="0">
            <a:solidFill>
              <a:sysClr val="window" lastClr="FFFFFF"/>
            </a:solidFill>
            <a:latin typeface="Arial Narrow" pitchFamily="34" charset="0"/>
            <a:ea typeface="+mn-ea"/>
            <a:cs typeface="+mn-cs"/>
          </a:endParaRPr>
        </a:p>
      </dgm:t>
    </dgm:pt>
    <dgm:pt modelId="{F5211E4E-9F46-4881-B59E-1ED03BDD1999}" type="sibTrans" cxnId="{4C9405E0-2444-40B1-A4C5-B0B59C91F422}">
      <dgm:prSet/>
      <dgm:spPr/>
      <dgm:t>
        <a:bodyPr/>
        <a:lstStyle/>
        <a:p>
          <a:endParaRPr lang="en-US"/>
        </a:p>
      </dgm:t>
    </dgm:pt>
    <dgm:pt modelId="{5F2918FE-D967-43D2-B839-A6B5AA98C4FA}" type="parTrans" cxnId="{4C9405E0-2444-40B1-A4C5-B0B59C91F422}">
      <dgm:prSet/>
      <dgm:spPr/>
      <dgm:t>
        <a:bodyPr/>
        <a:lstStyle/>
        <a:p>
          <a:endParaRPr lang="en-US"/>
        </a:p>
      </dgm:t>
    </dgm:pt>
    <dgm:pt modelId="{DAC13499-212D-42FD-8931-8B9971EE75F2}">
      <dgm:prSet phldrT="[Text]" custT="1"/>
      <dgm:spPr>
        <a:xfrm>
          <a:off x="0" y="2796428"/>
          <a:ext cx="8229599" cy="635551"/>
        </a:xfrm>
        <a:solidFill>
          <a:srgbClr val="C0504D">
            <a:hueOff val="3121013"/>
            <a:satOff val="-3893"/>
            <a:lumOff val="915"/>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Arial Narrow" pitchFamily="34" charset="0"/>
              <a:ea typeface="+mn-ea"/>
              <a:cs typeface="+mn-cs"/>
            </a:rPr>
            <a:t>FAFSA.gov</a:t>
          </a:r>
          <a:endParaRPr lang="en-US" sz="2400" b="1" dirty="0">
            <a:solidFill>
              <a:sysClr val="window" lastClr="FFFFFF"/>
            </a:solidFill>
            <a:latin typeface="Arial Narrow" pitchFamily="34" charset="0"/>
            <a:ea typeface="+mn-ea"/>
            <a:cs typeface="+mn-cs"/>
          </a:endParaRPr>
        </a:p>
      </dgm:t>
    </dgm:pt>
    <dgm:pt modelId="{B6B860DC-E7D7-4A49-BB0F-B6EE78930AB3}" type="sibTrans" cxnId="{87470CD1-E92C-4C75-B1D1-62D0BC965CB8}">
      <dgm:prSet/>
      <dgm:spPr/>
      <dgm:t>
        <a:bodyPr/>
        <a:lstStyle/>
        <a:p>
          <a:endParaRPr lang="en-US"/>
        </a:p>
      </dgm:t>
    </dgm:pt>
    <dgm:pt modelId="{560545CD-75C7-4A30-8926-DFC9A4FECB87}" type="parTrans" cxnId="{87470CD1-E92C-4C75-B1D1-62D0BC965CB8}">
      <dgm:prSet/>
      <dgm:spPr/>
      <dgm:t>
        <a:bodyPr/>
        <a:lstStyle/>
        <a:p>
          <a:endParaRPr lang="en-US"/>
        </a:p>
      </dgm:t>
    </dgm:pt>
    <dgm:pt modelId="{9F6AE2D4-7C9E-4953-8AAC-E329ACD8467D}">
      <dgm:prSet phldrT="[Text]" custT="1"/>
      <dgm:spPr>
        <a:xfrm>
          <a:off x="0" y="2097321"/>
          <a:ext cx="8229599" cy="635551"/>
        </a:xfr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Arial Narrow" pitchFamily="34" charset="0"/>
              <a:ea typeface="+mn-ea"/>
              <a:cs typeface="+mn-cs"/>
            </a:rPr>
            <a:t>StudentAid.gov</a:t>
          </a:r>
          <a:endParaRPr lang="en-US" sz="2400" b="1" dirty="0">
            <a:solidFill>
              <a:sysClr val="window" lastClr="FFFFFF"/>
            </a:solidFill>
            <a:latin typeface="Arial Narrow" pitchFamily="34" charset="0"/>
            <a:ea typeface="+mn-ea"/>
            <a:cs typeface="+mn-cs"/>
          </a:endParaRPr>
        </a:p>
      </dgm:t>
    </dgm:pt>
    <dgm:pt modelId="{F32772BF-8332-42E0-88C3-26F12710FDD9}" type="sibTrans" cxnId="{F5853231-B570-46F0-86FE-B41E6C84FC6D}">
      <dgm:prSet/>
      <dgm:spPr/>
      <dgm:t>
        <a:bodyPr/>
        <a:lstStyle/>
        <a:p>
          <a:endParaRPr lang="en-US"/>
        </a:p>
      </dgm:t>
    </dgm:pt>
    <dgm:pt modelId="{C43E1525-653D-4DAC-AEDF-64CCD7872949}" type="parTrans" cxnId="{F5853231-B570-46F0-86FE-B41E6C84FC6D}">
      <dgm:prSet/>
      <dgm:spPr/>
      <dgm:t>
        <a:bodyPr/>
        <a:lstStyle/>
        <a:p>
          <a:endParaRPr lang="en-US"/>
        </a:p>
      </dgm:t>
    </dgm:pt>
    <dgm:pt modelId="{8F78C65E-AED5-46FF-A645-0A0A7B7E1FB0}">
      <dgm:prSet phldrT="[Text]" custT="1"/>
      <dgm:spPr>
        <a:xfrm>
          <a:off x="0" y="0"/>
          <a:ext cx="8229599" cy="635551"/>
        </a:xfrm>
        <a:solidFill>
          <a:srgbClr val="C0504D">
            <a:hueOff val="1560506"/>
            <a:satOff val="-1946"/>
            <a:lumOff val="458"/>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Calibri"/>
              <a:ea typeface="+mn-ea"/>
              <a:cs typeface="+mn-cs"/>
            </a:rPr>
            <a:t>ISAC.org</a:t>
          </a:r>
          <a:endParaRPr lang="en-US" sz="2400" b="1" dirty="0">
            <a:solidFill>
              <a:sysClr val="window" lastClr="FFFFFF"/>
            </a:solidFill>
            <a:latin typeface="Calibri"/>
            <a:ea typeface="+mn-ea"/>
            <a:cs typeface="+mn-cs"/>
          </a:endParaRPr>
        </a:p>
      </dgm:t>
    </dgm:pt>
    <dgm:pt modelId="{39E0D817-17B1-41F6-8295-3AF2A811FB85}" type="sibTrans" cxnId="{F0A9B250-ED19-4B51-A088-297EC9C9B951}">
      <dgm:prSet/>
      <dgm:spPr/>
      <dgm:t>
        <a:bodyPr/>
        <a:lstStyle/>
        <a:p>
          <a:endParaRPr lang="en-US"/>
        </a:p>
      </dgm:t>
    </dgm:pt>
    <dgm:pt modelId="{E581F20B-1140-4C49-A2B6-55A0BF007046}" type="parTrans" cxnId="{F0A9B250-ED19-4B51-A088-297EC9C9B951}">
      <dgm:prSet/>
      <dgm:spPr/>
      <dgm:t>
        <a:bodyPr/>
        <a:lstStyle/>
        <a:p>
          <a:endParaRPr lang="en-US"/>
        </a:p>
      </dgm:t>
    </dgm:pt>
    <dgm:pt modelId="{1B23E3AD-CCA1-4E93-BAD6-8E76AABD28D8}">
      <dgm:prSet phldrT="[Text]" custT="1"/>
      <dgm:spPr>
        <a:xfrm>
          <a:off x="0" y="4194642"/>
          <a:ext cx="8229599" cy="635551"/>
        </a:xfr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pPr>
          <a:r>
            <a:rPr lang="en-US" sz="2400" b="1" dirty="0" smtClean="0">
              <a:solidFill>
                <a:sysClr val="window" lastClr="FFFFFF"/>
              </a:solidFill>
              <a:latin typeface="Arial Narrow" pitchFamily="34" charset="0"/>
              <a:ea typeface="+mn-ea"/>
              <a:cs typeface="+mn-cs"/>
            </a:rPr>
            <a:t>nces.ed.gov/</a:t>
          </a:r>
          <a:r>
            <a:rPr lang="en-US" sz="2400" b="1" dirty="0" err="1" smtClean="0">
              <a:solidFill>
                <a:sysClr val="window" lastClr="FFFFFF"/>
              </a:solidFill>
              <a:latin typeface="Arial Narrow" pitchFamily="34" charset="0"/>
              <a:ea typeface="+mn-ea"/>
              <a:cs typeface="+mn-cs"/>
            </a:rPr>
            <a:t>CollegeNavigator</a:t>
          </a:r>
          <a:endParaRPr lang="en-US" sz="2400" b="1" dirty="0">
            <a:solidFill>
              <a:sysClr val="window" lastClr="FFFFFF"/>
            </a:solidFill>
            <a:latin typeface="Arial Narrow" pitchFamily="34" charset="0"/>
            <a:ea typeface="+mn-ea"/>
            <a:cs typeface="+mn-cs"/>
          </a:endParaRPr>
        </a:p>
      </dgm:t>
    </dgm:pt>
    <dgm:pt modelId="{5CBBFE82-4EA8-4102-BD0F-1A658FB102AC}" type="parTrans" cxnId="{3A0F96F6-56B3-4211-AA00-B95E1DB7B367}">
      <dgm:prSet/>
      <dgm:spPr/>
      <dgm:t>
        <a:bodyPr/>
        <a:lstStyle/>
        <a:p>
          <a:endParaRPr lang="en-US"/>
        </a:p>
      </dgm:t>
    </dgm:pt>
    <dgm:pt modelId="{CD4808FB-DEB0-416F-B940-D8462666FB71}" type="sibTrans" cxnId="{3A0F96F6-56B3-4211-AA00-B95E1DB7B367}">
      <dgm:prSet/>
      <dgm:spPr/>
      <dgm:t>
        <a:bodyPr/>
        <a:lstStyle/>
        <a:p>
          <a:endParaRPr lang="en-US"/>
        </a:p>
      </dgm:t>
    </dgm:pt>
    <dgm:pt modelId="{65EC3A10-053D-4179-A240-107872B64014}" type="pres">
      <dgm:prSet presAssocID="{1CA4AE7C-C963-44E3-A18E-6983060ED825}" presName="linear" presStyleCnt="0">
        <dgm:presLayoutVars>
          <dgm:dir/>
          <dgm:resizeHandles val="exact"/>
        </dgm:presLayoutVars>
      </dgm:prSet>
      <dgm:spPr/>
      <dgm:t>
        <a:bodyPr/>
        <a:lstStyle/>
        <a:p>
          <a:endParaRPr lang="es-MX"/>
        </a:p>
      </dgm:t>
    </dgm:pt>
    <dgm:pt modelId="{DB072CF7-5055-404E-9AC5-E1E0A94C728A}" type="pres">
      <dgm:prSet presAssocID="{8F78C65E-AED5-46FF-A645-0A0A7B7E1FB0}" presName="comp" presStyleCnt="0"/>
      <dgm:spPr/>
      <dgm:t>
        <a:bodyPr/>
        <a:lstStyle/>
        <a:p>
          <a:endParaRPr lang="en-US"/>
        </a:p>
      </dgm:t>
    </dgm:pt>
    <dgm:pt modelId="{0BAB5554-E21D-4355-AB1F-568B803C33F6}" type="pres">
      <dgm:prSet presAssocID="{8F78C65E-AED5-46FF-A645-0A0A7B7E1FB0}" presName="box" presStyleLbl="node1" presStyleIdx="0" presStyleCnt="5" custLinFactY="-100000" custLinFactNeighborX="0" custLinFactNeighborY="-120000"/>
      <dgm:spPr>
        <a:prstGeom prst="roundRect">
          <a:avLst>
            <a:gd name="adj" fmla="val 10000"/>
          </a:avLst>
        </a:prstGeom>
      </dgm:spPr>
      <dgm:t>
        <a:bodyPr/>
        <a:lstStyle/>
        <a:p>
          <a:endParaRPr lang="es-MX"/>
        </a:p>
      </dgm:t>
    </dgm:pt>
    <dgm:pt modelId="{B273BFD6-6158-40FA-B9F4-DD83A940E4EA}" type="pres">
      <dgm:prSet presAssocID="{8F78C65E-AED5-46FF-A645-0A0A7B7E1FB0}" presName="img" presStyleLbl="fgImgPlace1" presStyleIdx="0" presStyleCnt="5" custLinFactNeighborX="1041" custLinFactNeighborY="-809"/>
      <dgm:spPr>
        <a:xfrm>
          <a:off x="7972" y="70042"/>
          <a:ext cx="1645919" cy="508441"/>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5A5EB445-0D14-43BD-8F8F-C70329D09934}" type="pres">
      <dgm:prSet presAssocID="{8F78C65E-AED5-46FF-A645-0A0A7B7E1FB0}" presName="text" presStyleLbl="node1" presStyleIdx="0" presStyleCnt="5">
        <dgm:presLayoutVars>
          <dgm:bulletEnabled val="1"/>
        </dgm:presLayoutVars>
      </dgm:prSet>
      <dgm:spPr/>
      <dgm:t>
        <a:bodyPr/>
        <a:lstStyle/>
        <a:p>
          <a:endParaRPr lang="es-MX"/>
        </a:p>
      </dgm:t>
    </dgm:pt>
    <dgm:pt modelId="{24AF0402-DF56-469C-ACC0-BCC78891E4AB}" type="pres">
      <dgm:prSet presAssocID="{39E0D817-17B1-41F6-8295-3AF2A811FB85}" presName="spacer" presStyleCnt="0"/>
      <dgm:spPr/>
      <dgm:t>
        <a:bodyPr/>
        <a:lstStyle/>
        <a:p>
          <a:endParaRPr lang="en-US"/>
        </a:p>
      </dgm:t>
    </dgm:pt>
    <dgm:pt modelId="{B6677034-6CCE-4084-B266-40BBB7779FF6}" type="pres">
      <dgm:prSet presAssocID="{9F6AE2D4-7C9E-4953-8AAC-E329ACD8467D}" presName="comp" presStyleCnt="0"/>
      <dgm:spPr/>
      <dgm:t>
        <a:bodyPr/>
        <a:lstStyle/>
        <a:p>
          <a:endParaRPr lang="en-US"/>
        </a:p>
      </dgm:t>
    </dgm:pt>
    <dgm:pt modelId="{33A0F341-C909-45AA-8252-49F1A1AA2F3B}" type="pres">
      <dgm:prSet presAssocID="{9F6AE2D4-7C9E-4953-8AAC-E329ACD8467D}" presName="box" presStyleLbl="node1" presStyleIdx="1" presStyleCnt="5"/>
      <dgm:spPr>
        <a:prstGeom prst="roundRect">
          <a:avLst>
            <a:gd name="adj" fmla="val 10000"/>
          </a:avLst>
        </a:prstGeom>
      </dgm:spPr>
      <dgm:t>
        <a:bodyPr/>
        <a:lstStyle/>
        <a:p>
          <a:endParaRPr lang="en-US"/>
        </a:p>
      </dgm:t>
    </dgm:pt>
    <dgm:pt modelId="{62500D6C-5DAD-4247-A626-477BAEC163C6}" type="pres">
      <dgm:prSet presAssocID="{9F6AE2D4-7C9E-4953-8AAC-E329ACD8467D}" presName="img" presStyleLbl="fgImgPlace1" presStyleIdx="1" presStyleCnt="5"/>
      <dgm:spPr>
        <a:xfrm>
          <a:off x="63555" y="2160876"/>
          <a:ext cx="1645919" cy="508441"/>
        </a:xfrm>
        <a:prstGeom prst="roundRect">
          <a:avLst>
            <a:gd name="adj" fmla="val 10000"/>
          </a:avLst>
        </a:prstGeom>
        <a:blipFill rotWithShape="0">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9EDCB5CD-9EED-4A03-BD25-B7F3A75EFA04}" type="pres">
      <dgm:prSet presAssocID="{9F6AE2D4-7C9E-4953-8AAC-E329ACD8467D}" presName="text" presStyleLbl="node1" presStyleIdx="1" presStyleCnt="5">
        <dgm:presLayoutVars>
          <dgm:bulletEnabled val="1"/>
        </dgm:presLayoutVars>
      </dgm:prSet>
      <dgm:spPr/>
      <dgm:t>
        <a:bodyPr/>
        <a:lstStyle/>
        <a:p>
          <a:endParaRPr lang="en-US"/>
        </a:p>
      </dgm:t>
    </dgm:pt>
    <dgm:pt modelId="{27F7DF6F-2BB3-435D-9C51-A7E348995CB0}" type="pres">
      <dgm:prSet presAssocID="{F32772BF-8332-42E0-88C3-26F12710FDD9}" presName="spacer" presStyleCnt="0"/>
      <dgm:spPr/>
      <dgm:t>
        <a:bodyPr/>
        <a:lstStyle/>
        <a:p>
          <a:endParaRPr lang="en-US"/>
        </a:p>
      </dgm:t>
    </dgm:pt>
    <dgm:pt modelId="{EFAE8AF1-512D-48BC-84BD-A15C24055065}" type="pres">
      <dgm:prSet presAssocID="{DAC13499-212D-42FD-8931-8B9971EE75F2}" presName="comp" presStyleCnt="0"/>
      <dgm:spPr/>
      <dgm:t>
        <a:bodyPr/>
        <a:lstStyle/>
        <a:p>
          <a:endParaRPr lang="en-US"/>
        </a:p>
      </dgm:t>
    </dgm:pt>
    <dgm:pt modelId="{58B523A4-A5E8-42A4-A841-C83602D0C6F1}" type="pres">
      <dgm:prSet presAssocID="{DAC13499-212D-42FD-8931-8B9971EE75F2}" presName="box" presStyleLbl="node1" presStyleIdx="2" presStyleCnt="5"/>
      <dgm:spPr>
        <a:prstGeom prst="roundRect">
          <a:avLst>
            <a:gd name="adj" fmla="val 10000"/>
          </a:avLst>
        </a:prstGeom>
      </dgm:spPr>
      <dgm:t>
        <a:bodyPr/>
        <a:lstStyle/>
        <a:p>
          <a:endParaRPr lang="en-US"/>
        </a:p>
      </dgm:t>
    </dgm:pt>
    <dgm:pt modelId="{4DC3B737-B42C-42B2-90F4-431A358CB484}" type="pres">
      <dgm:prSet presAssocID="{DAC13499-212D-42FD-8931-8B9971EE75F2}" presName="img" presStyleLbl="fgImgPlace1" presStyleIdx="2" presStyleCnt="5"/>
      <dgm:spPr>
        <a:xfrm>
          <a:off x="63555" y="2859983"/>
          <a:ext cx="1645919" cy="508441"/>
        </a:xfrm>
        <a:prstGeom prst="roundRect">
          <a:avLst>
            <a:gd name="adj" fmla="val 10000"/>
          </a:avLst>
        </a:prstGeom>
        <a:blipFill rotWithShape="0">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C63965B9-DE2A-4CCC-A1C2-AAF597D0BD42}" type="pres">
      <dgm:prSet presAssocID="{DAC13499-212D-42FD-8931-8B9971EE75F2}" presName="text" presStyleLbl="node1" presStyleIdx="2" presStyleCnt="5">
        <dgm:presLayoutVars>
          <dgm:bulletEnabled val="1"/>
        </dgm:presLayoutVars>
      </dgm:prSet>
      <dgm:spPr/>
      <dgm:t>
        <a:bodyPr/>
        <a:lstStyle/>
        <a:p>
          <a:endParaRPr lang="en-US"/>
        </a:p>
      </dgm:t>
    </dgm:pt>
    <dgm:pt modelId="{C3A2C3FD-A42D-4F89-B237-EA77C6D23F3F}" type="pres">
      <dgm:prSet presAssocID="{B6B860DC-E7D7-4A49-BB0F-B6EE78930AB3}" presName="spacer" presStyleCnt="0"/>
      <dgm:spPr/>
      <dgm:t>
        <a:bodyPr/>
        <a:lstStyle/>
        <a:p>
          <a:endParaRPr lang="en-US"/>
        </a:p>
      </dgm:t>
    </dgm:pt>
    <dgm:pt modelId="{B182D571-59D1-4AE7-97C0-85766322BB1B}" type="pres">
      <dgm:prSet presAssocID="{E1148AF2-89C4-4A40-993C-34100DDE802C}" presName="comp" presStyleCnt="0"/>
      <dgm:spPr/>
      <dgm:t>
        <a:bodyPr/>
        <a:lstStyle/>
        <a:p>
          <a:endParaRPr lang="en-US"/>
        </a:p>
      </dgm:t>
    </dgm:pt>
    <dgm:pt modelId="{731F92C0-6FA9-4555-A268-C65006F58055}" type="pres">
      <dgm:prSet presAssocID="{E1148AF2-89C4-4A40-993C-34100DDE802C}" presName="box" presStyleLbl="node1" presStyleIdx="3" presStyleCnt="5"/>
      <dgm:spPr>
        <a:prstGeom prst="roundRect">
          <a:avLst>
            <a:gd name="adj" fmla="val 10000"/>
          </a:avLst>
        </a:prstGeom>
      </dgm:spPr>
      <dgm:t>
        <a:bodyPr/>
        <a:lstStyle/>
        <a:p>
          <a:endParaRPr lang="en-US"/>
        </a:p>
      </dgm:t>
    </dgm:pt>
    <dgm:pt modelId="{87011D38-9A17-4CDF-A32F-37E520C86C0A}" type="pres">
      <dgm:prSet presAssocID="{E1148AF2-89C4-4A40-993C-34100DDE802C}" presName="img" presStyleLbl="fgImgPlace1" presStyleIdx="3" presStyleCnt="5"/>
      <dgm:spPr>
        <a:xfrm>
          <a:off x="63555" y="3559090"/>
          <a:ext cx="1645919" cy="508441"/>
        </a:xfrm>
        <a:prstGeom prst="roundRect">
          <a:avLst>
            <a:gd name="adj" fmla="val 10000"/>
          </a:avLst>
        </a:prstGeom>
        <a:blipFill rotWithShape="0">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3505F533-5349-453B-A717-5801E191B67E}" type="pres">
      <dgm:prSet presAssocID="{E1148AF2-89C4-4A40-993C-34100DDE802C}" presName="text" presStyleLbl="node1" presStyleIdx="3" presStyleCnt="5">
        <dgm:presLayoutVars>
          <dgm:bulletEnabled val="1"/>
        </dgm:presLayoutVars>
      </dgm:prSet>
      <dgm:spPr/>
      <dgm:t>
        <a:bodyPr/>
        <a:lstStyle/>
        <a:p>
          <a:endParaRPr lang="en-US"/>
        </a:p>
      </dgm:t>
    </dgm:pt>
    <dgm:pt modelId="{6F70C7D2-ACC4-44C1-9469-ABE34ACAE8B4}" type="pres">
      <dgm:prSet presAssocID="{F5211E4E-9F46-4881-B59E-1ED03BDD1999}" presName="spacer" presStyleCnt="0"/>
      <dgm:spPr/>
    </dgm:pt>
    <dgm:pt modelId="{76153601-E4C1-4A67-93AE-9C692F0D96C3}" type="pres">
      <dgm:prSet presAssocID="{1B23E3AD-CCA1-4E93-BAD6-8E76AABD28D8}" presName="comp" presStyleCnt="0"/>
      <dgm:spPr/>
    </dgm:pt>
    <dgm:pt modelId="{EF9D5D3E-E11B-494D-836E-F06F9FA768EA}" type="pres">
      <dgm:prSet presAssocID="{1B23E3AD-CCA1-4E93-BAD6-8E76AABD28D8}" presName="box" presStyleLbl="node1" presStyleIdx="4" presStyleCnt="5"/>
      <dgm:spPr>
        <a:prstGeom prst="roundRect">
          <a:avLst>
            <a:gd name="adj" fmla="val 10000"/>
          </a:avLst>
        </a:prstGeom>
      </dgm:spPr>
      <dgm:t>
        <a:bodyPr/>
        <a:lstStyle/>
        <a:p>
          <a:endParaRPr lang="en-US"/>
        </a:p>
      </dgm:t>
    </dgm:pt>
    <dgm:pt modelId="{BA7B78E2-DBCE-4341-907C-822124078F7A}" type="pres">
      <dgm:prSet presAssocID="{1B23E3AD-CCA1-4E93-BAD6-8E76AABD28D8}" presName="img" presStyleLbl="fgImgPlace1" presStyleIdx="4" presStyleCnt="5"/>
      <dgm:spPr>
        <a:xfrm>
          <a:off x="63555" y="4258197"/>
          <a:ext cx="1645919" cy="508441"/>
        </a:xfrm>
        <a:prstGeom prst="roundRect">
          <a:avLst>
            <a:gd name="adj" fmla="val 10000"/>
          </a:avLst>
        </a:prstGeom>
        <a:blipFill rotWithShape="0">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7B2AD36B-3663-4C6B-B751-35AFDF41E246}" type="pres">
      <dgm:prSet presAssocID="{1B23E3AD-CCA1-4E93-BAD6-8E76AABD28D8}" presName="text" presStyleLbl="node1" presStyleIdx="4" presStyleCnt="5">
        <dgm:presLayoutVars>
          <dgm:bulletEnabled val="1"/>
        </dgm:presLayoutVars>
      </dgm:prSet>
      <dgm:spPr/>
      <dgm:t>
        <a:bodyPr/>
        <a:lstStyle/>
        <a:p>
          <a:endParaRPr lang="en-US"/>
        </a:p>
      </dgm:t>
    </dgm:pt>
  </dgm:ptLst>
  <dgm:cxnLst>
    <dgm:cxn modelId="{5B3A99B5-05C5-430B-AE01-35236D1D4363}" type="presOf" srcId="{1CA4AE7C-C963-44E3-A18E-6983060ED825}" destId="{65EC3A10-053D-4179-A240-107872B64014}" srcOrd="0" destOrd="0" presId="urn:microsoft.com/office/officeart/2005/8/layout/vList4#1"/>
    <dgm:cxn modelId="{4D6FE6E1-F869-4EDD-9EDE-9BEE64EEDCD5}" type="presOf" srcId="{E1148AF2-89C4-4A40-993C-34100DDE802C}" destId="{731F92C0-6FA9-4555-A268-C65006F58055}" srcOrd="0" destOrd="0" presId="urn:microsoft.com/office/officeart/2005/8/layout/vList4#1"/>
    <dgm:cxn modelId="{ADF14845-7B15-4CC2-A8E7-FCCAE1E85B3E}" type="presOf" srcId="{1B23E3AD-CCA1-4E93-BAD6-8E76AABD28D8}" destId="{EF9D5D3E-E11B-494D-836E-F06F9FA768EA}" srcOrd="0" destOrd="0" presId="urn:microsoft.com/office/officeart/2005/8/layout/vList4#1"/>
    <dgm:cxn modelId="{9C3EB0AD-8334-406E-8D02-50C45BED09F4}" type="presOf" srcId="{DAC13499-212D-42FD-8931-8B9971EE75F2}" destId="{58B523A4-A5E8-42A4-A841-C83602D0C6F1}" srcOrd="0" destOrd="0" presId="urn:microsoft.com/office/officeart/2005/8/layout/vList4#1"/>
    <dgm:cxn modelId="{E5AA6A75-608A-498A-812A-0F8C8C443F78}" type="presOf" srcId="{1B23E3AD-CCA1-4E93-BAD6-8E76AABD28D8}" destId="{7B2AD36B-3663-4C6B-B751-35AFDF41E246}" srcOrd="1" destOrd="0" presId="urn:microsoft.com/office/officeart/2005/8/layout/vList4#1"/>
    <dgm:cxn modelId="{F0A9B250-ED19-4B51-A088-297EC9C9B951}" srcId="{1CA4AE7C-C963-44E3-A18E-6983060ED825}" destId="{8F78C65E-AED5-46FF-A645-0A0A7B7E1FB0}" srcOrd="0" destOrd="0" parTransId="{E581F20B-1140-4C49-A2B6-55A0BF007046}" sibTransId="{39E0D817-17B1-41F6-8295-3AF2A811FB85}"/>
    <dgm:cxn modelId="{6C116BF8-1489-41EC-9CB1-EB8C40CCE033}" type="presOf" srcId="{8F78C65E-AED5-46FF-A645-0A0A7B7E1FB0}" destId="{0BAB5554-E21D-4355-AB1F-568B803C33F6}" srcOrd="0" destOrd="0" presId="urn:microsoft.com/office/officeart/2005/8/layout/vList4#1"/>
    <dgm:cxn modelId="{BB3357C0-2ED4-4D90-8CFB-677B1CB55930}" type="presOf" srcId="{9F6AE2D4-7C9E-4953-8AAC-E329ACD8467D}" destId="{33A0F341-C909-45AA-8252-49F1A1AA2F3B}" srcOrd="0" destOrd="0" presId="urn:microsoft.com/office/officeart/2005/8/layout/vList4#1"/>
    <dgm:cxn modelId="{3A0F96F6-56B3-4211-AA00-B95E1DB7B367}" srcId="{1CA4AE7C-C963-44E3-A18E-6983060ED825}" destId="{1B23E3AD-CCA1-4E93-BAD6-8E76AABD28D8}" srcOrd="4" destOrd="0" parTransId="{5CBBFE82-4EA8-4102-BD0F-1A658FB102AC}" sibTransId="{CD4808FB-DEB0-416F-B940-D8462666FB71}"/>
    <dgm:cxn modelId="{87470CD1-E92C-4C75-B1D1-62D0BC965CB8}" srcId="{1CA4AE7C-C963-44E3-A18E-6983060ED825}" destId="{DAC13499-212D-42FD-8931-8B9971EE75F2}" srcOrd="2" destOrd="0" parTransId="{560545CD-75C7-4A30-8926-DFC9A4FECB87}" sibTransId="{B6B860DC-E7D7-4A49-BB0F-B6EE78930AB3}"/>
    <dgm:cxn modelId="{4C9405E0-2444-40B1-A4C5-B0B59C91F422}" srcId="{1CA4AE7C-C963-44E3-A18E-6983060ED825}" destId="{E1148AF2-89C4-4A40-993C-34100DDE802C}" srcOrd="3" destOrd="0" parTransId="{5F2918FE-D967-43D2-B839-A6B5AA98C4FA}" sibTransId="{F5211E4E-9F46-4881-B59E-1ED03BDD1999}"/>
    <dgm:cxn modelId="{40E055F1-9C6A-43F4-8DBD-F9B3608E51E0}" type="presOf" srcId="{E1148AF2-89C4-4A40-993C-34100DDE802C}" destId="{3505F533-5349-453B-A717-5801E191B67E}" srcOrd="1" destOrd="0" presId="urn:microsoft.com/office/officeart/2005/8/layout/vList4#1"/>
    <dgm:cxn modelId="{3FCD8EB2-5BEE-4974-B442-9D6399A258D3}" type="presOf" srcId="{DAC13499-212D-42FD-8931-8B9971EE75F2}" destId="{C63965B9-DE2A-4CCC-A1C2-AAF597D0BD42}" srcOrd="1" destOrd="0" presId="urn:microsoft.com/office/officeart/2005/8/layout/vList4#1"/>
    <dgm:cxn modelId="{F5853231-B570-46F0-86FE-B41E6C84FC6D}" srcId="{1CA4AE7C-C963-44E3-A18E-6983060ED825}" destId="{9F6AE2D4-7C9E-4953-8AAC-E329ACD8467D}" srcOrd="1" destOrd="0" parTransId="{C43E1525-653D-4DAC-AEDF-64CCD7872949}" sibTransId="{F32772BF-8332-42E0-88C3-26F12710FDD9}"/>
    <dgm:cxn modelId="{38F33AB8-7C4F-41A3-ADF2-C2C56E7E5175}" type="presOf" srcId="{8F78C65E-AED5-46FF-A645-0A0A7B7E1FB0}" destId="{5A5EB445-0D14-43BD-8F8F-C70329D09934}" srcOrd="1" destOrd="0" presId="urn:microsoft.com/office/officeart/2005/8/layout/vList4#1"/>
    <dgm:cxn modelId="{795C4B78-7926-4725-8082-F1EAAF59A208}" type="presOf" srcId="{9F6AE2D4-7C9E-4953-8AAC-E329ACD8467D}" destId="{9EDCB5CD-9EED-4A03-BD25-B7F3A75EFA04}" srcOrd="1" destOrd="0" presId="urn:microsoft.com/office/officeart/2005/8/layout/vList4#1"/>
    <dgm:cxn modelId="{890C99F6-1112-412E-90C4-CD6ED2564C37}" type="presParOf" srcId="{65EC3A10-053D-4179-A240-107872B64014}" destId="{DB072CF7-5055-404E-9AC5-E1E0A94C728A}" srcOrd="0" destOrd="0" presId="urn:microsoft.com/office/officeart/2005/8/layout/vList4#1"/>
    <dgm:cxn modelId="{108630D2-F43B-45E3-83E0-13ADA7D86D21}" type="presParOf" srcId="{DB072CF7-5055-404E-9AC5-E1E0A94C728A}" destId="{0BAB5554-E21D-4355-AB1F-568B803C33F6}" srcOrd="0" destOrd="0" presId="urn:microsoft.com/office/officeart/2005/8/layout/vList4#1"/>
    <dgm:cxn modelId="{7EE4EFA2-D2D2-4F9C-88D7-37ABBA3D3EF1}" type="presParOf" srcId="{DB072CF7-5055-404E-9AC5-E1E0A94C728A}" destId="{B273BFD6-6158-40FA-B9F4-DD83A940E4EA}" srcOrd="1" destOrd="0" presId="urn:microsoft.com/office/officeart/2005/8/layout/vList4#1"/>
    <dgm:cxn modelId="{F09503D6-4696-4101-B005-7560FB822B7C}" type="presParOf" srcId="{DB072CF7-5055-404E-9AC5-E1E0A94C728A}" destId="{5A5EB445-0D14-43BD-8F8F-C70329D09934}" srcOrd="2" destOrd="0" presId="urn:microsoft.com/office/officeart/2005/8/layout/vList4#1"/>
    <dgm:cxn modelId="{2A2AE50A-C723-40F0-A43C-AA6832E97487}" type="presParOf" srcId="{65EC3A10-053D-4179-A240-107872B64014}" destId="{24AF0402-DF56-469C-ACC0-BCC78891E4AB}" srcOrd="1" destOrd="0" presId="urn:microsoft.com/office/officeart/2005/8/layout/vList4#1"/>
    <dgm:cxn modelId="{88FEF5A0-C765-4076-B0D2-060301733D4D}" type="presParOf" srcId="{65EC3A10-053D-4179-A240-107872B64014}" destId="{B6677034-6CCE-4084-B266-40BBB7779FF6}" srcOrd="2" destOrd="0" presId="urn:microsoft.com/office/officeart/2005/8/layout/vList4#1"/>
    <dgm:cxn modelId="{B4A6C298-EC32-42FF-9087-3882BBF47B17}" type="presParOf" srcId="{B6677034-6CCE-4084-B266-40BBB7779FF6}" destId="{33A0F341-C909-45AA-8252-49F1A1AA2F3B}" srcOrd="0" destOrd="0" presId="urn:microsoft.com/office/officeart/2005/8/layout/vList4#1"/>
    <dgm:cxn modelId="{F665F96B-E174-4A72-96D6-806D84F0B931}" type="presParOf" srcId="{B6677034-6CCE-4084-B266-40BBB7779FF6}" destId="{62500D6C-5DAD-4247-A626-477BAEC163C6}" srcOrd="1" destOrd="0" presId="urn:microsoft.com/office/officeart/2005/8/layout/vList4#1"/>
    <dgm:cxn modelId="{958E8C01-288C-43CB-8D76-8A70302D74C2}" type="presParOf" srcId="{B6677034-6CCE-4084-B266-40BBB7779FF6}" destId="{9EDCB5CD-9EED-4A03-BD25-B7F3A75EFA04}" srcOrd="2" destOrd="0" presId="urn:microsoft.com/office/officeart/2005/8/layout/vList4#1"/>
    <dgm:cxn modelId="{376686B1-C32F-4C14-8D47-7C6EC34EA25C}" type="presParOf" srcId="{65EC3A10-053D-4179-A240-107872B64014}" destId="{27F7DF6F-2BB3-435D-9C51-A7E348995CB0}" srcOrd="3" destOrd="0" presId="urn:microsoft.com/office/officeart/2005/8/layout/vList4#1"/>
    <dgm:cxn modelId="{CA26A424-F0E3-46D5-AF53-ABCCC9DF1E30}" type="presParOf" srcId="{65EC3A10-053D-4179-A240-107872B64014}" destId="{EFAE8AF1-512D-48BC-84BD-A15C24055065}" srcOrd="4" destOrd="0" presId="urn:microsoft.com/office/officeart/2005/8/layout/vList4#1"/>
    <dgm:cxn modelId="{D650FB62-BC88-48A6-A7D7-03BCC9735CF6}" type="presParOf" srcId="{EFAE8AF1-512D-48BC-84BD-A15C24055065}" destId="{58B523A4-A5E8-42A4-A841-C83602D0C6F1}" srcOrd="0" destOrd="0" presId="urn:microsoft.com/office/officeart/2005/8/layout/vList4#1"/>
    <dgm:cxn modelId="{51B6CD69-D861-4E33-A646-834592854857}" type="presParOf" srcId="{EFAE8AF1-512D-48BC-84BD-A15C24055065}" destId="{4DC3B737-B42C-42B2-90F4-431A358CB484}" srcOrd="1" destOrd="0" presId="urn:microsoft.com/office/officeart/2005/8/layout/vList4#1"/>
    <dgm:cxn modelId="{EB8C7A42-2523-4EF5-83C0-4EF5FE2E0C67}" type="presParOf" srcId="{EFAE8AF1-512D-48BC-84BD-A15C24055065}" destId="{C63965B9-DE2A-4CCC-A1C2-AAF597D0BD42}" srcOrd="2" destOrd="0" presId="urn:microsoft.com/office/officeart/2005/8/layout/vList4#1"/>
    <dgm:cxn modelId="{CF53046B-EA07-4FEE-8388-F5A7987962B6}" type="presParOf" srcId="{65EC3A10-053D-4179-A240-107872B64014}" destId="{C3A2C3FD-A42D-4F89-B237-EA77C6D23F3F}" srcOrd="5" destOrd="0" presId="urn:microsoft.com/office/officeart/2005/8/layout/vList4#1"/>
    <dgm:cxn modelId="{276735D3-912D-4AEA-B5B5-CE249F36D0A7}" type="presParOf" srcId="{65EC3A10-053D-4179-A240-107872B64014}" destId="{B182D571-59D1-4AE7-97C0-85766322BB1B}" srcOrd="6" destOrd="0" presId="urn:microsoft.com/office/officeart/2005/8/layout/vList4#1"/>
    <dgm:cxn modelId="{9CE968D3-3AB3-47B8-BFB8-5DBF21227925}" type="presParOf" srcId="{B182D571-59D1-4AE7-97C0-85766322BB1B}" destId="{731F92C0-6FA9-4555-A268-C65006F58055}" srcOrd="0" destOrd="0" presId="urn:microsoft.com/office/officeart/2005/8/layout/vList4#1"/>
    <dgm:cxn modelId="{78F227D9-4DCF-44C5-90F9-C406BB965720}" type="presParOf" srcId="{B182D571-59D1-4AE7-97C0-85766322BB1B}" destId="{87011D38-9A17-4CDF-A32F-37E520C86C0A}" srcOrd="1" destOrd="0" presId="urn:microsoft.com/office/officeart/2005/8/layout/vList4#1"/>
    <dgm:cxn modelId="{C45A7C9A-C46D-4AB3-A9D6-F332165C7241}" type="presParOf" srcId="{B182D571-59D1-4AE7-97C0-85766322BB1B}" destId="{3505F533-5349-453B-A717-5801E191B67E}" srcOrd="2" destOrd="0" presId="urn:microsoft.com/office/officeart/2005/8/layout/vList4#1"/>
    <dgm:cxn modelId="{585DD862-D8C5-49E8-865B-975BA0F732F8}" type="presParOf" srcId="{65EC3A10-053D-4179-A240-107872B64014}" destId="{6F70C7D2-ACC4-44C1-9469-ABE34ACAE8B4}" srcOrd="7" destOrd="0" presId="urn:microsoft.com/office/officeart/2005/8/layout/vList4#1"/>
    <dgm:cxn modelId="{C3B1504A-8B14-4998-9803-759F03299FA0}" type="presParOf" srcId="{65EC3A10-053D-4179-A240-107872B64014}" destId="{76153601-E4C1-4A67-93AE-9C692F0D96C3}" srcOrd="8" destOrd="0" presId="urn:microsoft.com/office/officeart/2005/8/layout/vList4#1"/>
    <dgm:cxn modelId="{7E9DCCE6-B203-4C7A-A2F1-72D2D57AB6C6}" type="presParOf" srcId="{76153601-E4C1-4A67-93AE-9C692F0D96C3}" destId="{EF9D5D3E-E11B-494D-836E-F06F9FA768EA}" srcOrd="0" destOrd="0" presId="urn:microsoft.com/office/officeart/2005/8/layout/vList4#1"/>
    <dgm:cxn modelId="{9793C0FF-63C5-41EC-90FC-45F6B87B8A05}" type="presParOf" srcId="{76153601-E4C1-4A67-93AE-9C692F0D96C3}" destId="{BA7B78E2-DBCE-4341-907C-822124078F7A}" srcOrd="1" destOrd="0" presId="urn:microsoft.com/office/officeart/2005/8/layout/vList4#1"/>
    <dgm:cxn modelId="{9C7EA7F9-5BC2-47B9-AD03-01CED44ACAF8}" type="presParOf" srcId="{76153601-E4C1-4A67-93AE-9C692F0D96C3}" destId="{7B2AD36B-3663-4C6B-B751-35AFDF41E24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21B47-0839-41C2-BB7A-DAE4DDC9E923}" type="doc">
      <dgm:prSet loTypeId="urn:microsoft.com/office/officeart/2005/8/layout/pList2#1" loCatId="list" qsTypeId="urn:microsoft.com/office/officeart/2005/8/quickstyle/simple1" qsCatId="simple" csTypeId="urn:microsoft.com/office/officeart/2005/8/colors/colorful2" csCatId="colorful" phldr="1"/>
      <dgm:spPr/>
    </dgm:pt>
    <dgm:pt modelId="{F104B53B-E472-4AC5-A36B-90A6EE3A29D0}">
      <dgm:prSet phldrT="[Text]" custT="1"/>
      <dgm:spPr/>
      <dgm:t>
        <a:bodyPr/>
        <a:lstStyle/>
        <a:p>
          <a:pPr algn="ctr">
            <a:lnSpc>
              <a:spcPct val="90000"/>
            </a:lnSpc>
            <a:spcAft>
              <a:spcPct val="35000"/>
            </a:spcAft>
          </a:pPr>
          <a:r>
            <a:rPr lang="en-US" sz="2000" b="1" dirty="0" smtClean="0"/>
            <a:t>Entitlement Program</a:t>
          </a:r>
          <a:endParaRPr lang="en-US" sz="2000" b="1" dirty="0"/>
        </a:p>
      </dgm:t>
    </dgm:pt>
    <dgm:pt modelId="{6F58BA1E-5D10-4F34-B43E-00A62B2A2FAE}" type="parTrans" cxnId="{4D4A11E8-3CC4-4125-BD57-B8798C3CED02}">
      <dgm:prSet/>
      <dgm:spPr/>
      <dgm:t>
        <a:bodyPr/>
        <a:lstStyle/>
        <a:p>
          <a:endParaRPr lang="en-US"/>
        </a:p>
      </dgm:t>
    </dgm:pt>
    <dgm:pt modelId="{2F085BE4-D75D-4237-A705-787D38A81275}" type="sibTrans" cxnId="{4D4A11E8-3CC4-4125-BD57-B8798C3CED02}">
      <dgm:prSet/>
      <dgm:spPr/>
      <dgm:t>
        <a:bodyPr/>
        <a:lstStyle/>
        <a:p>
          <a:endParaRPr lang="en-US"/>
        </a:p>
      </dgm:t>
    </dgm:pt>
    <dgm:pt modelId="{2B63DF61-4D8B-451D-A987-4BD78CEEABF5}">
      <dgm:prSet phldrT="[Text]" custT="1"/>
      <dgm:spPr/>
      <dgm:t>
        <a:bodyPr/>
        <a:lstStyle/>
        <a:p>
          <a:pPr algn="ctr"/>
          <a:r>
            <a:rPr lang="en-US" sz="2000" b="1" dirty="0" smtClean="0"/>
            <a:t>Appropriation</a:t>
          </a:r>
          <a:endParaRPr lang="en-US" sz="2000" b="1" dirty="0"/>
        </a:p>
      </dgm:t>
    </dgm:pt>
    <dgm:pt modelId="{90C74257-43E5-4108-930D-15BB9A0D5E5F}" type="parTrans" cxnId="{0202479E-333D-4462-936B-89BF46814E4B}">
      <dgm:prSet/>
      <dgm:spPr/>
      <dgm:t>
        <a:bodyPr/>
        <a:lstStyle/>
        <a:p>
          <a:endParaRPr lang="en-US"/>
        </a:p>
      </dgm:t>
    </dgm:pt>
    <dgm:pt modelId="{9C6BC21D-9EF2-46E0-A2C7-0960A7FE5DCD}" type="sibTrans" cxnId="{0202479E-333D-4462-936B-89BF46814E4B}">
      <dgm:prSet/>
      <dgm:spPr/>
      <dgm:t>
        <a:bodyPr/>
        <a:lstStyle/>
        <a:p>
          <a:endParaRPr lang="en-US"/>
        </a:p>
      </dgm:t>
    </dgm:pt>
    <dgm:pt modelId="{0561819B-6BD7-4A81-AADF-4CD9DCC0E53D}">
      <dgm:prSet phldrT="[Text]" custT="1"/>
      <dgm:spPr/>
      <dgm:t>
        <a:bodyPr/>
        <a:lstStyle/>
        <a:p>
          <a:pPr algn="ctr"/>
          <a:r>
            <a:rPr lang="en-US" sz="2000" b="1" dirty="0" smtClean="0"/>
            <a:t>Waiver</a:t>
          </a:r>
          <a:endParaRPr lang="en-US" sz="2000" b="1" dirty="0"/>
        </a:p>
      </dgm:t>
    </dgm:pt>
    <dgm:pt modelId="{0099B12F-B6CA-468C-A6DB-E7F202CC0AD8}" type="parTrans" cxnId="{262F5B07-1861-47C4-AB3E-8E82BB37368E}">
      <dgm:prSet/>
      <dgm:spPr/>
      <dgm:t>
        <a:bodyPr/>
        <a:lstStyle/>
        <a:p>
          <a:endParaRPr lang="en-US"/>
        </a:p>
      </dgm:t>
    </dgm:pt>
    <dgm:pt modelId="{AAA3F9A9-A988-4136-A1EF-75D322257F24}" type="sibTrans" cxnId="{262F5B07-1861-47C4-AB3E-8E82BB37368E}">
      <dgm:prSet/>
      <dgm:spPr/>
      <dgm:t>
        <a:bodyPr/>
        <a:lstStyle/>
        <a:p>
          <a:endParaRPr lang="en-US"/>
        </a:p>
      </dgm:t>
    </dgm:pt>
    <dgm:pt modelId="{7F1676D8-C89B-4516-A2AA-FA941140794A}">
      <dgm:prSet phldrT="[Text]" custT="1"/>
      <dgm:spPr/>
      <dgm:t>
        <a:bodyPr/>
        <a:lstStyle/>
        <a:p>
          <a:pPr algn="l">
            <a:lnSpc>
              <a:spcPct val="100000"/>
            </a:lnSpc>
            <a:spcAft>
              <a:spcPts val="0"/>
            </a:spcAft>
          </a:pPr>
          <a:r>
            <a:rPr lang="en-US" sz="1400" dirty="0" smtClean="0">
              <a:latin typeface="Arial Narrow" pitchFamily="34" charset="0"/>
            </a:rPr>
            <a:t>Program in which all eligible applicants will receive the benefit.</a:t>
          </a:r>
          <a:endParaRPr lang="en-US" sz="1400" dirty="0">
            <a:latin typeface="Arial Narrow" pitchFamily="34" charset="0"/>
          </a:endParaRPr>
        </a:p>
      </dgm:t>
    </dgm:pt>
    <dgm:pt modelId="{14FD4D75-740E-422F-8C8A-9CC9B7FD515A}" type="parTrans" cxnId="{9FDC0871-8408-474F-916C-0BC44BC3CFAD}">
      <dgm:prSet/>
      <dgm:spPr/>
      <dgm:t>
        <a:bodyPr/>
        <a:lstStyle/>
        <a:p>
          <a:endParaRPr lang="en-US"/>
        </a:p>
      </dgm:t>
    </dgm:pt>
    <dgm:pt modelId="{A528FBD3-608C-4ED4-B859-B0FFD539CEFD}" type="sibTrans" cxnId="{9FDC0871-8408-474F-916C-0BC44BC3CFAD}">
      <dgm:prSet/>
      <dgm:spPr/>
      <dgm:t>
        <a:bodyPr/>
        <a:lstStyle/>
        <a:p>
          <a:endParaRPr lang="en-US"/>
        </a:p>
      </dgm:t>
    </dgm:pt>
    <dgm:pt modelId="{D29B129B-3344-4AAA-B376-A76A8ED03CC0}">
      <dgm:prSet phldrT="[Text]" custT="1"/>
      <dgm:spPr/>
      <dgm:t>
        <a:bodyPr/>
        <a:lstStyle/>
        <a:p>
          <a:pPr algn="l">
            <a:lnSpc>
              <a:spcPct val="100000"/>
            </a:lnSpc>
            <a:spcAft>
              <a:spcPts val="0"/>
            </a:spcAft>
          </a:pPr>
          <a:endParaRPr lang="en-US" sz="1400" dirty="0">
            <a:latin typeface="Arial Narrow" pitchFamily="34" charset="0"/>
          </a:endParaRPr>
        </a:p>
      </dgm:t>
    </dgm:pt>
    <dgm:pt modelId="{23E77E83-B16A-4DCF-A1E4-EC8ECC8A6484}" type="parTrans" cxnId="{8E722ADD-3170-4B84-B451-AA91C78E2840}">
      <dgm:prSet/>
      <dgm:spPr/>
      <dgm:t>
        <a:bodyPr/>
        <a:lstStyle/>
        <a:p>
          <a:endParaRPr lang="en-US"/>
        </a:p>
      </dgm:t>
    </dgm:pt>
    <dgm:pt modelId="{027AD787-0E12-48FB-BF44-0F1A2184BEF7}" type="sibTrans" cxnId="{8E722ADD-3170-4B84-B451-AA91C78E2840}">
      <dgm:prSet/>
      <dgm:spPr/>
      <dgm:t>
        <a:bodyPr/>
        <a:lstStyle/>
        <a:p>
          <a:endParaRPr lang="en-US"/>
        </a:p>
      </dgm:t>
    </dgm:pt>
    <dgm:pt modelId="{DB3E6C06-D055-4971-85BA-22321686599C}">
      <dgm:prSet phldrT="[Text]" custT="1"/>
      <dgm:spPr/>
      <dgm:t>
        <a:bodyPr/>
        <a:lstStyle/>
        <a:p>
          <a:pPr algn="l"/>
          <a:r>
            <a:rPr lang="en-US" sz="1400" dirty="0" smtClean="0">
              <a:latin typeface="Arial Narrow" pitchFamily="34" charset="0"/>
            </a:rPr>
            <a:t>Public funds set aside for a specific program.</a:t>
          </a:r>
          <a:endParaRPr lang="en-US" sz="1400" b="1" dirty="0">
            <a:latin typeface="Arial Narrow" pitchFamily="34" charset="0"/>
          </a:endParaRPr>
        </a:p>
      </dgm:t>
    </dgm:pt>
    <dgm:pt modelId="{1E69FBB6-BFBC-4F6D-9866-5EC69F6BE7EA}" type="parTrans" cxnId="{014EF967-711E-432F-AA6E-A5DF0D1327C1}">
      <dgm:prSet/>
      <dgm:spPr/>
      <dgm:t>
        <a:bodyPr/>
        <a:lstStyle/>
        <a:p>
          <a:endParaRPr lang="en-US"/>
        </a:p>
      </dgm:t>
    </dgm:pt>
    <dgm:pt modelId="{5CB47ACD-005C-402D-857C-F7D3C235117A}" type="sibTrans" cxnId="{014EF967-711E-432F-AA6E-A5DF0D1327C1}">
      <dgm:prSet/>
      <dgm:spPr/>
      <dgm:t>
        <a:bodyPr/>
        <a:lstStyle/>
        <a:p>
          <a:endParaRPr lang="en-US"/>
        </a:p>
      </dgm:t>
    </dgm:pt>
    <dgm:pt modelId="{188DAC63-5A68-4450-B504-6ABE179CD24E}">
      <dgm:prSet phldrT="[Text]" custT="1"/>
      <dgm:spPr/>
      <dgm:t>
        <a:bodyPr/>
        <a:lstStyle/>
        <a:p>
          <a:pPr algn="l"/>
          <a:r>
            <a:rPr lang="en-US" sz="1400" b="1" dirty="0" smtClean="0">
              <a:latin typeface="Arial Narrow" pitchFamily="34" charset="0"/>
            </a:rPr>
            <a:t>Ex. Illinois Special Education Teacher Tuition Waiver </a:t>
          </a:r>
          <a:endParaRPr lang="en-US" sz="1400" b="1" dirty="0">
            <a:latin typeface="Arial Narrow" pitchFamily="34" charset="0"/>
          </a:endParaRPr>
        </a:p>
      </dgm:t>
    </dgm:pt>
    <dgm:pt modelId="{F0BA1FE7-7072-4377-B8AE-7DA105CFF635}" type="parTrans" cxnId="{9F62E4E0-B2DE-48B8-AF6C-CA0FA073B4EA}">
      <dgm:prSet/>
      <dgm:spPr/>
      <dgm:t>
        <a:bodyPr/>
        <a:lstStyle/>
        <a:p>
          <a:endParaRPr lang="en-US"/>
        </a:p>
      </dgm:t>
    </dgm:pt>
    <dgm:pt modelId="{74EAA8B8-59C3-4C1A-97B0-A7C21BE6501E}" type="sibTrans" cxnId="{9F62E4E0-B2DE-48B8-AF6C-CA0FA073B4EA}">
      <dgm:prSet/>
      <dgm:spPr/>
      <dgm:t>
        <a:bodyPr/>
        <a:lstStyle/>
        <a:p>
          <a:endParaRPr lang="en-US"/>
        </a:p>
      </dgm:t>
    </dgm:pt>
    <dgm:pt modelId="{21AADC09-AD67-4BC0-A7DC-302E1AB8B6BB}">
      <dgm:prSet phldrT="[Text]" custT="1"/>
      <dgm:spPr/>
      <dgm:t>
        <a:bodyPr/>
        <a:lstStyle/>
        <a:p>
          <a:pPr algn="l"/>
          <a:r>
            <a:rPr lang="en-US" sz="1400" dirty="0" smtClean="0">
              <a:latin typeface="Arial Narrow" pitchFamily="34" charset="0"/>
            </a:rPr>
            <a:t>Gift assistance that in most cases is awarded based on a student’s field of study and/or employment status. </a:t>
          </a:r>
          <a:endParaRPr lang="en-US" sz="1400" b="1" dirty="0">
            <a:latin typeface="Arial Narrow" pitchFamily="34" charset="0"/>
          </a:endParaRPr>
        </a:p>
      </dgm:t>
    </dgm:pt>
    <dgm:pt modelId="{65869F06-5F8C-415C-876B-1C1527AEE18F}" type="parTrans" cxnId="{0F050B13-F6E7-4CB8-8F11-EB53F0E1ECEE}">
      <dgm:prSet/>
      <dgm:spPr/>
      <dgm:t>
        <a:bodyPr/>
        <a:lstStyle/>
        <a:p>
          <a:endParaRPr lang="en-US"/>
        </a:p>
      </dgm:t>
    </dgm:pt>
    <dgm:pt modelId="{FACD33B5-EDE1-4904-8029-145E8F4EE913}" type="sibTrans" cxnId="{0F050B13-F6E7-4CB8-8F11-EB53F0E1ECEE}">
      <dgm:prSet/>
      <dgm:spPr/>
      <dgm:t>
        <a:bodyPr/>
        <a:lstStyle/>
        <a:p>
          <a:endParaRPr lang="en-US"/>
        </a:p>
      </dgm:t>
    </dgm:pt>
    <dgm:pt modelId="{8D29B49D-44BE-42FA-BF10-102B78BE6DEF}">
      <dgm:prSet phldrT="[Text]" custT="1"/>
      <dgm:spPr/>
      <dgm:t>
        <a:bodyPr/>
        <a:lstStyle/>
        <a:p>
          <a:pPr algn="l">
            <a:lnSpc>
              <a:spcPct val="100000"/>
            </a:lnSpc>
            <a:spcAft>
              <a:spcPts val="0"/>
            </a:spcAft>
          </a:pPr>
          <a:endParaRPr lang="en-US" sz="1400" dirty="0">
            <a:latin typeface="Arial Narrow" pitchFamily="34" charset="0"/>
          </a:endParaRPr>
        </a:p>
      </dgm:t>
    </dgm:pt>
    <dgm:pt modelId="{94790EF4-1DD0-4A64-83AF-A6ABFABB4EB8}" type="parTrans" cxnId="{1F2BC765-6DB7-48DD-8DBA-5430E9DD8FB0}">
      <dgm:prSet/>
      <dgm:spPr/>
      <dgm:t>
        <a:bodyPr/>
        <a:lstStyle/>
        <a:p>
          <a:endParaRPr lang="en-US"/>
        </a:p>
      </dgm:t>
    </dgm:pt>
    <dgm:pt modelId="{C50C6CD6-F275-4190-9AD4-42BBFEF1C9FC}" type="sibTrans" cxnId="{1F2BC765-6DB7-48DD-8DBA-5430E9DD8FB0}">
      <dgm:prSet/>
      <dgm:spPr/>
      <dgm:t>
        <a:bodyPr/>
        <a:lstStyle/>
        <a:p>
          <a:endParaRPr lang="en-US"/>
        </a:p>
      </dgm:t>
    </dgm:pt>
    <dgm:pt modelId="{D272534B-621C-4F14-8C5C-078400EBC27A}">
      <dgm:prSet phldrT="[Text]" custT="1"/>
      <dgm:spPr/>
      <dgm:t>
        <a:bodyPr/>
        <a:lstStyle/>
        <a:p>
          <a:pPr algn="l">
            <a:lnSpc>
              <a:spcPct val="100000"/>
            </a:lnSpc>
            <a:spcAft>
              <a:spcPts val="0"/>
            </a:spcAft>
          </a:pPr>
          <a:r>
            <a:rPr lang="en-US" sz="1400" b="1" dirty="0" smtClean="0">
              <a:latin typeface="Arial Narrow" pitchFamily="34" charset="0"/>
            </a:rPr>
            <a:t>Ex. Illinois Veterans Grant</a:t>
          </a:r>
          <a:endParaRPr lang="en-US" sz="1400" b="1" dirty="0">
            <a:latin typeface="Arial Narrow" pitchFamily="34" charset="0"/>
          </a:endParaRPr>
        </a:p>
      </dgm:t>
    </dgm:pt>
    <dgm:pt modelId="{427AFF9E-2C6D-4B55-ACE5-E49D85630781}" type="parTrans" cxnId="{9D2AC878-5049-4844-A52C-732B4C62A837}">
      <dgm:prSet/>
      <dgm:spPr/>
    </dgm:pt>
    <dgm:pt modelId="{8990A8A6-C2CE-4CEE-8650-F778756821A4}" type="sibTrans" cxnId="{9D2AC878-5049-4844-A52C-732B4C62A837}">
      <dgm:prSet/>
      <dgm:spPr/>
    </dgm:pt>
    <dgm:pt modelId="{47F34A8A-EE76-4480-AFC4-B74623055907}">
      <dgm:prSet phldrT="[Text]" custT="1"/>
      <dgm:spPr/>
      <dgm:t>
        <a:bodyPr/>
        <a:lstStyle/>
        <a:p>
          <a:pPr algn="l"/>
          <a:r>
            <a:rPr lang="en-US" sz="1400" b="1" dirty="0" smtClean="0">
              <a:latin typeface="Arial Narrow" pitchFamily="34" charset="0"/>
            </a:rPr>
            <a:t>Ex. MAP Grant</a:t>
          </a:r>
          <a:endParaRPr lang="en-US" sz="1400" b="1" dirty="0">
            <a:latin typeface="Arial Narrow" pitchFamily="34" charset="0"/>
          </a:endParaRPr>
        </a:p>
      </dgm:t>
    </dgm:pt>
    <dgm:pt modelId="{FF8FAF6C-D3E2-4B8E-A35E-8EF171CD5C3B}" type="parTrans" cxnId="{1CF73D55-D34E-4BDE-9568-961B0DE3BCD7}">
      <dgm:prSet/>
      <dgm:spPr/>
    </dgm:pt>
    <dgm:pt modelId="{9DC47FA9-5403-4C41-80A2-EC48092B2301}" type="sibTrans" cxnId="{1CF73D55-D34E-4BDE-9568-961B0DE3BCD7}">
      <dgm:prSet/>
      <dgm:spPr/>
    </dgm:pt>
    <dgm:pt modelId="{D5818400-F5D5-402A-A0DC-AB7C1C0A50D5}">
      <dgm:prSet phldrT="[Text]" custT="1"/>
      <dgm:spPr/>
      <dgm:t>
        <a:bodyPr/>
        <a:lstStyle/>
        <a:p>
          <a:pPr algn="l"/>
          <a:endParaRPr lang="en-US" sz="1400" b="1" dirty="0">
            <a:latin typeface="Arial Narrow" pitchFamily="34" charset="0"/>
          </a:endParaRPr>
        </a:p>
      </dgm:t>
    </dgm:pt>
    <dgm:pt modelId="{7698E983-B13E-42FB-81A7-4EA42C3EA759}" type="sibTrans" cxnId="{706D4DBD-77BE-46B1-B51F-C1A414321F5A}">
      <dgm:prSet/>
      <dgm:spPr/>
      <dgm:t>
        <a:bodyPr/>
        <a:lstStyle/>
        <a:p>
          <a:endParaRPr lang="en-US"/>
        </a:p>
      </dgm:t>
    </dgm:pt>
    <dgm:pt modelId="{6BA567B8-98E2-4F18-AD98-9E297DA2917B}" type="parTrans" cxnId="{706D4DBD-77BE-46B1-B51F-C1A414321F5A}">
      <dgm:prSet/>
      <dgm:spPr/>
      <dgm:t>
        <a:bodyPr/>
        <a:lstStyle/>
        <a:p>
          <a:endParaRPr lang="en-US"/>
        </a:p>
      </dgm:t>
    </dgm:pt>
    <dgm:pt modelId="{40AF9FF9-4FCA-4BC1-BE34-4B0FB94C36FF}" type="pres">
      <dgm:prSet presAssocID="{4D221B47-0839-41C2-BB7A-DAE4DDC9E923}" presName="Name0" presStyleCnt="0">
        <dgm:presLayoutVars>
          <dgm:dir/>
          <dgm:resizeHandles val="exact"/>
        </dgm:presLayoutVars>
      </dgm:prSet>
      <dgm:spPr/>
    </dgm:pt>
    <dgm:pt modelId="{7ECE8DEE-A5E9-4C09-A5DB-8BE64AEE9AAB}" type="pres">
      <dgm:prSet presAssocID="{4D221B47-0839-41C2-BB7A-DAE4DDC9E923}" presName="bkgdShp" presStyleLbl="alignAccFollowNode1" presStyleIdx="0" presStyleCnt="1"/>
      <dgm:spPr/>
    </dgm:pt>
    <dgm:pt modelId="{AA3EDA79-11B8-456C-BDAB-75A6A7DFD831}" type="pres">
      <dgm:prSet presAssocID="{4D221B47-0839-41C2-BB7A-DAE4DDC9E923}" presName="linComp" presStyleCnt="0"/>
      <dgm:spPr/>
    </dgm:pt>
    <dgm:pt modelId="{A9C05FAC-035C-470C-95FA-153F033ABA80}" type="pres">
      <dgm:prSet presAssocID="{F104B53B-E472-4AC5-A36B-90A6EE3A29D0}" presName="compNode" presStyleCnt="0"/>
      <dgm:spPr/>
    </dgm:pt>
    <dgm:pt modelId="{0ABC9166-4DC2-4268-A4A4-DCE687AAC30F}" type="pres">
      <dgm:prSet presAssocID="{F104B53B-E472-4AC5-A36B-90A6EE3A29D0}" presName="node" presStyleLbl="node1" presStyleIdx="0" presStyleCnt="3">
        <dgm:presLayoutVars>
          <dgm:bulletEnabled val="1"/>
        </dgm:presLayoutVars>
      </dgm:prSet>
      <dgm:spPr/>
      <dgm:t>
        <a:bodyPr/>
        <a:lstStyle/>
        <a:p>
          <a:endParaRPr lang="en-US"/>
        </a:p>
      </dgm:t>
    </dgm:pt>
    <dgm:pt modelId="{64159D26-092D-46E7-AF54-F9E9384C980A}" type="pres">
      <dgm:prSet presAssocID="{F104B53B-E472-4AC5-A36B-90A6EE3A29D0}" presName="invisiNode" presStyleLbl="node1" presStyleIdx="0" presStyleCnt="3"/>
      <dgm:spPr/>
    </dgm:pt>
    <dgm:pt modelId="{4DA9CEB3-1572-4148-8D10-62423759C7B5}" type="pres">
      <dgm:prSet presAssocID="{F104B53B-E472-4AC5-A36B-90A6EE3A29D0}" presName="imagNode" presStyleLbl="fgImgPlace1" presStyleIdx="0" presStyleCnt="3"/>
      <dgm:spPr>
        <a:blipFill rotWithShape="0">
          <a:blip xmlns:r="http://schemas.openxmlformats.org/officeDocument/2006/relationships" r:embed="rId1"/>
          <a:stretch>
            <a:fillRect/>
          </a:stretch>
        </a:blipFill>
      </dgm:spPr>
    </dgm:pt>
    <dgm:pt modelId="{377210B5-C3C3-4166-AFF5-D697F0D4AC7C}" type="pres">
      <dgm:prSet presAssocID="{2F085BE4-D75D-4237-A705-787D38A81275}" presName="sibTrans" presStyleLbl="sibTrans2D1" presStyleIdx="0" presStyleCnt="0"/>
      <dgm:spPr/>
      <dgm:t>
        <a:bodyPr/>
        <a:lstStyle/>
        <a:p>
          <a:endParaRPr lang="en-US"/>
        </a:p>
      </dgm:t>
    </dgm:pt>
    <dgm:pt modelId="{43755040-4FC7-4319-BA5B-BB5060B02A22}" type="pres">
      <dgm:prSet presAssocID="{2B63DF61-4D8B-451D-A987-4BD78CEEABF5}" presName="compNode" presStyleCnt="0"/>
      <dgm:spPr/>
    </dgm:pt>
    <dgm:pt modelId="{1937900B-ED7E-4518-9410-920B15E72089}" type="pres">
      <dgm:prSet presAssocID="{2B63DF61-4D8B-451D-A987-4BD78CEEABF5}" presName="node" presStyleLbl="node1" presStyleIdx="1" presStyleCnt="3">
        <dgm:presLayoutVars>
          <dgm:bulletEnabled val="1"/>
        </dgm:presLayoutVars>
      </dgm:prSet>
      <dgm:spPr/>
      <dgm:t>
        <a:bodyPr/>
        <a:lstStyle/>
        <a:p>
          <a:endParaRPr lang="en-US"/>
        </a:p>
      </dgm:t>
    </dgm:pt>
    <dgm:pt modelId="{4F53C96A-3ACE-4C5D-AC28-0A0461521BFC}" type="pres">
      <dgm:prSet presAssocID="{2B63DF61-4D8B-451D-A987-4BD78CEEABF5}" presName="invisiNode" presStyleLbl="node1" presStyleIdx="1" presStyleCnt="3"/>
      <dgm:spPr/>
    </dgm:pt>
    <dgm:pt modelId="{1828D6CA-C255-4F33-AB24-466CE74FC02B}" type="pres">
      <dgm:prSet presAssocID="{2B63DF61-4D8B-451D-A987-4BD78CEEABF5}" presName="imagNode" presStyleLbl="fgImgPlace1" presStyleIdx="1" presStyleCnt="3"/>
      <dgm:spPr>
        <a:blipFill rotWithShape="0">
          <a:blip xmlns:r="http://schemas.openxmlformats.org/officeDocument/2006/relationships" r:embed="rId2"/>
          <a:stretch>
            <a:fillRect/>
          </a:stretch>
        </a:blipFill>
      </dgm:spPr>
    </dgm:pt>
    <dgm:pt modelId="{9E9C5E69-FBE1-4666-84C1-F086178A5733}" type="pres">
      <dgm:prSet presAssocID="{9C6BC21D-9EF2-46E0-A2C7-0960A7FE5DCD}" presName="sibTrans" presStyleLbl="sibTrans2D1" presStyleIdx="0" presStyleCnt="0"/>
      <dgm:spPr/>
      <dgm:t>
        <a:bodyPr/>
        <a:lstStyle/>
        <a:p>
          <a:endParaRPr lang="en-US"/>
        </a:p>
      </dgm:t>
    </dgm:pt>
    <dgm:pt modelId="{854FDE97-776F-4AEA-8163-A99D9261EBFC}" type="pres">
      <dgm:prSet presAssocID="{0561819B-6BD7-4A81-AADF-4CD9DCC0E53D}" presName="compNode" presStyleCnt="0"/>
      <dgm:spPr/>
    </dgm:pt>
    <dgm:pt modelId="{4417A268-82DA-4A44-99EB-4499183F9877}" type="pres">
      <dgm:prSet presAssocID="{0561819B-6BD7-4A81-AADF-4CD9DCC0E53D}" presName="node" presStyleLbl="node1" presStyleIdx="2" presStyleCnt="3">
        <dgm:presLayoutVars>
          <dgm:bulletEnabled val="1"/>
        </dgm:presLayoutVars>
      </dgm:prSet>
      <dgm:spPr/>
      <dgm:t>
        <a:bodyPr/>
        <a:lstStyle/>
        <a:p>
          <a:endParaRPr lang="en-US"/>
        </a:p>
      </dgm:t>
    </dgm:pt>
    <dgm:pt modelId="{AD6C3480-F85F-4490-A66A-77FE05ABEC47}" type="pres">
      <dgm:prSet presAssocID="{0561819B-6BD7-4A81-AADF-4CD9DCC0E53D}" presName="invisiNode" presStyleLbl="node1" presStyleIdx="2" presStyleCnt="3"/>
      <dgm:spPr/>
    </dgm:pt>
    <dgm:pt modelId="{4D1F4852-0B46-4D62-ADEE-5D68E6DF85BB}" type="pres">
      <dgm:prSet presAssocID="{0561819B-6BD7-4A81-AADF-4CD9DCC0E53D}" presName="imagNode" presStyleLbl="fgImgPlace1" presStyleIdx="2" presStyleCnt="3"/>
      <dgm:spPr>
        <a:blipFill rotWithShape="0">
          <a:blip xmlns:r="http://schemas.openxmlformats.org/officeDocument/2006/relationships" r:embed="rId3"/>
          <a:stretch>
            <a:fillRect/>
          </a:stretch>
        </a:blipFill>
      </dgm:spPr>
    </dgm:pt>
  </dgm:ptLst>
  <dgm:cxnLst>
    <dgm:cxn modelId="{4A53C0AF-C721-419F-892B-2CDB0CFDE1DB}" type="presOf" srcId="{2F085BE4-D75D-4237-A705-787D38A81275}" destId="{377210B5-C3C3-4166-AFF5-D697F0D4AC7C}" srcOrd="0" destOrd="0" presId="urn:microsoft.com/office/officeart/2005/8/layout/pList2#1"/>
    <dgm:cxn modelId="{20E0695B-A03B-4E0D-ABE5-713A6C42C8CD}" type="presOf" srcId="{D29B129B-3344-4AAA-B376-A76A8ED03CC0}" destId="{0ABC9166-4DC2-4268-A4A4-DCE687AAC30F}" srcOrd="0" destOrd="4" presId="urn:microsoft.com/office/officeart/2005/8/layout/pList2#1"/>
    <dgm:cxn modelId="{706D4DBD-77BE-46B1-B51F-C1A414321F5A}" srcId="{0561819B-6BD7-4A81-AADF-4CD9DCC0E53D}" destId="{D5818400-F5D5-402A-A0DC-AB7C1C0A50D5}" srcOrd="1" destOrd="0" parTransId="{6BA567B8-98E2-4F18-AD98-9E297DA2917B}" sibTransId="{7698E983-B13E-42FB-81A7-4EA42C3EA759}"/>
    <dgm:cxn modelId="{9F62E4E0-B2DE-48B8-AF6C-CA0FA073B4EA}" srcId="{0561819B-6BD7-4A81-AADF-4CD9DCC0E53D}" destId="{188DAC63-5A68-4450-B504-6ABE179CD24E}" srcOrd="2" destOrd="0" parTransId="{F0BA1FE7-7072-4377-B8AE-7DA105CFF635}" sibTransId="{74EAA8B8-59C3-4C1A-97B0-A7C21BE6501E}"/>
    <dgm:cxn modelId="{7B261C78-A2A2-4061-87DD-98D78801A9EB}" type="presOf" srcId="{D272534B-621C-4F14-8C5C-078400EBC27A}" destId="{0ABC9166-4DC2-4268-A4A4-DCE687AAC30F}" srcOrd="0" destOrd="2" presId="urn:microsoft.com/office/officeart/2005/8/layout/pList2#1"/>
    <dgm:cxn modelId="{9FDC0871-8408-474F-916C-0BC44BC3CFAD}" srcId="{F104B53B-E472-4AC5-A36B-90A6EE3A29D0}" destId="{7F1676D8-C89B-4516-A2AA-FA941140794A}" srcOrd="0" destOrd="0" parTransId="{14FD4D75-740E-422F-8C8A-9CC9B7FD515A}" sibTransId="{A528FBD3-608C-4ED4-B859-B0FFD539CEFD}"/>
    <dgm:cxn modelId="{4D4A11E8-3CC4-4125-BD57-B8798C3CED02}" srcId="{4D221B47-0839-41C2-BB7A-DAE4DDC9E923}" destId="{F104B53B-E472-4AC5-A36B-90A6EE3A29D0}" srcOrd="0" destOrd="0" parTransId="{6F58BA1E-5D10-4F34-B43E-00A62B2A2FAE}" sibTransId="{2F085BE4-D75D-4237-A705-787D38A81275}"/>
    <dgm:cxn modelId="{9D2AC878-5049-4844-A52C-732B4C62A837}" srcId="{F104B53B-E472-4AC5-A36B-90A6EE3A29D0}" destId="{D272534B-621C-4F14-8C5C-078400EBC27A}" srcOrd="1" destOrd="0" parTransId="{427AFF9E-2C6D-4B55-ACE5-E49D85630781}" sibTransId="{8990A8A6-C2CE-4CEE-8650-F778756821A4}"/>
    <dgm:cxn modelId="{0202479E-333D-4462-936B-89BF46814E4B}" srcId="{4D221B47-0839-41C2-BB7A-DAE4DDC9E923}" destId="{2B63DF61-4D8B-451D-A987-4BD78CEEABF5}" srcOrd="1" destOrd="0" parTransId="{90C74257-43E5-4108-930D-15BB9A0D5E5F}" sibTransId="{9C6BC21D-9EF2-46E0-A2C7-0960A7FE5DCD}"/>
    <dgm:cxn modelId="{A9C6C8C3-850B-4524-87DD-CD52E10C1F23}" type="presOf" srcId="{47F34A8A-EE76-4480-AFC4-B74623055907}" destId="{1937900B-ED7E-4518-9410-920B15E72089}" srcOrd="0" destOrd="2" presId="urn:microsoft.com/office/officeart/2005/8/layout/pList2#1"/>
    <dgm:cxn modelId="{262F5B07-1861-47C4-AB3E-8E82BB37368E}" srcId="{4D221B47-0839-41C2-BB7A-DAE4DDC9E923}" destId="{0561819B-6BD7-4A81-AADF-4CD9DCC0E53D}" srcOrd="2" destOrd="0" parTransId="{0099B12F-B6CA-468C-A6DB-E7F202CC0AD8}" sibTransId="{AAA3F9A9-A988-4136-A1EF-75D322257F24}"/>
    <dgm:cxn modelId="{80F8F91C-BADC-453B-BC4C-A8DFD149252C}" type="presOf" srcId="{21AADC09-AD67-4BC0-A7DC-302E1AB8B6BB}" destId="{4417A268-82DA-4A44-99EB-4499183F9877}" srcOrd="0" destOrd="1" presId="urn:microsoft.com/office/officeart/2005/8/layout/pList2#1"/>
    <dgm:cxn modelId="{1F2BC765-6DB7-48DD-8DBA-5430E9DD8FB0}" srcId="{F104B53B-E472-4AC5-A36B-90A6EE3A29D0}" destId="{8D29B49D-44BE-42FA-BF10-102B78BE6DEF}" srcOrd="2" destOrd="0" parTransId="{94790EF4-1DD0-4A64-83AF-A6ABFABB4EB8}" sibTransId="{C50C6CD6-F275-4190-9AD4-42BBFEF1C9FC}"/>
    <dgm:cxn modelId="{8E722ADD-3170-4B84-B451-AA91C78E2840}" srcId="{F104B53B-E472-4AC5-A36B-90A6EE3A29D0}" destId="{D29B129B-3344-4AAA-B376-A76A8ED03CC0}" srcOrd="3" destOrd="0" parTransId="{23E77E83-B16A-4DCF-A1E4-EC8ECC8A6484}" sibTransId="{027AD787-0E12-48FB-BF44-0F1A2184BEF7}"/>
    <dgm:cxn modelId="{D7831DCA-C42A-44BC-AB2E-B891E29F6576}" type="presOf" srcId="{188DAC63-5A68-4450-B504-6ABE179CD24E}" destId="{4417A268-82DA-4A44-99EB-4499183F9877}" srcOrd="0" destOrd="3" presId="urn:microsoft.com/office/officeart/2005/8/layout/pList2#1"/>
    <dgm:cxn modelId="{ABCBFE8F-19BF-415D-A13C-B7A6FD3DF8DA}" type="presOf" srcId="{0561819B-6BD7-4A81-AADF-4CD9DCC0E53D}" destId="{4417A268-82DA-4A44-99EB-4499183F9877}" srcOrd="0" destOrd="0" presId="urn:microsoft.com/office/officeart/2005/8/layout/pList2#1"/>
    <dgm:cxn modelId="{0F050B13-F6E7-4CB8-8F11-EB53F0E1ECEE}" srcId="{0561819B-6BD7-4A81-AADF-4CD9DCC0E53D}" destId="{21AADC09-AD67-4BC0-A7DC-302E1AB8B6BB}" srcOrd="0" destOrd="0" parTransId="{65869F06-5F8C-415C-876B-1C1527AEE18F}" sibTransId="{FACD33B5-EDE1-4904-8029-145E8F4EE913}"/>
    <dgm:cxn modelId="{6B4CA531-BAA9-4F29-81B7-F2B9E828232A}" type="presOf" srcId="{DB3E6C06-D055-4971-85BA-22321686599C}" destId="{1937900B-ED7E-4518-9410-920B15E72089}" srcOrd="0" destOrd="1" presId="urn:microsoft.com/office/officeart/2005/8/layout/pList2#1"/>
    <dgm:cxn modelId="{1B951700-1B26-4B67-8A2A-A605B7E2AC5A}" type="presOf" srcId="{4D221B47-0839-41C2-BB7A-DAE4DDC9E923}" destId="{40AF9FF9-4FCA-4BC1-BE34-4B0FB94C36FF}" srcOrd="0" destOrd="0" presId="urn:microsoft.com/office/officeart/2005/8/layout/pList2#1"/>
    <dgm:cxn modelId="{7AD9CA49-370A-4344-B8A2-5423287B25F6}" type="presOf" srcId="{F104B53B-E472-4AC5-A36B-90A6EE3A29D0}" destId="{0ABC9166-4DC2-4268-A4A4-DCE687AAC30F}" srcOrd="0" destOrd="0" presId="urn:microsoft.com/office/officeart/2005/8/layout/pList2#1"/>
    <dgm:cxn modelId="{8ED18F6A-5804-4A61-8634-ACC1FB1F3219}" type="presOf" srcId="{8D29B49D-44BE-42FA-BF10-102B78BE6DEF}" destId="{0ABC9166-4DC2-4268-A4A4-DCE687AAC30F}" srcOrd="0" destOrd="3" presId="urn:microsoft.com/office/officeart/2005/8/layout/pList2#1"/>
    <dgm:cxn modelId="{D91E232E-88F9-46ED-A5F0-0A63A1301D0E}" type="presOf" srcId="{9C6BC21D-9EF2-46E0-A2C7-0960A7FE5DCD}" destId="{9E9C5E69-FBE1-4666-84C1-F086178A5733}" srcOrd="0" destOrd="0" presId="urn:microsoft.com/office/officeart/2005/8/layout/pList2#1"/>
    <dgm:cxn modelId="{2A3417A8-BE16-40A6-A94D-29AFF8AB49F0}" type="presOf" srcId="{D5818400-F5D5-402A-A0DC-AB7C1C0A50D5}" destId="{4417A268-82DA-4A44-99EB-4499183F9877}" srcOrd="0" destOrd="2" presId="urn:microsoft.com/office/officeart/2005/8/layout/pList2#1"/>
    <dgm:cxn modelId="{014EF967-711E-432F-AA6E-A5DF0D1327C1}" srcId="{2B63DF61-4D8B-451D-A987-4BD78CEEABF5}" destId="{DB3E6C06-D055-4971-85BA-22321686599C}" srcOrd="0" destOrd="0" parTransId="{1E69FBB6-BFBC-4F6D-9866-5EC69F6BE7EA}" sibTransId="{5CB47ACD-005C-402D-857C-F7D3C235117A}"/>
    <dgm:cxn modelId="{95AE5A9C-BCA4-44C5-B0C3-01CE02459281}" type="presOf" srcId="{2B63DF61-4D8B-451D-A987-4BD78CEEABF5}" destId="{1937900B-ED7E-4518-9410-920B15E72089}" srcOrd="0" destOrd="0" presId="urn:microsoft.com/office/officeart/2005/8/layout/pList2#1"/>
    <dgm:cxn modelId="{1CF73D55-D34E-4BDE-9568-961B0DE3BCD7}" srcId="{2B63DF61-4D8B-451D-A987-4BD78CEEABF5}" destId="{47F34A8A-EE76-4480-AFC4-B74623055907}" srcOrd="1" destOrd="0" parTransId="{FF8FAF6C-D3E2-4B8E-A35E-8EF171CD5C3B}" sibTransId="{9DC47FA9-5403-4C41-80A2-EC48092B2301}"/>
    <dgm:cxn modelId="{9A70AA04-7C2D-41EB-803A-E285A04F1EA5}" type="presOf" srcId="{7F1676D8-C89B-4516-A2AA-FA941140794A}" destId="{0ABC9166-4DC2-4268-A4A4-DCE687AAC30F}" srcOrd="0" destOrd="1" presId="urn:microsoft.com/office/officeart/2005/8/layout/pList2#1"/>
    <dgm:cxn modelId="{05B5D6D1-6AAE-417E-9359-AD4256A74A60}" type="presParOf" srcId="{40AF9FF9-4FCA-4BC1-BE34-4B0FB94C36FF}" destId="{7ECE8DEE-A5E9-4C09-A5DB-8BE64AEE9AAB}" srcOrd="0" destOrd="0" presId="urn:microsoft.com/office/officeart/2005/8/layout/pList2#1"/>
    <dgm:cxn modelId="{41D01D6C-E312-4199-87BF-2A0113EF437D}" type="presParOf" srcId="{40AF9FF9-4FCA-4BC1-BE34-4B0FB94C36FF}" destId="{AA3EDA79-11B8-456C-BDAB-75A6A7DFD831}" srcOrd="1" destOrd="0" presId="urn:microsoft.com/office/officeart/2005/8/layout/pList2#1"/>
    <dgm:cxn modelId="{F631F364-6B54-407B-BFE9-1513CDC2AF4F}" type="presParOf" srcId="{AA3EDA79-11B8-456C-BDAB-75A6A7DFD831}" destId="{A9C05FAC-035C-470C-95FA-153F033ABA80}" srcOrd="0" destOrd="0" presId="urn:microsoft.com/office/officeart/2005/8/layout/pList2#1"/>
    <dgm:cxn modelId="{6316BBE6-E0FB-4AAA-B92E-A2AA10336839}" type="presParOf" srcId="{A9C05FAC-035C-470C-95FA-153F033ABA80}" destId="{0ABC9166-4DC2-4268-A4A4-DCE687AAC30F}" srcOrd="0" destOrd="0" presId="urn:microsoft.com/office/officeart/2005/8/layout/pList2#1"/>
    <dgm:cxn modelId="{4F2DEB27-FA6F-4D45-AADA-02D4DAFD0236}" type="presParOf" srcId="{A9C05FAC-035C-470C-95FA-153F033ABA80}" destId="{64159D26-092D-46E7-AF54-F9E9384C980A}" srcOrd="1" destOrd="0" presId="urn:microsoft.com/office/officeart/2005/8/layout/pList2#1"/>
    <dgm:cxn modelId="{2196E3DF-80D5-4ED6-BB2F-BBA6B9A00307}" type="presParOf" srcId="{A9C05FAC-035C-470C-95FA-153F033ABA80}" destId="{4DA9CEB3-1572-4148-8D10-62423759C7B5}" srcOrd="2" destOrd="0" presId="urn:microsoft.com/office/officeart/2005/8/layout/pList2#1"/>
    <dgm:cxn modelId="{92A9BEE5-9447-43B2-A98C-BAAA31AFC3E8}" type="presParOf" srcId="{AA3EDA79-11B8-456C-BDAB-75A6A7DFD831}" destId="{377210B5-C3C3-4166-AFF5-D697F0D4AC7C}" srcOrd="1" destOrd="0" presId="urn:microsoft.com/office/officeart/2005/8/layout/pList2#1"/>
    <dgm:cxn modelId="{7DFE6A38-2A6B-46D3-8076-74F4233E9F79}" type="presParOf" srcId="{AA3EDA79-11B8-456C-BDAB-75A6A7DFD831}" destId="{43755040-4FC7-4319-BA5B-BB5060B02A22}" srcOrd="2" destOrd="0" presId="urn:microsoft.com/office/officeart/2005/8/layout/pList2#1"/>
    <dgm:cxn modelId="{CA60AAF2-CC67-4153-A916-4F1984D361FA}" type="presParOf" srcId="{43755040-4FC7-4319-BA5B-BB5060B02A22}" destId="{1937900B-ED7E-4518-9410-920B15E72089}" srcOrd="0" destOrd="0" presId="urn:microsoft.com/office/officeart/2005/8/layout/pList2#1"/>
    <dgm:cxn modelId="{728FB23D-768A-4678-B4DC-787856001B00}" type="presParOf" srcId="{43755040-4FC7-4319-BA5B-BB5060B02A22}" destId="{4F53C96A-3ACE-4C5D-AC28-0A0461521BFC}" srcOrd="1" destOrd="0" presId="urn:microsoft.com/office/officeart/2005/8/layout/pList2#1"/>
    <dgm:cxn modelId="{3236903B-1955-4CC7-9B86-6C4AF33E71D8}" type="presParOf" srcId="{43755040-4FC7-4319-BA5B-BB5060B02A22}" destId="{1828D6CA-C255-4F33-AB24-466CE74FC02B}" srcOrd="2" destOrd="0" presId="urn:microsoft.com/office/officeart/2005/8/layout/pList2#1"/>
    <dgm:cxn modelId="{772DC313-5750-49CB-8EBC-66492050F6F7}" type="presParOf" srcId="{AA3EDA79-11B8-456C-BDAB-75A6A7DFD831}" destId="{9E9C5E69-FBE1-4666-84C1-F086178A5733}" srcOrd="3" destOrd="0" presId="urn:microsoft.com/office/officeart/2005/8/layout/pList2#1"/>
    <dgm:cxn modelId="{65419B37-34E9-4473-834C-C2836EB749A5}" type="presParOf" srcId="{AA3EDA79-11B8-456C-BDAB-75A6A7DFD831}" destId="{854FDE97-776F-4AEA-8163-A99D9261EBFC}" srcOrd="4" destOrd="0" presId="urn:microsoft.com/office/officeart/2005/8/layout/pList2#1"/>
    <dgm:cxn modelId="{55281017-9A34-48E2-A581-05724D1EE39B}" type="presParOf" srcId="{854FDE97-776F-4AEA-8163-A99D9261EBFC}" destId="{4417A268-82DA-4A44-99EB-4499183F9877}" srcOrd="0" destOrd="0" presId="urn:microsoft.com/office/officeart/2005/8/layout/pList2#1"/>
    <dgm:cxn modelId="{D2A8CA12-940E-417A-8C19-9C99243F7B18}" type="presParOf" srcId="{854FDE97-776F-4AEA-8163-A99D9261EBFC}" destId="{AD6C3480-F85F-4490-A66A-77FE05ABEC47}" srcOrd="1" destOrd="0" presId="urn:microsoft.com/office/officeart/2005/8/layout/pList2#1"/>
    <dgm:cxn modelId="{B68B4299-0ECE-459C-ACC4-902F862DDCF9}" type="presParOf" srcId="{854FDE97-776F-4AEA-8163-A99D9261EBFC}" destId="{4D1F4852-0B46-4D62-ADEE-5D68E6DF85BB}"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C2F91-46FF-4CAC-91B2-6840E778EFA7}"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n-US"/>
        </a:p>
      </dgm:t>
    </dgm:pt>
    <dgm:pt modelId="{3C0B117F-3B04-47A9-B480-B9CB9BEAB16E}">
      <dgm:prSet phldrT="[Text]"/>
      <dgm:spPr>
        <a:ln>
          <a:noFill/>
        </a:ln>
      </dgm:spPr>
      <dgm:t>
        <a:bodyPr/>
        <a:lstStyle/>
        <a:p>
          <a:r>
            <a:rPr lang="en-US" dirty="0" smtClean="0"/>
            <a:t>Up to $4,720*</a:t>
          </a:r>
          <a:endParaRPr lang="en-US" dirty="0"/>
        </a:p>
      </dgm:t>
    </dgm:pt>
    <dgm:pt modelId="{8BA233DE-F20B-468A-A1B5-1B4E8C0B7059}" type="parTrans" cxnId="{1C4EE7AE-E8C7-40B7-AD34-E8D87E6CB784}">
      <dgm:prSet/>
      <dgm:spPr/>
      <dgm:t>
        <a:bodyPr/>
        <a:lstStyle/>
        <a:p>
          <a:endParaRPr lang="en-US" dirty="0"/>
        </a:p>
      </dgm:t>
    </dgm:pt>
    <dgm:pt modelId="{60B1313F-2A86-4FF8-A875-6BE1E231209E}" type="sibTrans" cxnId="{1C4EE7AE-E8C7-40B7-AD34-E8D87E6CB784}">
      <dgm:prSet/>
      <dgm:spPr/>
      <dgm:t>
        <a:bodyPr/>
        <a:lstStyle/>
        <a:p>
          <a:endParaRPr lang="en-US"/>
        </a:p>
      </dgm:t>
    </dgm:pt>
    <dgm:pt modelId="{97B5EF01-79F2-4788-9C77-9792802CBE7F}">
      <dgm:prSet phldrT="[Text]" custT="1"/>
      <dgm:spPr/>
      <dgm:t>
        <a:bodyPr/>
        <a:lstStyle/>
        <a:p>
          <a:pPr marL="171450" indent="0">
            <a:tabLst/>
          </a:pPr>
          <a:endParaRPr lang="en-US" sz="2400" b="0" dirty="0"/>
        </a:p>
      </dgm:t>
    </dgm:pt>
    <dgm:pt modelId="{2380749B-06EE-4DC3-966E-DECE4EC0CC33}" type="parTrans" cxnId="{ECD97A8B-B167-4F28-A246-1E31E4A54B1E}">
      <dgm:prSet/>
      <dgm:spPr/>
      <dgm:t>
        <a:bodyPr/>
        <a:lstStyle/>
        <a:p>
          <a:endParaRPr lang="en-US"/>
        </a:p>
      </dgm:t>
    </dgm:pt>
    <dgm:pt modelId="{469A7F48-7895-4752-8142-550F5ED890D3}" type="sibTrans" cxnId="{ECD97A8B-B167-4F28-A246-1E31E4A54B1E}">
      <dgm:prSet/>
      <dgm:spPr/>
      <dgm:t>
        <a:bodyPr/>
        <a:lstStyle/>
        <a:p>
          <a:endParaRPr lang="en-US"/>
        </a:p>
      </dgm:t>
    </dgm:pt>
    <dgm:pt modelId="{DC6C99DC-44B9-4D38-88B4-B481F8FBFC8C}">
      <dgm:prSet phldrT="[Text]"/>
      <dgm:spPr>
        <a:ln>
          <a:noFill/>
        </a:ln>
      </dgm:spPr>
      <dgm:t>
        <a:bodyPr/>
        <a:lstStyle/>
        <a:p>
          <a:r>
            <a:rPr lang="en-US" dirty="0" smtClean="0"/>
            <a:t>Up to $5,550</a:t>
          </a:r>
          <a:endParaRPr lang="en-US" dirty="0"/>
        </a:p>
      </dgm:t>
    </dgm:pt>
    <dgm:pt modelId="{B1CD8263-1243-429D-B4CB-7C51194A08CF}" type="parTrans" cxnId="{897C27E9-E3B1-43A3-AAD4-F2FE05EB5275}">
      <dgm:prSet/>
      <dgm:spPr/>
      <dgm:t>
        <a:bodyPr/>
        <a:lstStyle/>
        <a:p>
          <a:endParaRPr lang="en-US" dirty="0"/>
        </a:p>
      </dgm:t>
    </dgm:pt>
    <dgm:pt modelId="{4EE82568-1A9E-4A4E-B116-D7644919F540}" type="sibTrans" cxnId="{897C27E9-E3B1-43A3-AAD4-F2FE05EB5275}">
      <dgm:prSet/>
      <dgm:spPr/>
      <dgm:t>
        <a:bodyPr/>
        <a:lstStyle/>
        <a:p>
          <a:endParaRPr lang="en-US"/>
        </a:p>
      </dgm:t>
    </dgm:pt>
    <dgm:pt modelId="{9FFE09D2-8F11-4089-9372-F44FF6BE91E1}">
      <dgm:prSet phldrT="[Text]" custT="1"/>
      <dgm:spPr/>
      <dgm:t>
        <a:bodyPr/>
        <a:lstStyle/>
        <a:p>
          <a:endParaRPr lang="en-US" sz="2400" dirty="0"/>
        </a:p>
      </dgm:t>
    </dgm:pt>
    <dgm:pt modelId="{BD9BE595-7F57-4A32-8468-8AF448E81532}" type="parTrans" cxnId="{F5521213-29E7-4793-89EE-5417C954ECE1}">
      <dgm:prSet/>
      <dgm:spPr/>
      <dgm:t>
        <a:bodyPr/>
        <a:lstStyle/>
        <a:p>
          <a:endParaRPr lang="en-US"/>
        </a:p>
      </dgm:t>
    </dgm:pt>
    <dgm:pt modelId="{D3565293-B76B-4AAD-A6AC-DCC1899D801B}" type="sibTrans" cxnId="{F5521213-29E7-4793-89EE-5417C954ECE1}">
      <dgm:prSet/>
      <dgm:spPr/>
      <dgm:t>
        <a:bodyPr/>
        <a:lstStyle/>
        <a:p>
          <a:endParaRPr lang="en-US"/>
        </a:p>
      </dgm:t>
    </dgm:pt>
    <dgm:pt modelId="{2A775470-CA59-43BC-BD62-D43FA5C076D9}">
      <dgm:prSet phldrT="[Text]"/>
      <dgm:spPr>
        <a:ln>
          <a:noFill/>
        </a:ln>
      </dgm:spPr>
      <dgm:t>
        <a:bodyPr/>
        <a:lstStyle/>
        <a:p>
          <a:r>
            <a:rPr lang="en-US" dirty="0" smtClean="0"/>
            <a:t>Up to $4,000</a:t>
          </a:r>
          <a:endParaRPr lang="en-US" dirty="0"/>
        </a:p>
      </dgm:t>
    </dgm:pt>
    <dgm:pt modelId="{05398AC0-6002-4E00-9364-D8644CB7409B}" type="parTrans" cxnId="{BE88952F-1A39-4BF8-BDCD-D8332D4D78B0}">
      <dgm:prSet/>
      <dgm:spPr/>
      <dgm:t>
        <a:bodyPr/>
        <a:lstStyle/>
        <a:p>
          <a:endParaRPr lang="en-US" dirty="0"/>
        </a:p>
      </dgm:t>
    </dgm:pt>
    <dgm:pt modelId="{53CBCC47-F6CA-475B-9F82-BEC3DF75A93A}" type="sibTrans" cxnId="{BE88952F-1A39-4BF8-BDCD-D8332D4D78B0}">
      <dgm:prSet/>
      <dgm:spPr/>
      <dgm:t>
        <a:bodyPr/>
        <a:lstStyle/>
        <a:p>
          <a:endParaRPr lang="en-US"/>
        </a:p>
      </dgm:t>
    </dgm:pt>
    <dgm:pt modelId="{39E26A8D-6438-4BB1-B88A-B3BE4C567DE8}">
      <dgm:prSet phldrT="[Text]" custT="1"/>
      <dgm:spPr/>
      <dgm:t>
        <a:bodyPr/>
        <a:lstStyle/>
        <a:p>
          <a:endParaRPr lang="en-US" sz="2400" dirty="0"/>
        </a:p>
      </dgm:t>
    </dgm:pt>
    <dgm:pt modelId="{61760C68-BD60-4A78-900D-8BF333DAFB54}" type="parTrans" cxnId="{17E741C6-1019-47C5-9B90-317CC6A980AF}">
      <dgm:prSet/>
      <dgm:spPr/>
      <dgm:t>
        <a:bodyPr/>
        <a:lstStyle/>
        <a:p>
          <a:endParaRPr lang="en-US"/>
        </a:p>
      </dgm:t>
    </dgm:pt>
    <dgm:pt modelId="{BF9B42EE-D25D-47FB-A2DC-25198C8AF5B5}" type="sibTrans" cxnId="{17E741C6-1019-47C5-9B90-317CC6A980AF}">
      <dgm:prSet/>
      <dgm:spPr/>
      <dgm:t>
        <a:bodyPr/>
        <a:lstStyle/>
        <a:p>
          <a:endParaRPr lang="en-US"/>
        </a:p>
      </dgm:t>
    </dgm:pt>
    <dgm:pt modelId="{40C658D0-38C3-406E-A48C-4EE47953ABC7}" type="pres">
      <dgm:prSet presAssocID="{33BC2F91-46FF-4CAC-91B2-6840E778EFA7}" presName="composite" presStyleCnt="0">
        <dgm:presLayoutVars>
          <dgm:chMax val="5"/>
          <dgm:dir/>
          <dgm:animLvl val="ctr"/>
          <dgm:resizeHandles val="exact"/>
        </dgm:presLayoutVars>
      </dgm:prSet>
      <dgm:spPr/>
      <dgm:t>
        <a:bodyPr/>
        <a:lstStyle/>
        <a:p>
          <a:endParaRPr lang="en-US"/>
        </a:p>
      </dgm:t>
    </dgm:pt>
    <dgm:pt modelId="{FBFA20ED-CC2B-4054-8372-66FA322C4C48}" type="pres">
      <dgm:prSet presAssocID="{33BC2F91-46FF-4CAC-91B2-6840E778EFA7}" presName="cycle" presStyleCnt="0"/>
      <dgm:spPr/>
      <dgm:t>
        <a:bodyPr/>
        <a:lstStyle/>
        <a:p>
          <a:endParaRPr lang="en-US"/>
        </a:p>
      </dgm:t>
    </dgm:pt>
    <dgm:pt modelId="{3312BB7E-DD8A-4B88-A89F-0C0A61AFA46F}" type="pres">
      <dgm:prSet presAssocID="{33BC2F91-46FF-4CAC-91B2-6840E778EFA7}" presName="centerShape" presStyleCnt="0"/>
      <dgm:spPr/>
      <dgm:t>
        <a:bodyPr/>
        <a:lstStyle/>
        <a:p>
          <a:endParaRPr lang="en-US"/>
        </a:p>
      </dgm:t>
    </dgm:pt>
    <dgm:pt modelId="{CD7757F8-1A14-44A3-ABAA-451C92B72C2E}" type="pres">
      <dgm:prSet presAssocID="{33BC2F91-46FF-4CAC-91B2-6840E778EFA7}" presName="connSite" presStyleLbl="node1" presStyleIdx="0" presStyleCnt="4"/>
      <dgm:spPr/>
      <dgm:t>
        <a:bodyPr/>
        <a:lstStyle/>
        <a:p>
          <a:endParaRPr lang="en-US"/>
        </a:p>
      </dgm:t>
    </dgm:pt>
    <dgm:pt modelId="{40EDAFAD-E932-4899-A987-E5D9413F913F}" type="pres">
      <dgm:prSet presAssocID="{33BC2F91-46FF-4CAC-91B2-6840E778EFA7}" presName="visible" presStyleLbl="node1" presStyleIdx="0" presStyleCnt="4" custScaleX="127729" custScaleY="134236" custLinFactNeighborX="-13493" custLinFactNeighborY="-1097"/>
      <dgm:spPr>
        <a:prstGeom prst="roundRect">
          <a:avLst/>
        </a:prstGeom>
        <a:blipFill rotWithShape="0">
          <a:blip xmlns:r="http://schemas.openxmlformats.org/officeDocument/2006/relationships" r:embed="rId1"/>
          <a:stretch>
            <a:fillRect/>
          </a:stretch>
        </a:blipFill>
        <a:ln>
          <a:noFill/>
        </a:ln>
      </dgm:spPr>
      <dgm:t>
        <a:bodyPr/>
        <a:lstStyle/>
        <a:p>
          <a:endParaRPr lang="en-US"/>
        </a:p>
      </dgm:t>
    </dgm:pt>
    <dgm:pt modelId="{A7ECD9AB-30B6-4A90-91EE-B8ADC5011155}" type="pres">
      <dgm:prSet presAssocID="{8BA233DE-F20B-468A-A1B5-1B4E8C0B7059}" presName="Name25" presStyleLbl="parChTrans1D1" presStyleIdx="0" presStyleCnt="3"/>
      <dgm:spPr/>
      <dgm:t>
        <a:bodyPr/>
        <a:lstStyle/>
        <a:p>
          <a:endParaRPr lang="en-US"/>
        </a:p>
      </dgm:t>
    </dgm:pt>
    <dgm:pt modelId="{A45E33F8-E038-430A-961D-C76053DBB29F}" type="pres">
      <dgm:prSet presAssocID="{3C0B117F-3B04-47A9-B480-B9CB9BEAB16E}" presName="node" presStyleCnt="0"/>
      <dgm:spPr/>
      <dgm:t>
        <a:bodyPr/>
        <a:lstStyle/>
        <a:p>
          <a:endParaRPr lang="en-US"/>
        </a:p>
      </dgm:t>
    </dgm:pt>
    <dgm:pt modelId="{AE6EAA8D-1C4E-4517-A0FA-D0B6E1C4878F}" type="pres">
      <dgm:prSet presAssocID="{3C0B117F-3B04-47A9-B480-B9CB9BEAB16E}" presName="parentNode" presStyleLbl="node1" presStyleIdx="1" presStyleCnt="4">
        <dgm:presLayoutVars>
          <dgm:chMax val="1"/>
          <dgm:bulletEnabled val="1"/>
        </dgm:presLayoutVars>
      </dgm:prSet>
      <dgm:spPr/>
      <dgm:t>
        <a:bodyPr/>
        <a:lstStyle/>
        <a:p>
          <a:endParaRPr lang="en-US"/>
        </a:p>
      </dgm:t>
    </dgm:pt>
    <dgm:pt modelId="{41428023-56D9-4FB4-9A36-AE25FAAD965C}" type="pres">
      <dgm:prSet presAssocID="{3C0B117F-3B04-47A9-B480-B9CB9BEAB16E}" presName="childNode" presStyleLbl="revTx" presStyleIdx="0" presStyleCnt="3">
        <dgm:presLayoutVars>
          <dgm:bulletEnabled val="1"/>
        </dgm:presLayoutVars>
      </dgm:prSet>
      <dgm:spPr/>
      <dgm:t>
        <a:bodyPr/>
        <a:lstStyle/>
        <a:p>
          <a:endParaRPr lang="en-US"/>
        </a:p>
      </dgm:t>
    </dgm:pt>
    <dgm:pt modelId="{8A3BA4C1-078E-4283-B34D-8F564160159E}" type="pres">
      <dgm:prSet presAssocID="{B1CD8263-1243-429D-B4CB-7C51194A08CF}" presName="Name25" presStyleLbl="parChTrans1D1" presStyleIdx="1" presStyleCnt="3"/>
      <dgm:spPr/>
      <dgm:t>
        <a:bodyPr/>
        <a:lstStyle/>
        <a:p>
          <a:endParaRPr lang="en-US"/>
        </a:p>
      </dgm:t>
    </dgm:pt>
    <dgm:pt modelId="{4D640E48-4B88-4BC7-9610-42AE6364D561}" type="pres">
      <dgm:prSet presAssocID="{DC6C99DC-44B9-4D38-88B4-B481F8FBFC8C}" presName="node" presStyleCnt="0"/>
      <dgm:spPr/>
      <dgm:t>
        <a:bodyPr/>
        <a:lstStyle/>
        <a:p>
          <a:endParaRPr lang="en-US"/>
        </a:p>
      </dgm:t>
    </dgm:pt>
    <dgm:pt modelId="{6A28F813-12EF-446C-B62C-CBC43EE0F016}" type="pres">
      <dgm:prSet presAssocID="{DC6C99DC-44B9-4D38-88B4-B481F8FBFC8C}" presName="parentNode" presStyleLbl="node1" presStyleIdx="2" presStyleCnt="4">
        <dgm:presLayoutVars>
          <dgm:chMax val="1"/>
          <dgm:bulletEnabled val="1"/>
        </dgm:presLayoutVars>
      </dgm:prSet>
      <dgm:spPr/>
      <dgm:t>
        <a:bodyPr/>
        <a:lstStyle/>
        <a:p>
          <a:endParaRPr lang="en-US"/>
        </a:p>
      </dgm:t>
    </dgm:pt>
    <dgm:pt modelId="{E0C08098-5DFE-44F2-849F-6F295569B00E}" type="pres">
      <dgm:prSet presAssocID="{DC6C99DC-44B9-4D38-88B4-B481F8FBFC8C}" presName="childNode" presStyleLbl="revTx" presStyleIdx="1" presStyleCnt="3">
        <dgm:presLayoutVars>
          <dgm:bulletEnabled val="1"/>
        </dgm:presLayoutVars>
      </dgm:prSet>
      <dgm:spPr/>
      <dgm:t>
        <a:bodyPr/>
        <a:lstStyle/>
        <a:p>
          <a:endParaRPr lang="en-US"/>
        </a:p>
      </dgm:t>
    </dgm:pt>
    <dgm:pt modelId="{BC7B816E-BB6E-4DE9-B268-FE10C5CB4CAD}" type="pres">
      <dgm:prSet presAssocID="{05398AC0-6002-4E00-9364-D8644CB7409B}" presName="Name25" presStyleLbl="parChTrans1D1" presStyleIdx="2" presStyleCnt="3"/>
      <dgm:spPr/>
      <dgm:t>
        <a:bodyPr/>
        <a:lstStyle/>
        <a:p>
          <a:endParaRPr lang="en-US"/>
        </a:p>
      </dgm:t>
    </dgm:pt>
    <dgm:pt modelId="{32B500C4-29D3-4029-AE66-6A5C511AB6B9}" type="pres">
      <dgm:prSet presAssocID="{2A775470-CA59-43BC-BD62-D43FA5C076D9}" presName="node" presStyleCnt="0"/>
      <dgm:spPr/>
      <dgm:t>
        <a:bodyPr/>
        <a:lstStyle/>
        <a:p>
          <a:endParaRPr lang="en-US"/>
        </a:p>
      </dgm:t>
    </dgm:pt>
    <dgm:pt modelId="{5FFCA327-0CE3-4435-A245-E03F4346701D}" type="pres">
      <dgm:prSet presAssocID="{2A775470-CA59-43BC-BD62-D43FA5C076D9}" presName="parentNode" presStyleLbl="node1" presStyleIdx="3" presStyleCnt="4">
        <dgm:presLayoutVars>
          <dgm:chMax val="1"/>
          <dgm:bulletEnabled val="1"/>
        </dgm:presLayoutVars>
      </dgm:prSet>
      <dgm:spPr/>
      <dgm:t>
        <a:bodyPr/>
        <a:lstStyle/>
        <a:p>
          <a:endParaRPr lang="en-US"/>
        </a:p>
      </dgm:t>
    </dgm:pt>
    <dgm:pt modelId="{133FE49A-B2B1-4448-89AF-5E33726962F5}" type="pres">
      <dgm:prSet presAssocID="{2A775470-CA59-43BC-BD62-D43FA5C076D9}" presName="childNode" presStyleLbl="revTx" presStyleIdx="2" presStyleCnt="3">
        <dgm:presLayoutVars>
          <dgm:bulletEnabled val="1"/>
        </dgm:presLayoutVars>
      </dgm:prSet>
      <dgm:spPr/>
      <dgm:t>
        <a:bodyPr/>
        <a:lstStyle/>
        <a:p>
          <a:endParaRPr lang="en-US"/>
        </a:p>
      </dgm:t>
    </dgm:pt>
  </dgm:ptLst>
  <dgm:cxnLst>
    <dgm:cxn modelId="{7A648FDF-672A-4025-B046-F2F1B07179B7}" type="presOf" srcId="{97B5EF01-79F2-4788-9C77-9792802CBE7F}" destId="{41428023-56D9-4FB4-9A36-AE25FAAD965C}" srcOrd="0" destOrd="0" presId="urn:microsoft.com/office/officeart/2005/8/layout/radial2"/>
    <dgm:cxn modelId="{7215B29E-E7F6-498C-AB26-B30217879713}" type="presOf" srcId="{05398AC0-6002-4E00-9364-D8644CB7409B}" destId="{BC7B816E-BB6E-4DE9-B268-FE10C5CB4CAD}" srcOrd="0" destOrd="0" presId="urn:microsoft.com/office/officeart/2005/8/layout/radial2"/>
    <dgm:cxn modelId="{DA5CE54E-9737-4F51-A430-C39104C3B131}" type="presOf" srcId="{2A775470-CA59-43BC-BD62-D43FA5C076D9}" destId="{5FFCA327-0CE3-4435-A245-E03F4346701D}" srcOrd="0" destOrd="0" presId="urn:microsoft.com/office/officeart/2005/8/layout/radial2"/>
    <dgm:cxn modelId="{1C4EE7AE-E8C7-40B7-AD34-E8D87E6CB784}" srcId="{33BC2F91-46FF-4CAC-91B2-6840E778EFA7}" destId="{3C0B117F-3B04-47A9-B480-B9CB9BEAB16E}" srcOrd="0" destOrd="0" parTransId="{8BA233DE-F20B-468A-A1B5-1B4E8C0B7059}" sibTransId="{60B1313F-2A86-4FF8-A875-6BE1E231209E}"/>
    <dgm:cxn modelId="{F6E55320-6ED4-4E71-9C2F-964E7118BB62}" type="presOf" srcId="{B1CD8263-1243-429D-B4CB-7C51194A08CF}" destId="{8A3BA4C1-078E-4283-B34D-8F564160159E}" srcOrd="0" destOrd="0" presId="urn:microsoft.com/office/officeart/2005/8/layout/radial2"/>
    <dgm:cxn modelId="{BE88952F-1A39-4BF8-BDCD-D8332D4D78B0}" srcId="{33BC2F91-46FF-4CAC-91B2-6840E778EFA7}" destId="{2A775470-CA59-43BC-BD62-D43FA5C076D9}" srcOrd="2" destOrd="0" parTransId="{05398AC0-6002-4E00-9364-D8644CB7409B}" sibTransId="{53CBCC47-F6CA-475B-9F82-BEC3DF75A93A}"/>
    <dgm:cxn modelId="{F5521213-29E7-4793-89EE-5417C954ECE1}" srcId="{DC6C99DC-44B9-4D38-88B4-B481F8FBFC8C}" destId="{9FFE09D2-8F11-4089-9372-F44FF6BE91E1}" srcOrd="0" destOrd="0" parTransId="{BD9BE595-7F57-4A32-8468-8AF448E81532}" sibTransId="{D3565293-B76B-4AAD-A6AC-DCC1899D801B}"/>
    <dgm:cxn modelId="{897C27E9-E3B1-43A3-AAD4-F2FE05EB5275}" srcId="{33BC2F91-46FF-4CAC-91B2-6840E778EFA7}" destId="{DC6C99DC-44B9-4D38-88B4-B481F8FBFC8C}" srcOrd="1" destOrd="0" parTransId="{B1CD8263-1243-429D-B4CB-7C51194A08CF}" sibTransId="{4EE82568-1A9E-4A4E-B116-D7644919F540}"/>
    <dgm:cxn modelId="{88B2BE36-255A-4F35-8941-084ED66FA0C9}" type="presOf" srcId="{DC6C99DC-44B9-4D38-88B4-B481F8FBFC8C}" destId="{6A28F813-12EF-446C-B62C-CBC43EE0F016}" srcOrd="0" destOrd="0" presId="urn:microsoft.com/office/officeart/2005/8/layout/radial2"/>
    <dgm:cxn modelId="{9BF39E8C-1774-4FE7-9C23-E0676461FC41}" type="presOf" srcId="{33BC2F91-46FF-4CAC-91B2-6840E778EFA7}" destId="{40C658D0-38C3-406E-A48C-4EE47953ABC7}" srcOrd="0" destOrd="0" presId="urn:microsoft.com/office/officeart/2005/8/layout/radial2"/>
    <dgm:cxn modelId="{412B1EE1-7886-4587-B5FD-1653B6D0FCFF}" type="presOf" srcId="{9FFE09D2-8F11-4089-9372-F44FF6BE91E1}" destId="{E0C08098-5DFE-44F2-849F-6F295569B00E}" srcOrd="0" destOrd="0" presId="urn:microsoft.com/office/officeart/2005/8/layout/radial2"/>
    <dgm:cxn modelId="{536E6D82-CF89-466B-8AAA-02F16570CCE9}" type="presOf" srcId="{8BA233DE-F20B-468A-A1B5-1B4E8C0B7059}" destId="{A7ECD9AB-30B6-4A90-91EE-B8ADC5011155}" srcOrd="0" destOrd="0" presId="urn:microsoft.com/office/officeart/2005/8/layout/radial2"/>
    <dgm:cxn modelId="{17E741C6-1019-47C5-9B90-317CC6A980AF}" srcId="{2A775470-CA59-43BC-BD62-D43FA5C076D9}" destId="{39E26A8D-6438-4BB1-B88A-B3BE4C567DE8}" srcOrd="0" destOrd="0" parTransId="{61760C68-BD60-4A78-900D-8BF333DAFB54}" sibTransId="{BF9B42EE-D25D-47FB-A2DC-25198C8AF5B5}"/>
    <dgm:cxn modelId="{ECD97A8B-B167-4F28-A246-1E31E4A54B1E}" srcId="{3C0B117F-3B04-47A9-B480-B9CB9BEAB16E}" destId="{97B5EF01-79F2-4788-9C77-9792802CBE7F}" srcOrd="0" destOrd="0" parTransId="{2380749B-06EE-4DC3-966E-DECE4EC0CC33}" sibTransId="{469A7F48-7895-4752-8142-550F5ED890D3}"/>
    <dgm:cxn modelId="{EEEB8CFA-F244-4345-9AA7-CB46484B339D}" type="presOf" srcId="{39E26A8D-6438-4BB1-B88A-B3BE4C567DE8}" destId="{133FE49A-B2B1-4448-89AF-5E33726962F5}" srcOrd="0" destOrd="0" presId="urn:microsoft.com/office/officeart/2005/8/layout/radial2"/>
    <dgm:cxn modelId="{1255481F-B70F-4E4C-8F85-AC473AB1E3C1}" type="presOf" srcId="{3C0B117F-3B04-47A9-B480-B9CB9BEAB16E}" destId="{AE6EAA8D-1C4E-4517-A0FA-D0B6E1C4878F}" srcOrd="0" destOrd="0" presId="urn:microsoft.com/office/officeart/2005/8/layout/radial2"/>
    <dgm:cxn modelId="{69238FC7-D914-4F1A-B433-CC2F78E48433}" type="presParOf" srcId="{40C658D0-38C3-406E-A48C-4EE47953ABC7}" destId="{FBFA20ED-CC2B-4054-8372-66FA322C4C48}" srcOrd="0" destOrd="0" presId="urn:microsoft.com/office/officeart/2005/8/layout/radial2"/>
    <dgm:cxn modelId="{35E90C44-0667-4690-B822-D45B412FE551}" type="presParOf" srcId="{FBFA20ED-CC2B-4054-8372-66FA322C4C48}" destId="{3312BB7E-DD8A-4B88-A89F-0C0A61AFA46F}" srcOrd="0" destOrd="0" presId="urn:microsoft.com/office/officeart/2005/8/layout/radial2"/>
    <dgm:cxn modelId="{4159734D-CBB5-4856-AD49-F5034B593E06}" type="presParOf" srcId="{3312BB7E-DD8A-4B88-A89F-0C0A61AFA46F}" destId="{CD7757F8-1A14-44A3-ABAA-451C92B72C2E}" srcOrd="0" destOrd="0" presId="urn:microsoft.com/office/officeart/2005/8/layout/radial2"/>
    <dgm:cxn modelId="{40D82EDE-A806-4016-8B0D-7236ABAB2F51}" type="presParOf" srcId="{3312BB7E-DD8A-4B88-A89F-0C0A61AFA46F}" destId="{40EDAFAD-E932-4899-A987-E5D9413F913F}" srcOrd="1" destOrd="0" presId="urn:microsoft.com/office/officeart/2005/8/layout/radial2"/>
    <dgm:cxn modelId="{28A8D7C1-3CF1-46ED-8A2A-3FCC91F5A1C4}" type="presParOf" srcId="{FBFA20ED-CC2B-4054-8372-66FA322C4C48}" destId="{A7ECD9AB-30B6-4A90-91EE-B8ADC5011155}" srcOrd="1" destOrd="0" presId="urn:microsoft.com/office/officeart/2005/8/layout/radial2"/>
    <dgm:cxn modelId="{9933120A-ED8C-4321-AF8D-C489FD92C8A3}" type="presParOf" srcId="{FBFA20ED-CC2B-4054-8372-66FA322C4C48}" destId="{A45E33F8-E038-430A-961D-C76053DBB29F}" srcOrd="2" destOrd="0" presId="urn:microsoft.com/office/officeart/2005/8/layout/radial2"/>
    <dgm:cxn modelId="{A285B53F-9372-4B35-8C94-12A0CF3C85D7}" type="presParOf" srcId="{A45E33F8-E038-430A-961D-C76053DBB29F}" destId="{AE6EAA8D-1C4E-4517-A0FA-D0B6E1C4878F}" srcOrd="0" destOrd="0" presId="urn:microsoft.com/office/officeart/2005/8/layout/radial2"/>
    <dgm:cxn modelId="{38137F9D-FB65-420F-B94C-446BC8DB947F}" type="presParOf" srcId="{A45E33F8-E038-430A-961D-C76053DBB29F}" destId="{41428023-56D9-4FB4-9A36-AE25FAAD965C}" srcOrd="1" destOrd="0" presId="urn:microsoft.com/office/officeart/2005/8/layout/radial2"/>
    <dgm:cxn modelId="{A9E09A6F-B8F1-48DF-9A50-C7381ADB8FC0}" type="presParOf" srcId="{FBFA20ED-CC2B-4054-8372-66FA322C4C48}" destId="{8A3BA4C1-078E-4283-B34D-8F564160159E}" srcOrd="3" destOrd="0" presId="urn:microsoft.com/office/officeart/2005/8/layout/radial2"/>
    <dgm:cxn modelId="{05F6CC9A-1FA8-4DE9-876E-D76E15269A48}" type="presParOf" srcId="{FBFA20ED-CC2B-4054-8372-66FA322C4C48}" destId="{4D640E48-4B88-4BC7-9610-42AE6364D561}" srcOrd="4" destOrd="0" presId="urn:microsoft.com/office/officeart/2005/8/layout/radial2"/>
    <dgm:cxn modelId="{9EB09148-F4B2-4C89-9796-4084F6DE5CC3}" type="presParOf" srcId="{4D640E48-4B88-4BC7-9610-42AE6364D561}" destId="{6A28F813-12EF-446C-B62C-CBC43EE0F016}" srcOrd="0" destOrd="0" presId="urn:microsoft.com/office/officeart/2005/8/layout/radial2"/>
    <dgm:cxn modelId="{9CBCAE97-FA1D-4DA6-822F-6415782706C7}" type="presParOf" srcId="{4D640E48-4B88-4BC7-9610-42AE6364D561}" destId="{E0C08098-5DFE-44F2-849F-6F295569B00E}" srcOrd="1" destOrd="0" presId="urn:microsoft.com/office/officeart/2005/8/layout/radial2"/>
    <dgm:cxn modelId="{90D29808-9836-4895-9638-89D83E54B364}" type="presParOf" srcId="{FBFA20ED-CC2B-4054-8372-66FA322C4C48}" destId="{BC7B816E-BB6E-4DE9-B268-FE10C5CB4CAD}" srcOrd="5" destOrd="0" presId="urn:microsoft.com/office/officeart/2005/8/layout/radial2"/>
    <dgm:cxn modelId="{E4171706-8316-44E7-92A7-1A06C1BD871A}" type="presParOf" srcId="{FBFA20ED-CC2B-4054-8372-66FA322C4C48}" destId="{32B500C4-29D3-4029-AE66-6A5C511AB6B9}" srcOrd="6" destOrd="0" presId="urn:microsoft.com/office/officeart/2005/8/layout/radial2"/>
    <dgm:cxn modelId="{1B390EE4-F0F6-45E5-A2FA-E7F60E299ED8}" type="presParOf" srcId="{32B500C4-29D3-4029-AE66-6A5C511AB6B9}" destId="{5FFCA327-0CE3-4435-A245-E03F4346701D}" srcOrd="0" destOrd="0" presId="urn:microsoft.com/office/officeart/2005/8/layout/radial2"/>
    <dgm:cxn modelId="{637AB241-468E-4511-8C3A-A73F3B9F6BFB}" type="presParOf" srcId="{32B500C4-29D3-4029-AE66-6A5C511AB6B9}" destId="{133FE49A-B2B1-4448-89AF-5E33726962F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625DD9-FA46-463E-9359-EEC520518178}" type="doc">
      <dgm:prSet loTypeId="urn:microsoft.com/office/officeart/2005/8/layout/pList2#2" loCatId="list" qsTypeId="urn:microsoft.com/office/officeart/2005/8/quickstyle/simple1" qsCatId="simple" csTypeId="urn:microsoft.com/office/officeart/2005/8/colors/colorful2" csCatId="colorful" phldr="1"/>
      <dgm:spPr/>
    </dgm:pt>
    <dgm:pt modelId="{09AF4CD0-74BA-4DFD-9D19-31B7B39E7271}">
      <dgm:prSet phldrT="[Text]" custT="1"/>
      <dgm:spPr/>
      <dgm:t>
        <a:bodyPr/>
        <a:lstStyle/>
        <a:p>
          <a:r>
            <a:rPr lang="en-US" sz="2000" b="1" i="1" dirty="0" smtClean="0"/>
            <a:t>Free Application for Federal Student Aid </a:t>
          </a:r>
          <a:r>
            <a:rPr lang="en-US" sz="2400" b="1" dirty="0" smtClean="0"/>
            <a:t>(FAFSA)</a:t>
          </a:r>
          <a:endParaRPr lang="en-US" sz="2400" b="1" dirty="0"/>
        </a:p>
      </dgm:t>
    </dgm:pt>
    <dgm:pt modelId="{47228ED5-75CD-4CBB-B1A3-31367A84370F}" type="parTrans" cxnId="{1DA4C808-6A5C-4DB0-A512-65A6443327DB}">
      <dgm:prSet/>
      <dgm:spPr/>
      <dgm:t>
        <a:bodyPr/>
        <a:lstStyle/>
        <a:p>
          <a:endParaRPr lang="en-US"/>
        </a:p>
      </dgm:t>
    </dgm:pt>
    <dgm:pt modelId="{5B037D39-991F-486B-A6D8-D1DB06D211BB}" type="sibTrans" cxnId="{1DA4C808-6A5C-4DB0-A512-65A6443327DB}">
      <dgm:prSet/>
      <dgm:spPr/>
      <dgm:t>
        <a:bodyPr/>
        <a:lstStyle/>
        <a:p>
          <a:endParaRPr lang="en-US" dirty="0"/>
        </a:p>
      </dgm:t>
    </dgm:pt>
    <dgm:pt modelId="{94E8B9BB-3337-4F17-B01B-37600737597A}">
      <dgm:prSet phldrT="[Text]" custT="1"/>
      <dgm:spPr/>
      <dgm:t>
        <a:bodyPr/>
        <a:lstStyle/>
        <a:p>
          <a:r>
            <a:rPr lang="en-US" sz="2400" b="1" dirty="0" smtClean="0"/>
            <a:t>Institutional Forms</a:t>
          </a:r>
          <a:endParaRPr lang="en-US" sz="2400" b="1" dirty="0"/>
        </a:p>
      </dgm:t>
    </dgm:pt>
    <dgm:pt modelId="{C2D95273-25FF-4E34-9348-71EBEF22AA1E}" type="parTrans" cxnId="{8248AA42-8476-44C0-BEBB-42BCFA1B2011}">
      <dgm:prSet/>
      <dgm:spPr/>
      <dgm:t>
        <a:bodyPr/>
        <a:lstStyle/>
        <a:p>
          <a:endParaRPr lang="en-US"/>
        </a:p>
      </dgm:t>
    </dgm:pt>
    <dgm:pt modelId="{6F1F2E73-FC6B-4F56-B948-CF8FC121531D}" type="sibTrans" cxnId="{8248AA42-8476-44C0-BEBB-42BCFA1B2011}">
      <dgm:prSet/>
      <dgm:spPr/>
      <dgm:t>
        <a:bodyPr/>
        <a:lstStyle/>
        <a:p>
          <a:endParaRPr lang="en-US" dirty="0"/>
        </a:p>
      </dgm:t>
    </dgm:pt>
    <dgm:pt modelId="{37FC831A-7171-4182-B46C-5DB9B70C7B04}">
      <dgm:prSet phldrT="[Text]" custT="1"/>
      <dgm:spPr/>
      <dgm:t>
        <a:bodyPr/>
        <a:lstStyle/>
        <a:p>
          <a:r>
            <a:rPr lang="en-US" sz="2400" b="1" dirty="0" smtClean="0"/>
            <a:t>Other</a:t>
          </a:r>
          <a:endParaRPr lang="en-US" sz="2400" b="1" dirty="0"/>
        </a:p>
      </dgm:t>
    </dgm:pt>
    <dgm:pt modelId="{9FFD4FF3-CE36-49FE-AA7A-F71FA71452DE}" type="parTrans" cxnId="{33595874-78A4-4E41-9D3D-ADD97389B7AB}">
      <dgm:prSet/>
      <dgm:spPr/>
      <dgm:t>
        <a:bodyPr/>
        <a:lstStyle/>
        <a:p>
          <a:endParaRPr lang="en-US"/>
        </a:p>
      </dgm:t>
    </dgm:pt>
    <dgm:pt modelId="{6F3969A1-05CA-404D-9E55-B18FFAE39F9E}" type="sibTrans" cxnId="{33595874-78A4-4E41-9D3D-ADD97389B7AB}">
      <dgm:prSet/>
      <dgm:spPr/>
      <dgm:t>
        <a:bodyPr/>
        <a:lstStyle/>
        <a:p>
          <a:endParaRPr lang="en-US" dirty="0"/>
        </a:p>
      </dgm:t>
    </dgm:pt>
    <dgm:pt modelId="{B3CB1B76-E8CE-4365-B900-7FC44267223F}" type="pres">
      <dgm:prSet presAssocID="{E5625DD9-FA46-463E-9359-EEC520518178}" presName="Name0" presStyleCnt="0">
        <dgm:presLayoutVars>
          <dgm:dir/>
          <dgm:resizeHandles val="exact"/>
        </dgm:presLayoutVars>
      </dgm:prSet>
      <dgm:spPr/>
    </dgm:pt>
    <dgm:pt modelId="{CFA48481-558D-402B-B6C7-102C9861F75C}" type="pres">
      <dgm:prSet presAssocID="{E5625DD9-FA46-463E-9359-EEC520518178}" presName="bkgdShp" presStyleLbl="alignAccFollowNode1" presStyleIdx="0" presStyleCnt="1"/>
      <dgm:spPr/>
    </dgm:pt>
    <dgm:pt modelId="{90B768AB-8820-4FE9-BA71-D09EEF37AF65}" type="pres">
      <dgm:prSet presAssocID="{E5625DD9-FA46-463E-9359-EEC520518178}" presName="linComp" presStyleCnt="0"/>
      <dgm:spPr/>
    </dgm:pt>
    <dgm:pt modelId="{0C840EA7-0AF4-4330-8F25-F9B2103E0F96}" type="pres">
      <dgm:prSet presAssocID="{09AF4CD0-74BA-4DFD-9D19-31B7B39E7271}" presName="compNode" presStyleCnt="0"/>
      <dgm:spPr/>
    </dgm:pt>
    <dgm:pt modelId="{FDB467A4-74C7-4F9B-B59B-1B22625F684D}" type="pres">
      <dgm:prSet presAssocID="{09AF4CD0-74BA-4DFD-9D19-31B7B39E7271}" presName="node" presStyleLbl="node1" presStyleIdx="0" presStyleCnt="3">
        <dgm:presLayoutVars>
          <dgm:bulletEnabled val="1"/>
        </dgm:presLayoutVars>
      </dgm:prSet>
      <dgm:spPr/>
      <dgm:t>
        <a:bodyPr/>
        <a:lstStyle/>
        <a:p>
          <a:endParaRPr lang="en-US"/>
        </a:p>
      </dgm:t>
    </dgm:pt>
    <dgm:pt modelId="{C8320F03-94A7-45DC-8F20-E101C560FCEF}" type="pres">
      <dgm:prSet presAssocID="{09AF4CD0-74BA-4DFD-9D19-31B7B39E7271}" presName="invisiNode" presStyleLbl="node1" presStyleIdx="0" presStyleCnt="3"/>
      <dgm:spPr/>
    </dgm:pt>
    <dgm:pt modelId="{026A09FA-4340-40D3-B042-29AE0D65DF2D}" type="pres">
      <dgm:prSet presAssocID="{09AF4CD0-74BA-4DFD-9D19-31B7B39E7271}" presName="imagNode" presStyleLbl="fgImgPlace1" presStyleIdx="0" presStyleCnt="3"/>
      <dgm:spPr>
        <a:blipFill rotWithShape="0">
          <a:blip xmlns:r="http://schemas.openxmlformats.org/officeDocument/2006/relationships" r:embed="rId1"/>
          <a:stretch>
            <a:fillRect/>
          </a:stretch>
        </a:blipFill>
      </dgm:spPr>
    </dgm:pt>
    <dgm:pt modelId="{54483665-1E4D-452E-991F-8884128BC507}" type="pres">
      <dgm:prSet presAssocID="{5B037D39-991F-486B-A6D8-D1DB06D211BB}" presName="sibTrans" presStyleLbl="sibTrans2D1" presStyleIdx="0" presStyleCnt="0"/>
      <dgm:spPr/>
      <dgm:t>
        <a:bodyPr/>
        <a:lstStyle/>
        <a:p>
          <a:endParaRPr lang="en-US"/>
        </a:p>
      </dgm:t>
    </dgm:pt>
    <dgm:pt modelId="{FA54574D-728B-4B30-BE23-F5E97F81219C}" type="pres">
      <dgm:prSet presAssocID="{94E8B9BB-3337-4F17-B01B-37600737597A}" presName="compNode" presStyleCnt="0"/>
      <dgm:spPr/>
    </dgm:pt>
    <dgm:pt modelId="{FB53A619-2198-43E7-8585-1AF08B9E954E}" type="pres">
      <dgm:prSet presAssocID="{94E8B9BB-3337-4F17-B01B-37600737597A}" presName="node" presStyleLbl="node1" presStyleIdx="1" presStyleCnt="3">
        <dgm:presLayoutVars>
          <dgm:bulletEnabled val="1"/>
        </dgm:presLayoutVars>
      </dgm:prSet>
      <dgm:spPr/>
      <dgm:t>
        <a:bodyPr/>
        <a:lstStyle/>
        <a:p>
          <a:endParaRPr lang="en-US"/>
        </a:p>
      </dgm:t>
    </dgm:pt>
    <dgm:pt modelId="{11BA39E5-8A1F-4BD0-9BCF-2935D3F2C3F2}" type="pres">
      <dgm:prSet presAssocID="{94E8B9BB-3337-4F17-B01B-37600737597A}" presName="invisiNode" presStyleLbl="node1" presStyleIdx="1" presStyleCnt="3"/>
      <dgm:spPr/>
    </dgm:pt>
    <dgm:pt modelId="{082EA4AE-6019-4C7B-82B3-69D7DB88A066}" type="pres">
      <dgm:prSet presAssocID="{94E8B9BB-3337-4F17-B01B-37600737597A}" presName="imagNode" presStyleLbl="fgImgPlace1" presStyleIdx="1" presStyleCnt="3"/>
      <dgm:spPr>
        <a:blipFill rotWithShape="0">
          <a:blip xmlns:r="http://schemas.openxmlformats.org/officeDocument/2006/relationships" r:embed="rId2"/>
          <a:stretch>
            <a:fillRect/>
          </a:stretch>
        </a:blipFill>
      </dgm:spPr>
    </dgm:pt>
    <dgm:pt modelId="{A435460E-C1E4-4AF4-AC5C-C10337B9851E}" type="pres">
      <dgm:prSet presAssocID="{6F1F2E73-FC6B-4F56-B948-CF8FC121531D}" presName="sibTrans" presStyleLbl="sibTrans2D1" presStyleIdx="0" presStyleCnt="0"/>
      <dgm:spPr/>
      <dgm:t>
        <a:bodyPr/>
        <a:lstStyle/>
        <a:p>
          <a:endParaRPr lang="en-US"/>
        </a:p>
      </dgm:t>
    </dgm:pt>
    <dgm:pt modelId="{06FB533C-4480-4D05-91C8-CC9D7E833BBC}" type="pres">
      <dgm:prSet presAssocID="{37FC831A-7171-4182-B46C-5DB9B70C7B04}" presName="compNode" presStyleCnt="0"/>
      <dgm:spPr/>
    </dgm:pt>
    <dgm:pt modelId="{1D9CB338-5E58-47E7-B7E2-E6773CCE1617}" type="pres">
      <dgm:prSet presAssocID="{37FC831A-7171-4182-B46C-5DB9B70C7B04}" presName="node" presStyleLbl="node1" presStyleIdx="2" presStyleCnt="3">
        <dgm:presLayoutVars>
          <dgm:bulletEnabled val="1"/>
        </dgm:presLayoutVars>
      </dgm:prSet>
      <dgm:spPr/>
      <dgm:t>
        <a:bodyPr/>
        <a:lstStyle/>
        <a:p>
          <a:endParaRPr lang="en-US"/>
        </a:p>
      </dgm:t>
    </dgm:pt>
    <dgm:pt modelId="{8E1AFF5F-7DAD-4B64-B6A3-E0C7E8830398}" type="pres">
      <dgm:prSet presAssocID="{37FC831A-7171-4182-B46C-5DB9B70C7B04}" presName="invisiNode" presStyleLbl="node1" presStyleIdx="2" presStyleCnt="3"/>
      <dgm:spPr/>
    </dgm:pt>
    <dgm:pt modelId="{C40023DF-E1CC-4C05-AB96-5D83115E0C75}" type="pres">
      <dgm:prSet presAssocID="{37FC831A-7171-4182-B46C-5DB9B70C7B04}" presName="imagNode" presStyleLbl="fgImgPlace1" presStyleIdx="2" presStyleCnt="3"/>
      <dgm:spPr>
        <a:blipFill rotWithShape="0">
          <a:blip xmlns:r="http://schemas.openxmlformats.org/officeDocument/2006/relationships" r:embed="rId3"/>
          <a:stretch>
            <a:fillRect/>
          </a:stretch>
        </a:blipFill>
      </dgm:spPr>
    </dgm:pt>
  </dgm:ptLst>
  <dgm:cxnLst>
    <dgm:cxn modelId="{BA478A95-AC8D-4856-95E7-67B9116EEC29}" type="presOf" srcId="{5B037D39-991F-486B-A6D8-D1DB06D211BB}" destId="{54483665-1E4D-452E-991F-8884128BC507}" srcOrd="0" destOrd="0" presId="urn:microsoft.com/office/officeart/2005/8/layout/pList2#2"/>
    <dgm:cxn modelId="{BD529CA6-B4DB-44FF-87A4-95803E03FFC7}" type="presOf" srcId="{E5625DD9-FA46-463E-9359-EEC520518178}" destId="{B3CB1B76-E8CE-4365-B900-7FC44267223F}" srcOrd="0" destOrd="0" presId="urn:microsoft.com/office/officeart/2005/8/layout/pList2#2"/>
    <dgm:cxn modelId="{8248AA42-8476-44C0-BEBB-42BCFA1B2011}" srcId="{E5625DD9-FA46-463E-9359-EEC520518178}" destId="{94E8B9BB-3337-4F17-B01B-37600737597A}" srcOrd="1" destOrd="0" parTransId="{C2D95273-25FF-4E34-9348-71EBEF22AA1E}" sibTransId="{6F1F2E73-FC6B-4F56-B948-CF8FC121531D}"/>
    <dgm:cxn modelId="{33595874-78A4-4E41-9D3D-ADD97389B7AB}" srcId="{E5625DD9-FA46-463E-9359-EEC520518178}" destId="{37FC831A-7171-4182-B46C-5DB9B70C7B04}" srcOrd="2" destOrd="0" parTransId="{9FFD4FF3-CE36-49FE-AA7A-F71FA71452DE}" sibTransId="{6F3969A1-05CA-404D-9E55-B18FFAE39F9E}"/>
    <dgm:cxn modelId="{68B71EB2-B2D4-4FCF-8E17-262F5B5F493C}" type="presOf" srcId="{37FC831A-7171-4182-B46C-5DB9B70C7B04}" destId="{1D9CB338-5E58-47E7-B7E2-E6773CCE1617}" srcOrd="0" destOrd="0" presId="urn:microsoft.com/office/officeart/2005/8/layout/pList2#2"/>
    <dgm:cxn modelId="{187377CC-AD1D-4E2A-BE02-1676E5F84370}" type="presOf" srcId="{09AF4CD0-74BA-4DFD-9D19-31B7B39E7271}" destId="{FDB467A4-74C7-4F9B-B59B-1B22625F684D}" srcOrd="0" destOrd="0" presId="urn:microsoft.com/office/officeart/2005/8/layout/pList2#2"/>
    <dgm:cxn modelId="{943A4831-FE75-4F6A-BC41-0E7E949E1B56}" type="presOf" srcId="{6F1F2E73-FC6B-4F56-B948-CF8FC121531D}" destId="{A435460E-C1E4-4AF4-AC5C-C10337B9851E}" srcOrd="0" destOrd="0" presId="urn:microsoft.com/office/officeart/2005/8/layout/pList2#2"/>
    <dgm:cxn modelId="{1DA4C808-6A5C-4DB0-A512-65A6443327DB}" srcId="{E5625DD9-FA46-463E-9359-EEC520518178}" destId="{09AF4CD0-74BA-4DFD-9D19-31B7B39E7271}" srcOrd="0" destOrd="0" parTransId="{47228ED5-75CD-4CBB-B1A3-31367A84370F}" sibTransId="{5B037D39-991F-486B-A6D8-D1DB06D211BB}"/>
    <dgm:cxn modelId="{8B757488-2BDB-48A6-B365-35AC06565EAF}" type="presOf" srcId="{94E8B9BB-3337-4F17-B01B-37600737597A}" destId="{FB53A619-2198-43E7-8585-1AF08B9E954E}" srcOrd="0" destOrd="0" presId="urn:microsoft.com/office/officeart/2005/8/layout/pList2#2"/>
    <dgm:cxn modelId="{66A41374-0303-4A85-842A-E3EC5C3FA201}" type="presParOf" srcId="{B3CB1B76-E8CE-4365-B900-7FC44267223F}" destId="{CFA48481-558D-402B-B6C7-102C9861F75C}" srcOrd="0" destOrd="0" presId="urn:microsoft.com/office/officeart/2005/8/layout/pList2#2"/>
    <dgm:cxn modelId="{847B0FC3-AEC2-4F87-B119-268138FF29AB}" type="presParOf" srcId="{B3CB1B76-E8CE-4365-B900-7FC44267223F}" destId="{90B768AB-8820-4FE9-BA71-D09EEF37AF65}" srcOrd="1" destOrd="0" presId="urn:microsoft.com/office/officeart/2005/8/layout/pList2#2"/>
    <dgm:cxn modelId="{45545F30-7830-4724-95B6-8530B8FEE24B}" type="presParOf" srcId="{90B768AB-8820-4FE9-BA71-D09EEF37AF65}" destId="{0C840EA7-0AF4-4330-8F25-F9B2103E0F96}" srcOrd="0" destOrd="0" presId="urn:microsoft.com/office/officeart/2005/8/layout/pList2#2"/>
    <dgm:cxn modelId="{EEBA4414-360B-4FF3-A64D-D19E4FF96C44}" type="presParOf" srcId="{0C840EA7-0AF4-4330-8F25-F9B2103E0F96}" destId="{FDB467A4-74C7-4F9B-B59B-1B22625F684D}" srcOrd="0" destOrd="0" presId="urn:microsoft.com/office/officeart/2005/8/layout/pList2#2"/>
    <dgm:cxn modelId="{436A6D95-2AF8-4B5E-A6DD-76339905FAC6}" type="presParOf" srcId="{0C840EA7-0AF4-4330-8F25-F9B2103E0F96}" destId="{C8320F03-94A7-45DC-8F20-E101C560FCEF}" srcOrd="1" destOrd="0" presId="urn:microsoft.com/office/officeart/2005/8/layout/pList2#2"/>
    <dgm:cxn modelId="{83C814C0-5C2C-40F5-B59D-02DF21919583}" type="presParOf" srcId="{0C840EA7-0AF4-4330-8F25-F9B2103E0F96}" destId="{026A09FA-4340-40D3-B042-29AE0D65DF2D}" srcOrd="2" destOrd="0" presId="urn:microsoft.com/office/officeart/2005/8/layout/pList2#2"/>
    <dgm:cxn modelId="{3DD9B156-25A5-4723-B762-6C19A6346E25}" type="presParOf" srcId="{90B768AB-8820-4FE9-BA71-D09EEF37AF65}" destId="{54483665-1E4D-452E-991F-8884128BC507}" srcOrd="1" destOrd="0" presId="urn:microsoft.com/office/officeart/2005/8/layout/pList2#2"/>
    <dgm:cxn modelId="{87A79A40-6BE4-4808-A751-F3C269515F94}" type="presParOf" srcId="{90B768AB-8820-4FE9-BA71-D09EEF37AF65}" destId="{FA54574D-728B-4B30-BE23-F5E97F81219C}" srcOrd="2" destOrd="0" presId="urn:microsoft.com/office/officeart/2005/8/layout/pList2#2"/>
    <dgm:cxn modelId="{8F9AA39F-BD61-4DDF-9784-7C3FC7175B6A}" type="presParOf" srcId="{FA54574D-728B-4B30-BE23-F5E97F81219C}" destId="{FB53A619-2198-43E7-8585-1AF08B9E954E}" srcOrd="0" destOrd="0" presId="urn:microsoft.com/office/officeart/2005/8/layout/pList2#2"/>
    <dgm:cxn modelId="{55A3B09F-94CB-4748-A8DF-0CE38D3AE6DF}" type="presParOf" srcId="{FA54574D-728B-4B30-BE23-F5E97F81219C}" destId="{11BA39E5-8A1F-4BD0-9BCF-2935D3F2C3F2}" srcOrd="1" destOrd="0" presId="urn:microsoft.com/office/officeart/2005/8/layout/pList2#2"/>
    <dgm:cxn modelId="{A005C1A1-0645-4458-AA18-44F692887375}" type="presParOf" srcId="{FA54574D-728B-4B30-BE23-F5E97F81219C}" destId="{082EA4AE-6019-4C7B-82B3-69D7DB88A066}" srcOrd="2" destOrd="0" presId="urn:microsoft.com/office/officeart/2005/8/layout/pList2#2"/>
    <dgm:cxn modelId="{CFF3731D-A0F6-4093-AF3F-932CA839AFAC}" type="presParOf" srcId="{90B768AB-8820-4FE9-BA71-D09EEF37AF65}" destId="{A435460E-C1E4-4AF4-AC5C-C10337B9851E}" srcOrd="3" destOrd="0" presId="urn:microsoft.com/office/officeart/2005/8/layout/pList2#2"/>
    <dgm:cxn modelId="{B2BA13BC-8A45-4BB6-9482-629A3A29E62B}" type="presParOf" srcId="{90B768AB-8820-4FE9-BA71-D09EEF37AF65}" destId="{06FB533C-4480-4D05-91C8-CC9D7E833BBC}" srcOrd="4" destOrd="0" presId="urn:microsoft.com/office/officeart/2005/8/layout/pList2#2"/>
    <dgm:cxn modelId="{4B480ABA-D37F-4079-9E82-D4D0A9371C1D}" type="presParOf" srcId="{06FB533C-4480-4D05-91C8-CC9D7E833BBC}" destId="{1D9CB338-5E58-47E7-B7E2-E6773CCE1617}" srcOrd="0" destOrd="0" presId="urn:microsoft.com/office/officeart/2005/8/layout/pList2#2"/>
    <dgm:cxn modelId="{87CB1C19-3C94-40F8-81E1-E384206829F6}" type="presParOf" srcId="{06FB533C-4480-4D05-91C8-CC9D7E833BBC}" destId="{8E1AFF5F-7DAD-4B64-B6A3-E0C7E8830398}" srcOrd="1" destOrd="0" presId="urn:microsoft.com/office/officeart/2005/8/layout/pList2#2"/>
    <dgm:cxn modelId="{D33A2FC4-5CB3-495C-A049-1B2E01C23DA4}" type="presParOf" srcId="{06FB533C-4480-4D05-91C8-CC9D7E833BBC}" destId="{C40023DF-E1CC-4C05-AB96-5D83115E0C75}"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69F585-CF91-41C9-A236-05850C56CC2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489D19AF-A1CF-4CAB-8B51-96EB2C907F1A}">
      <dgm:prSet phldrT="[Text]" custT="1"/>
      <dgm:spPr/>
      <dgm:t>
        <a:bodyPr/>
        <a:lstStyle/>
        <a:p>
          <a:r>
            <a:rPr lang="en-US" sz="1200" b="1" dirty="0" smtClean="0"/>
            <a:t>FAFSA</a:t>
          </a:r>
          <a:endParaRPr lang="en-US" sz="1200" b="1" dirty="0"/>
        </a:p>
      </dgm:t>
    </dgm:pt>
    <dgm:pt modelId="{751481C8-A286-4957-887A-C72644F7F4DB}" type="parTrans" cxnId="{2E4097B1-97E4-455C-B478-B1E15DEE135C}">
      <dgm:prSet/>
      <dgm:spPr/>
      <dgm:t>
        <a:bodyPr/>
        <a:lstStyle/>
        <a:p>
          <a:endParaRPr lang="en-US"/>
        </a:p>
      </dgm:t>
    </dgm:pt>
    <dgm:pt modelId="{E3E7009B-558F-4014-9042-64AA6D63BBB1}" type="sibTrans" cxnId="{2E4097B1-97E4-455C-B478-B1E15DEE135C}">
      <dgm:prSet/>
      <dgm:spPr/>
      <dgm:t>
        <a:bodyPr/>
        <a:lstStyle/>
        <a:p>
          <a:endParaRPr lang="en-US"/>
        </a:p>
      </dgm:t>
    </dgm:pt>
    <dgm:pt modelId="{EB51AFED-35A1-466C-A5AC-B44FC52BDEA9}">
      <dgm:prSet phldrT="[Text]" custT="1"/>
      <dgm:spPr/>
      <dgm:t>
        <a:bodyPr/>
        <a:lstStyle/>
        <a:p>
          <a:r>
            <a:rPr lang="en-US" sz="1200" b="1" dirty="0" smtClean="0"/>
            <a:t>Dates vary by college </a:t>
          </a:r>
          <a:r>
            <a:rPr lang="en-US" sz="1200" dirty="0" smtClean="0"/>
            <a:t>(Check with each college)</a:t>
          </a:r>
          <a:endParaRPr lang="en-US" sz="1200" dirty="0"/>
        </a:p>
      </dgm:t>
    </dgm:pt>
    <dgm:pt modelId="{D4996557-E552-4804-9CBA-9AA70CD95232}" type="parTrans" cxnId="{C722C7EF-A400-4232-B4B7-316FFB32B031}">
      <dgm:prSet/>
      <dgm:spPr/>
      <dgm:t>
        <a:bodyPr/>
        <a:lstStyle/>
        <a:p>
          <a:endParaRPr lang="en-US"/>
        </a:p>
      </dgm:t>
    </dgm:pt>
    <dgm:pt modelId="{D4C24419-0290-44B8-BC00-7A93BE15E722}" type="sibTrans" cxnId="{C722C7EF-A400-4232-B4B7-316FFB32B031}">
      <dgm:prSet/>
      <dgm:spPr/>
      <dgm:t>
        <a:bodyPr/>
        <a:lstStyle/>
        <a:p>
          <a:endParaRPr lang="en-US"/>
        </a:p>
      </dgm:t>
    </dgm:pt>
    <dgm:pt modelId="{E9034B6F-3B72-44E3-999B-623AF3C5A713}">
      <dgm:prSet phldrT="[Text]" custT="1"/>
      <dgm:spPr/>
      <dgm:t>
        <a:bodyPr/>
        <a:lstStyle/>
        <a:p>
          <a:r>
            <a:rPr lang="en-US" sz="1200" b="1" dirty="0" smtClean="0"/>
            <a:t>MAP Grant</a:t>
          </a:r>
          <a:endParaRPr lang="en-US" sz="1200" b="1" dirty="0"/>
        </a:p>
      </dgm:t>
    </dgm:pt>
    <dgm:pt modelId="{027426C3-7D5B-4F1D-AA63-52FA3BA0FB29}" type="parTrans" cxnId="{3F39A835-E20B-4AC7-B19E-8E00B018DB74}">
      <dgm:prSet/>
      <dgm:spPr/>
      <dgm:t>
        <a:bodyPr/>
        <a:lstStyle/>
        <a:p>
          <a:endParaRPr lang="en-US"/>
        </a:p>
      </dgm:t>
    </dgm:pt>
    <dgm:pt modelId="{EC0067FF-B6BD-4326-944B-1C9C984C90AE}" type="sibTrans" cxnId="{3F39A835-E20B-4AC7-B19E-8E00B018DB74}">
      <dgm:prSet/>
      <dgm:spPr/>
      <dgm:t>
        <a:bodyPr/>
        <a:lstStyle/>
        <a:p>
          <a:endParaRPr lang="en-US"/>
        </a:p>
      </dgm:t>
    </dgm:pt>
    <dgm:pt modelId="{982979AD-5863-40EB-A76C-B9E1EEB04ECA}">
      <dgm:prSet phldrT="[Text]" custT="1"/>
      <dgm:spPr/>
      <dgm:t>
        <a:bodyPr/>
        <a:lstStyle/>
        <a:p>
          <a:r>
            <a:rPr lang="en-US" sz="1200" b="1" dirty="0" smtClean="0"/>
            <a:t>As soon as possible after January 1, </a:t>
          </a:r>
          <a:r>
            <a:rPr lang="en-US" sz="1200" b="1" dirty="0" smtClean="0"/>
            <a:t>2013.  </a:t>
          </a:r>
          <a:r>
            <a:rPr lang="en-US" sz="1200" b="1" dirty="0" smtClean="0"/>
            <a:t>Awards made until funds are depleted.*</a:t>
          </a:r>
          <a:endParaRPr lang="en-US" sz="1200" b="0" dirty="0"/>
        </a:p>
      </dgm:t>
    </dgm:pt>
    <dgm:pt modelId="{8E22F124-6F8F-45C4-9744-6201A5190942}" type="parTrans" cxnId="{1C23E6F6-EE66-4952-B002-9F8E77C0A3A9}">
      <dgm:prSet/>
      <dgm:spPr/>
      <dgm:t>
        <a:bodyPr/>
        <a:lstStyle/>
        <a:p>
          <a:endParaRPr lang="en-US"/>
        </a:p>
      </dgm:t>
    </dgm:pt>
    <dgm:pt modelId="{B0437E5A-A930-41FC-804C-F17A2B3303E1}" type="sibTrans" cxnId="{1C23E6F6-EE66-4952-B002-9F8E77C0A3A9}">
      <dgm:prSet/>
      <dgm:spPr/>
      <dgm:t>
        <a:bodyPr/>
        <a:lstStyle/>
        <a:p>
          <a:endParaRPr lang="en-US"/>
        </a:p>
      </dgm:t>
    </dgm:pt>
    <dgm:pt modelId="{B9D9CF1F-C425-4BEA-ADD9-2CC0C3E27CE8}">
      <dgm:prSet phldrT="[Text]" custT="1"/>
      <dgm:spPr/>
      <dgm:t>
        <a:bodyPr/>
        <a:lstStyle/>
        <a:p>
          <a:r>
            <a:rPr lang="en-US" sz="1200" b="1" dirty="0" smtClean="0"/>
            <a:t>Federal Pell  Grant</a:t>
          </a:r>
          <a:endParaRPr lang="en-US" sz="1200" b="1" dirty="0"/>
        </a:p>
      </dgm:t>
    </dgm:pt>
    <dgm:pt modelId="{E46CF116-40C7-4B92-A992-4577389DC4C9}" type="parTrans" cxnId="{41BA7234-F7DA-415E-B9D8-A99632111ED7}">
      <dgm:prSet/>
      <dgm:spPr/>
      <dgm:t>
        <a:bodyPr/>
        <a:lstStyle/>
        <a:p>
          <a:endParaRPr lang="en-US"/>
        </a:p>
      </dgm:t>
    </dgm:pt>
    <dgm:pt modelId="{A788D2FD-222B-4026-9B32-33928B15B2DB}" type="sibTrans" cxnId="{41BA7234-F7DA-415E-B9D8-A99632111ED7}">
      <dgm:prSet/>
      <dgm:spPr/>
      <dgm:t>
        <a:bodyPr/>
        <a:lstStyle/>
        <a:p>
          <a:endParaRPr lang="en-US"/>
        </a:p>
      </dgm:t>
    </dgm:pt>
    <dgm:pt modelId="{135E3A43-26B8-4D50-A4B6-ABA757A8E90D}">
      <dgm:prSet phldrT="[Text]" custT="1"/>
      <dgm:spPr/>
      <dgm:t>
        <a:bodyPr/>
        <a:lstStyle/>
        <a:p>
          <a:r>
            <a:rPr lang="en-US" sz="1200" b="1" dirty="0" smtClean="0"/>
            <a:t>June 30, </a:t>
          </a:r>
          <a:r>
            <a:rPr lang="en-US" sz="1200" b="1" dirty="0" smtClean="0"/>
            <a:t>2014 </a:t>
          </a:r>
          <a:r>
            <a:rPr lang="en-US" sz="1200" b="0" dirty="0" smtClean="0"/>
            <a:t>(at the end of the academic year)</a:t>
          </a:r>
          <a:endParaRPr lang="en-US" sz="1200" b="0" dirty="0"/>
        </a:p>
      </dgm:t>
    </dgm:pt>
    <dgm:pt modelId="{8272C757-F504-4963-83CB-CCCB3C8B2715}" type="parTrans" cxnId="{CBF34114-C719-47AB-B936-713272431461}">
      <dgm:prSet/>
      <dgm:spPr/>
      <dgm:t>
        <a:bodyPr/>
        <a:lstStyle/>
        <a:p>
          <a:endParaRPr lang="en-US"/>
        </a:p>
      </dgm:t>
    </dgm:pt>
    <dgm:pt modelId="{6F00F5CF-B8FD-4C5B-8954-5B756DB3DB6C}" type="sibTrans" cxnId="{CBF34114-C719-47AB-B936-713272431461}">
      <dgm:prSet/>
      <dgm:spPr/>
      <dgm:t>
        <a:bodyPr/>
        <a:lstStyle/>
        <a:p>
          <a:endParaRPr lang="en-US"/>
        </a:p>
      </dgm:t>
    </dgm:pt>
    <dgm:pt modelId="{DD6DF5E6-C441-42A4-8303-15D004371AD1}">
      <dgm:prSet phldrT="[Text]" custT="1"/>
      <dgm:spPr/>
      <dgm:t>
        <a:bodyPr/>
        <a:lstStyle/>
        <a:p>
          <a:r>
            <a:rPr lang="en-US" sz="1200" b="1" dirty="0" smtClean="0"/>
            <a:t>January 1, 2012 </a:t>
          </a:r>
          <a:r>
            <a:rPr lang="en-US" sz="1200" b="0" dirty="0" smtClean="0"/>
            <a:t>(First date to submit FAFSA)</a:t>
          </a:r>
          <a:endParaRPr lang="en-US" sz="1200" b="0" dirty="0"/>
        </a:p>
      </dgm:t>
    </dgm:pt>
    <dgm:pt modelId="{1477F04B-5BC7-4A6A-9A72-F84B971E92FB}" type="parTrans" cxnId="{0EF08B6C-A6AB-450D-96B9-1512CA80B39E}">
      <dgm:prSet/>
      <dgm:spPr/>
      <dgm:t>
        <a:bodyPr/>
        <a:lstStyle/>
        <a:p>
          <a:endParaRPr lang="en-US"/>
        </a:p>
      </dgm:t>
    </dgm:pt>
    <dgm:pt modelId="{3734E317-8084-41C5-B8EF-856A7E4C5C13}" type="sibTrans" cxnId="{0EF08B6C-A6AB-450D-96B9-1512CA80B39E}">
      <dgm:prSet/>
      <dgm:spPr/>
      <dgm:t>
        <a:bodyPr/>
        <a:lstStyle/>
        <a:p>
          <a:endParaRPr lang="en-US"/>
        </a:p>
      </dgm:t>
    </dgm:pt>
    <dgm:pt modelId="{94427B10-2763-4558-A82B-5236A70BECA3}">
      <dgm:prSet phldrT="[Text]" custT="1"/>
      <dgm:spPr/>
      <dgm:t>
        <a:bodyPr/>
        <a:lstStyle/>
        <a:p>
          <a:r>
            <a:rPr lang="en-US" sz="1200" b="1" dirty="0" smtClean="0"/>
            <a:t>College</a:t>
          </a:r>
          <a:endParaRPr lang="en-US" sz="1200" b="1" dirty="0"/>
        </a:p>
      </dgm:t>
    </dgm:pt>
    <dgm:pt modelId="{B5161D03-F41C-4487-A735-3911B4F6F416}" type="parTrans" cxnId="{25959150-2D9D-436B-B80A-027C32665FBD}">
      <dgm:prSet/>
      <dgm:spPr/>
      <dgm:t>
        <a:bodyPr/>
        <a:lstStyle/>
        <a:p>
          <a:endParaRPr lang="en-US"/>
        </a:p>
      </dgm:t>
    </dgm:pt>
    <dgm:pt modelId="{4C6F66AF-82D8-4020-A4CA-2778ED14C52F}" type="sibTrans" cxnId="{25959150-2D9D-436B-B80A-027C32665FBD}">
      <dgm:prSet/>
      <dgm:spPr/>
      <dgm:t>
        <a:bodyPr/>
        <a:lstStyle/>
        <a:p>
          <a:endParaRPr lang="en-US"/>
        </a:p>
      </dgm:t>
    </dgm:pt>
    <dgm:pt modelId="{B6CD5F95-E955-4643-8292-5227BC638B9C}" type="pres">
      <dgm:prSet presAssocID="{0369F585-CF91-41C9-A236-05850C56CC20}" presName="Name0" presStyleCnt="0">
        <dgm:presLayoutVars>
          <dgm:dir/>
          <dgm:animLvl val="lvl"/>
          <dgm:resizeHandles val="exact"/>
        </dgm:presLayoutVars>
      </dgm:prSet>
      <dgm:spPr/>
      <dgm:t>
        <a:bodyPr/>
        <a:lstStyle/>
        <a:p>
          <a:endParaRPr lang="en-US"/>
        </a:p>
      </dgm:t>
    </dgm:pt>
    <dgm:pt modelId="{30528541-D40C-4C36-86CE-55A1348E158D}" type="pres">
      <dgm:prSet presAssocID="{489D19AF-A1CF-4CAB-8B51-96EB2C907F1A}" presName="linNode" presStyleCnt="0"/>
      <dgm:spPr/>
      <dgm:t>
        <a:bodyPr/>
        <a:lstStyle/>
        <a:p>
          <a:endParaRPr lang="en-US"/>
        </a:p>
      </dgm:t>
    </dgm:pt>
    <dgm:pt modelId="{7147D1A1-9FB2-4448-83FE-3756C6C1A4A9}" type="pres">
      <dgm:prSet presAssocID="{489D19AF-A1CF-4CAB-8B51-96EB2C907F1A}" presName="parentText" presStyleLbl="node1" presStyleIdx="0" presStyleCnt="4" custScaleX="80119">
        <dgm:presLayoutVars>
          <dgm:chMax val="1"/>
          <dgm:bulletEnabled val="1"/>
        </dgm:presLayoutVars>
      </dgm:prSet>
      <dgm:spPr/>
      <dgm:t>
        <a:bodyPr/>
        <a:lstStyle/>
        <a:p>
          <a:endParaRPr lang="en-US"/>
        </a:p>
      </dgm:t>
    </dgm:pt>
    <dgm:pt modelId="{6D6F7576-08D0-4BAD-9172-C447E44F9242}" type="pres">
      <dgm:prSet presAssocID="{489D19AF-A1CF-4CAB-8B51-96EB2C907F1A}" presName="descendantText" presStyleLbl="alignAccFollowNode1" presStyleIdx="0" presStyleCnt="4" custScaleX="118848">
        <dgm:presLayoutVars>
          <dgm:bulletEnabled val="1"/>
        </dgm:presLayoutVars>
      </dgm:prSet>
      <dgm:spPr/>
      <dgm:t>
        <a:bodyPr/>
        <a:lstStyle/>
        <a:p>
          <a:endParaRPr lang="en-US"/>
        </a:p>
      </dgm:t>
    </dgm:pt>
    <dgm:pt modelId="{F3116BD0-5D0F-4534-8409-0A55CCCDDD0C}" type="pres">
      <dgm:prSet presAssocID="{E3E7009B-558F-4014-9042-64AA6D63BBB1}" presName="sp" presStyleCnt="0"/>
      <dgm:spPr/>
      <dgm:t>
        <a:bodyPr/>
        <a:lstStyle/>
        <a:p>
          <a:endParaRPr lang="en-US"/>
        </a:p>
      </dgm:t>
    </dgm:pt>
    <dgm:pt modelId="{A0338383-D0E3-4E14-BD67-C1653E9A15AA}" type="pres">
      <dgm:prSet presAssocID="{94427B10-2763-4558-A82B-5236A70BECA3}" presName="linNode" presStyleCnt="0"/>
      <dgm:spPr/>
      <dgm:t>
        <a:bodyPr/>
        <a:lstStyle/>
        <a:p>
          <a:endParaRPr lang="en-US"/>
        </a:p>
      </dgm:t>
    </dgm:pt>
    <dgm:pt modelId="{11CD41D4-F4A1-424C-8CA0-23BCC4CA871F}" type="pres">
      <dgm:prSet presAssocID="{94427B10-2763-4558-A82B-5236A70BECA3}" presName="parentText" presStyleLbl="node1" presStyleIdx="1" presStyleCnt="4" custScaleX="77722">
        <dgm:presLayoutVars>
          <dgm:chMax val="1"/>
          <dgm:bulletEnabled val="1"/>
        </dgm:presLayoutVars>
      </dgm:prSet>
      <dgm:spPr/>
      <dgm:t>
        <a:bodyPr/>
        <a:lstStyle/>
        <a:p>
          <a:endParaRPr lang="en-US"/>
        </a:p>
      </dgm:t>
    </dgm:pt>
    <dgm:pt modelId="{06B7BE32-8F87-40F2-AFC2-5AB4EAB58C7A}" type="pres">
      <dgm:prSet presAssocID="{94427B10-2763-4558-A82B-5236A70BECA3}" presName="descendantText" presStyleLbl="alignAccFollowNode1" presStyleIdx="1" presStyleCnt="4" custScaleX="119166">
        <dgm:presLayoutVars>
          <dgm:bulletEnabled val="1"/>
        </dgm:presLayoutVars>
      </dgm:prSet>
      <dgm:spPr/>
      <dgm:t>
        <a:bodyPr/>
        <a:lstStyle/>
        <a:p>
          <a:endParaRPr lang="en-US"/>
        </a:p>
      </dgm:t>
    </dgm:pt>
    <dgm:pt modelId="{5018B60B-2902-46EE-B6EA-FF566911AE1F}" type="pres">
      <dgm:prSet presAssocID="{4C6F66AF-82D8-4020-A4CA-2778ED14C52F}" presName="sp" presStyleCnt="0"/>
      <dgm:spPr/>
      <dgm:t>
        <a:bodyPr/>
        <a:lstStyle/>
        <a:p>
          <a:endParaRPr lang="en-US"/>
        </a:p>
      </dgm:t>
    </dgm:pt>
    <dgm:pt modelId="{ECDBD66A-6A4A-442D-8D6C-D0956AA84DAE}" type="pres">
      <dgm:prSet presAssocID="{E9034B6F-3B72-44E3-999B-623AF3C5A713}" presName="linNode" presStyleCnt="0"/>
      <dgm:spPr/>
      <dgm:t>
        <a:bodyPr/>
        <a:lstStyle/>
        <a:p>
          <a:endParaRPr lang="en-US"/>
        </a:p>
      </dgm:t>
    </dgm:pt>
    <dgm:pt modelId="{4D58670C-0F68-4BA3-A04B-34B90CAC9CCF}" type="pres">
      <dgm:prSet presAssocID="{E9034B6F-3B72-44E3-999B-623AF3C5A713}" presName="parentText" presStyleLbl="node1" presStyleIdx="2" presStyleCnt="4" custScaleX="76513">
        <dgm:presLayoutVars>
          <dgm:chMax val="1"/>
          <dgm:bulletEnabled val="1"/>
        </dgm:presLayoutVars>
      </dgm:prSet>
      <dgm:spPr/>
      <dgm:t>
        <a:bodyPr/>
        <a:lstStyle/>
        <a:p>
          <a:endParaRPr lang="en-US"/>
        </a:p>
      </dgm:t>
    </dgm:pt>
    <dgm:pt modelId="{457AAB98-59E5-4EB6-855C-7C72B4A6C6BF}" type="pres">
      <dgm:prSet presAssocID="{E9034B6F-3B72-44E3-999B-623AF3C5A713}" presName="descendantText" presStyleLbl="alignAccFollowNode1" presStyleIdx="2" presStyleCnt="4" custScaleX="118884" custLinFactNeighborX="75" custLinFactNeighborY="-4807">
        <dgm:presLayoutVars>
          <dgm:bulletEnabled val="1"/>
        </dgm:presLayoutVars>
      </dgm:prSet>
      <dgm:spPr/>
      <dgm:t>
        <a:bodyPr/>
        <a:lstStyle/>
        <a:p>
          <a:endParaRPr lang="en-US"/>
        </a:p>
      </dgm:t>
    </dgm:pt>
    <dgm:pt modelId="{5B485A2B-9246-4331-8E7F-D62E7B73ED45}" type="pres">
      <dgm:prSet presAssocID="{EC0067FF-B6BD-4326-944B-1C9C984C90AE}" presName="sp" presStyleCnt="0"/>
      <dgm:spPr/>
      <dgm:t>
        <a:bodyPr/>
        <a:lstStyle/>
        <a:p>
          <a:endParaRPr lang="en-US"/>
        </a:p>
      </dgm:t>
    </dgm:pt>
    <dgm:pt modelId="{3F0F3E56-8328-4D6C-BE75-FE337C1C0B4C}" type="pres">
      <dgm:prSet presAssocID="{B9D9CF1F-C425-4BEA-ADD9-2CC0C3E27CE8}" presName="linNode" presStyleCnt="0"/>
      <dgm:spPr/>
      <dgm:t>
        <a:bodyPr/>
        <a:lstStyle/>
        <a:p>
          <a:endParaRPr lang="en-US"/>
        </a:p>
      </dgm:t>
    </dgm:pt>
    <dgm:pt modelId="{7B939CB5-18AE-4A51-95AA-FA0035BEB58F}" type="pres">
      <dgm:prSet presAssocID="{B9D9CF1F-C425-4BEA-ADD9-2CC0C3E27CE8}" presName="parentText" presStyleLbl="node1" presStyleIdx="3" presStyleCnt="4" custScaleX="77940">
        <dgm:presLayoutVars>
          <dgm:chMax val="1"/>
          <dgm:bulletEnabled val="1"/>
        </dgm:presLayoutVars>
      </dgm:prSet>
      <dgm:spPr/>
      <dgm:t>
        <a:bodyPr/>
        <a:lstStyle/>
        <a:p>
          <a:endParaRPr lang="en-US"/>
        </a:p>
      </dgm:t>
    </dgm:pt>
    <dgm:pt modelId="{E4BE1152-1734-485C-B1D6-66AC6918A046}" type="pres">
      <dgm:prSet presAssocID="{B9D9CF1F-C425-4BEA-ADD9-2CC0C3E27CE8}" presName="descendantText" presStyleLbl="alignAccFollowNode1" presStyleIdx="3" presStyleCnt="4" custScaleX="119408">
        <dgm:presLayoutVars>
          <dgm:bulletEnabled val="1"/>
        </dgm:presLayoutVars>
      </dgm:prSet>
      <dgm:spPr/>
      <dgm:t>
        <a:bodyPr/>
        <a:lstStyle/>
        <a:p>
          <a:endParaRPr lang="en-US"/>
        </a:p>
      </dgm:t>
    </dgm:pt>
  </dgm:ptLst>
  <dgm:cxnLst>
    <dgm:cxn modelId="{3F39A835-E20B-4AC7-B19E-8E00B018DB74}" srcId="{0369F585-CF91-41C9-A236-05850C56CC20}" destId="{E9034B6F-3B72-44E3-999B-623AF3C5A713}" srcOrd="2" destOrd="0" parTransId="{027426C3-7D5B-4F1D-AA63-52FA3BA0FB29}" sibTransId="{EC0067FF-B6BD-4326-944B-1C9C984C90AE}"/>
    <dgm:cxn modelId="{57A4E923-1300-4448-9019-AC09B5EA6DC1}" type="presOf" srcId="{EB51AFED-35A1-466C-A5AC-B44FC52BDEA9}" destId="{06B7BE32-8F87-40F2-AFC2-5AB4EAB58C7A}" srcOrd="0" destOrd="0" presId="urn:microsoft.com/office/officeart/2005/8/layout/vList5"/>
    <dgm:cxn modelId="{A403D4E2-F1E2-4F77-BD7A-0EA430A14830}" type="presOf" srcId="{0369F585-CF91-41C9-A236-05850C56CC20}" destId="{B6CD5F95-E955-4643-8292-5227BC638B9C}" srcOrd="0" destOrd="0" presId="urn:microsoft.com/office/officeart/2005/8/layout/vList5"/>
    <dgm:cxn modelId="{74DDF6CB-38C6-4F77-91EF-54EC1DBCC800}" type="presOf" srcId="{94427B10-2763-4558-A82B-5236A70BECA3}" destId="{11CD41D4-F4A1-424C-8CA0-23BCC4CA871F}" srcOrd="0" destOrd="0" presId="urn:microsoft.com/office/officeart/2005/8/layout/vList5"/>
    <dgm:cxn modelId="{123A421B-C996-4CEE-BB60-49D328ABA554}" type="presOf" srcId="{E9034B6F-3B72-44E3-999B-623AF3C5A713}" destId="{4D58670C-0F68-4BA3-A04B-34B90CAC9CCF}" srcOrd="0" destOrd="0" presId="urn:microsoft.com/office/officeart/2005/8/layout/vList5"/>
    <dgm:cxn modelId="{253D21C6-1D68-4FC3-B727-78C8CB1069E2}" type="presOf" srcId="{982979AD-5863-40EB-A76C-B9E1EEB04ECA}" destId="{457AAB98-59E5-4EB6-855C-7C72B4A6C6BF}" srcOrd="0" destOrd="0" presId="urn:microsoft.com/office/officeart/2005/8/layout/vList5"/>
    <dgm:cxn modelId="{904C0D73-35E0-4FD9-85EE-84EFE72B08C2}" type="presOf" srcId="{135E3A43-26B8-4D50-A4B6-ABA757A8E90D}" destId="{E4BE1152-1734-485C-B1D6-66AC6918A046}" srcOrd="0" destOrd="0" presId="urn:microsoft.com/office/officeart/2005/8/layout/vList5"/>
    <dgm:cxn modelId="{C722C7EF-A400-4232-B4B7-316FFB32B031}" srcId="{94427B10-2763-4558-A82B-5236A70BECA3}" destId="{EB51AFED-35A1-466C-A5AC-B44FC52BDEA9}" srcOrd="0" destOrd="0" parTransId="{D4996557-E552-4804-9CBA-9AA70CD95232}" sibTransId="{D4C24419-0290-44B8-BC00-7A93BE15E722}"/>
    <dgm:cxn modelId="{0E33E17C-24C3-4E18-B8B4-C5B09A59DB83}" type="presOf" srcId="{489D19AF-A1CF-4CAB-8B51-96EB2C907F1A}" destId="{7147D1A1-9FB2-4448-83FE-3756C6C1A4A9}" srcOrd="0" destOrd="0" presId="urn:microsoft.com/office/officeart/2005/8/layout/vList5"/>
    <dgm:cxn modelId="{CBF34114-C719-47AB-B936-713272431461}" srcId="{B9D9CF1F-C425-4BEA-ADD9-2CC0C3E27CE8}" destId="{135E3A43-26B8-4D50-A4B6-ABA757A8E90D}" srcOrd="0" destOrd="0" parTransId="{8272C757-F504-4963-83CB-CCCB3C8B2715}" sibTransId="{6F00F5CF-B8FD-4C5B-8954-5B756DB3DB6C}"/>
    <dgm:cxn modelId="{8C7D26F6-86BD-45E7-AE3E-30567A2D73D5}" type="presOf" srcId="{B9D9CF1F-C425-4BEA-ADD9-2CC0C3E27CE8}" destId="{7B939CB5-18AE-4A51-95AA-FA0035BEB58F}" srcOrd="0" destOrd="0" presId="urn:microsoft.com/office/officeart/2005/8/layout/vList5"/>
    <dgm:cxn modelId="{0EF08B6C-A6AB-450D-96B9-1512CA80B39E}" srcId="{489D19AF-A1CF-4CAB-8B51-96EB2C907F1A}" destId="{DD6DF5E6-C441-42A4-8303-15D004371AD1}" srcOrd="0" destOrd="0" parTransId="{1477F04B-5BC7-4A6A-9A72-F84B971E92FB}" sibTransId="{3734E317-8084-41C5-B8EF-856A7E4C5C13}"/>
    <dgm:cxn modelId="{25959150-2D9D-436B-B80A-027C32665FBD}" srcId="{0369F585-CF91-41C9-A236-05850C56CC20}" destId="{94427B10-2763-4558-A82B-5236A70BECA3}" srcOrd="1" destOrd="0" parTransId="{B5161D03-F41C-4487-A735-3911B4F6F416}" sibTransId="{4C6F66AF-82D8-4020-A4CA-2778ED14C52F}"/>
    <dgm:cxn modelId="{2E4097B1-97E4-455C-B478-B1E15DEE135C}" srcId="{0369F585-CF91-41C9-A236-05850C56CC20}" destId="{489D19AF-A1CF-4CAB-8B51-96EB2C907F1A}" srcOrd="0" destOrd="0" parTransId="{751481C8-A286-4957-887A-C72644F7F4DB}" sibTransId="{E3E7009B-558F-4014-9042-64AA6D63BBB1}"/>
    <dgm:cxn modelId="{41BA7234-F7DA-415E-B9D8-A99632111ED7}" srcId="{0369F585-CF91-41C9-A236-05850C56CC20}" destId="{B9D9CF1F-C425-4BEA-ADD9-2CC0C3E27CE8}" srcOrd="3" destOrd="0" parTransId="{E46CF116-40C7-4B92-A992-4577389DC4C9}" sibTransId="{A788D2FD-222B-4026-9B32-33928B15B2DB}"/>
    <dgm:cxn modelId="{609CD1B7-D3C7-4FB0-AFFA-E22F63781172}" type="presOf" srcId="{DD6DF5E6-C441-42A4-8303-15D004371AD1}" destId="{6D6F7576-08D0-4BAD-9172-C447E44F9242}" srcOrd="0" destOrd="0" presId="urn:microsoft.com/office/officeart/2005/8/layout/vList5"/>
    <dgm:cxn modelId="{1C23E6F6-EE66-4952-B002-9F8E77C0A3A9}" srcId="{E9034B6F-3B72-44E3-999B-623AF3C5A713}" destId="{982979AD-5863-40EB-A76C-B9E1EEB04ECA}" srcOrd="0" destOrd="0" parTransId="{8E22F124-6F8F-45C4-9744-6201A5190942}" sibTransId="{B0437E5A-A930-41FC-804C-F17A2B3303E1}"/>
    <dgm:cxn modelId="{5DC33B44-8790-498D-A2BA-5B38A4BDFD89}" type="presParOf" srcId="{B6CD5F95-E955-4643-8292-5227BC638B9C}" destId="{30528541-D40C-4C36-86CE-55A1348E158D}" srcOrd="0" destOrd="0" presId="urn:microsoft.com/office/officeart/2005/8/layout/vList5"/>
    <dgm:cxn modelId="{133F16E4-2D4B-4333-945A-224B40CF88F8}" type="presParOf" srcId="{30528541-D40C-4C36-86CE-55A1348E158D}" destId="{7147D1A1-9FB2-4448-83FE-3756C6C1A4A9}" srcOrd="0" destOrd="0" presId="urn:microsoft.com/office/officeart/2005/8/layout/vList5"/>
    <dgm:cxn modelId="{07031226-DA54-4F67-9EDD-021A8A09D347}" type="presParOf" srcId="{30528541-D40C-4C36-86CE-55A1348E158D}" destId="{6D6F7576-08D0-4BAD-9172-C447E44F9242}" srcOrd="1" destOrd="0" presId="urn:microsoft.com/office/officeart/2005/8/layout/vList5"/>
    <dgm:cxn modelId="{A80CD6D8-ECE0-45FA-A776-695FA641EC3A}" type="presParOf" srcId="{B6CD5F95-E955-4643-8292-5227BC638B9C}" destId="{F3116BD0-5D0F-4534-8409-0A55CCCDDD0C}" srcOrd="1" destOrd="0" presId="urn:microsoft.com/office/officeart/2005/8/layout/vList5"/>
    <dgm:cxn modelId="{9AC0A5B7-8BE9-49CA-8B7A-799B23D0E5D6}" type="presParOf" srcId="{B6CD5F95-E955-4643-8292-5227BC638B9C}" destId="{A0338383-D0E3-4E14-BD67-C1653E9A15AA}" srcOrd="2" destOrd="0" presId="urn:microsoft.com/office/officeart/2005/8/layout/vList5"/>
    <dgm:cxn modelId="{4D9E318A-E43C-48BE-BD51-3A5E892A2A0E}" type="presParOf" srcId="{A0338383-D0E3-4E14-BD67-C1653E9A15AA}" destId="{11CD41D4-F4A1-424C-8CA0-23BCC4CA871F}" srcOrd="0" destOrd="0" presId="urn:microsoft.com/office/officeart/2005/8/layout/vList5"/>
    <dgm:cxn modelId="{A9C33505-35C6-4D1E-A0C8-0F24939A0E16}" type="presParOf" srcId="{A0338383-D0E3-4E14-BD67-C1653E9A15AA}" destId="{06B7BE32-8F87-40F2-AFC2-5AB4EAB58C7A}" srcOrd="1" destOrd="0" presId="urn:microsoft.com/office/officeart/2005/8/layout/vList5"/>
    <dgm:cxn modelId="{7E8C2AF0-8BE8-4000-901F-FF22D6C973AC}" type="presParOf" srcId="{B6CD5F95-E955-4643-8292-5227BC638B9C}" destId="{5018B60B-2902-46EE-B6EA-FF566911AE1F}" srcOrd="3" destOrd="0" presId="urn:microsoft.com/office/officeart/2005/8/layout/vList5"/>
    <dgm:cxn modelId="{AA180F32-99B1-4304-96B4-95A351138131}" type="presParOf" srcId="{B6CD5F95-E955-4643-8292-5227BC638B9C}" destId="{ECDBD66A-6A4A-442D-8D6C-D0956AA84DAE}" srcOrd="4" destOrd="0" presId="urn:microsoft.com/office/officeart/2005/8/layout/vList5"/>
    <dgm:cxn modelId="{6B5FAC32-560C-4FD2-9B88-D46F5CD85EF5}" type="presParOf" srcId="{ECDBD66A-6A4A-442D-8D6C-D0956AA84DAE}" destId="{4D58670C-0F68-4BA3-A04B-34B90CAC9CCF}" srcOrd="0" destOrd="0" presId="urn:microsoft.com/office/officeart/2005/8/layout/vList5"/>
    <dgm:cxn modelId="{5C20076A-79B8-4D2C-8A88-23C97EE0FEB3}" type="presParOf" srcId="{ECDBD66A-6A4A-442D-8D6C-D0956AA84DAE}" destId="{457AAB98-59E5-4EB6-855C-7C72B4A6C6BF}" srcOrd="1" destOrd="0" presId="urn:microsoft.com/office/officeart/2005/8/layout/vList5"/>
    <dgm:cxn modelId="{AE7BE165-FF8D-419D-B0B8-1BF4217E809B}" type="presParOf" srcId="{B6CD5F95-E955-4643-8292-5227BC638B9C}" destId="{5B485A2B-9246-4331-8E7F-D62E7B73ED45}" srcOrd="5" destOrd="0" presId="urn:microsoft.com/office/officeart/2005/8/layout/vList5"/>
    <dgm:cxn modelId="{6D982964-2C61-4426-970A-3C5D961F27B0}" type="presParOf" srcId="{B6CD5F95-E955-4643-8292-5227BC638B9C}" destId="{3F0F3E56-8328-4D6C-BE75-FE337C1C0B4C}" srcOrd="6" destOrd="0" presId="urn:microsoft.com/office/officeart/2005/8/layout/vList5"/>
    <dgm:cxn modelId="{9B18F2D1-9917-40AA-AFA8-80B52D02175E}" type="presParOf" srcId="{3F0F3E56-8328-4D6C-BE75-FE337C1C0B4C}" destId="{7B939CB5-18AE-4A51-95AA-FA0035BEB58F}" srcOrd="0" destOrd="0" presId="urn:microsoft.com/office/officeart/2005/8/layout/vList5"/>
    <dgm:cxn modelId="{175E99AA-5878-44C6-8B08-E9B7AAE5E7D6}" type="presParOf" srcId="{3F0F3E56-8328-4D6C-BE75-FE337C1C0B4C}" destId="{E4BE1152-1734-485C-B1D6-66AC6918A0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69F585-CF91-41C9-A236-05850C56CC2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489D19AF-A1CF-4CAB-8B51-96EB2C907F1A}">
      <dgm:prSet phldrT="[Text]" custT="1"/>
      <dgm:spPr/>
      <dgm:t>
        <a:bodyPr/>
        <a:lstStyle/>
        <a:p>
          <a:r>
            <a:rPr lang="en-US" sz="1200" b="1" dirty="0" smtClean="0"/>
            <a:t>FAFSA</a:t>
          </a:r>
          <a:endParaRPr lang="en-US" sz="1200" b="1" dirty="0"/>
        </a:p>
      </dgm:t>
    </dgm:pt>
    <dgm:pt modelId="{751481C8-A286-4957-887A-C72644F7F4DB}" type="parTrans" cxnId="{2E4097B1-97E4-455C-B478-B1E15DEE135C}">
      <dgm:prSet/>
      <dgm:spPr/>
      <dgm:t>
        <a:bodyPr/>
        <a:lstStyle/>
        <a:p>
          <a:endParaRPr lang="en-US"/>
        </a:p>
      </dgm:t>
    </dgm:pt>
    <dgm:pt modelId="{E3E7009B-558F-4014-9042-64AA6D63BBB1}" type="sibTrans" cxnId="{2E4097B1-97E4-455C-B478-B1E15DEE135C}">
      <dgm:prSet/>
      <dgm:spPr/>
      <dgm:t>
        <a:bodyPr/>
        <a:lstStyle/>
        <a:p>
          <a:endParaRPr lang="en-US"/>
        </a:p>
      </dgm:t>
    </dgm:pt>
    <dgm:pt modelId="{EB51AFED-35A1-466C-A5AC-B44FC52BDEA9}">
      <dgm:prSet phldrT="[Text]" custT="1"/>
      <dgm:spPr/>
      <dgm:t>
        <a:bodyPr/>
        <a:lstStyle/>
        <a:p>
          <a:r>
            <a:rPr lang="en-US" sz="1200" b="1" dirty="0" smtClean="0"/>
            <a:t>Dates vary by college </a:t>
          </a:r>
          <a:r>
            <a:rPr lang="en-US" sz="1200" dirty="0" smtClean="0"/>
            <a:t>(Check with each college)</a:t>
          </a:r>
          <a:endParaRPr lang="en-US" sz="1200" dirty="0"/>
        </a:p>
      </dgm:t>
    </dgm:pt>
    <dgm:pt modelId="{D4996557-E552-4804-9CBA-9AA70CD95232}" type="parTrans" cxnId="{C722C7EF-A400-4232-B4B7-316FFB32B031}">
      <dgm:prSet/>
      <dgm:spPr/>
      <dgm:t>
        <a:bodyPr/>
        <a:lstStyle/>
        <a:p>
          <a:endParaRPr lang="en-US"/>
        </a:p>
      </dgm:t>
    </dgm:pt>
    <dgm:pt modelId="{D4C24419-0290-44B8-BC00-7A93BE15E722}" type="sibTrans" cxnId="{C722C7EF-A400-4232-B4B7-316FFB32B031}">
      <dgm:prSet/>
      <dgm:spPr/>
      <dgm:t>
        <a:bodyPr/>
        <a:lstStyle/>
        <a:p>
          <a:endParaRPr lang="en-US"/>
        </a:p>
      </dgm:t>
    </dgm:pt>
    <dgm:pt modelId="{E9034B6F-3B72-44E3-999B-623AF3C5A713}">
      <dgm:prSet phldrT="[Text]" custT="1"/>
      <dgm:spPr/>
      <dgm:t>
        <a:bodyPr/>
        <a:lstStyle/>
        <a:p>
          <a:r>
            <a:rPr lang="en-US" sz="1200" b="1" dirty="0" smtClean="0"/>
            <a:t>MAP Grant</a:t>
          </a:r>
          <a:endParaRPr lang="en-US" sz="1200" b="1" dirty="0"/>
        </a:p>
      </dgm:t>
    </dgm:pt>
    <dgm:pt modelId="{027426C3-7D5B-4F1D-AA63-52FA3BA0FB29}" type="parTrans" cxnId="{3F39A835-E20B-4AC7-B19E-8E00B018DB74}">
      <dgm:prSet/>
      <dgm:spPr/>
      <dgm:t>
        <a:bodyPr/>
        <a:lstStyle/>
        <a:p>
          <a:endParaRPr lang="en-US"/>
        </a:p>
      </dgm:t>
    </dgm:pt>
    <dgm:pt modelId="{EC0067FF-B6BD-4326-944B-1C9C984C90AE}" type="sibTrans" cxnId="{3F39A835-E20B-4AC7-B19E-8E00B018DB74}">
      <dgm:prSet/>
      <dgm:spPr/>
      <dgm:t>
        <a:bodyPr/>
        <a:lstStyle/>
        <a:p>
          <a:endParaRPr lang="en-US"/>
        </a:p>
      </dgm:t>
    </dgm:pt>
    <dgm:pt modelId="{982979AD-5863-40EB-A76C-B9E1EEB04ECA}">
      <dgm:prSet phldrT="[Text]" custT="1"/>
      <dgm:spPr/>
      <dgm:t>
        <a:bodyPr/>
        <a:lstStyle/>
        <a:p>
          <a:r>
            <a:rPr lang="en-US" sz="1200" b="1" dirty="0" smtClean="0"/>
            <a:t>As soon as possible after January 1, </a:t>
          </a:r>
          <a:r>
            <a:rPr lang="en-US" sz="1200" b="1" dirty="0" smtClean="0"/>
            <a:t>2014.  </a:t>
          </a:r>
          <a:r>
            <a:rPr lang="en-US" sz="1200" b="1" dirty="0" smtClean="0"/>
            <a:t>Awards made until funds are depleted.*</a:t>
          </a:r>
          <a:endParaRPr lang="en-US" sz="1200" b="0" dirty="0"/>
        </a:p>
      </dgm:t>
    </dgm:pt>
    <dgm:pt modelId="{8E22F124-6F8F-45C4-9744-6201A5190942}" type="parTrans" cxnId="{1C23E6F6-EE66-4952-B002-9F8E77C0A3A9}">
      <dgm:prSet/>
      <dgm:spPr/>
      <dgm:t>
        <a:bodyPr/>
        <a:lstStyle/>
        <a:p>
          <a:endParaRPr lang="en-US"/>
        </a:p>
      </dgm:t>
    </dgm:pt>
    <dgm:pt modelId="{B0437E5A-A930-41FC-804C-F17A2B3303E1}" type="sibTrans" cxnId="{1C23E6F6-EE66-4952-B002-9F8E77C0A3A9}">
      <dgm:prSet/>
      <dgm:spPr/>
      <dgm:t>
        <a:bodyPr/>
        <a:lstStyle/>
        <a:p>
          <a:endParaRPr lang="en-US"/>
        </a:p>
      </dgm:t>
    </dgm:pt>
    <dgm:pt modelId="{B9D9CF1F-C425-4BEA-ADD9-2CC0C3E27CE8}">
      <dgm:prSet phldrT="[Text]" custT="1"/>
      <dgm:spPr/>
      <dgm:t>
        <a:bodyPr/>
        <a:lstStyle/>
        <a:p>
          <a:r>
            <a:rPr lang="en-US" sz="1200" b="1" dirty="0" smtClean="0"/>
            <a:t>Federal Pell  Grant</a:t>
          </a:r>
          <a:endParaRPr lang="en-US" sz="1200" b="1" dirty="0"/>
        </a:p>
      </dgm:t>
    </dgm:pt>
    <dgm:pt modelId="{E46CF116-40C7-4B92-A992-4577389DC4C9}" type="parTrans" cxnId="{41BA7234-F7DA-415E-B9D8-A99632111ED7}">
      <dgm:prSet/>
      <dgm:spPr/>
      <dgm:t>
        <a:bodyPr/>
        <a:lstStyle/>
        <a:p>
          <a:endParaRPr lang="en-US"/>
        </a:p>
      </dgm:t>
    </dgm:pt>
    <dgm:pt modelId="{A788D2FD-222B-4026-9B32-33928B15B2DB}" type="sibTrans" cxnId="{41BA7234-F7DA-415E-B9D8-A99632111ED7}">
      <dgm:prSet/>
      <dgm:spPr/>
      <dgm:t>
        <a:bodyPr/>
        <a:lstStyle/>
        <a:p>
          <a:endParaRPr lang="en-US"/>
        </a:p>
      </dgm:t>
    </dgm:pt>
    <dgm:pt modelId="{135E3A43-26B8-4D50-A4B6-ABA757A8E90D}">
      <dgm:prSet phldrT="[Text]" custT="1"/>
      <dgm:spPr/>
      <dgm:t>
        <a:bodyPr/>
        <a:lstStyle/>
        <a:p>
          <a:r>
            <a:rPr lang="en-US" sz="1200" b="1" dirty="0" smtClean="0"/>
            <a:t>June 30, </a:t>
          </a:r>
          <a:r>
            <a:rPr lang="en-US" sz="1200" b="1" dirty="0" smtClean="0"/>
            <a:t>2015 </a:t>
          </a:r>
          <a:r>
            <a:rPr lang="en-US" sz="1200" b="0" dirty="0" smtClean="0"/>
            <a:t>(at the end of the academic year)</a:t>
          </a:r>
          <a:endParaRPr lang="en-US" sz="1200" b="0" dirty="0"/>
        </a:p>
      </dgm:t>
    </dgm:pt>
    <dgm:pt modelId="{8272C757-F504-4963-83CB-CCCB3C8B2715}" type="parTrans" cxnId="{CBF34114-C719-47AB-B936-713272431461}">
      <dgm:prSet/>
      <dgm:spPr/>
      <dgm:t>
        <a:bodyPr/>
        <a:lstStyle/>
        <a:p>
          <a:endParaRPr lang="en-US"/>
        </a:p>
      </dgm:t>
    </dgm:pt>
    <dgm:pt modelId="{6F00F5CF-B8FD-4C5B-8954-5B756DB3DB6C}" type="sibTrans" cxnId="{CBF34114-C719-47AB-B936-713272431461}">
      <dgm:prSet/>
      <dgm:spPr/>
      <dgm:t>
        <a:bodyPr/>
        <a:lstStyle/>
        <a:p>
          <a:endParaRPr lang="en-US"/>
        </a:p>
      </dgm:t>
    </dgm:pt>
    <dgm:pt modelId="{DD6DF5E6-C441-42A4-8303-15D004371AD1}">
      <dgm:prSet phldrT="[Text]" custT="1"/>
      <dgm:spPr/>
      <dgm:t>
        <a:bodyPr/>
        <a:lstStyle/>
        <a:p>
          <a:r>
            <a:rPr lang="en-US" sz="1200" b="1" dirty="0" smtClean="0"/>
            <a:t>January 1, 2013 </a:t>
          </a:r>
          <a:r>
            <a:rPr lang="en-US" sz="1200" b="0" dirty="0" smtClean="0"/>
            <a:t>(First date to submit FAFSA)</a:t>
          </a:r>
          <a:endParaRPr lang="en-US" sz="1200" b="0" dirty="0"/>
        </a:p>
      </dgm:t>
    </dgm:pt>
    <dgm:pt modelId="{1477F04B-5BC7-4A6A-9A72-F84B971E92FB}" type="parTrans" cxnId="{0EF08B6C-A6AB-450D-96B9-1512CA80B39E}">
      <dgm:prSet/>
      <dgm:spPr/>
      <dgm:t>
        <a:bodyPr/>
        <a:lstStyle/>
        <a:p>
          <a:endParaRPr lang="en-US"/>
        </a:p>
      </dgm:t>
    </dgm:pt>
    <dgm:pt modelId="{3734E317-8084-41C5-B8EF-856A7E4C5C13}" type="sibTrans" cxnId="{0EF08B6C-A6AB-450D-96B9-1512CA80B39E}">
      <dgm:prSet/>
      <dgm:spPr/>
      <dgm:t>
        <a:bodyPr/>
        <a:lstStyle/>
        <a:p>
          <a:endParaRPr lang="en-US"/>
        </a:p>
      </dgm:t>
    </dgm:pt>
    <dgm:pt modelId="{94427B10-2763-4558-A82B-5236A70BECA3}">
      <dgm:prSet phldrT="[Text]" custT="1"/>
      <dgm:spPr/>
      <dgm:t>
        <a:bodyPr/>
        <a:lstStyle/>
        <a:p>
          <a:r>
            <a:rPr lang="en-US" sz="1200" b="1" dirty="0" smtClean="0"/>
            <a:t>College</a:t>
          </a:r>
          <a:endParaRPr lang="en-US" sz="1200" b="1" dirty="0"/>
        </a:p>
      </dgm:t>
    </dgm:pt>
    <dgm:pt modelId="{B5161D03-F41C-4487-A735-3911B4F6F416}" type="parTrans" cxnId="{25959150-2D9D-436B-B80A-027C32665FBD}">
      <dgm:prSet/>
      <dgm:spPr/>
      <dgm:t>
        <a:bodyPr/>
        <a:lstStyle/>
        <a:p>
          <a:endParaRPr lang="en-US"/>
        </a:p>
      </dgm:t>
    </dgm:pt>
    <dgm:pt modelId="{4C6F66AF-82D8-4020-A4CA-2778ED14C52F}" type="sibTrans" cxnId="{25959150-2D9D-436B-B80A-027C32665FBD}">
      <dgm:prSet/>
      <dgm:spPr/>
      <dgm:t>
        <a:bodyPr/>
        <a:lstStyle/>
        <a:p>
          <a:endParaRPr lang="en-US"/>
        </a:p>
      </dgm:t>
    </dgm:pt>
    <dgm:pt modelId="{B6CD5F95-E955-4643-8292-5227BC638B9C}" type="pres">
      <dgm:prSet presAssocID="{0369F585-CF91-41C9-A236-05850C56CC20}" presName="Name0" presStyleCnt="0">
        <dgm:presLayoutVars>
          <dgm:dir/>
          <dgm:animLvl val="lvl"/>
          <dgm:resizeHandles val="exact"/>
        </dgm:presLayoutVars>
      </dgm:prSet>
      <dgm:spPr/>
      <dgm:t>
        <a:bodyPr/>
        <a:lstStyle/>
        <a:p>
          <a:endParaRPr lang="en-US"/>
        </a:p>
      </dgm:t>
    </dgm:pt>
    <dgm:pt modelId="{30528541-D40C-4C36-86CE-55A1348E158D}" type="pres">
      <dgm:prSet presAssocID="{489D19AF-A1CF-4CAB-8B51-96EB2C907F1A}" presName="linNode" presStyleCnt="0"/>
      <dgm:spPr/>
      <dgm:t>
        <a:bodyPr/>
        <a:lstStyle/>
        <a:p>
          <a:endParaRPr lang="en-US"/>
        </a:p>
      </dgm:t>
    </dgm:pt>
    <dgm:pt modelId="{7147D1A1-9FB2-4448-83FE-3756C6C1A4A9}" type="pres">
      <dgm:prSet presAssocID="{489D19AF-A1CF-4CAB-8B51-96EB2C907F1A}" presName="parentText" presStyleLbl="node1" presStyleIdx="0" presStyleCnt="4" custScaleX="80119">
        <dgm:presLayoutVars>
          <dgm:chMax val="1"/>
          <dgm:bulletEnabled val="1"/>
        </dgm:presLayoutVars>
      </dgm:prSet>
      <dgm:spPr/>
      <dgm:t>
        <a:bodyPr/>
        <a:lstStyle/>
        <a:p>
          <a:endParaRPr lang="en-US"/>
        </a:p>
      </dgm:t>
    </dgm:pt>
    <dgm:pt modelId="{6D6F7576-08D0-4BAD-9172-C447E44F9242}" type="pres">
      <dgm:prSet presAssocID="{489D19AF-A1CF-4CAB-8B51-96EB2C907F1A}" presName="descendantText" presStyleLbl="alignAccFollowNode1" presStyleIdx="0" presStyleCnt="4" custScaleX="118848">
        <dgm:presLayoutVars>
          <dgm:bulletEnabled val="1"/>
        </dgm:presLayoutVars>
      </dgm:prSet>
      <dgm:spPr/>
      <dgm:t>
        <a:bodyPr/>
        <a:lstStyle/>
        <a:p>
          <a:endParaRPr lang="en-US"/>
        </a:p>
      </dgm:t>
    </dgm:pt>
    <dgm:pt modelId="{F3116BD0-5D0F-4534-8409-0A55CCCDDD0C}" type="pres">
      <dgm:prSet presAssocID="{E3E7009B-558F-4014-9042-64AA6D63BBB1}" presName="sp" presStyleCnt="0"/>
      <dgm:spPr/>
      <dgm:t>
        <a:bodyPr/>
        <a:lstStyle/>
        <a:p>
          <a:endParaRPr lang="en-US"/>
        </a:p>
      </dgm:t>
    </dgm:pt>
    <dgm:pt modelId="{A0338383-D0E3-4E14-BD67-C1653E9A15AA}" type="pres">
      <dgm:prSet presAssocID="{94427B10-2763-4558-A82B-5236A70BECA3}" presName="linNode" presStyleCnt="0"/>
      <dgm:spPr/>
      <dgm:t>
        <a:bodyPr/>
        <a:lstStyle/>
        <a:p>
          <a:endParaRPr lang="en-US"/>
        </a:p>
      </dgm:t>
    </dgm:pt>
    <dgm:pt modelId="{11CD41D4-F4A1-424C-8CA0-23BCC4CA871F}" type="pres">
      <dgm:prSet presAssocID="{94427B10-2763-4558-A82B-5236A70BECA3}" presName="parentText" presStyleLbl="node1" presStyleIdx="1" presStyleCnt="4" custScaleX="77722">
        <dgm:presLayoutVars>
          <dgm:chMax val="1"/>
          <dgm:bulletEnabled val="1"/>
        </dgm:presLayoutVars>
      </dgm:prSet>
      <dgm:spPr/>
      <dgm:t>
        <a:bodyPr/>
        <a:lstStyle/>
        <a:p>
          <a:endParaRPr lang="en-US"/>
        </a:p>
      </dgm:t>
    </dgm:pt>
    <dgm:pt modelId="{06B7BE32-8F87-40F2-AFC2-5AB4EAB58C7A}" type="pres">
      <dgm:prSet presAssocID="{94427B10-2763-4558-A82B-5236A70BECA3}" presName="descendantText" presStyleLbl="alignAccFollowNode1" presStyleIdx="1" presStyleCnt="4" custScaleX="119166">
        <dgm:presLayoutVars>
          <dgm:bulletEnabled val="1"/>
        </dgm:presLayoutVars>
      </dgm:prSet>
      <dgm:spPr/>
      <dgm:t>
        <a:bodyPr/>
        <a:lstStyle/>
        <a:p>
          <a:endParaRPr lang="en-US"/>
        </a:p>
      </dgm:t>
    </dgm:pt>
    <dgm:pt modelId="{5018B60B-2902-46EE-B6EA-FF566911AE1F}" type="pres">
      <dgm:prSet presAssocID="{4C6F66AF-82D8-4020-A4CA-2778ED14C52F}" presName="sp" presStyleCnt="0"/>
      <dgm:spPr/>
      <dgm:t>
        <a:bodyPr/>
        <a:lstStyle/>
        <a:p>
          <a:endParaRPr lang="en-US"/>
        </a:p>
      </dgm:t>
    </dgm:pt>
    <dgm:pt modelId="{ECDBD66A-6A4A-442D-8D6C-D0956AA84DAE}" type="pres">
      <dgm:prSet presAssocID="{E9034B6F-3B72-44E3-999B-623AF3C5A713}" presName="linNode" presStyleCnt="0"/>
      <dgm:spPr/>
      <dgm:t>
        <a:bodyPr/>
        <a:lstStyle/>
        <a:p>
          <a:endParaRPr lang="en-US"/>
        </a:p>
      </dgm:t>
    </dgm:pt>
    <dgm:pt modelId="{4D58670C-0F68-4BA3-A04B-34B90CAC9CCF}" type="pres">
      <dgm:prSet presAssocID="{E9034B6F-3B72-44E3-999B-623AF3C5A713}" presName="parentText" presStyleLbl="node1" presStyleIdx="2" presStyleCnt="4" custScaleX="76513">
        <dgm:presLayoutVars>
          <dgm:chMax val="1"/>
          <dgm:bulletEnabled val="1"/>
        </dgm:presLayoutVars>
      </dgm:prSet>
      <dgm:spPr/>
      <dgm:t>
        <a:bodyPr/>
        <a:lstStyle/>
        <a:p>
          <a:endParaRPr lang="en-US"/>
        </a:p>
      </dgm:t>
    </dgm:pt>
    <dgm:pt modelId="{457AAB98-59E5-4EB6-855C-7C72B4A6C6BF}" type="pres">
      <dgm:prSet presAssocID="{E9034B6F-3B72-44E3-999B-623AF3C5A713}" presName="descendantText" presStyleLbl="alignAccFollowNode1" presStyleIdx="2" presStyleCnt="4" custScaleX="118884" custLinFactNeighborX="75" custLinFactNeighborY="-4807">
        <dgm:presLayoutVars>
          <dgm:bulletEnabled val="1"/>
        </dgm:presLayoutVars>
      </dgm:prSet>
      <dgm:spPr/>
      <dgm:t>
        <a:bodyPr/>
        <a:lstStyle/>
        <a:p>
          <a:endParaRPr lang="en-US"/>
        </a:p>
      </dgm:t>
    </dgm:pt>
    <dgm:pt modelId="{5B485A2B-9246-4331-8E7F-D62E7B73ED45}" type="pres">
      <dgm:prSet presAssocID="{EC0067FF-B6BD-4326-944B-1C9C984C90AE}" presName="sp" presStyleCnt="0"/>
      <dgm:spPr/>
      <dgm:t>
        <a:bodyPr/>
        <a:lstStyle/>
        <a:p>
          <a:endParaRPr lang="en-US"/>
        </a:p>
      </dgm:t>
    </dgm:pt>
    <dgm:pt modelId="{3F0F3E56-8328-4D6C-BE75-FE337C1C0B4C}" type="pres">
      <dgm:prSet presAssocID="{B9D9CF1F-C425-4BEA-ADD9-2CC0C3E27CE8}" presName="linNode" presStyleCnt="0"/>
      <dgm:spPr/>
      <dgm:t>
        <a:bodyPr/>
        <a:lstStyle/>
        <a:p>
          <a:endParaRPr lang="en-US"/>
        </a:p>
      </dgm:t>
    </dgm:pt>
    <dgm:pt modelId="{7B939CB5-18AE-4A51-95AA-FA0035BEB58F}" type="pres">
      <dgm:prSet presAssocID="{B9D9CF1F-C425-4BEA-ADD9-2CC0C3E27CE8}" presName="parentText" presStyleLbl="node1" presStyleIdx="3" presStyleCnt="4" custScaleX="77940">
        <dgm:presLayoutVars>
          <dgm:chMax val="1"/>
          <dgm:bulletEnabled val="1"/>
        </dgm:presLayoutVars>
      </dgm:prSet>
      <dgm:spPr/>
      <dgm:t>
        <a:bodyPr/>
        <a:lstStyle/>
        <a:p>
          <a:endParaRPr lang="en-US"/>
        </a:p>
      </dgm:t>
    </dgm:pt>
    <dgm:pt modelId="{E4BE1152-1734-485C-B1D6-66AC6918A046}" type="pres">
      <dgm:prSet presAssocID="{B9D9CF1F-C425-4BEA-ADD9-2CC0C3E27CE8}" presName="descendantText" presStyleLbl="alignAccFollowNode1" presStyleIdx="3" presStyleCnt="4" custScaleX="119408">
        <dgm:presLayoutVars>
          <dgm:bulletEnabled val="1"/>
        </dgm:presLayoutVars>
      </dgm:prSet>
      <dgm:spPr/>
      <dgm:t>
        <a:bodyPr/>
        <a:lstStyle/>
        <a:p>
          <a:endParaRPr lang="en-US"/>
        </a:p>
      </dgm:t>
    </dgm:pt>
  </dgm:ptLst>
  <dgm:cxnLst>
    <dgm:cxn modelId="{3F39A835-E20B-4AC7-B19E-8E00B018DB74}" srcId="{0369F585-CF91-41C9-A236-05850C56CC20}" destId="{E9034B6F-3B72-44E3-999B-623AF3C5A713}" srcOrd="2" destOrd="0" parTransId="{027426C3-7D5B-4F1D-AA63-52FA3BA0FB29}" sibTransId="{EC0067FF-B6BD-4326-944B-1C9C984C90AE}"/>
    <dgm:cxn modelId="{2FBF8910-C846-43E5-AA7D-5B9DB75909F0}" type="presOf" srcId="{DD6DF5E6-C441-42A4-8303-15D004371AD1}" destId="{6D6F7576-08D0-4BAD-9172-C447E44F9242}" srcOrd="0" destOrd="0" presId="urn:microsoft.com/office/officeart/2005/8/layout/vList5"/>
    <dgm:cxn modelId="{1C23E6F6-EE66-4952-B002-9F8E77C0A3A9}" srcId="{E9034B6F-3B72-44E3-999B-623AF3C5A713}" destId="{982979AD-5863-40EB-A76C-B9E1EEB04ECA}" srcOrd="0" destOrd="0" parTransId="{8E22F124-6F8F-45C4-9744-6201A5190942}" sibTransId="{B0437E5A-A930-41FC-804C-F17A2B3303E1}"/>
    <dgm:cxn modelId="{8258EBD8-6D0B-448C-998D-7C104E69682F}" type="presOf" srcId="{982979AD-5863-40EB-A76C-B9E1EEB04ECA}" destId="{457AAB98-59E5-4EB6-855C-7C72B4A6C6BF}" srcOrd="0" destOrd="0" presId="urn:microsoft.com/office/officeart/2005/8/layout/vList5"/>
    <dgm:cxn modelId="{25959150-2D9D-436B-B80A-027C32665FBD}" srcId="{0369F585-CF91-41C9-A236-05850C56CC20}" destId="{94427B10-2763-4558-A82B-5236A70BECA3}" srcOrd="1" destOrd="0" parTransId="{B5161D03-F41C-4487-A735-3911B4F6F416}" sibTransId="{4C6F66AF-82D8-4020-A4CA-2778ED14C52F}"/>
    <dgm:cxn modelId="{41BA7234-F7DA-415E-B9D8-A99632111ED7}" srcId="{0369F585-CF91-41C9-A236-05850C56CC20}" destId="{B9D9CF1F-C425-4BEA-ADD9-2CC0C3E27CE8}" srcOrd="3" destOrd="0" parTransId="{E46CF116-40C7-4B92-A992-4577389DC4C9}" sibTransId="{A788D2FD-222B-4026-9B32-33928B15B2DB}"/>
    <dgm:cxn modelId="{CBF34114-C719-47AB-B936-713272431461}" srcId="{B9D9CF1F-C425-4BEA-ADD9-2CC0C3E27CE8}" destId="{135E3A43-26B8-4D50-A4B6-ABA757A8E90D}" srcOrd="0" destOrd="0" parTransId="{8272C757-F504-4963-83CB-CCCB3C8B2715}" sibTransId="{6F00F5CF-B8FD-4C5B-8954-5B756DB3DB6C}"/>
    <dgm:cxn modelId="{4950EABD-54A8-45AC-A626-D86551511AE5}" type="presOf" srcId="{0369F585-CF91-41C9-A236-05850C56CC20}" destId="{B6CD5F95-E955-4643-8292-5227BC638B9C}" srcOrd="0" destOrd="0" presId="urn:microsoft.com/office/officeart/2005/8/layout/vList5"/>
    <dgm:cxn modelId="{6C567177-105B-4517-90EE-B3FEC399C093}" type="presOf" srcId="{E9034B6F-3B72-44E3-999B-623AF3C5A713}" destId="{4D58670C-0F68-4BA3-A04B-34B90CAC9CCF}" srcOrd="0" destOrd="0" presId="urn:microsoft.com/office/officeart/2005/8/layout/vList5"/>
    <dgm:cxn modelId="{C722C7EF-A400-4232-B4B7-316FFB32B031}" srcId="{94427B10-2763-4558-A82B-5236A70BECA3}" destId="{EB51AFED-35A1-466C-A5AC-B44FC52BDEA9}" srcOrd="0" destOrd="0" parTransId="{D4996557-E552-4804-9CBA-9AA70CD95232}" sibTransId="{D4C24419-0290-44B8-BC00-7A93BE15E722}"/>
    <dgm:cxn modelId="{2E4097B1-97E4-455C-B478-B1E15DEE135C}" srcId="{0369F585-CF91-41C9-A236-05850C56CC20}" destId="{489D19AF-A1CF-4CAB-8B51-96EB2C907F1A}" srcOrd="0" destOrd="0" parTransId="{751481C8-A286-4957-887A-C72644F7F4DB}" sibTransId="{E3E7009B-558F-4014-9042-64AA6D63BBB1}"/>
    <dgm:cxn modelId="{45B5D00E-086A-438A-B616-60F56F5B1432}" type="presOf" srcId="{EB51AFED-35A1-466C-A5AC-B44FC52BDEA9}" destId="{06B7BE32-8F87-40F2-AFC2-5AB4EAB58C7A}" srcOrd="0" destOrd="0" presId="urn:microsoft.com/office/officeart/2005/8/layout/vList5"/>
    <dgm:cxn modelId="{39515F06-D67C-4443-BCD2-4A28908857A5}" type="presOf" srcId="{B9D9CF1F-C425-4BEA-ADD9-2CC0C3E27CE8}" destId="{7B939CB5-18AE-4A51-95AA-FA0035BEB58F}" srcOrd="0" destOrd="0" presId="urn:microsoft.com/office/officeart/2005/8/layout/vList5"/>
    <dgm:cxn modelId="{8C5D17B4-051C-4C86-BC6A-B6DA990FE445}" type="presOf" srcId="{94427B10-2763-4558-A82B-5236A70BECA3}" destId="{11CD41D4-F4A1-424C-8CA0-23BCC4CA871F}" srcOrd="0" destOrd="0" presId="urn:microsoft.com/office/officeart/2005/8/layout/vList5"/>
    <dgm:cxn modelId="{0EF08B6C-A6AB-450D-96B9-1512CA80B39E}" srcId="{489D19AF-A1CF-4CAB-8B51-96EB2C907F1A}" destId="{DD6DF5E6-C441-42A4-8303-15D004371AD1}" srcOrd="0" destOrd="0" parTransId="{1477F04B-5BC7-4A6A-9A72-F84B971E92FB}" sibTransId="{3734E317-8084-41C5-B8EF-856A7E4C5C13}"/>
    <dgm:cxn modelId="{B2A0590C-033E-4042-AEE4-253D730FB4AF}" type="presOf" srcId="{489D19AF-A1CF-4CAB-8B51-96EB2C907F1A}" destId="{7147D1A1-9FB2-4448-83FE-3756C6C1A4A9}" srcOrd="0" destOrd="0" presId="urn:microsoft.com/office/officeart/2005/8/layout/vList5"/>
    <dgm:cxn modelId="{BF9D7A97-3BA6-4AE5-93C3-693B0EBD321A}" type="presOf" srcId="{135E3A43-26B8-4D50-A4B6-ABA757A8E90D}" destId="{E4BE1152-1734-485C-B1D6-66AC6918A046}" srcOrd="0" destOrd="0" presId="urn:microsoft.com/office/officeart/2005/8/layout/vList5"/>
    <dgm:cxn modelId="{DB3B1BD5-F3C9-4C59-9B5D-BCD0BFA288B6}" type="presParOf" srcId="{B6CD5F95-E955-4643-8292-5227BC638B9C}" destId="{30528541-D40C-4C36-86CE-55A1348E158D}" srcOrd="0" destOrd="0" presId="urn:microsoft.com/office/officeart/2005/8/layout/vList5"/>
    <dgm:cxn modelId="{B79121D0-A6AE-4082-BA21-395A5F3737D7}" type="presParOf" srcId="{30528541-D40C-4C36-86CE-55A1348E158D}" destId="{7147D1A1-9FB2-4448-83FE-3756C6C1A4A9}" srcOrd="0" destOrd="0" presId="urn:microsoft.com/office/officeart/2005/8/layout/vList5"/>
    <dgm:cxn modelId="{8B908A19-1C4C-4E68-ADBA-57685565BA66}" type="presParOf" srcId="{30528541-D40C-4C36-86CE-55A1348E158D}" destId="{6D6F7576-08D0-4BAD-9172-C447E44F9242}" srcOrd="1" destOrd="0" presId="urn:microsoft.com/office/officeart/2005/8/layout/vList5"/>
    <dgm:cxn modelId="{C7D66C0D-DFD0-4D15-8657-91401130CDBB}" type="presParOf" srcId="{B6CD5F95-E955-4643-8292-5227BC638B9C}" destId="{F3116BD0-5D0F-4534-8409-0A55CCCDDD0C}" srcOrd="1" destOrd="0" presId="urn:microsoft.com/office/officeart/2005/8/layout/vList5"/>
    <dgm:cxn modelId="{ACD6B3C4-81AE-4548-9B62-CE0DE2C9EEE0}" type="presParOf" srcId="{B6CD5F95-E955-4643-8292-5227BC638B9C}" destId="{A0338383-D0E3-4E14-BD67-C1653E9A15AA}" srcOrd="2" destOrd="0" presId="urn:microsoft.com/office/officeart/2005/8/layout/vList5"/>
    <dgm:cxn modelId="{D70A30DF-AD63-4C6A-A6CB-DCADCFA54A71}" type="presParOf" srcId="{A0338383-D0E3-4E14-BD67-C1653E9A15AA}" destId="{11CD41D4-F4A1-424C-8CA0-23BCC4CA871F}" srcOrd="0" destOrd="0" presId="urn:microsoft.com/office/officeart/2005/8/layout/vList5"/>
    <dgm:cxn modelId="{3F93D5FE-567F-4104-8684-384641237D4D}" type="presParOf" srcId="{A0338383-D0E3-4E14-BD67-C1653E9A15AA}" destId="{06B7BE32-8F87-40F2-AFC2-5AB4EAB58C7A}" srcOrd="1" destOrd="0" presId="urn:microsoft.com/office/officeart/2005/8/layout/vList5"/>
    <dgm:cxn modelId="{8510EC70-61FA-4C8D-990F-F5B7BF1ADF56}" type="presParOf" srcId="{B6CD5F95-E955-4643-8292-5227BC638B9C}" destId="{5018B60B-2902-46EE-B6EA-FF566911AE1F}" srcOrd="3" destOrd="0" presId="urn:microsoft.com/office/officeart/2005/8/layout/vList5"/>
    <dgm:cxn modelId="{019B4546-1244-4EFF-BF40-EB636A102B44}" type="presParOf" srcId="{B6CD5F95-E955-4643-8292-5227BC638B9C}" destId="{ECDBD66A-6A4A-442D-8D6C-D0956AA84DAE}" srcOrd="4" destOrd="0" presId="urn:microsoft.com/office/officeart/2005/8/layout/vList5"/>
    <dgm:cxn modelId="{A1C30668-9540-4D1C-B163-A005D94BC172}" type="presParOf" srcId="{ECDBD66A-6A4A-442D-8D6C-D0956AA84DAE}" destId="{4D58670C-0F68-4BA3-A04B-34B90CAC9CCF}" srcOrd="0" destOrd="0" presId="urn:microsoft.com/office/officeart/2005/8/layout/vList5"/>
    <dgm:cxn modelId="{4FECBB6A-5180-427C-9A3D-666AA9E0D2D4}" type="presParOf" srcId="{ECDBD66A-6A4A-442D-8D6C-D0956AA84DAE}" destId="{457AAB98-59E5-4EB6-855C-7C72B4A6C6BF}" srcOrd="1" destOrd="0" presId="urn:microsoft.com/office/officeart/2005/8/layout/vList5"/>
    <dgm:cxn modelId="{196B1154-0DA1-4177-A2F9-6EA894ADD50D}" type="presParOf" srcId="{B6CD5F95-E955-4643-8292-5227BC638B9C}" destId="{5B485A2B-9246-4331-8E7F-D62E7B73ED45}" srcOrd="5" destOrd="0" presId="urn:microsoft.com/office/officeart/2005/8/layout/vList5"/>
    <dgm:cxn modelId="{0BC91677-C091-427E-953E-E070B29E66EE}" type="presParOf" srcId="{B6CD5F95-E955-4643-8292-5227BC638B9C}" destId="{3F0F3E56-8328-4D6C-BE75-FE337C1C0B4C}" srcOrd="6" destOrd="0" presId="urn:microsoft.com/office/officeart/2005/8/layout/vList5"/>
    <dgm:cxn modelId="{A9972D71-2451-40D6-89AC-1ECF138B32AB}" type="presParOf" srcId="{3F0F3E56-8328-4D6C-BE75-FE337C1C0B4C}" destId="{7B939CB5-18AE-4A51-95AA-FA0035BEB58F}" srcOrd="0" destOrd="0" presId="urn:microsoft.com/office/officeart/2005/8/layout/vList5"/>
    <dgm:cxn modelId="{E456AB54-1A16-47B9-9881-2D069CD9A3AF}" type="presParOf" srcId="{3F0F3E56-8328-4D6C-BE75-FE337C1C0B4C}" destId="{E4BE1152-1734-485C-B1D6-66AC6918A04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A42EC7-796D-45EA-B5B1-85C3F671921C}"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E466F563-8CCA-404A-A6D6-68D50AF32635}">
      <dgm:prSet phldrT="[Text]" custT="1"/>
      <dgm:spPr/>
      <dgm:t>
        <a:bodyPr/>
        <a:lstStyle/>
        <a:p>
          <a:pPr algn="ctr"/>
          <a:r>
            <a:rPr lang="en-US" sz="1800" b="1" dirty="0" smtClean="0"/>
            <a:t>have a high school diploma or its equivalent</a:t>
          </a:r>
          <a:endParaRPr lang="en-US" sz="1800" b="1" dirty="0"/>
        </a:p>
      </dgm:t>
    </dgm:pt>
    <dgm:pt modelId="{3077A402-D6DF-4934-9683-DEE08E6DFDA3}" type="parTrans" cxnId="{CADB3597-5084-4BE7-BDB5-B37EB02006F3}">
      <dgm:prSet/>
      <dgm:spPr/>
      <dgm:t>
        <a:bodyPr/>
        <a:lstStyle/>
        <a:p>
          <a:pPr algn="ctr"/>
          <a:endParaRPr lang="en-US"/>
        </a:p>
      </dgm:t>
    </dgm:pt>
    <dgm:pt modelId="{B8C6F5A4-5E86-4949-A6D5-AF8E46A5F7F7}" type="sibTrans" cxnId="{CADB3597-5084-4BE7-BDB5-B37EB02006F3}">
      <dgm:prSet/>
      <dgm:spPr/>
      <dgm:t>
        <a:bodyPr/>
        <a:lstStyle/>
        <a:p>
          <a:pPr algn="ctr"/>
          <a:endParaRPr lang="en-US"/>
        </a:p>
      </dgm:t>
    </dgm:pt>
    <dgm:pt modelId="{60C8934A-E920-475E-B98B-4A5332048AE3}">
      <dgm:prSet custT="1"/>
      <dgm:spPr/>
      <dgm:t>
        <a:bodyPr/>
        <a:lstStyle/>
        <a:p>
          <a:pPr algn="ctr"/>
          <a:r>
            <a:rPr lang="en-US" sz="1800" b="1" dirty="0" smtClean="0"/>
            <a:t>enroll as a regular student in an eligible degree or certificate program</a:t>
          </a:r>
        </a:p>
      </dgm:t>
    </dgm:pt>
    <dgm:pt modelId="{D4F8A441-52F7-472A-96BA-1C7E6F994FBD}" type="parTrans" cxnId="{3C122AF7-7FF4-44E4-9CC9-EE5515653687}">
      <dgm:prSet/>
      <dgm:spPr/>
      <dgm:t>
        <a:bodyPr/>
        <a:lstStyle/>
        <a:p>
          <a:pPr algn="ctr"/>
          <a:endParaRPr lang="en-US"/>
        </a:p>
      </dgm:t>
    </dgm:pt>
    <dgm:pt modelId="{406D149C-5988-456E-A03B-8650ED365862}" type="sibTrans" cxnId="{3C122AF7-7FF4-44E4-9CC9-EE5515653687}">
      <dgm:prSet/>
      <dgm:spPr/>
      <dgm:t>
        <a:bodyPr/>
        <a:lstStyle/>
        <a:p>
          <a:pPr algn="ctr"/>
          <a:endParaRPr lang="en-US"/>
        </a:p>
      </dgm:t>
    </dgm:pt>
    <dgm:pt modelId="{C6158B8F-C6CA-4B0F-9251-A0B41BD8870A}">
      <dgm:prSet custT="1"/>
      <dgm:spPr/>
      <dgm:t>
        <a:bodyPr/>
        <a:lstStyle/>
        <a:p>
          <a:pPr algn="ctr"/>
          <a:r>
            <a:rPr lang="en-US" sz="1800" b="1" dirty="0" smtClean="0"/>
            <a:t>have a valid Social Security Number</a:t>
          </a:r>
        </a:p>
      </dgm:t>
    </dgm:pt>
    <dgm:pt modelId="{3EFD34D0-F897-4C0B-BA42-CFE1577D1E29}" type="parTrans" cxnId="{1028F643-7BCA-45F3-91CB-C2E3540CA7D1}">
      <dgm:prSet/>
      <dgm:spPr/>
      <dgm:t>
        <a:bodyPr/>
        <a:lstStyle/>
        <a:p>
          <a:pPr algn="ctr"/>
          <a:endParaRPr lang="en-US"/>
        </a:p>
      </dgm:t>
    </dgm:pt>
    <dgm:pt modelId="{906CB9E6-8438-4262-9F1E-5A9262575A77}" type="sibTrans" cxnId="{1028F643-7BCA-45F3-91CB-C2E3540CA7D1}">
      <dgm:prSet/>
      <dgm:spPr/>
      <dgm:t>
        <a:bodyPr/>
        <a:lstStyle/>
        <a:p>
          <a:pPr algn="ctr"/>
          <a:endParaRPr lang="en-US"/>
        </a:p>
      </dgm:t>
    </dgm:pt>
    <dgm:pt modelId="{9A9ED5E6-F123-4967-B428-7AEFC24A9477}">
      <dgm:prSet custT="1"/>
      <dgm:spPr/>
      <dgm:t>
        <a:bodyPr/>
        <a:lstStyle/>
        <a:p>
          <a:pPr algn="ctr"/>
          <a:r>
            <a:rPr lang="en-US" sz="1800" b="1" dirty="0" smtClean="0"/>
            <a:t>make satisfactory academic progress </a:t>
          </a:r>
        </a:p>
      </dgm:t>
    </dgm:pt>
    <dgm:pt modelId="{EF6853B3-7C08-49A5-A8BB-B4681740BE5B}" type="parTrans" cxnId="{1A3D56C3-64D1-47CC-B09A-17D82B01AF9F}">
      <dgm:prSet/>
      <dgm:spPr/>
      <dgm:t>
        <a:bodyPr/>
        <a:lstStyle/>
        <a:p>
          <a:pPr algn="ctr"/>
          <a:endParaRPr lang="en-US"/>
        </a:p>
      </dgm:t>
    </dgm:pt>
    <dgm:pt modelId="{E4057FFE-A982-4AE4-9512-5A5E1CAAC634}" type="sibTrans" cxnId="{1A3D56C3-64D1-47CC-B09A-17D82B01AF9F}">
      <dgm:prSet/>
      <dgm:spPr/>
      <dgm:t>
        <a:bodyPr/>
        <a:lstStyle/>
        <a:p>
          <a:pPr algn="ctr"/>
          <a:endParaRPr lang="en-US"/>
        </a:p>
      </dgm:t>
    </dgm:pt>
    <dgm:pt modelId="{24CFB82B-6814-4736-A05B-CD4A860BDDC0}">
      <dgm:prSet custT="1"/>
      <dgm:spPr/>
      <dgm:t>
        <a:bodyPr/>
        <a:lstStyle/>
        <a:p>
          <a:pPr algn="ctr"/>
          <a:r>
            <a:rPr lang="en-US" sz="1800" b="1" dirty="0" smtClean="0"/>
            <a:t>register for Selective Service, if male 18-25 years old</a:t>
          </a:r>
        </a:p>
      </dgm:t>
    </dgm:pt>
    <dgm:pt modelId="{8A53C235-3C5E-4BE6-A54D-A2D431E0D79B}" type="parTrans" cxnId="{9979BDB2-1FD5-4882-945D-A794C4337690}">
      <dgm:prSet/>
      <dgm:spPr/>
      <dgm:t>
        <a:bodyPr/>
        <a:lstStyle/>
        <a:p>
          <a:pPr algn="ctr"/>
          <a:endParaRPr lang="en-US"/>
        </a:p>
      </dgm:t>
    </dgm:pt>
    <dgm:pt modelId="{D9072DC4-C97F-4C3D-A2C4-6D46072BE23F}" type="sibTrans" cxnId="{9979BDB2-1FD5-4882-945D-A794C4337690}">
      <dgm:prSet/>
      <dgm:spPr/>
      <dgm:t>
        <a:bodyPr/>
        <a:lstStyle/>
        <a:p>
          <a:pPr algn="ctr"/>
          <a:endParaRPr lang="en-US"/>
        </a:p>
      </dgm:t>
    </dgm:pt>
    <dgm:pt modelId="{B6651839-4B89-4DBE-BFC9-1A1230B20C54}">
      <dgm:prSet custT="1"/>
      <dgm:spPr/>
      <dgm:t>
        <a:bodyPr/>
        <a:lstStyle/>
        <a:p>
          <a:pPr algn="ctr"/>
          <a:r>
            <a:rPr lang="en-US" sz="1800" b="1" dirty="0" smtClean="0"/>
            <a:t>sign certifying statements on the FAFSA</a:t>
          </a:r>
        </a:p>
      </dgm:t>
    </dgm:pt>
    <dgm:pt modelId="{FF769180-A5CD-43CB-92F7-57ADE2C765EA}" type="parTrans" cxnId="{23A6E96A-17DF-4BFB-8B64-33D8F05A9FCE}">
      <dgm:prSet/>
      <dgm:spPr/>
      <dgm:t>
        <a:bodyPr/>
        <a:lstStyle/>
        <a:p>
          <a:pPr algn="ctr"/>
          <a:endParaRPr lang="en-US"/>
        </a:p>
      </dgm:t>
    </dgm:pt>
    <dgm:pt modelId="{FA09F06F-CCC2-4AD0-8A1F-8197D2333DAF}" type="sibTrans" cxnId="{23A6E96A-17DF-4BFB-8B64-33D8F05A9FCE}">
      <dgm:prSet/>
      <dgm:spPr/>
      <dgm:t>
        <a:bodyPr/>
        <a:lstStyle/>
        <a:p>
          <a:pPr algn="ctr"/>
          <a:endParaRPr lang="en-US"/>
        </a:p>
      </dgm:t>
    </dgm:pt>
    <dgm:pt modelId="{2C970EFE-01FF-423B-934F-56532A02BE0F}" type="pres">
      <dgm:prSet presAssocID="{C6A42EC7-796D-45EA-B5B1-85C3F671921C}" presName="Name0" presStyleCnt="0">
        <dgm:presLayoutVars>
          <dgm:dir/>
          <dgm:animLvl val="lvl"/>
          <dgm:resizeHandles val="exact"/>
        </dgm:presLayoutVars>
      </dgm:prSet>
      <dgm:spPr/>
      <dgm:t>
        <a:bodyPr/>
        <a:lstStyle/>
        <a:p>
          <a:endParaRPr lang="en-US"/>
        </a:p>
      </dgm:t>
    </dgm:pt>
    <dgm:pt modelId="{A7859684-4002-47E1-AA70-081C8D3835BC}" type="pres">
      <dgm:prSet presAssocID="{B6651839-4B89-4DBE-BFC9-1A1230B20C54}" presName="boxAndChildren" presStyleCnt="0"/>
      <dgm:spPr/>
    </dgm:pt>
    <dgm:pt modelId="{9DE71666-4C21-4300-A7E4-A6209A97AC5F}" type="pres">
      <dgm:prSet presAssocID="{B6651839-4B89-4DBE-BFC9-1A1230B20C54}" presName="parentTextBox" presStyleLbl="node1" presStyleIdx="0" presStyleCnt="6"/>
      <dgm:spPr/>
      <dgm:t>
        <a:bodyPr/>
        <a:lstStyle/>
        <a:p>
          <a:endParaRPr lang="en-US"/>
        </a:p>
      </dgm:t>
    </dgm:pt>
    <dgm:pt modelId="{3F262824-A880-4455-AE0A-ECB5A3D1E327}" type="pres">
      <dgm:prSet presAssocID="{D9072DC4-C97F-4C3D-A2C4-6D46072BE23F}" presName="sp" presStyleCnt="0"/>
      <dgm:spPr/>
    </dgm:pt>
    <dgm:pt modelId="{0AC0D836-CFBD-4A54-BCF5-6118694547D6}" type="pres">
      <dgm:prSet presAssocID="{24CFB82B-6814-4736-A05B-CD4A860BDDC0}" presName="arrowAndChildren" presStyleCnt="0"/>
      <dgm:spPr/>
    </dgm:pt>
    <dgm:pt modelId="{89B3E786-E8EE-4624-B951-E06AF1BF3CA1}" type="pres">
      <dgm:prSet presAssocID="{24CFB82B-6814-4736-A05B-CD4A860BDDC0}" presName="parentTextArrow" presStyleLbl="node1" presStyleIdx="1" presStyleCnt="6"/>
      <dgm:spPr/>
      <dgm:t>
        <a:bodyPr/>
        <a:lstStyle/>
        <a:p>
          <a:endParaRPr lang="en-US"/>
        </a:p>
      </dgm:t>
    </dgm:pt>
    <dgm:pt modelId="{33A41D95-7930-4588-9F48-82F92BC73151}" type="pres">
      <dgm:prSet presAssocID="{E4057FFE-A982-4AE4-9512-5A5E1CAAC634}" presName="sp" presStyleCnt="0"/>
      <dgm:spPr/>
    </dgm:pt>
    <dgm:pt modelId="{B22F8470-E74C-4B13-A33C-D4F726270A1B}" type="pres">
      <dgm:prSet presAssocID="{9A9ED5E6-F123-4967-B428-7AEFC24A9477}" presName="arrowAndChildren" presStyleCnt="0"/>
      <dgm:spPr/>
    </dgm:pt>
    <dgm:pt modelId="{6132724E-6F5A-49A2-84D4-C44FA69E4C60}" type="pres">
      <dgm:prSet presAssocID="{9A9ED5E6-F123-4967-B428-7AEFC24A9477}" presName="parentTextArrow" presStyleLbl="node1" presStyleIdx="2" presStyleCnt="6"/>
      <dgm:spPr/>
      <dgm:t>
        <a:bodyPr/>
        <a:lstStyle/>
        <a:p>
          <a:endParaRPr lang="en-US"/>
        </a:p>
      </dgm:t>
    </dgm:pt>
    <dgm:pt modelId="{D71B37A2-6D47-49EC-9450-A7EE6AE4120D}" type="pres">
      <dgm:prSet presAssocID="{906CB9E6-8438-4262-9F1E-5A9262575A77}" presName="sp" presStyleCnt="0"/>
      <dgm:spPr/>
    </dgm:pt>
    <dgm:pt modelId="{69FAF967-5BA2-4DE8-ACB1-11148909CADA}" type="pres">
      <dgm:prSet presAssocID="{C6158B8F-C6CA-4B0F-9251-A0B41BD8870A}" presName="arrowAndChildren" presStyleCnt="0"/>
      <dgm:spPr/>
    </dgm:pt>
    <dgm:pt modelId="{EFD4B1B9-6753-40DB-A7C7-301B4A8833C6}" type="pres">
      <dgm:prSet presAssocID="{C6158B8F-C6CA-4B0F-9251-A0B41BD8870A}" presName="parentTextArrow" presStyleLbl="node1" presStyleIdx="3" presStyleCnt="6"/>
      <dgm:spPr/>
      <dgm:t>
        <a:bodyPr/>
        <a:lstStyle/>
        <a:p>
          <a:endParaRPr lang="en-US"/>
        </a:p>
      </dgm:t>
    </dgm:pt>
    <dgm:pt modelId="{2B51109B-E2F0-476E-926E-EC89685FED12}" type="pres">
      <dgm:prSet presAssocID="{406D149C-5988-456E-A03B-8650ED365862}" presName="sp" presStyleCnt="0"/>
      <dgm:spPr/>
    </dgm:pt>
    <dgm:pt modelId="{C1FFE908-F7A2-4B43-8D80-3D5DDF9BA332}" type="pres">
      <dgm:prSet presAssocID="{60C8934A-E920-475E-B98B-4A5332048AE3}" presName="arrowAndChildren" presStyleCnt="0"/>
      <dgm:spPr/>
    </dgm:pt>
    <dgm:pt modelId="{EF189397-C52D-4D7D-A498-F83A74D86407}" type="pres">
      <dgm:prSet presAssocID="{60C8934A-E920-475E-B98B-4A5332048AE3}" presName="parentTextArrow" presStyleLbl="node1" presStyleIdx="4" presStyleCnt="6"/>
      <dgm:spPr/>
      <dgm:t>
        <a:bodyPr/>
        <a:lstStyle/>
        <a:p>
          <a:endParaRPr lang="en-US"/>
        </a:p>
      </dgm:t>
    </dgm:pt>
    <dgm:pt modelId="{1FF5F88A-420A-4501-B43A-71DFA35308CF}" type="pres">
      <dgm:prSet presAssocID="{B8C6F5A4-5E86-4949-A6D5-AF8E46A5F7F7}" presName="sp" presStyleCnt="0"/>
      <dgm:spPr/>
    </dgm:pt>
    <dgm:pt modelId="{C18D47D9-5D70-48D4-8BF1-17C0D9AFADBF}" type="pres">
      <dgm:prSet presAssocID="{E466F563-8CCA-404A-A6D6-68D50AF32635}" presName="arrowAndChildren" presStyleCnt="0"/>
      <dgm:spPr/>
    </dgm:pt>
    <dgm:pt modelId="{BACBB7D1-D7AB-469E-B363-FC518345C2AB}" type="pres">
      <dgm:prSet presAssocID="{E466F563-8CCA-404A-A6D6-68D50AF32635}" presName="parentTextArrow" presStyleLbl="node1" presStyleIdx="5" presStyleCnt="6"/>
      <dgm:spPr/>
      <dgm:t>
        <a:bodyPr/>
        <a:lstStyle/>
        <a:p>
          <a:endParaRPr lang="en-US"/>
        </a:p>
      </dgm:t>
    </dgm:pt>
  </dgm:ptLst>
  <dgm:cxnLst>
    <dgm:cxn modelId="{CADB3597-5084-4BE7-BDB5-B37EB02006F3}" srcId="{C6A42EC7-796D-45EA-B5B1-85C3F671921C}" destId="{E466F563-8CCA-404A-A6D6-68D50AF32635}" srcOrd="0" destOrd="0" parTransId="{3077A402-D6DF-4934-9683-DEE08E6DFDA3}" sibTransId="{B8C6F5A4-5E86-4949-A6D5-AF8E46A5F7F7}"/>
    <dgm:cxn modelId="{A7A8A5BF-2036-46DB-98B2-E138BB0389D8}" type="presOf" srcId="{60C8934A-E920-475E-B98B-4A5332048AE3}" destId="{EF189397-C52D-4D7D-A498-F83A74D86407}" srcOrd="0" destOrd="0" presId="urn:microsoft.com/office/officeart/2005/8/layout/process4"/>
    <dgm:cxn modelId="{8A27AC6D-6572-4FE0-AE53-793BBF441E5A}" type="presOf" srcId="{C6A42EC7-796D-45EA-B5B1-85C3F671921C}" destId="{2C970EFE-01FF-423B-934F-56532A02BE0F}" srcOrd="0" destOrd="0" presId="urn:microsoft.com/office/officeart/2005/8/layout/process4"/>
    <dgm:cxn modelId="{4881EB84-275A-4C63-92E9-952126E072B9}" type="presOf" srcId="{9A9ED5E6-F123-4967-B428-7AEFC24A9477}" destId="{6132724E-6F5A-49A2-84D4-C44FA69E4C60}" srcOrd="0" destOrd="0" presId="urn:microsoft.com/office/officeart/2005/8/layout/process4"/>
    <dgm:cxn modelId="{3AAF9A9A-7473-4762-A067-2DDA6E397CC9}" type="presOf" srcId="{C6158B8F-C6CA-4B0F-9251-A0B41BD8870A}" destId="{EFD4B1B9-6753-40DB-A7C7-301B4A8833C6}" srcOrd="0" destOrd="0" presId="urn:microsoft.com/office/officeart/2005/8/layout/process4"/>
    <dgm:cxn modelId="{41466F49-2748-489E-81B9-201B22E4A196}" type="presOf" srcId="{24CFB82B-6814-4736-A05B-CD4A860BDDC0}" destId="{89B3E786-E8EE-4624-B951-E06AF1BF3CA1}" srcOrd="0" destOrd="0" presId="urn:microsoft.com/office/officeart/2005/8/layout/process4"/>
    <dgm:cxn modelId="{1028F643-7BCA-45F3-91CB-C2E3540CA7D1}" srcId="{C6A42EC7-796D-45EA-B5B1-85C3F671921C}" destId="{C6158B8F-C6CA-4B0F-9251-A0B41BD8870A}" srcOrd="2" destOrd="0" parTransId="{3EFD34D0-F897-4C0B-BA42-CFE1577D1E29}" sibTransId="{906CB9E6-8438-4262-9F1E-5A9262575A77}"/>
    <dgm:cxn modelId="{1A3D56C3-64D1-47CC-B09A-17D82B01AF9F}" srcId="{C6A42EC7-796D-45EA-B5B1-85C3F671921C}" destId="{9A9ED5E6-F123-4967-B428-7AEFC24A9477}" srcOrd="3" destOrd="0" parTransId="{EF6853B3-7C08-49A5-A8BB-B4681740BE5B}" sibTransId="{E4057FFE-A982-4AE4-9512-5A5E1CAAC634}"/>
    <dgm:cxn modelId="{9979BDB2-1FD5-4882-945D-A794C4337690}" srcId="{C6A42EC7-796D-45EA-B5B1-85C3F671921C}" destId="{24CFB82B-6814-4736-A05B-CD4A860BDDC0}" srcOrd="4" destOrd="0" parTransId="{8A53C235-3C5E-4BE6-A54D-A2D431E0D79B}" sibTransId="{D9072DC4-C97F-4C3D-A2C4-6D46072BE23F}"/>
    <dgm:cxn modelId="{23A6E96A-17DF-4BFB-8B64-33D8F05A9FCE}" srcId="{C6A42EC7-796D-45EA-B5B1-85C3F671921C}" destId="{B6651839-4B89-4DBE-BFC9-1A1230B20C54}" srcOrd="5" destOrd="0" parTransId="{FF769180-A5CD-43CB-92F7-57ADE2C765EA}" sibTransId="{FA09F06F-CCC2-4AD0-8A1F-8197D2333DAF}"/>
    <dgm:cxn modelId="{3C122AF7-7FF4-44E4-9CC9-EE5515653687}" srcId="{C6A42EC7-796D-45EA-B5B1-85C3F671921C}" destId="{60C8934A-E920-475E-B98B-4A5332048AE3}" srcOrd="1" destOrd="0" parTransId="{D4F8A441-52F7-472A-96BA-1C7E6F994FBD}" sibTransId="{406D149C-5988-456E-A03B-8650ED365862}"/>
    <dgm:cxn modelId="{052CB009-1974-4587-8D09-17BA04DD34D0}" type="presOf" srcId="{B6651839-4B89-4DBE-BFC9-1A1230B20C54}" destId="{9DE71666-4C21-4300-A7E4-A6209A97AC5F}" srcOrd="0" destOrd="0" presId="urn:microsoft.com/office/officeart/2005/8/layout/process4"/>
    <dgm:cxn modelId="{C78440A6-F279-48B7-B2F6-1353905BE2B7}" type="presOf" srcId="{E466F563-8CCA-404A-A6D6-68D50AF32635}" destId="{BACBB7D1-D7AB-469E-B363-FC518345C2AB}" srcOrd="0" destOrd="0" presId="urn:microsoft.com/office/officeart/2005/8/layout/process4"/>
    <dgm:cxn modelId="{26802708-6A41-431B-8C3F-DDB4AAF163C7}" type="presParOf" srcId="{2C970EFE-01FF-423B-934F-56532A02BE0F}" destId="{A7859684-4002-47E1-AA70-081C8D3835BC}" srcOrd="0" destOrd="0" presId="urn:microsoft.com/office/officeart/2005/8/layout/process4"/>
    <dgm:cxn modelId="{8D6D1086-13D6-4ED5-911A-095FF1ACDDA5}" type="presParOf" srcId="{A7859684-4002-47E1-AA70-081C8D3835BC}" destId="{9DE71666-4C21-4300-A7E4-A6209A97AC5F}" srcOrd="0" destOrd="0" presId="urn:microsoft.com/office/officeart/2005/8/layout/process4"/>
    <dgm:cxn modelId="{F91E5FB7-71F2-46FF-8467-0540D426AFE6}" type="presParOf" srcId="{2C970EFE-01FF-423B-934F-56532A02BE0F}" destId="{3F262824-A880-4455-AE0A-ECB5A3D1E327}" srcOrd="1" destOrd="0" presId="urn:microsoft.com/office/officeart/2005/8/layout/process4"/>
    <dgm:cxn modelId="{9BF3D6D3-1A91-4736-B1F5-527C3CC69E05}" type="presParOf" srcId="{2C970EFE-01FF-423B-934F-56532A02BE0F}" destId="{0AC0D836-CFBD-4A54-BCF5-6118694547D6}" srcOrd="2" destOrd="0" presId="urn:microsoft.com/office/officeart/2005/8/layout/process4"/>
    <dgm:cxn modelId="{B3126AB9-9F79-488C-84C7-EB589A31B912}" type="presParOf" srcId="{0AC0D836-CFBD-4A54-BCF5-6118694547D6}" destId="{89B3E786-E8EE-4624-B951-E06AF1BF3CA1}" srcOrd="0" destOrd="0" presId="urn:microsoft.com/office/officeart/2005/8/layout/process4"/>
    <dgm:cxn modelId="{5CDA7146-BC32-497C-BEE1-F7025EED15E7}" type="presParOf" srcId="{2C970EFE-01FF-423B-934F-56532A02BE0F}" destId="{33A41D95-7930-4588-9F48-82F92BC73151}" srcOrd="3" destOrd="0" presId="urn:microsoft.com/office/officeart/2005/8/layout/process4"/>
    <dgm:cxn modelId="{FF504C21-0ECE-4B86-A657-A31089C6A52E}" type="presParOf" srcId="{2C970EFE-01FF-423B-934F-56532A02BE0F}" destId="{B22F8470-E74C-4B13-A33C-D4F726270A1B}" srcOrd="4" destOrd="0" presId="urn:microsoft.com/office/officeart/2005/8/layout/process4"/>
    <dgm:cxn modelId="{57A02E1E-CEB9-4DF2-BC66-753E12647D57}" type="presParOf" srcId="{B22F8470-E74C-4B13-A33C-D4F726270A1B}" destId="{6132724E-6F5A-49A2-84D4-C44FA69E4C60}" srcOrd="0" destOrd="0" presId="urn:microsoft.com/office/officeart/2005/8/layout/process4"/>
    <dgm:cxn modelId="{1E044CA7-ECA7-4422-AA03-E0F6E5FAE430}" type="presParOf" srcId="{2C970EFE-01FF-423B-934F-56532A02BE0F}" destId="{D71B37A2-6D47-49EC-9450-A7EE6AE4120D}" srcOrd="5" destOrd="0" presId="urn:microsoft.com/office/officeart/2005/8/layout/process4"/>
    <dgm:cxn modelId="{C64A54AC-F1B7-4FB8-BD81-8027F188E01C}" type="presParOf" srcId="{2C970EFE-01FF-423B-934F-56532A02BE0F}" destId="{69FAF967-5BA2-4DE8-ACB1-11148909CADA}" srcOrd="6" destOrd="0" presId="urn:microsoft.com/office/officeart/2005/8/layout/process4"/>
    <dgm:cxn modelId="{84BD3082-D223-4AE3-9F8B-38B52BB9F562}" type="presParOf" srcId="{69FAF967-5BA2-4DE8-ACB1-11148909CADA}" destId="{EFD4B1B9-6753-40DB-A7C7-301B4A8833C6}" srcOrd="0" destOrd="0" presId="urn:microsoft.com/office/officeart/2005/8/layout/process4"/>
    <dgm:cxn modelId="{60F1FAB0-E4E7-44C5-A157-E5BCAB7B389F}" type="presParOf" srcId="{2C970EFE-01FF-423B-934F-56532A02BE0F}" destId="{2B51109B-E2F0-476E-926E-EC89685FED12}" srcOrd="7" destOrd="0" presId="urn:microsoft.com/office/officeart/2005/8/layout/process4"/>
    <dgm:cxn modelId="{B94F05CD-6533-41E8-8C44-FFB052E35B00}" type="presParOf" srcId="{2C970EFE-01FF-423B-934F-56532A02BE0F}" destId="{C1FFE908-F7A2-4B43-8D80-3D5DDF9BA332}" srcOrd="8" destOrd="0" presId="urn:microsoft.com/office/officeart/2005/8/layout/process4"/>
    <dgm:cxn modelId="{04B011BE-8A85-441D-9C2B-ACF67FE62803}" type="presParOf" srcId="{C1FFE908-F7A2-4B43-8D80-3D5DDF9BA332}" destId="{EF189397-C52D-4D7D-A498-F83A74D86407}" srcOrd="0" destOrd="0" presId="urn:microsoft.com/office/officeart/2005/8/layout/process4"/>
    <dgm:cxn modelId="{BDEA8C60-3827-470D-A1BA-F76E726DAF07}" type="presParOf" srcId="{2C970EFE-01FF-423B-934F-56532A02BE0F}" destId="{1FF5F88A-420A-4501-B43A-71DFA35308CF}" srcOrd="9" destOrd="0" presId="urn:microsoft.com/office/officeart/2005/8/layout/process4"/>
    <dgm:cxn modelId="{9533210B-07A3-4C24-90FF-62819D05932F}" type="presParOf" srcId="{2C970EFE-01FF-423B-934F-56532A02BE0F}" destId="{C18D47D9-5D70-48D4-8BF1-17C0D9AFADBF}" srcOrd="10" destOrd="0" presId="urn:microsoft.com/office/officeart/2005/8/layout/process4"/>
    <dgm:cxn modelId="{68FC5A50-52CC-40B2-982D-9AB9A7A4249E}" type="presParOf" srcId="{C18D47D9-5D70-48D4-8BF1-17C0D9AFADBF}" destId="{BACBB7D1-D7AB-469E-B363-FC518345C2A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E30CF2-A21C-4D14-A0C2-78D7D059DBFD}" type="doc">
      <dgm:prSet loTypeId="urn:microsoft.com/office/officeart/2005/8/layout/pList2#3" loCatId="list" qsTypeId="urn:microsoft.com/office/officeart/2005/8/quickstyle/simple1" qsCatId="simple" csTypeId="urn:microsoft.com/office/officeart/2005/8/colors/colorful3" csCatId="colorful" phldr="1"/>
      <dgm:spPr/>
    </dgm:pt>
    <dgm:pt modelId="{F3EAD9BC-FD41-4097-8485-0F95EBDB784B}">
      <dgm:prSet phldrT="[Text]" custT="1"/>
      <dgm:spPr/>
      <dgm:t>
        <a:bodyPr/>
        <a:lstStyle/>
        <a:p>
          <a:r>
            <a:rPr lang="en-US" sz="2400" b="1" dirty="0" smtClean="0"/>
            <a:t>SAR</a:t>
          </a:r>
        </a:p>
        <a:p>
          <a:r>
            <a:rPr lang="en-US" sz="1800" dirty="0" smtClean="0"/>
            <a:t>Student Aid Report</a:t>
          </a:r>
        </a:p>
      </dgm:t>
    </dgm:pt>
    <dgm:pt modelId="{B580CBDA-54D4-4750-B0FB-D8434FF89851}" type="parTrans" cxnId="{C2B95B4E-7260-4373-A115-8BF672A461CA}">
      <dgm:prSet/>
      <dgm:spPr/>
      <dgm:t>
        <a:bodyPr/>
        <a:lstStyle/>
        <a:p>
          <a:endParaRPr lang="en-US"/>
        </a:p>
      </dgm:t>
    </dgm:pt>
    <dgm:pt modelId="{CE6F3245-4F14-42CF-8AF3-B0D57D46CB67}" type="sibTrans" cxnId="{C2B95B4E-7260-4373-A115-8BF672A461CA}">
      <dgm:prSet/>
      <dgm:spPr/>
      <dgm:t>
        <a:bodyPr/>
        <a:lstStyle/>
        <a:p>
          <a:endParaRPr lang="en-US"/>
        </a:p>
      </dgm:t>
    </dgm:pt>
    <dgm:pt modelId="{1ABBEBBC-FA8E-4873-A0C3-9B8E02CED5AA}">
      <dgm:prSet phldrT="[Text]" custT="1"/>
      <dgm:spPr/>
      <dgm:t>
        <a:bodyPr/>
        <a:lstStyle/>
        <a:p>
          <a:r>
            <a:rPr lang="en-US" sz="2400" b="1" dirty="0" smtClean="0"/>
            <a:t>ISIR</a:t>
          </a:r>
        </a:p>
        <a:p>
          <a:r>
            <a:rPr lang="en-US" sz="1800" dirty="0" smtClean="0"/>
            <a:t>Institutional Student Information Record</a:t>
          </a:r>
          <a:endParaRPr lang="en-US" sz="1800" b="1" dirty="0"/>
        </a:p>
      </dgm:t>
    </dgm:pt>
    <dgm:pt modelId="{921F1D47-E407-4D0C-9970-7A17E26FAB44}" type="parTrans" cxnId="{380DC62A-3DFE-4401-AEED-9D3F37910B4F}">
      <dgm:prSet/>
      <dgm:spPr/>
      <dgm:t>
        <a:bodyPr/>
        <a:lstStyle/>
        <a:p>
          <a:endParaRPr lang="en-US"/>
        </a:p>
      </dgm:t>
    </dgm:pt>
    <dgm:pt modelId="{578B4FED-255F-4324-B68F-F5F4DFF39B26}" type="sibTrans" cxnId="{380DC62A-3DFE-4401-AEED-9D3F37910B4F}">
      <dgm:prSet/>
      <dgm:spPr/>
      <dgm:t>
        <a:bodyPr/>
        <a:lstStyle/>
        <a:p>
          <a:endParaRPr lang="en-US"/>
        </a:p>
      </dgm:t>
    </dgm:pt>
    <dgm:pt modelId="{07A05656-BC1B-403E-8CCF-FCB195A6F2B2}" type="pres">
      <dgm:prSet presAssocID="{F7E30CF2-A21C-4D14-A0C2-78D7D059DBFD}" presName="Name0" presStyleCnt="0">
        <dgm:presLayoutVars>
          <dgm:dir/>
          <dgm:resizeHandles val="exact"/>
        </dgm:presLayoutVars>
      </dgm:prSet>
      <dgm:spPr/>
    </dgm:pt>
    <dgm:pt modelId="{5FEFA37E-45BD-44A8-A922-436B7D651B95}" type="pres">
      <dgm:prSet presAssocID="{F7E30CF2-A21C-4D14-A0C2-78D7D059DBFD}" presName="bkgdShp" presStyleLbl="alignAccFollowNode1" presStyleIdx="0" presStyleCnt="1"/>
      <dgm:spPr/>
    </dgm:pt>
    <dgm:pt modelId="{84622612-9C8A-45F8-ADCF-7C1EB3814515}" type="pres">
      <dgm:prSet presAssocID="{F7E30CF2-A21C-4D14-A0C2-78D7D059DBFD}" presName="linComp" presStyleCnt="0"/>
      <dgm:spPr/>
    </dgm:pt>
    <dgm:pt modelId="{4A7FB454-DEAC-407C-B407-5A651EA83C6F}" type="pres">
      <dgm:prSet presAssocID="{F3EAD9BC-FD41-4097-8485-0F95EBDB784B}" presName="compNode" presStyleCnt="0"/>
      <dgm:spPr/>
    </dgm:pt>
    <dgm:pt modelId="{850C4916-49C0-4005-A4C4-994F81EAB44B}" type="pres">
      <dgm:prSet presAssocID="{F3EAD9BC-FD41-4097-8485-0F95EBDB784B}" presName="node" presStyleLbl="node1" presStyleIdx="0" presStyleCnt="2">
        <dgm:presLayoutVars>
          <dgm:bulletEnabled val="1"/>
        </dgm:presLayoutVars>
      </dgm:prSet>
      <dgm:spPr/>
      <dgm:t>
        <a:bodyPr/>
        <a:lstStyle/>
        <a:p>
          <a:endParaRPr lang="en-US"/>
        </a:p>
      </dgm:t>
    </dgm:pt>
    <dgm:pt modelId="{289054FE-2624-4F9A-AD3B-026BC6069FEC}" type="pres">
      <dgm:prSet presAssocID="{F3EAD9BC-FD41-4097-8485-0F95EBDB784B}" presName="invisiNode" presStyleLbl="node1" presStyleIdx="0" presStyleCnt="2"/>
      <dgm:spPr/>
    </dgm:pt>
    <dgm:pt modelId="{297D332E-B618-4234-89CA-CE5B66BD753A}" type="pres">
      <dgm:prSet presAssocID="{F3EAD9BC-FD41-4097-8485-0F95EBDB784B}" presName="imagNode" presStyleLbl="fgImgPlace1" presStyleIdx="0" presStyleCnt="2"/>
      <dgm:spPr>
        <a:blipFill rotWithShape="0">
          <a:blip xmlns:r="http://schemas.openxmlformats.org/officeDocument/2006/relationships" r:embed="rId1"/>
          <a:stretch>
            <a:fillRect/>
          </a:stretch>
        </a:blipFill>
      </dgm:spPr>
    </dgm:pt>
    <dgm:pt modelId="{93B05938-7EDE-496F-AFB3-E5DAC114529F}" type="pres">
      <dgm:prSet presAssocID="{CE6F3245-4F14-42CF-8AF3-B0D57D46CB67}" presName="sibTrans" presStyleLbl="sibTrans2D1" presStyleIdx="0" presStyleCnt="0"/>
      <dgm:spPr/>
      <dgm:t>
        <a:bodyPr/>
        <a:lstStyle/>
        <a:p>
          <a:endParaRPr lang="en-US"/>
        </a:p>
      </dgm:t>
    </dgm:pt>
    <dgm:pt modelId="{029B9061-FEC3-4E94-846D-BDBCC9994C13}" type="pres">
      <dgm:prSet presAssocID="{1ABBEBBC-FA8E-4873-A0C3-9B8E02CED5AA}" presName="compNode" presStyleCnt="0"/>
      <dgm:spPr/>
    </dgm:pt>
    <dgm:pt modelId="{82260176-E885-4EA9-876B-C0211ADF552B}" type="pres">
      <dgm:prSet presAssocID="{1ABBEBBC-FA8E-4873-A0C3-9B8E02CED5AA}" presName="node" presStyleLbl="node1" presStyleIdx="1" presStyleCnt="2">
        <dgm:presLayoutVars>
          <dgm:bulletEnabled val="1"/>
        </dgm:presLayoutVars>
      </dgm:prSet>
      <dgm:spPr/>
      <dgm:t>
        <a:bodyPr/>
        <a:lstStyle/>
        <a:p>
          <a:endParaRPr lang="en-US"/>
        </a:p>
      </dgm:t>
    </dgm:pt>
    <dgm:pt modelId="{F3C24485-A73C-4FB3-8F8D-774E11F0F8F3}" type="pres">
      <dgm:prSet presAssocID="{1ABBEBBC-FA8E-4873-A0C3-9B8E02CED5AA}" presName="invisiNode" presStyleLbl="node1" presStyleIdx="1" presStyleCnt="2"/>
      <dgm:spPr/>
    </dgm:pt>
    <dgm:pt modelId="{5E4C7CA3-1890-4BBC-B115-FAD29725D9A8}" type="pres">
      <dgm:prSet presAssocID="{1ABBEBBC-FA8E-4873-A0C3-9B8E02CED5AA}" presName="imagNode" presStyleLbl="fgImgPlace1" presStyleIdx="1" presStyleCnt="2"/>
      <dgm:spPr>
        <a:blipFill rotWithShape="0">
          <a:blip xmlns:r="http://schemas.openxmlformats.org/officeDocument/2006/relationships" r:embed="rId2"/>
          <a:stretch>
            <a:fillRect/>
          </a:stretch>
        </a:blipFill>
      </dgm:spPr>
    </dgm:pt>
  </dgm:ptLst>
  <dgm:cxnLst>
    <dgm:cxn modelId="{380DC62A-3DFE-4401-AEED-9D3F37910B4F}" srcId="{F7E30CF2-A21C-4D14-A0C2-78D7D059DBFD}" destId="{1ABBEBBC-FA8E-4873-A0C3-9B8E02CED5AA}" srcOrd="1" destOrd="0" parTransId="{921F1D47-E407-4D0C-9970-7A17E26FAB44}" sibTransId="{578B4FED-255F-4324-B68F-F5F4DFF39B26}"/>
    <dgm:cxn modelId="{C2B95B4E-7260-4373-A115-8BF672A461CA}" srcId="{F7E30CF2-A21C-4D14-A0C2-78D7D059DBFD}" destId="{F3EAD9BC-FD41-4097-8485-0F95EBDB784B}" srcOrd="0" destOrd="0" parTransId="{B580CBDA-54D4-4750-B0FB-D8434FF89851}" sibTransId="{CE6F3245-4F14-42CF-8AF3-B0D57D46CB67}"/>
    <dgm:cxn modelId="{6446F6F4-0DFE-4BF9-B50D-9DB5ABE2299C}" type="presOf" srcId="{CE6F3245-4F14-42CF-8AF3-B0D57D46CB67}" destId="{93B05938-7EDE-496F-AFB3-E5DAC114529F}" srcOrd="0" destOrd="0" presId="urn:microsoft.com/office/officeart/2005/8/layout/pList2#3"/>
    <dgm:cxn modelId="{80AB44A4-F162-4457-A2AB-1D6E564D2BBC}" type="presOf" srcId="{F7E30CF2-A21C-4D14-A0C2-78D7D059DBFD}" destId="{07A05656-BC1B-403E-8CCF-FCB195A6F2B2}" srcOrd="0" destOrd="0" presId="urn:microsoft.com/office/officeart/2005/8/layout/pList2#3"/>
    <dgm:cxn modelId="{D81BCD52-BCBC-4BB1-A2AD-AA3B8DD6D8DC}" type="presOf" srcId="{1ABBEBBC-FA8E-4873-A0C3-9B8E02CED5AA}" destId="{82260176-E885-4EA9-876B-C0211ADF552B}" srcOrd="0" destOrd="0" presId="urn:microsoft.com/office/officeart/2005/8/layout/pList2#3"/>
    <dgm:cxn modelId="{48600D4C-98DE-4CE1-9480-089A498C99AE}" type="presOf" srcId="{F3EAD9BC-FD41-4097-8485-0F95EBDB784B}" destId="{850C4916-49C0-4005-A4C4-994F81EAB44B}" srcOrd="0" destOrd="0" presId="urn:microsoft.com/office/officeart/2005/8/layout/pList2#3"/>
    <dgm:cxn modelId="{D621C646-001B-4347-A7F3-C3807C118AEA}" type="presParOf" srcId="{07A05656-BC1B-403E-8CCF-FCB195A6F2B2}" destId="{5FEFA37E-45BD-44A8-A922-436B7D651B95}" srcOrd="0" destOrd="0" presId="urn:microsoft.com/office/officeart/2005/8/layout/pList2#3"/>
    <dgm:cxn modelId="{23B67BAE-38E7-48CF-8234-8BF68C890889}" type="presParOf" srcId="{07A05656-BC1B-403E-8CCF-FCB195A6F2B2}" destId="{84622612-9C8A-45F8-ADCF-7C1EB3814515}" srcOrd="1" destOrd="0" presId="urn:microsoft.com/office/officeart/2005/8/layout/pList2#3"/>
    <dgm:cxn modelId="{F4EA2BF8-6455-4226-8C58-FA6FDC977DA8}" type="presParOf" srcId="{84622612-9C8A-45F8-ADCF-7C1EB3814515}" destId="{4A7FB454-DEAC-407C-B407-5A651EA83C6F}" srcOrd="0" destOrd="0" presId="urn:microsoft.com/office/officeart/2005/8/layout/pList2#3"/>
    <dgm:cxn modelId="{1E255FBE-C38B-4493-85FF-FD2C7039F4D0}" type="presParOf" srcId="{4A7FB454-DEAC-407C-B407-5A651EA83C6F}" destId="{850C4916-49C0-4005-A4C4-994F81EAB44B}" srcOrd="0" destOrd="0" presId="urn:microsoft.com/office/officeart/2005/8/layout/pList2#3"/>
    <dgm:cxn modelId="{687EC57B-E894-473A-B5B7-9C3898E5C5E7}" type="presParOf" srcId="{4A7FB454-DEAC-407C-B407-5A651EA83C6F}" destId="{289054FE-2624-4F9A-AD3B-026BC6069FEC}" srcOrd="1" destOrd="0" presId="urn:microsoft.com/office/officeart/2005/8/layout/pList2#3"/>
    <dgm:cxn modelId="{CC378898-0B54-4CEC-A9DD-B99CAB215DC2}" type="presParOf" srcId="{4A7FB454-DEAC-407C-B407-5A651EA83C6F}" destId="{297D332E-B618-4234-89CA-CE5B66BD753A}" srcOrd="2" destOrd="0" presId="urn:microsoft.com/office/officeart/2005/8/layout/pList2#3"/>
    <dgm:cxn modelId="{BB488CE5-0BF0-40CB-9ED3-CDD04F353DA9}" type="presParOf" srcId="{84622612-9C8A-45F8-ADCF-7C1EB3814515}" destId="{93B05938-7EDE-496F-AFB3-E5DAC114529F}" srcOrd="1" destOrd="0" presId="urn:microsoft.com/office/officeart/2005/8/layout/pList2#3"/>
    <dgm:cxn modelId="{B4E8EF98-AE61-4CC0-9471-A6079D99D0E0}" type="presParOf" srcId="{84622612-9C8A-45F8-ADCF-7C1EB3814515}" destId="{029B9061-FEC3-4E94-846D-BDBCC9994C13}" srcOrd="2" destOrd="0" presId="urn:microsoft.com/office/officeart/2005/8/layout/pList2#3"/>
    <dgm:cxn modelId="{1DA57BD9-D8C3-40E6-9D56-2D3F96F2E8D8}" type="presParOf" srcId="{029B9061-FEC3-4E94-846D-BDBCC9994C13}" destId="{82260176-E885-4EA9-876B-C0211ADF552B}" srcOrd="0" destOrd="0" presId="urn:microsoft.com/office/officeart/2005/8/layout/pList2#3"/>
    <dgm:cxn modelId="{B3DF86C7-C1F3-4885-9C05-03589DFDDE03}" type="presParOf" srcId="{029B9061-FEC3-4E94-846D-BDBCC9994C13}" destId="{F3C24485-A73C-4FB3-8F8D-774E11F0F8F3}" srcOrd="1" destOrd="0" presId="urn:microsoft.com/office/officeart/2005/8/layout/pList2#3"/>
    <dgm:cxn modelId="{62DF6DE1-22FE-45B0-B241-6904C765FE18}" type="presParOf" srcId="{029B9061-FEC3-4E94-846D-BDBCC9994C13}" destId="{5E4C7CA3-1890-4BBC-B115-FAD29725D9A8}" srcOrd="2" destOrd="0" presId="urn:microsoft.com/office/officeart/2005/8/layout/p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AB0D53-9AD5-45B9-A8AF-329D53AC7DFB}" type="doc">
      <dgm:prSet loTypeId="urn:microsoft.com/office/officeart/2005/8/layout/vList2" loCatId="list" qsTypeId="urn:microsoft.com/office/officeart/2005/8/quickstyle/simple1" qsCatId="simple" csTypeId="urn:microsoft.com/office/officeart/2005/8/colors/colorful3" csCatId="colorful" phldr="1"/>
      <dgm:spPr/>
    </dgm:pt>
    <dgm:pt modelId="{F172013A-507D-4950-8FE5-89D18056B32B}">
      <dgm:prSet phldrT="[Text]" custT="1"/>
      <dgm:spPr/>
      <dgm:t>
        <a:bodyPr/>
        <a:lstStyle/>
        <a:p>
          <a:r>
            <a:rPr lang="en-US" sz="1800" dirty="0" smtClean="0">
              <a:sym typeface="Wingdings"/>
            </a:rPr>
            <a:t></a:t>
          </a:r>
          <a:r>
            <a:rPr lang="en-US" sz="2400" b="1" dirty="0" smtClean="0"/>
            <a:t>Accept the awards </a:t>
          </a:r>
          <a:endParaRPr lang="en-US" sz="2400" b="1" dirty="0"/>
        </a:p>
      </dgm:t>
    </dgm:pt>
    <dgm:pt modelId="{B391378D-18F8-44D2-9759-532F87E79A1C}" type="parTrans" cxnId="{700DB19D-F8BE-4E49-B045-83A25EBE82B3}">
      <dgm:prSet/>
      <dgm:spPr/>
      <dgm:t>
        <a:bodyPr/>
        <a:lstStyle/>
        <a:p>
          <a:endParaRPr lang="en-US"/>
        </a:p>
      </dgm:t>
    </dgm:pt>
    <dgm:pt modelId="{07A5D80E-BAC8-47CE-A4B9-A9F5BAC329E1}" type="sibTrans" cxnId="{700DB19D-F8BE-4E49-B045-83A25EBE82B3}">
      <dgm:prSet/>
      <dgm:spPr/>
      <dgm:t>
        <a:bodyPr/>
        <a:lstStyle/>
        <a:p>
          <a:endParaRPr lang="en-US"/>
        </a:p>
      </dgm:t>
    </dgm:pt>
    <dgm:pt modelId="{F7F12E70-7968-407A-BA6A-08E487867203}">
      <dgm:prSet custT="1"/>
      <dgm:spPr/>
      <dgm:t>
        <a:bodyPr/>
        <a:lstStyle/>
        <a:p>
          <a:pPr marL="228600" indent="-228600"/>
          <a:r>
            <a:rPr lang="en-US" sz="1800" dirty="0" smtClean="0">
              <a:sym typeface="Wingdings"/>
            </a:rPr>
            <a:t> </a:t>
          </a:r>
          <a:r>
            <a:rPr lang="en-US" sz="1800" dirty="0" smtClean="0"/>
            <a:t>Submit all </a:t>
          </a:r>
          <a:r>
            <a:rPr lang="en-US" sz="2400" b="1" dirty="0" smtClean="0"/>
            <a:t>paperwork and information required </a:t>
          </a:r>
          <a:endParaRPr lang="en-US" sz="1800" dirty="0" smtClean="0"/>
        </a:p>
      </dgm:t>
    </dgm:pt>
    <dgm:pt modelId="{2A5C14E8-36FD-4A2D-9475-560EAF719532}" type="parTrans" cxnId="{E546A196-A3D0-48F9-8DBB-F665F1E46185}">
      <dgm:prSet/>
      <dgm:spPr/>
      <dgm:t>
        <a:bodyPr/>
        <a:lstStyle/>
        <a:p>
          <a:endParaRPr lang="en-US"/>
        </a:p>
      </dgm:t>
    </dgm:pt>
    <dgm:pt modelId="{2CC2644B-0810-4293-A21A-942141F41E67}" type="sibTrans" cxnId="{E546A196-A3D0-48F9-8DBB-F665F1E46185}">
      <dgm:prSet/>
      <dgm:spPr/>
      <dgm:t>
        <a:bodyPr/>
        <a:lstStyle/>
        <a:p>
          <a:endParaRPr lang="en-US"/>
        </a:p>
      </dgm:t>
    </dgm:pt>
    <dgm:pt modelId="{C32785BF-3E29-4D89-AF70-8A4A8D8F6CEA}">
      <dgm:prSet custT="1"/>
      <dgm:spPr/>
      <dgm:t>
        <a:bodyPr/>
        <a:lstStyle/>
        <a:p>
          <a:pPr marL="228600" indent="-228600"/>
          <a:r>
            <a:rPr lang="en-US" sz="1800" dirty="0" smtClean="0">
              <a:sym typeface="Wingdings"/>
            </a:rPr>
            <a:t> </a:t>
          </a:r>
          <a:r>
            <a:rPr lang="en-US" sz="1800" dirty="0" smtClean="0"/>
            <a:t>Complete </a:t>
          </a:r>
          <a:r>
            <a:rPr lang="en-US" sz="2400" b="1" dirty="0" smtClean="0"/>
            <a:t>pre-loan counseling </a:t>
          </a:r>
          <a:r>
            <a:rPr lang="en-US" sz="1800" dirty="0" smtClean="0"/>
            <a:t>(</a:t>
          </a:r>
          <a:r>
            <a:rPr lang="en-US" sz="1800" b="0" dirty="0" smtClean="0"/>
            <a:t>entrance counseling</a:t>
          </a:r>
          <a:r>
            <a:rPr lang="en-US" sz="1800" dirty="0" smtClean="0"/>
            <a:t>) if the student is a new loan borrower </a:t>
          </a:r>
        </a:p>
      </dgm:t>
    </dgm:pt>
    <dgm:pt modelId="{8EAA0F48-226F-4F3E-8DC3-ECFADF638C9A}" type="parTrans" cxnId="{8992FA49-653C-43CF-9E6F-D54D977AED1E}">
      <dgm:prSet/>
      <dgm:spPr/>
      <dgm:t>
        <a:bodyPr/>
        <a:lstStyle/>
        <a:p>
          <a:endParaRPr lang="en-US"/>
        </a:p>
      </dgm:t>
    </dgm:pt>
    <dgm:pt modelId="{30FC3EE9-3075-4E11-BE0F-77239CBED283}" type="sibTrans" cxnId="{8992FA49-653C-43CF-9E6F-D54D977AED1E}">
      <dgm:prSet/>
      <dgm:spPr/>
      <dgm:t>
        <a:bodyPr/>
        <a:lstStyle/>
        <a:p>
          <a:endParaRPr lang="en-US"/>
        </a:p>
      </dgm:t>
    </dgm:pt>
    <dgm:pt modelId="{CF4180E4-FF7F-4461-A6B5-FE2514240C64}">
      <dgm:prSet custT="1"/>
      <dgm:spPr/>
      <dgm:t>
        <a:bodyPr/>
        <a:lstStyle/>
        <a:p>
          <a:pPr marL="228600" indent="-228600"/>
          <a:r>
            <a:rPr lang="en-US" sz="1800" dirty="0" smtClean="0">
              <a:sym typeface="Wingdings"/>
            </a:rPr>
            <a:t> </a:t>
          </a:r>
          <a:r>
            <a:rPr lang="en-US" sz="2400" b="1" dirty="0" smtClean="0"/>
            <a:t>Pay past due charges </a:t>
          </a:r>
          <a:r>
            <a:rPr lang="en-US" sz="1800" dirty="0" smtClean="0"/>
            <a:t>on a student account </a:t>
          </a:r>
        </a:p>
      </dgm:t>
    </dgm:pt>
    <dgm:pt modelId="{4D20F315-9EF4-4DA9-843E-3E7CA692F7CA}" type="parTrans" cxnId="{85340894-0E2D-4CAA-8731-BE1C6B8511D0}">
      <dgm:prSet/>
      <dgm:spPr/>
      <dgm:t>
        <a:bodyPr/>
        <a:lstStyle/>
        <a:p>
          <a:endParaRPr lang="en-US"/>
        </a:p>
      </dgm:t>
    </dgm:pt>
    <dgm:pt modelId="{CA56E5F9-606D-474A-AFDA-4E037DE90983}" type="sibTrans" cxnId="{85340894-0E2D-4CAA-8731-BE1C6B8511D0}">
      <dgm:prSet/>
      <dgm:spPr/>
      <dgm:t>
        <a:bodyPr/>
        <a:lstStyle/>
        <a:p>
          <a:endParaRPr lang="en-US"/>
        </a:p>
      </dgm:t>
    </dgm:pt>
    <dgm:pt modelId="{4579A969-DC9C-4C05-9797-A7E5B128630D}">
      <dgm:prSet custT="1"/>
      <dgm:spPr/>
      <dgm:t>
        <a:bodyPr/>
        <a:lstStyle/>
        <a:p>
          <a:pPr marL="228600" indent="-228600"/>
          <a:r>
            <a:rPr lang="en-US" sz="1800" dirty="0" smtClean="0">
              <a:sym typeface="Wingdings"/>
            </a:rPr>
            <a:t> </a:t>
          </a:r>
          <a:r>
            <a:rPr lang="en-US" sz="1800" dirty="0" smtClean="0"/>
            <a:t>Make arrangements to </a:t>
          </a:r>
          <a:r>
            <a:rPr lang="en-US" sz="2400" b="1" dirty="0" smtClean="0"/>
            <a:t>clear holds </a:t>
          </a:r>
          <a:r>
            <a:rPr lang="en-US" sz="1800" dirty="0" smtClean="0"/>
            <a:t>set on a student account </a:t>
          </a:r>
        </a:p>
      </dgm:t>
    </dgm:pt>
    <dgm:pt modelId="{BF1DEC53-55BB-452E-BC09-F6C9B478D0D3}" type="parTrans" cxnId="{B24E341E-D85B-46BB-9B92-E3F6B1B9C465}">
      <dgm:prSet/>
      <dgm:spPr/>
      <dgm:t>
        <a:bodyPr/>
        <a:lstStyle/>
        <a:p>
          <a:endParaRPr lang="en-US"/>
        </a:p>
      </dgm:t>
    </dgm:pt>
    <dgm:pt modelId="{F351FD35-7D4C-4B1B-9065-4DE4064DF0C4}" type="sibTrans" cxnId="{B24E341E-D85B-46BB-9B92-E3F6B1B9C465}">
      <dgm:prSet/>
      <dgm:spPr/>
      <dgm:t>
        <a:bodyPr/>
        <a:lstStyle/>
        <a:p>
          <a:endParaRPr lang="en-US"/>
        </a:p>
      </dgm:t>
    </dgm:pt>
    <dgm:pt modelId="{D23EE0D5-BBD1-413D-8E6E-30DD70F9A43E}">
      <dgm:prSet custT="1"/>
      <dgm:spPr/>
      <dgm:t>
        <a:bodyPr/>
        <a:lstStyle/>
        <a:p>
          <a:pPr marL="228600" indent="-228600"/>
          <a:r>
            <a:rPr lang="en-US" sz="1800" dirty="0" smtClean="0">
              <a:sym typeface="Wingdings"/>
            </a:rPr>
            <a:t> </a:t>
          </a:r>
          <a:r>
            <a:rPr lang="en-US" sz="1800" dirty="0" smtClean="0"/>
            <a:t>The method and time of disbursement varies depending on the </a:t>
          </a:r>
          <a:r>
            <a:rPr lang="en-US" sz="2400" b="1" dirty="0" smtClean="0"/>
            <a:t>type of financial aid</a:t>
          </a:r>
          <a:endParaRPr lang="en-US" sz="1800" dirty="0" smtClean="0"/>
        </a:p>
      </dgm:t>
    </dgm:pt>
    <dgm:pt modelId="{79322492-A57E-4844-AAFB-879E4DBA2AD2}" type="parTrans" cxnId="{39142E00-5DA6-43F1-AF47-14B3558A33FD}">
      <dgm:prSet/>
      <dgm:spPr/>
      <dgm:t>
        <a:bodyPr/>
        <a:lstStyle/>
        <a:p>
          <a:endParaRPr lang="en-US"/>
        </a:p>
      </dgm:t>
    </dgm:pt>
    <dgm:pt modelId="{5A55502E-25A5-417C-9B79-DD7CCDA86D38}" type="sibTrans" cxnId="{39142E00-5DA6-43F1-AF47-14B3558A33FD}">
      <dgm:prSet/>
      <dgm:spPr/>
      <dgm:t>
        <a:bodyPr/>
        <a:lstStyle/>
        <a:p>
          <a:endParaRPr lang="en-US"/>
        </a:p>
      </dgm:t>
    </dgm:pt>
    <dgm:pt modelId="{CFAA5D40-36AE-43F3-9E75-FA4DAB48BDA3}">
      <dgm:prSet custT="1"/>
      <dgm:spPr/>
      <dgm:t>
        <a:bodyPr/>
        <a:lstStyle/>
        <a:p>
          <a:pPr marL="228600" indent="-228600"/>
          <a:r>
            <a:rPr lang="en-US" sz="1800" dirty="0" smtClean="0">
              <a:sym typeface="Wingdings"/>
            </a:rPr>
            <a:t> </a:t>
          </a:r>
          <a:r>
            <a:rPr lang="en-US" sz="1800" dirty="0" smtClean="0"/>
            <a:t>Enroll in classes and meet </a:t>
          </a:r>
          <a:r>
            <a:rPr lang="en-US" sz="2400" b="1" dirty="0" smtClean="0"/>
            <a:t>Satisfactory Academic Progress  </a:t>
          </a:r>
          <a:r>
            <a:rPr lang="en-US" sz="1800" dirty="0" smtClean="0"/>
            <a:t>(SAP) standards </a:t>
          </a:r>
        </a:p>
      </dgm:t>
    </dgm:pt>
    <dgm:pt modelId="{5C9373BA-72CD-4403-8EA0-F7B4CD0F84CC}" type="parTrans" cxnId="{A1BB0E91-4ECD-4999-A742-EA0165C3E370}">
      <dgm:prSet/>
      <dgm:spPr/>
      <dgm:t>
        <a:bodyPr/>
        <a:lstStyle/>
        <a:p>
          <a:endParaRPr lang="en-US"/>
        </a:p>
      </dgm:t>
    </dgm:pt>
    <dgm:pt modelId="{9C6A7F7B-1C0F-4394-8BEB-A9256CBE8A03}" type="sibTrans" cxnId="{A1BB0E91-4ECD-4999-A742-EA0165C3E370}">
      <dgm:prSet/>
      <dgm:spPr/>
      <dgm:t>
        <a:bodyPr/>
        <a:lstStyle/>
        <a:p>
          <a:endParaRPr lang="en-US"/>
        </a:p>
      </dgm:t>
    </dgm:pt>
    <dgm:pt modelId="{E172B271-DFEA-498A-8BD0-B3D77243075A}" type="pres">
      <dgm:prSet presAssocID="{4BAB0D53-9AD5-45B9-A8AF-329D53AC7DFB}" presName="linear" presStyleCnt="0">
        <dgm:presLayoutVars>
          <dgm:animLvl val="lvl"/>
          <dgm:resizeHandles val="exact"/>
        </dgm:presLayoutVars>
      </dgm:prSet>
      <dgm:spPr/>
    </dgm:pt>
    <dgm:pt modelId="{B98997C1-B5CA-4F18-B848-0DB3600AFD3A}" type="pres">
      <dgm:prSet presAssocID="{F172013A-507D-4950-8FE5-89D18056B32B}" presName="parentText" presStyleLbl="node1" presStyleIdx="0" presStyleCnt="7">
        <dgm:presLayoutVars>
          <dgm:chMax val="0"/>
          <dgm:bulletEnabled val="1"/>
        </dgm:presLayoutVars>
      </dgm:prSet>
      <dgm:spPr/>
      <dgm:t>
        <a:bodyPr/>
        <a:lstStyle/>
        <a:p>
          <a:endParaRPr lang="en-US"/>
        </a:p>
      </dgm:t>
    </dgm:pt>
    <dgm:pt modelId="{92D5D8A6-4247-4F94-82E5-FC2672C25774}" type="pres">
      <dgm:prSet presAssocID="{07A5D80E-BAC8-47CE-A4B9-A9F5BAC329E1}" presName="spacer" presStyleCnt="0"/>
      <dgm:spPr/>
    </dgm:pt>
    <dgm:pt modelId="{65AAC230-25A9-4F44-8E38-C72926E38416}" type="pres">
      <dgm:prSet presAssocID="{F7F12E70-7968-407A-BA6A-08E487867203}" presName="parentText" presStyleLbl="node1" presStyleIdx="1" presStyleCnt="7">
        <dgm:presLayoutVars>
          <dgm:chMax val="0"/>
          <dgm:bulletEnabled val="1"/>
        </dgm:presLayoutVars>
      </dgm:prSet>
      <dgm:spPr/>
      <dgm:t>
        <a:bodyPr/>
        <a:lstStyle/>
        <a:p>
          <a:endParaRPr lang="en-US"/>
        </a:p>
      </dgm:t>
    </dgm:pt>
    <dgm:pt modelId="{BD190288-6654-4195-9821-A09D312EB399}" type="pres">
      <dgm:prSet presAssocID="{2CC2644B-0810-4293-A21A-942141F41E67}" presName="spacer" presStyleCnt="0"/>
      <dgm:spPr/>
    </dgm:pt>
    <dgm:pt modelId="{7948C272-5FD7-4FB3-A9EA-5F9CBBE148BD}" type="pres">
      <dgm:prSet presAssocID="{CFAA5D40-36AE-43F3-9E75-FA4DAB48BDA3}" presName="parentText" presStyleLbl="node1" presStyleIdx="2" presStyleCnt="7">
        <dgm:presLayoutVars>
          <dgm:chMax val="0"/>
          <dgm:bulletEnabled val="1"/>
        </dgm:presLayoutVars>
      </dgm:prSet>
      <dgm:spPr/>
      <dgm:t>
        <a:bodyPr/>
        <a:lstStyle/>
        <a:p>
          <a:endParaRPr lang="en-US"/>
        </a:p>
      </dgm:t>
    </dgm:pt>
    <dgm:pt modelId="{0C0935FC-14FD-4B78-9E65-A8F207439F9C}" type="pres">
      <dgm:prSet presAssocID="{9C6A7F7B-1C0F-4394-8BEB-A9256CBE8A03}" presName="spacer" presStyleCnt="0"/>
      <dgm:spPr/>
    </dgm:pt>
    <dgm:pt modelId="{01491750-5581-47F1-9B7F-8D881878FA21}" type="pres">
      <dgm:prSet presAssocID="{C32785BF-3E29-4D89-AF70-8A4A8D8F6CEA}" presName="parentText" presStyleLbl="node1" presStyleIdx="3" presStyleCnt="7">
        <dgm:presLayoutVars>
          <dgm:chMax val="0"/>
          <dgm:bulletEnabled val="1"/>
        </dgm:presLayoutVars>
      </dgm:prSet>
      <dgm:spPr/>
      <dgm:t>
        <a:bodyPr/>
        <a:lstStyle/>
        <a:p>
          <a:endParaRPr lang="en-US"/>
        </a:p>
      </dgm:t>
    </dgm:pt>
    <dgm:pt modelId="{549F9646-87B5-4080-BE2A-D106EFDB5A26}" type="pres">
      <dgm:prSet presAssocID="{30FC3EE9-3075-4E11-BE0F-77239CBED283}" presName="spacer" presStyleCnt="0"/>
      <dgm:spPr/>
    </dgm:pt>
    <dgm:pt modelId="{BBF77F28-935B-4735-9F87-CA27DC26BCB0}" type="pres">
      <dgm:prSet presAssocID="{CF4180E4-FF7F-4461-A6B5-FE2514240C64}" presName="parentText" presStyleLbl="node1" presStyleIdx="4" presStyleCnt="7">
        <dgm:presLayoutVars>
          <dgm:chMax val="0"/>
          <dgm:bulletEnabled val="1"/>
        </dgm:presLayoutVars>
      </dgm:prSet>
      <dgm:spPr/>
      <dgm:t>
        <a:bodyPr/>
        <a:lstStyle/>
        <a:p>
          <a:endParaRPr lang="en-US"/>
        </a:p>
      </dgm:t>
    </dgm:pt>
    <dgm:pt modelId="{6F0915AA-8B59-471B-893F-6F8CA08F16DB}" type="pres">
      <dgm:prSet presAssocID="{CA56E5F9-606D-474A-AFDA-4E037DE90983}" presName="spacer" presStyleCnt="0"/>
      <dgm:spPr/>
    </dgm:pt>
    <dgm:pt modelId="{AF89F9C1-6FBB-4B1B-A780-EB16649FDFBA}" type="pres">
      <dgm:prSet presAssocID="{4579A969-DC9C-4C05-9797-A7E5B128630D}" presName="parentText" presStyleLbl="node1" presStyleIdx="5" presStyleCnt="7">
        <dgm:presLayoutVars>
          <dgm:chMax val="0"/>
          <dgm:bulletEnabled val="1"/>
        </dgm:presLayoutVars>
      </dgm:prSet>
      <dgm:spPr/>
      <dgm:t>
        <a:bodyPr/>
        <a:lstStyle/>
        <a:p>
          <a:endParaRPr lang="en-US"/>
        </a:p>
      </dgm:t>
    </dgm:pt>
    <dgm:pt modelId="{C5F10FEC-A74E-43C5-AC9A-86F2EEFDBC72}" type="pres">
      <dgm:prSet presAssocID="{F351FD35-7D4C-4B1B-9065-4DE4064DF0C4}" presName="spacer" presStyleCnt="0"/>
      <dgm:spPr/>
    </dgm:pt>
    <dgm:pt modelId="{FDF1FF93-E55C-4453-BEA5-5F0CA8BE52B5}" type="pres">
      <dgm:prSet presAssocID="{D23EE0D5-BBD1-413D-8E6E-30DD70F9A43E}" presName="parentText" presStyleLbl="node1" presStyleIdx="6" presStyleCnt="7">
        <dgm:presLayoutVars>
          <dgm:chMax val="0"/>
          <dgm:bulletEnabled val="1"/>
        </dgm:presLayoutVars>
      </dgm:prSet>
      <dgm:spPr/>
      <dgm:t>
        <a:bodyPr/>
        <a:lstStyle/>
        <a:p>
          <a:endParaRPr lang="en-US"/>
        </a:p>
      </dgm:t>
    </dgm:pt>
  </dgm:ptLst>
  <dgm:cxnLst>
    <dgm:cxn modelId="{7755E883-7F74-4C34-BB99-93DF20BD7269}" type="presOf" srcId="{CFAA5D40-36AE-43F3-9E75-FA4DAB48BDA3}" destId="{7948C272-5FD7-4FB3-A9EA-5F9CBBE148BD}" srcOrd="0" destOrd="0" presId="urn:microsoft.com/office/officeart/2005/8/layout/vList2"/>
    <dgm:cxn modelId="{39142E00-5DA6-43F1-AF47-14B3558A33FD}" srcId="{4BAB0D53-9AD5-45B9-A8AF-329D53AC7DFB}" destId="{D23EE0D5-BBD1-413D-8E6E-30DD70F9A43E}" srcOrd="6" destOrd="0" parTransId="{79322492-A57E-4844-AAFB-879E4DBA2AD2}" sibTransId="{5A55502E-25A5-417C-9B79-DD7CCDA86D38}"/>
    <dgm:cxn modelId="{85340894-0E2D-4CAA-8731-BE1C6B8511D0}" srcId="{4BAB0D53-9AD5-45B9-A8AF-329D53AC7DFB}" destId="{CF4180E4-FF7F-4461-A6B5-FE2514240C64}" srcOrd="4" destOrd="0" parTransId="{4D20F315-9EF4-4DA9-843E-3E7CA692F7CA}" sibTransId="{CA56E5F9-606D-474A-AFDA-4E037DE90983}"/>
    <dgm:cxn modelId="{A1BB0E91-4ECD-4999-A742-EA0165C3E370}" srcId="{4BAB0D53-9AD5-45B9-A8AF-329D53AC7DFB}" destId="{CFAA5D40-36AE-43F3-9E75-FA4DAB48BDA3}" srcOrd="2" destOrd="0" parTransId="{5C9373BA-72CD-4403-8EA0-F7B4CD0F84CC}" sibTransId="{9C6A7F7B-1C0F-4394-8BEB-A9256CBE8A03}"/>
    <dgm:cxn modelId="{8992FA49-653C-43CF-9E6F-D54D977AED1E}" srcId="{4BAB0D53-9AD5-45B9-A8AF-329D53AC7DFB}" destId="{C32785BF-3E29-4D89-AF70-8A4A8D8F6CEA}" srcOrd="3" destOrd="0" parTransId="{8EAA0F48-226F-4F3E-8DC3-ECFADF638C9A}" sibTransId="{30FC3EE9-3075-4E11-BE0F-77239CBED283}"/>
    <dgm:cxn modelId="{D5BBD918-4D64-43C2-A87E-909562D7732A}" type="presOf" srcId="{F172013A-507D-4950-8FE5-89D18056B32B}" destId="{B98997C1-B5CA-4F18-B848-0DB3600AFD3A}" srcOrd="0" destOrd="0" presId="urn:microsoft.com/office/officeart/2005/8/layout/vList2"/>
    <dgm:cxn modelId="{42F2356C-72A7-467F-BC14-BCAF21E477B4}" type="presOf" srcId="{D23EE0D5-BBD1-413D-8E6E-30DD70F9A43E}" destId="{FDF1FF93-E55C-4453-BEA5-5F0CA8BE52B5}" srcOrd="0" destOrd="0" presId="urn:microsoft.com/office/officeart/2005/8/layout/vList2"/>
    <dgm:cxn modelId="{A9657522-DE19-49EE-96E9-2BCD3A2B2D72}" type="presOf" srcId="{C32785BF-3E29-4D89-AF70-8A4A8D8F6CEA}" destId="{01491750-5581-47F1-9B7F-8D881878FA21}" srcOrd="0" destOrd="0" presId="urn:microsoft.com/office/officeart/2005/8/layout/vList2"/>
    <dgm:cxn modelId="{5A0CCA3A-36E2-47DE-96B5-6E545DA06F89}" type="presOf" srcId="{4579A969-DC9C-4C05-9797-A7E5B128630D}" destId="{AF89F9C1-6FBB-4B1B-A780-EB16649FDFBA}" srcOrd="0" destOrd="0" presId="urn:microsoft.com/office/officeart/2005/8/layout/vList2"/>
    <dgm:cxn modelId="{4CA6FDFA-A800-4065-9617-015DC4AFD744}" type="presOf" srcId="{CF4180E4-FF7F-4461-A6B5-FE2514240C64}" destId="{BBF77F28-935B-4735-9F87-CA27DC26BCB0}" srcOrd="0" destOrd="0" presId="urn:microsoft.com/office/officeart/2005/8/layout/vList2"/>
    <dgm:cxn modelId="{B24E341E-D85B-46BB-9B92-E3F6B1B9C465}" srcId="{4BAB0D53-9AD5-45B9-A8AF-329D53AC7DFB}" destId="{4579A969-DC9C-4C05-9797-A7E5B128630D}" srcOrd="5" destOrd="0" parTransId="{BF1DEC53-55BB-452E-BC09-F6C9B478D0D3}" sibTransId="{F351FD35-7D4C-4B1B-9065-4DE4064DF0C4}"/>
    <dgm:cxn modelId="{FF6A2C5F-5AD2-44EC-B0B1-39A61F220755}" type="presOf" srcId="{4BAB0D53-9AD5-45B9-A8AF-329D53AC7DFB}" destId="{E172B271-DFEA-498A-8BD0-B3D77243075A}" srcOrd="0" destOrd="0" presId="urn:microsoft.com/office/officeart/2005/8/layout/vList2"/>
    <dgm:cxn modelId="{700DB19D-F8BE-4E49-B045-83A25EBE82B3}" srcId="{4BAB0D53-9AD5-45B9-A8AF-329D53AC7DFB}" destId="{F172013A-507D-4950-8FE5-89D18056B32B}" srcOrd="0" destOrd="0" parTransId="{B391378D-18F8-44D2-9759-532F87E79A1C}" sibTransId="{07A5D80E-BAC8-47CE-A4B9-A9F5BAC329E1}"/>
    <dgm:cxn modelId="{44EEFD5C-ECFA-48FB-9B71-A01BDF6A906E}" type="presOf" srcId="{F7F12E70-7968-407A-BA6A-08E487867203}" destId="{65AAC230-25A9-4F44-8E38-C72926E38416}" srcOrd="0" destOrd="0" presId="urn:microsoft.com/office/officeart/2005/8/layout/vList2"/>
    <dgm:cxn modelId="{E546A196-A3D0-48F9-8DBB-F665F1E46185}" srcId="{4BAB0D53-9AD5-45B9-A8AF-329D53AC7DFB}" destId="{F7F12E70-7968-407A-BA6A-08E487867203}" srcOrd="1" destOrd="0" parTransId="{2A5C14E8-36FD-4A2D-9475-560EAF719532}" sibTransId="{2CC2644B-0810-4293-A21A-942141F41E67}"/>
    <dgm:cxn modelId="{424B2827-0268-470E-A4C6-6FFB81CD5D9E}" type="presParOf" srcId="{E172B271-DFEA-498A-8BD0-B3D77243075A}" destId="{B98997C1-B5CA-4F18-B848-0DB3600AFD3A}" srcOrd="0" destOrd="0" presId="urn:microsoft.com/office/officeart/2005/8/layout/vList2"/>
    <dgm:cxn modelId="{9BC0A78F-33DE-4BAC-899A-79A7C3AF4B76}" type="presParOf" srcId="{E172B271-DFEA-498A-8BD0-B3D77243075A}" destId="{92D5D8A6-4247-4F94-82E5-FC2672C25774}" srcOrd="1" destOrd="0" presId="urn:microsoft.com/office/officeart/2005/8/layout/vList2"/>
    <dgm:cxn modelId="{84B3BD3A-DD4C-4365-BDE5-791B116ED22F}" type="presParOf" srcId="{E172B271-DFEA-498A-8BD0-B3D77243075A}" destId="{65AAC230-25A9-4F44-8E38-C72926E38416}" srcOrd="2" destOrd="0" presId="urn:microsoft.com/office/officeart/2005/8/layout/vList2"/>
    <dgm:cxn modelId="{34858D48-A302-484E-A1B1-2D8402FC1FE8}" type="presParOf" srcId="{E172B271-DFEA-498A-8BD0-B3D77243075A}" destId="{BD190288-6654-4195-9821-A09D312EB399}" srcOrd="3" destOrd="0" presId="urn:microsoft.com/office/officeart/2005/8/layout/vList2"/>
    <dgm:cxn modelId="{296FCBF0-D123-4E73-BD47-5D63368FD924}" type="presParOf" srcId="{E172B271-DFEA-498A-8BD0-B3D77243075A}" destId="{7948C272-5FD7-4FB3-A9EA-5F9CBBE148BD}" srcOrd="4" destOrd="0" presId="urn:microsoft.com/office/officeart/2005/8/layout/vList2"/>
    <dgm:cxn modelId="{4C90C43B-31A1-4838-BAA2-07B106AECCA0}" type="presParOf" srcId="{E172B271-DFEA-498A-8BD0-B3D77243075A}" destId="{0C0935FC-14FD-4B78-9E65-A8F207439F9C}" srcOrd="5" destOrd="0" presId="urn:microsoft.com/office/officeart/2005/8/layout/vList2"/>
    <dgm:cxn modelId="{19C6E677-2A2E-4905-B6CF-86FED25FB678}" type="presParOf" srcId="{E172B271-DFEA-498A-8BD0-B3D77243075A}" destId="{01491750-5581-47F1-9B7F-8D881878FA21}" srcOrd="6" destOrd="0" presId="urn:microsoft.com/office/officeart/2005/8/layout/vList2"/>
    <dgm:cxn modelId="{AD915F00-8EA1-4344-8380-FD0CB9BD27F3}" type="presParOf" srcId="{E172B271-DFEA-498A-8BD0-B3D77243075A}" destId="{549F9646-87B5-4080-BE2A-D106EFDB5A26}" srcOrd="7" destOrd="0" presId="urn:microsoft.com/office/officeart/2005/8/layout/vList2"/>
    <dgm:cxn modelId="{35F50F5E-7355-4C17-8328-2B3551591B0B}" type="presParOf" srcId="{E172B271-DFEA-498A-8BD0-B3D77243075A}" destId="{BBF77F28-935B-4735-9F87-CA27DC26BCB0}" srcOrd="8" destOrd="0" presId="urn:microsoft.com/office/officeart/2005/8/layout/vList2"/>
    <dgm:cxn modelId="{ECA65573-E74F-4250-B49E-2B2E6DF02FB7}" type="presParOf" srcId="{E172B271-DFEA-498A-8BD0-B3D77243075A}" destId="{6F0915AA-8B59-471B-893F-6F8CA08F16DB}" srcOrd="9" destOrd="0" presId="urn:microsoft.com/office/officeart/2005/8/layout/vList2"/>
    <dgm:cxn modelId="{8FBAFCCD-E5CF-4065-8F9A-E10E25BACED4}" type="presParOf" srcId="{E172B271-DFEA-498A-8BD0-B3D77243075A}" destId="{AF89F9C1-6FBB-4B1B-A780-EB16649FDFBA}" srcOrd="10" destOrd="0" presId="urn:microsoft.com/office/officeart/2005/8/layout/vList2"/>
    <dgm:cxn modelId="{968A5743-E6F1-4B7A-ABBE-0EFCC773C6B9}" type="presParOf" srcId="{E172B271-DFEA-498A-8BD0-B3D77243075A}" destId="{C5F10FEC-A74E-43C5-AC9A-86F2EEFDBC72}" srcOrd="11" destOrd="0" presId="urn:microsoft.com/office/officeart/2005/8/layout/vList2"/>
    <dgm:cxn modelId="{974F54C6-CBE9-439D-970A-6B1CDB7A837F}" type="presParOf" srcId="{E172B271-DFEA-498A-8BD0-B3D77243075A}" destId="{FDF1FF93-E55C-4453-BEA5-5F0CA8BE52B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6D93-150E-4E39-8FB3-9C8E4E7DCADB}">
      <dsp:nvSpPr>
        <dsp:cNvPr id="0" name=""/>
        <dsp:cNvSpPr/>
      </dsp:nvSpPr>
      <dsp:spPr>
        <a:xfrm>
          <a:off x="3616" y="856157"/>
          <a:ext cx="1581224" cy="94873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Illinois Trends in College Cost</a:t>
          </a:r>
        </a:p>
      </dsp:txBody>
      <dsp:txXfrm>
        <a:off x="31403" y="883944"/>
        <a:ext cx="1525650" cy="893160"/>
      </dsp:txXfrm>
    </dsp:sp>
    <dsp:sp modelId="{781DAC23-C62F-4CDC-A4AC-1AF2FEAD836F}">
      <dsp:nvSpPr>
        <dsp:cNvPr id="0" name=""/>
        <dsp:cNvSpPr/>
      </dsp:nvSpPr>
      <dsp:spPr>
        <a:xfrm>
          <a:off x="1742963" y="1134453"/>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742963" y="1212882"/>
        <a:ext cx="234653" cy="235285"/>
      </dsp:txXfrm>
    </dsp:sp>
    <dsp:sp modelId="{43D86D01-E4B2-48FF-BB8B-A62397FB9914}">
      <dsp:nvSpPr>
        <dsp:cNvPr id="0" name=""/>
        <dsp:cNvSpPr/>
      </dsp:nvSpPr>
      <dsp:spPr>
        <a:xfrm>
          <a:off x="2217330" y="856157"/>
          <a:ext cx="1581224" cy="94873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Terms and Concepts</a:t>
          </a:r>
        </a:p>
      </dsp:txBody>
      <dsp:txXfrm>
        <a:off x="2245117" y="883944"/>
        <a:ext cx="1525650" cy="893160"/>
      </dsp:txXfrm>
    </dsp:sp>
    <dsp:sp modelId="{99438F13-D009-4600-A351-58464C2E26C4}">
      <dsp:nvSpPr>
        <dsp:cNvPr id="0" name=""/>
        <dsp:cNvSpPr/>
      </dsp:nvSpPr>
      <dsp:spPr>
        <a:xfrm>
          <a:off x="3956677" y="1134453"/>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956677" y="1212882"/>
        <a:ext cx="234653" cy="235285"/>
      </dsp:txXfrm>
    </dsp:sp>
    <dsp:sp modelId="{4F368248-417F-4F65-9716-1E3897BA3EA3}">
      <dsp:nvSpPr>
        <dsp:cNvPr id="0" name=""/>
        <dsp:cNvSpPr/>
      </dsp:nvSpPr>
      <dsp:spPr>
        <a:xfrm>
          <a:off x="4431044" y="856157"/>
          <a:ext cx="1581224" cy="94873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Financial Aid Process</a:t>
          </a:r>
        </a:p>
      </dsp:txBody>
      <dsp:txXfrm>
        <a:off x="4458831" y="883944"/>
        <a:ext cx="1525650" cy="893160"/>
      </dsp:txXfrm>
    </dsp:sp>
    <dsp:sp modelId="{99D7C2FF-6DAE-4789-8F60-3579FBDD4665}">
      <dsp:nvSpPr>
        <dsp:cNvPr id="0" name=""/>
        <dsp:cNvSpPr/>
      </dsp:nvSpPr>
      <dsp:spPr>
        <a:xfrm>
          <a:off x="6170390" y="1134453"/>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6170390" y="1212882"/>
        <a:ext cx="234653" cy="235285"/>
      </dsp:txXfrm>
    </dsp:sp>
    <dsp:sp modelId="{4EFEE7F7-AFF2-4F1E-9F26-A2F575F9F6BA}">
      <dsp:nvSpPr>
        <dsp:cNvPr id="0" name=""/>
        <dsp:cNvSpPr/>
      </dsp:nvSpPr>
      <dsp:spPr>
        <a:xfrm>
          <a:off x="6644758" y="856157"/>
          <a:ext cx="1581224" cy="94873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Resources</a:t>
          </a:r>
        </a:p>
      </dsp:txBody>
      <dsp:txXfrm>
        <a:off x="6672545" y="883944"/>
        <a:ext cx="1525650" cy="893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A09FB-8514-4F3A-A10B-C58BB81B0926}">
      <dsp:nvSpPr>
        <dsp:cNvPr id="0" name=""/>
        <dsp:cNvSpPr/>
      </dsp:nvSpPr>
      <dsp:spPr>
        <a:xfrm rot="5400000">
          <a:off x="-157175" y="159791"/>
          <a:ext cx="1047837" cy="73348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n-US" sz="1400" kern="1200" dirty="0"/>
        </a:p>
      </dsp:txBody>
      <dsp:txXfrm rot="-5400000">
        <a:off x="1" y="369358"/>
        <a:ext cx="733486" cy="314351"/>
      </dsp:txXfrm>
    </dsp:sp>
    <dsp:sp modelId="{7CF1B04C-CF93-40FB-A69F-4D94256CBB20}">
      <dsp:nvSpPr>
        <dsp:cNvPr id="0" name=""/>
        <dsp:cNvSpPr/>
      </dsp:nvSpPr>
      <dsp:spPr>
        <a:xfrm rot="5400000">
          <a:off x="3965435" y="-3229333"/>
          <a:ext cx="681094" cy="714499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Students and parents have the </a:t>
          </a:r>
          <a:r>
            <a:rPr lang="en-US" sz="1400" b="1" i="1" kern="1200" dirty="0" smtClean="0"/>
            <a:t>primary responsibility </a:t>
          </a:r>
          <a:r>
            <a:rPr lang="en-US" sz="1400" kern="1200" dirty="0" smtClean="0"/>
            <a:t>of funding educational costs.</a:t>
          </a:r>
          <a:endParaRPr lang="en-US" sz="1400" kern="1200" dirty="0"/>
        </a:p>
      </dsp:txBody>
      <dsp:txXfrm rot="-5400000">
        <a:off x="733486" y="35864"/>
        <a:ext cx="7111745" cy="614598"/>
      </dsp:txXfrm>
    </dsp:sp>
    <dsp:sp modelId="{F6DB9123-0145-4AE9-8F73-0831876BDC5F}">
      <dsp:nvSpPr>
        <dsp:cNvPr id="0" name=""/>
        <dsp:cNvSpPr/>
      </dsp:nvSpPr>
      <dsp:spPr>
        <a:xfrm rot="5400000">
          <a:off x="-157175" y="1090056"/>
          <a:ext cx="1047837" cy="733486"/>
        </a:xfrm>
        <a:prstGeom prst="chevron">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n-US" sz="1400" kern="1200" dirty="0" smtClean="0"/>
        </a:p>
      </dsp:txBody>
      <dsp:txXfrm rot="-5400000">
        <a:off x="1" y="1299623"/>
        <a:ext cx="733486" cy="314351"/>
      </dsp:txXfrm>
    </dsp:sp>
    <dsp:sp modelId="{6DB357A4-F8A4-48B8-AA88-08FA983FA9FF}">
      <dsp:nvSpPr>
        <dsp:cNvPr id="0" name=""/>
        <dsp:cNvSpPr/>
      </dsp:nvSpPr>
      <dsp:spPr>
        <a:xfrm rot="5400000">
          <a:off x="3965435" y="-2299068"/>
          <a:ext cx="681094" cy="7144993"/>
        </a:xfrm>
        <a:prstGeom prst="round2Same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Financial aid is available only to </a:t>
          </a:r>
          <a:r>
            <a:rPr lang="en-US" sz="1400" b="1" i="1" kern="1200" dirty="0" smtClean="0"/>
            <a:t>assist in filling the gap </a:t>
          </a:r>
          <a:r>
            <a:rPr lang="en-US" sz="1400" kern="1200" dirty="0" smtClean="0"/>
            <a:t>between a family’s contribution and a student’s yearly academic expenses.</a:t>
          </a:r>
        </a:p>
      </dsp:txBody>
      <dsp:txXfrm rot="-5400000">
        <a:off x="733486" y="966129"/>
        <a:ext cx="7111745" cy="614598"/>
      </dsp:txXfrm>
    </dsp:sp>
    <dsp:sp modelId="{E6B0B281-03D2-433B-A7E6-BFA0848FD1CC}">
      <dsp:nvSpPr>
        <dsp:cNvPr id="0" name=""/>
        <dsp:cNvSpPr/>
      </dsp:nvSpPr>
      <dsp:spPr>
        <a:xfrm rot="5400000">
          <a:off x="-157175" y="2020321"/>
          <a:ext cx="1047837" cy="733486"/>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n-US" sz="1400" kern="1200" dirty="0" smtClean="0"/>
        </a:p>
      </dsp:txBody>
      <dsp:txXfrm rot="-5400000">
        <a:off x="1" y="2229888"/>
        <a:ext cx="733486" cy="314351"/>
      </dsp:txXfrm>
    </dsp:sp>
    <dsp:sp modelId="{158FEB6F-4789-40EC-B36B-276E380E4FC6}">
      <dsp:nvSpPr>
        <dsp:cNvPr id="0" name=""/>
        <dsp:cNvSpPr/>
      </dsp:nvSpPr>
      <dsp:spPr>
        <a:xfrm rot="5400000">
          <a:off x="3965435" y="-1368803"/>
          <a:ext cx="681094" cy="7144993"/>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i="1" kern="1200" dirty="0" smtClean="0"/>
            <a:t>Eligibility</a:t>
          </a:r>
          <a:r>
            <a:rPr lang="en-US" sz="1400" i="1" kern="1200" dirty="0" smtClean="0"/>
            <a:t> </a:t>
          </a:r>
          <a:r>
            <a:rPr lang="en-US" sz="1400" kern="1200" dirty="0" smtClean="0"/>
            <a:t>is based on multiple factors.</a:t>
          </a:r>
        </a:p>
      </dsp:txBody>
      <dsp:txXfrm rot="-5400000">
        <a:off x="733486" y="1896394"/>
        <a:ext cx="7111745" cy="614598"/>
      </dsp:txXfrm>
    </dsp:sp>
    <dsp:sp modelId="{83E3CAE4-D691-4705-B1B6-A5450633DF6A}">
      <dsp:nvSpPr>
        <dsp:cNvPr id="0" name=""/>
        <dsp:cNvSpPr/>
      </dsp:nvSpPr>
      <dsp:spPr>
        <a:xfrm rot="5400000">
          <a:off x="-157175" y="2950587"/>
          <a:ext cx="1047837" cy="733486"/>
        </a:xfrm>
        <a:prstGeom prst="chevron">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n-US" sz="1400" kern="1200" dirty="0" smtClean="0"/>
        </a:p>
      </dsp:txBody>
      <dsp:txXfrm rot="-5400000">
        <a:off x="1" y="3160154"/>
        <a:ext cx="733486" cy="314351"/>
      </dsp:txXfrm>
    </dsp:sp>
    <dsp:sp modelId="{6027BDC9-44BA-4A17-9C9C-4B6A64CDABA1}">
      <dsp:nvSpPr>
        <dsp:cNvPr id="0" name=""/>
        <dsp:cNvSpPr/>
      </dsp:nvSpPr>
      <dsp:spPr>
        <a:xfrm rot="5400000">
          <a:off x="3965435" y="-438538"/>
          <a:ext cx="681094" cy="7144993"/>
        </a:xfrm>
        <a:prstGeom prst="round2SameRect">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Schools are required to meet certain </a:t>
          </a:r>
          <a:r>
            <a:rPr lang="en-US" sz="1400" b="1" i="1" kern="1200" dirty="0" smtClean="0"/>
            <a:t>standards</a:t>
          </a:r>
          <a:r>
            <a:rPr lang="en-US" sz="1400" kern="1200" dirty="0" smtClean="0"/>
            <a:t> and have written </a:t>
          </a:r>
          <a:r>
            <a:rPr lang="en-US" sz="1400" b="1" i="1" kern="1200" dirty="0" smtClean="0"/>
            <a:t>agreements </a:t>
          </a:r>
          <a:r>
            <a:rPr lang="en-US" sz="1400" kern="1200" dirty="0" smtClean="0"/>
            <a:t>with the U.S. Department of Education and ISAC in order to offer student aid programs. Federal financial aid can be used at  approved colleges, universities, trade schools and technical schools.</a:t>
          </a:r>
        </a:p>
      </dsp:txBody>
      <dsp:txXfrm rot="-5400000">
        <a:off x="733486" y="2826659"/>
        <a:ext cx="7111745" cy="614598"/>
      </dsp:txXfrm>
    </dsp:sp>
    <dsp:sp modelId="{7C213221-9D76-4021-ABCA-4701BF3BECAB}">
      <dsp:nvSpPr>
        <dsp:cNvPr id="0" name=""/>
        <dsp:cNvSpPr/>
      </dsp:nvSpPr>
      <dsp:spPr>
        <a:xfrm rot="5400000">
          <a:off x="-157175" y="3880852"/>
          <a:ext cx="1047837" cy="733486"/>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n-US" sz="1400" kern="1200" dirty="0" smtClean="0"/>
        </a:p>
      </dsp:txBody>
      <dsp:txXfrm rot="-5400000">
        <a:off x="1" y="4090419"/>
        <a:ext cx="733486" cy="314351"/>
      </dsp:txXfrm>
    </dsp:sp>
    <dsp:sp modelId="{23CA83B2-0935-466E-B87F-7274BB4846DB}">
      <dsp:nvSpPr>
        <dsp:cNvPr id="0" name=""/>
        <dsp:cNvSpPr/>
      </dsp:nvSpPr>
      <dsp:spPr>
        <a:xfrm rot="5400000">
          <a:off x="3965435" y="491727"/>
          <a:ext cx="681094" cy="7144993"/>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school, as a whole, is responsible for proper </a:t>
          </a:r>
          <a:r>
            <a:rPr lang="en-US" sz="1400" b="1" i="1" kern="1200" dirty="0" smtClean="0"/>
            <a:t>administration of financial aid </a:t>
          </a:r>
          <a:r>
            <a:rPr lang="en-US" sz="1400" kern="1200" dirty="0" smtClean="0"/>
            <a:t>programs.</a:t>
          </a:r>
        </a:p>
      </dsp:txBody>
      <dsp:txXfrm rot="-5400000">
        <a:off x="733486" y="3756924"/>
        <a:ext cx="7111745" cy="6145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07DA3-FCE3-4B60-B33D-9B5989FBBB79}">
      <dsp:nvSpPr>
        <dsp:cNvPr id="0" name=""/>
        <dsp:cNvSpPr/>
      </dsp:nvSpPr>
      <dsp:spPr>
        <a:xfrm>
          <a:off x="1875919" y="288072"/>
          <a:ext cx="2188340" cy="2188340"/>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i="1" kern="1200" dirty="0" smtClean="0"/>
            <a:t>Step 1:  </a:t>
          </a:r>
          <a:r>
            <a:rPr lang="en-US" sz="1600" b="1" kern="1200" dirty="0" smtClean="0"/>
            <a:t>Determine Student Eligibility</a:t>
          </a:r>
          <a:endParaRPr lang="en-US" sz="1600" b="1" kern="1200" dirty="0"/>
        </a:p>
      </dsp:txBody>
      <dsp:txXfrm>
        <a:off x="2516869" y="929022"/>
        <a:ext cx="1547390" cy="1547390"/>
      </dsp:txXfrm>
    </dsp:sp>
    <dsp:sp modelId="{11F51B09-DE23-4E91-B20F-F857BF7C0478}">
      <dsp:nvSpPr>
        <dsp:cNvPr id="0" name=""/>
        <dsp:cNvSpPr/>
      </dsp:nvSpPr>
      <dsp:spPr>
        <a:xfrm rot="5400000">
          <a:off x="4165338" y="288072"/>
          <a:ext cx="2188340" cy="2188340"/>
        </a:xfrm>
        <a:prstGeom prst="pieWedg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i="1" kern="1200" dirty="0" smtClean="0"/>
            <a:t>Step 2:  </a:t>
          </a:r>
          <a:r>
            <a:rPr lang="en-US" sz="1600" b="1" kern="1200" dirty="0" smtClean="0"/>
            <a:t>Package Aid</a:t>
          </a:r>
          <a:endParaRPr lang="en-US" sz="1600" b="1" kern="1200" dirty="0"/>
        </a:p>
      </dsp:txBody>
      <dsp:txXfrm rot="-5400000">
        <a:off x="4165338" y="929022"/>
        <a:ext cx="1547390" cy="1547390"/>
      </dsp:txXfrm>
    </dsp:sp>
    <dsp:sp modelId="{3C11038F-5CAF-4EF4-9642-D9AB971CAD16}">
      <dsp:nvSpPr>
        <dsp:cNvPr id="0" name=""/>
        <dsp:cNvSpPr/>
      </dsp:nvSpPr>
      <dsp:spPr>
        <a:xfrm rot="10800000">
          <a:off x="4165338" y="2577491"/>
          <a:ext cx="2188340" cy="2188340"/>
        </a:xfrm>
        <a:prstGeom prst="pieWedg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i="1" kern="1200" dirty="0" smtClean="0"/>
            <a:t>Step 3: </a:t>
          </a:r>
          <a:r>
            <a:rPr lang="en-US" sz="1600" b="1" kern="1200" dirty="0" smtClean="0"/>
            <a:t>Disburse Aid</a:t>
          </a:r>
          <a:endParaRPr lang="en-US" sz="1600" b="1" kern="1200" dirty="0"/>
        </a:p>
      </dsp:txBody>
      <dsp:txXfrm rot="10800000">
        <a:off x="4165338" y="2577491"/>
        <a:ext cx="1547390" cy="1547390"/>
      </dsp:txXfrm>
    </dsp:sp>
    <dsp:sp modelId="{281F858A-D983-4F1F-9D8B-A38F11CC3C49}">
      <dsp:nvSpPr>
        <dsp:cNvPr id="0" name=""/>
        <dsp:cNvSpPr/>
      </dsp:nvSpPr>
      <dsp:spPr>
        <a:xfrm rot="16200000">
          <a:off x="1875919" y="2577491"/>
          <a:ext cx="2188340" cy="2188340"/>
        </a:xfrm>
        <a:prstGeom prst="pieWedg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i="1" kern="1200" dirty="0" smtClean="0"/>
            <a:t>Step 4:</a:t>
          </a:r>
        </a:p>
        <a:p>
          <a:pPr lvl="0" algn="ctr" defTabSz="711200">
            <a:lnSpc>
              <a:spcPct val="90000"/>
            </a:lnSpc>
            <a:spcBef>
              <a:spcPct val="0"/>
            </a:spcBef>
            <a:spcAft>
              <a:spcPct val="35000"/>
            </a:spcAft>
          </a:pPr>
          <a:r>
            <a:rPr lang="en-US" sz="1600" b="1" kern="1200" dirty="0" smtClean="0"/>
            <a:t>Deal with Student Departures and Withdrawals</a:t>
          </a:r>
          <a:endParaRPr lang="en-US" sz="1600" b="1" kern="1200" dirty="0"/>
        </a:p>
      </dsp:txBody>
      <dsp:txXfrm rot="5400000">
        <a:off x="2516869" y="2577491"/>
        <a:ext cx="1547390" cy="1547390"/>
      </dsp:txXfrm>
    </dsp:sp>
    <dsp:sp modelId="{BF202770-196D-436B-B256-43C0C2C7B260}">
      <dsp:nvSpPr>
        <dsp:cNvPr id="0" name=""/>
        <dsp:cNvSpPr/>
      </dsp:nvSpPr>
      <dsp:spPr>
        <a:xfrm>
          <a:off x="3737019" y="2072101"/>
          <a:ext cx="755558" cy="65700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DE8B07-D44E-49AF-B9EF-E0A5B7DD1CA0}">
      <dsp:nvSpPr>
        <dsp:cNvPr id="0" name=""/>
        <dsp:cNvSpPr/>
      </dsp:nvSpPr>
      <dsp:spPr>
        <a:xfrm rot="10800000">
          <a:off x="3737019" y="2324796"/>
          <a:ext cx="755558" cy="65700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B5554-E21D-4355-AB1F-568B803C33F6}">
      <dsp:nvSpPr>
        <dsp:cNvPr id="0" name=""/>
        <dsp:cNvSpPr/>
      </dsp:nvSpPr>
      <dsp:spPr>
        <a:xfrm>
          <a:off x="0" y="0"/>
          <a:ext cx="8229599" cy="895443"/>
        </a:xfrm>
        <a:prstGeom prst="roundRect">
          <a:avLst>
            <a:gd name="adj" fmla="val 10000"/>
          </a:avLst>
        </a:prstGeom>
        <a:solidFill>
          <a:srgbClr val="C0504D">
            <a:hueOff val="1560506"/>
            <a:satOff val="-1946"/>
            <a:lumOff val="45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b="1" kern="1200" dirty="0" smtClean="0">
              <a:solidFill>
                <a:sysClr val="window" lastClr="FFFFFF"/>
              </a:solidFill>
              <a:latin typeface="Calibri"/>
              <a:ea typeface="+mn-ea"/>
              <a:cs typeface="+mn-cs"/>
            </a:rPr>
            <a:t>ISAC.org</a:t>
          </a:r>
          <a:endParaRPr lang="en-US" sz="2400" b="1" kern="1200" dirty="0">
            <a:solidFill>
              <a:sysClr val="window" lastClr="FFFFFF"/>
            </a:solidFill>
            <a:latin typeface="Calibri"/>
            <a:ea typeface="+mn-ea"/>
            <a:cs typeface="+mn-cs"/>
          </a:endParaRPr>
        </a:p>
      </dsp:txBody>
      <dsp:txXfrm>
        <a:off x="1735464" y="0"/>
        <a:ext cx="6494135" cy="895443"/>
      </dsp:txXfrm>
    </dsp:sp>
    <dsp:sp modelId="{B273BFD6-6158-40FA-B9F4-DD83A940E4EA}">
      <dsp:nvSpPr>
        <dsp:cNvPr id="0" name=""/>
        <dsp:cNvSpPr/>
      </dsp:nvSpPr>
      <dsp:spPr>
        <a:xfrm>
          <a:off x="106678" y="83748"/>
          <a:ext cx="1645919" cy="716354"/>
        </a:xfrm>
        <a:prstGeom prst="roundRect">
          <a:avLst>
            <a:gd name="adj" fmla="val 1000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33A0F341-C909-45AA-8252-49F1A1AA2F3B}">
      <dsp:nvSpPr>
        <dsp:cNvPr id="0" name=""/>
        <dsp:cNvSpPr/>
      </dsp:nvSpPr>
      <dsp:spPr>
        <a:xfrm>
          <a:off x="0" y="984987"/>
          <a:ext cx="8229599" cy="895443"/>
        </a:xfrm>
        <a:prstGeom prst="roundRect">
          <a:avLst>
            <a:gd name="adj" fmla="val 10000"/>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b="1" kern="1200" dirty="0" smtClean="0">
              <a:solidFill>
                <a:sysClr val="window" lastClr="FFFFFF"/>
              </a:solidFill>
              <a:latin typeface="Arial Narrow" pitchFamily="34" charset="0"/>
              <a:ea typeface="+mn-ea"/>
              <a:cs typeface="+mn-cs"/>
            </a:rPr>
            <a:t>StudentAid.gov</a:t>
          </a:r>
          <a:endParaRPr lang="en-US" sz="2400" b="1" kern="1200" dirty="0">
            <a:solidFill>
              <a:sysClr val="window" lastClr="FFFFFF"/>
            </a:solidFill>
            <a:latin typeface="Arial Narrow" pitchFamily="34" charset="0"/>
            <a:ea typeface="+mn-ea"/>
            <a:cs typeface="+mn-cs"/>
          </a:endParaRPr>
        </a:p>
      </dsp:txBody>
      <dsp:txXfrm>
        <a:off x="1735464" y="984987"/>
        <a:ext cx="6494135" cy="895443"/>
      </dsp:txXfrm>
    </dsp:sp>
    <dsp:sp modelId="{62500D6C-5DAD-4247-A626-477BAEC163C6}">
      <dsp:nvSpPr>
        <dsp:cNvPr id="0" name=""/>
        <dsp:cNvSpPr/>
      </dsp:nvSpPr>
      <dsp:spPr>
        <a:xfrm>
          <a:off x="89544" y="1074531"/>
          <a:ext cx="1645919" cy="716354"/>
        </a:xfrm>
        <a:prstGeom prst="roundRect">
          <a:avLst>
            <a:gd name="adj" fmla="val 10000"/>
          </a:avLst>
        </a:prstGeom>
        <a:blipFill rotWithShape="0">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8B523A4-A5E8-42A4-A841-C83602D0C6F1}">
      <dsp:nvSpPr>
        <dsp:cNvPr id="0" name=""/>
        <dsp:cNvSpPr/>
      </dsp:nvSpPr>
      <dsp:spPr>
        <a:xfrm>
          <a:off x="0" y="1969974"/>
          <a:ext cx="8229599" cy="895443"/>
        </a:xfrm>
        <a:prstGeom prst="roundRect">
          <a:avLst>
            <a:gd name="adj" fmla="val 10000"/>
          </a:avLst>
        </a:prstGeom>
        <a:solidFill>
          <a:srgbClr val="C0504D">
            <a:hueOff val="3121013"/>
            <a:satOff val="-3893"/>
            <a:lumOff val="91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b="1" kern="1200" dirty="0" smtClean="0">
              <a:solidFill>
                <a:sysClr val="window" lastClr="FFFFFF"/>
              </a:solidFill>
              <a:latin typeface="Arial Narrow" pitchFamily="34" charset="0"/>
              <a:ea typeface="+mn-ea"/>
              <a:cs typeface="+mn-cs"/>
            </a:rPr>
            <a:t>FAFSA.gov</a:t>
          </a:r>
          <a:endParaRPr lang="en-US" sz="2400" b="1" kern="1200" dirty="0">
            <a:solidFill>
              <a:sysClr val="window" lastClr="FFFFFF"/>
            </a:solidFill>
            <a:latin typeface="Arial Narrow" pitchFamily="34" charset="0"/>
            <a:ea typeface="+mn-ea"/>
            <a:cs typeface="+mn-cs"/>
          </a:endParaRPr>
        </a:p>
      </dsp:txBody>
      <dsp:txXfrm>
        <a:off x="1735464" y="1969974"/>
        <a:ext cx="6494135" cy="895443"/>
      </dsp:txXfrm>
    </dsp:sp>
    <dsp:sp modelId="{4DC3B737-B42C-42B2-90F4-431A358CB484}">
      <dsp:nvSpPr>
        <dsp:cNvPr id="0" name=""/>
        <dsp:cNvSpPr/>
      </dsp:nvSpPr>
      <dsp:spPr>
        <a:xfrm>
          <a:off x="89544" y="2059518"/>
          <a:ext cx="1645919" cy="716354"/>
        </a:xfrm>
        <a:prstGeom prst="roundRect">
          <a:avLst>
            <a:gd name="adj" fmla="val 10000"/>
          </a:avLst>
        </a:prstGeom>
        <a:blipFill rotWithShape="0">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31F92C0-6FA9-4555-A268-C65006F58055}">
      <dsp:nvSpPr>
        <dsp:cNvPr id="0" name=""/>
        <dsp:cNvSpPr/>
      </dsp:nvSpPr>
      <dsp:spPr>
        <a:xfrm>
          <a:off x="0" y="2954961"/>
          <a:ext cx="8229599" cy="895443"/>
        </a:xfrm>
        <a:prstGeom prst="roundRect">
          <a:avLst>
            <a:gd name="adj" fmla="val 10000"/>
          </a:avLst>
        </a:prstGeom>
        <a:solidFill>
          <a:srgbClr val="C0504D">
            <a:hueOff val="3901266"/>
            <a:satOff val="-4866"/>
            <a:lumOff val="114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b="1" kern="1200" dirty="0" smtClean="0">
              <a:solidFill>
                <a:sysClr val="window" lastClr="FFFFFF"/>
              </a:solidFill>
              <a:latin typeface="Arial Narrow" pitchFamily="34" charset="0"/>
              <a:ea typeface="+mn-ea"/>
              <a:cs typeface="+mn-cs"/>
            </a:rPr>
            <a:t>PIN.ed.gov</a:t>
          </a:r>
          <a:endParaRPr lang="en-US" sz="2400" b="1" kern="1200" dirty="0">
            <a:solidFill>
              <a:sysClr val="window" lastClr="FFFFFF"/>
            </a:solidFill>
            <a:latin typeface="Arial Narrow" pitchFamily="34" charset="0"/>
            <a:ea typeface="+mn-ea"/>
            <a:cs typeface="+mn-cs"/>
          </a:endParaRPr>
        </a:p>
      </dsp:txBody>
      <dsp:txXfrm>
        <a:off x="1735464" y="2954961"/>
        <a:ext cx="6494135" cy="895443"/>
      </dsp:txXfrm>
    </dsp:sp>
    <dsp:sp modelId="{87011D38-9A17-4CDF-A32F-37E520C86C0A}">
      <dsp:nvSpPr>
        <dsp:cNvPr id="0" name=""/>
        <dsp:cNvSpPr/>
      </dsp:nvSpPr>
      <dsp:spPr>
        <a:xfrm>
          <a:off x="89544" y="3044506"/>
          <a:ext cx="1645919" cy="716354"/>
        </a:xfrm>
        <a:prstGeom prst="roundRect">
          <a:avLst>
            <a:gd name="adj" fmla="val 10000"/>
          </a:avLst>
        </a:prstGeom>
        <a:blipFill rotWithShape="0">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EF9D5D3E-E11B-494D-836E-F06F9FA768EA}">
      <dsp:nvSpPr>
        <dsp:cNvPr id="0" name=""/>
        <dsp:cNvSpPr/>
      </dsp:nvSpPr>
      <dsp:spPr>
        <a:xfrm>
          <a:off x="0" y="3939949"/>
          <a:ext cx="8229599" cy="895443"/>
        </a:xfrm>
        <a:prstGeom prst="roundRect">
          <a:avLst>
            <a:gd name="adj" fmla="val 10000"/>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b="1" kern="1200" dirty="0" smtClean="0">
              <a:solidFill>
                <a:sysClr val="window" lastClr="FFFFFF"/>
              </a:solidFill>
              <a:latin typeface="Arial Narrow" pitchFamily="34" charset="0"/>
              <a:ea typeface="+mn-ea"/>
              <a:cs typeface="+mn-cs"/>
            </a:rPr>
            <a:t>nces.ed.gov/</a:t>
          </a:r>
          <a:r>
            <a:rPr lang="en-US" sz="2400" b="1" kern="1200" dirty="0" err="1" smtClean="0">
              <a:solidFill>
                <a:sysClr val="window" lastClr="FFFFFF"/>
              </a:solidFill>
              <a:latin typeface="Arial Narrow" pitchFamily="34" charset="0"/>
              <a:ea typeface="+mn-ea"/>
              <a:cs typeface="+mn-cs"/>
            </a:rPr>
            <a:t>CollegeNavigator</a:t>
          </a:r>
          <a:endParaRPr lang="en-US" sz="2400" b="1" kern="1200" dirty="0">
            <a:solidFill>
              <a:sysClr val="window" lastClr="FFFFFF"/>
            </a:solidFill>
            <a:latin typeface="Arial Narrow" pitchFamily="34" charset="0"/>
            <a:ea typeface="+mn-ea"/>
            <a:cs typeface="+mn-cs"/>
          </a:endParaRPr>
        </a:p>
      </dsp:txBody>
      <dsp:txXfrm>
        <a:off x="1735464" y="3939949"/>
        <a:ext cx="6494135" cy="895443"/>
      </dsp:txXfrm>
    </dsp:sp>
    <dsp:sp modelId="{BA7B78E2-DBCE-4341-907C-822124078F7A}">
      <dsp:nvSpPr>
        <dsp:cNvPr id="0" name=""/>
        <dsp:cNvSpPr/>
      </dsp:nvSpPr>
      <dsp:spPr>
        <a:xfrm>
          <a:off x="89544" y="4029493"/>
          <a:ext cx="1645919" cy="716354"/>
        </a:xfrm>
        <a:prstGeom prst="roundRect">
          <a:avLst>
            <a:gd name="adj" fmla="val 10000"/>
          </a:avLst>
        </a:prstGeom>
        <a:blipFill rotWithShape="0">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E8DEE-A5E9-4C09-A5DB-8BE64AEE9AAB}">
      <dsp:nvSpPr>
        <dsp:cNvPr id="0" name=""/>
        <dsp:cNvSpPr/>
      </dsp:nvSpPr>
      <dsp:spPr>
        <a:xfrm>
          <a:off x="0" y="0"/>
          <a:ext cx="7066520" cy="2125979"/>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9CEB3-1572-4148-8D10-62423759C7B5}">
      <dsp:nvSpPr>
        <dsp:cNvPr id="0" name=""/>
        <dsp:cNvSpPr/>
      </dsp:nvSpPr>
      <dsp:spPr>
        <a:xfrm>
          <a:off x="211995" y="283463"/>
          <a:ext cx="2075790" cy="155905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BC9166-4DC2-4268-A4A4-DCE687AAC30F}">
      <dsp:nvSpPr>
        <dsp:cNvPr id="0" name=""/>
        <dsp:cNvSpPr/>
      </dsp:nvSpPr>
      <dsp:spPr>
        <a:xfrm rot="10800000">
          <a:off x="211995" y="2125979"/>
          <a:ext cx="2075790" cy="2598419"/>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Entitlement Program</a:t>
          </a:r>
          <a:endParaRPr lang="en-US" sz="2000" b="1" kern="1200" dirty="0"/>
        </a:p>
        <a:p>
          <a:pPr marL="114300" lvl="1" indent="-114300" algn="l" defTabSz="622300">
            <a:lnSpc>
              <a:spcPct val="100000"/>
            </a:lnSpc>
            <a:spcBef>
              <a:spcPct val="0"/>
            </a:spcBef>
            <a:spcAft>
              <a:spcPts val="0"/>
            </a:spcAft>
            <a:buChar char="••"/>
          </a:pPr>
          <a:r>
            <a:rPr lang="en-US" sz="1400" kern="1200" dirty="0" smtClean="0">
              <a:latin typeface="Arial Narrow" pitchFamily="34" charset="0"/>
            </a:rPr>
            <a:t>Program in which all eligible applicants will receive the benefit.</a:t>
          </a:r>
          <a:endParaRPr lang="en-US" sz="1400" kern="1200" dirty="0">
            <a:latin typeface="Arial Narrow" pitchFamily="34" charset="0"/>
          </a:endParaRPr>
        </a:p>
        <a:p>
          <a:pPr marL="114300" lvl="1" indent="-114300" algn="l" defTabSz="622300">
            <a:lnSpc>
              <a:spcPct val="100000"/>
            </a:lnSpc>
            <a:spcBef>
              <a:spcPct val="0"/>
            </a:spcBef>
            <a:spcAft>
              <a:spcPts val="0"/>
            </a:spcAft>
            <a:buChar char="••"/>
          </a:pPr>
          <a:r>
            <a:rPr lang="en-US" sz="1400" b="1" kern="1200" dirty="0" smtClean="0">
              <a:latin typeface="Arial Narrow" pitchFamily="34" charset="0"/>
            </a:rPr>
            <a:t>Ex. Illinois Veterans Grant</a:t>
          </a:r>
          <a:endParaRPr lang="en-US" sz="1400" b="1" kern="1200" dirty="0">
            <a:latin typeface="Arial Narrow" pitchFamily="34" charset="0"/>
          </a:endParaRPr>
        </a:p>
        <a:p>
          <a:pPr marL="114300" lvl="1" indent="-114300" algn="l" defTabSz="622300">
            <a:lnSpc>
              <a:spcPct val="100000"/>
            </a:lnSpc>
            <a:spcBef>
              <a:spcPct val="0"/>
            </a:spcBef>
            <a:spcAft>
              <a:spcPts val="0"/>
            </a:spcAft>
            <a:buChar char="••"/>
          </a:pPr>
          <a:endParaRPr lang="en-US" sz="1400" kern="1200" dirty="0">
            <a:latin typeface="Arial Narrow" pitchFamily="34" charset="0"/>
          </a:endParaRPr>
        </a:p>
        <a:p>
          <a:pPr marL="114300" lvl="1" indent="-114300" algn="l" defTabSz="622300">
            <a:lnSpc>
              <a:spcPct val="100000"/>
            </a:lnSpc>
            <a:spcBef>
              <a:spcPct val="0"/>
            </a:spcBef>
            <a:spcAft>
              <a:spcPts val="0"/>
            </a:spcAft>
            <a:buChar char="••"/>
          </a:pPr>
          <a:endParaRPr lang="en-US" sz="1400" kern="1200" dirty="0">
            <a:latin typeface="Arial Narrow" pitchFamily="34" charset="0"/>
          </a:endParaRPr>
        </a:p>
      </dsp:txBody>
      <dsp:txXfrm rot="10800000">
        <a:off x="275833" y="2125979"/>
        <a:ext cx="1948114" cy="2534581"/>
      </dsp:txXfrm>
    </dsp:sp>
    <dsp:sp modelId="{1828D6CA-C255-4F33-AB24-466CE74FC02B}">
      <dsp:nvSpPr>
        <dsp:cNvPr id="0" name=""/>
        <dsp:cNvSpPr/>
      </dsp:nvSpPr>
      <dsp:spPr>
        <a:xfrm>
          <a:off x="2495365" y="283463"/>
          <a:ext cx="2075790" cy="155905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7900B-ED7E-4518-9410-920B15E72089}">
      <dsp:nvSpPr>
        <dsp:cNvPr id="0" name=""/>
        <dsp:cNvSpPr/>
      </dsp:nvSpPr>
      <dsp:spPr>
        <a:xfrm rot="10800000">
          <a:off x="2495365" y="2125979"/>
          <a:ext cx="2075790" cy="2598419"/>
        </a:xfrm>
        <a:prstGeom prst="round2SameRect">
          <a:avLst>
            <a:gd name="adj1" fmla="val 10500"/>
            <a:gd name="adj2" fmla="val 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Appropriation</a:t>
          </a:r>
          <a:endParaRPr lang="en-US" sz="2000" b="1" kern="1200" dirty="0"/>
        </a:p>
        <a:p>
          <a:pPr marL="114300" lvl="1" indent="-114300" algn="l" defTabSz="622300">
            <a:lnSpc>
              <a:spcPct val="90000"/>
            </a:lnSpc>
            <a:spcBef>
              <a:spcPct val="0"/>
            </a:spcBef>
            <a:spcAft>
              <a:spcPct val="15000"/>
            </a:spcAft>
            <a:buChar char="••"/>
          </a:pPr>
          <a:r>
            <a:rPr lang="en-US" sz="1400" kern="1200" dirty="0" smtClean="0">
              <a:latin typeface="Arial Narrow" pitchFamily="34" charset="0"/>
            </a:rPr>
            <a:t>Public funds set aside for a specific program.</a:t>
          </a:r>
          <a:endParaRPr lang="en-US" sz="1400" b="1" kern="1200" dirty="0">
            <a:latin typeface="Arial Narrow" pitchFamily="34" charset="0"/>
          </a:endParaRPr>
        </a:p>
        <a:p>
          <a:pPr marL="114300" lvl="1" indent="-114300" algn="l" defTabSz="622300">
            <a:lnSpc>
              <a:spcPct val="90000"/>
            </a:lnSpc>
            <a:spcBef>
              <a:spcPct val="0"/>
            </a:spcBef>
            <a:spcAft>
              <a:spcPct val="15000"/>
            </a:spcAft>
            <a:buChar char="••"/>
          </a:pPr>
          <a:r>
            <a:rPr lang="en-US" sz="1400" b="1" kern="1200" dirty="0" smtClean="0">
              <a:latin typeface="Arial Narrow" pitchFamily="34" charset="0"/>
            </a:rPr>
            <a:t>Ex. MAP Grant</a:t>
          </a:r>
          <a:endParaRPr lang="en-US" sz="1400" b="1" kern="1200" dirty="0">
            <a:latin typeface="Arial Narrow" pitchFamily="34" charset="0"/>
          </a:endParaRPr>
        </a:p>
      </dsp:txBody>
      <dsp:txXfrm rot="10800000">
        <a:off x="2559203" y="2125979"/>
        <a:ext cx="1948114" cy="2534581"/>
      </dsp:txXfrm>
    </dsp:sp>
    <dsp:sp modelId="{4D1F4852-0B46-4D62-ADEE-5D68E6DF85BB}">
      <dsp:nvSpPr>
        <dsp:cNvPr id="0" name=""/>
        <dsp:cNvSpPr/>
      </dsp:nvSpPr>
      <dsp:spPr>
        <a:xfrm>
          <a:off x="4778734" y="283463"/>
          <a:ext cx="2075790" cy="155905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17A268-82DA-4A44-99EB-4499183F9877}">
      <dsp:nvSpPr>
        <dsp:cNvPr id="0" name=""/>
        <dsp:cNvSpPr/>
      </dsp:nvSpPr>
      <dsp:spPr>
        <a:xfrm rot="10800000">
          <a:off x="4778734" y="2125979"/>
          <a:ext cx="2075790" cy="2598419"/>
        </a:xfrm>
        <a:prstGeom prst="round2SameRect">
          <a:avLst>
            <a:gd name="adj1" fmla="val 10500"/>
            <a:gd name="adj2" fmla="val 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Waiver</a:t>
          </a:r>
          <a:endParaRPr lang="en-US" sz="2000" b="1" kern="1200" dirty="0"/>
        </a:p>
        <a:p>
          <a:pPr marL="114300" lvl="1" indent="-114300" algn="l" defTabSz="622300">
            <a:lnSpc>
              <a:spcPct val="90000"/>
            </a:lnSpc>
            <a:spcBef>
              <a:spcPct val="0"/>
            </a:spcBef>
            <a:spcAft>
              <a:spcPct val="15000"/>
            </a:spcAft>
            <a:buChar char="••"/>
          </a:pPr>
          <a:r>
            <a:rPr lang="en-US" sz="1400" kern="1200" dirty="0" smtClean="0">
              <a:latin typeface="Arial Narrow" pitchFamily="34" charset="0"/>
            </a:rPr>
            <a:t>Gift assistance that in most cases is awarded based on a student’s field of study and/or employment status. </a:t>
          </a:r>
          <a:endParaRPr lang="en-US" sz="1400" b="1" kern="1200" dirty="0">
            <a:latin typeface="Arial Narrow" pitchFamily="34" charset="0"/>
          </a:endParaRPr>
        </a:p>
        <a:p>
          <a:pPr marL="114300" lvl="1" indent="-114300" algn="l" defTabSz="622300">
            <a:lnSpc>
              <a:spcPct val="90000"/>
            </a:lnSpc>
            <a:spcBef>
              <a:spcPct val="0"/>
            </a:spcBef>
            <a:spcAft>
              <a:spcPct val="15000"/>
            </a:spcAft>
            <a:buChar char="••"/>
          </a:pPr>
          <a:endParaRPr lang="en-US" sz="1400" b="1" kern="1200" dirty="0">
            <a:latin typeface="Arial Narrow" pitchFamily="34" charset="0"/>
          </a:endParaRPr>
        </a:p>
        <a:p>
          <a:pPr marL="114300" lvl="1" indent="-114300" algn="l" defTabSz="622300">
            <a:lnSpc>
              <a:spcPct val="90000"/>
            </a:lnSpc>
            <a:spcBef>
              <a:spcPct val="0"/>
            </a:spcBef>
            <a:spcAft>
              <a:spcPct val="15000"/>
            </a:spcAft>
            <a:buChar char="••"/>
          </a:pPr>
          <a:r>
            <a:rPr lang="en-US" sz="1400" b="1" kern="1200" dirty="0" smtClean="0">
              <a:latin typeface="Arial Narrow" pitchFamily="34" charset="0"/>
            </a:rPr>
            <a:t>Ex. Illinois Special Education Teacher Tuition Waiver </a:t>
          </a:r>
          <a:endParaRPr lang="en-US" sz="1400" b="1" kern="1200" dirty="0">
            <a:latin typeface="Arial Narrow" pitchFamily="34" charset="0"/>
          </a:endParaRPr>
        </a:p>
      </dsp:txBody>
      <dsp:txXfrm rot="10800000">
        <a:off x="4842572" y="2125979"/>
        <a:ext cx="1948114" cy="2534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B816E-BB6E-4DE9-B268-FE10C5CB4CAD}">
      <dsp:nvSpPr>
        <dsp:cNvPr id="0" name=""/>
        <dsp:cNvSpPr/>
      </dsp:nvSpPr>
      <dsp:spPr>
        <a:xfrm rot="2562758">
          <a:off x="3442147" y="2951971"/>
          <a:ext cx="635425" cy="40825"/>
        </a:xfrm>
        <a:custGeom>
          <a:avLst/>
          <a:gdLst/>
          <a:ahLst/>
          <a:cxnLst/>
          <a:rect l="0" t="0" r="0" b="0"/>
          <a:pathLst>
            <a:path>
              <a:moveTo>
                <a:pt x="0" y="20412"/>
              </a:moveTo>
              <a:lnTo>
                <a:pt x="635425" y="204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3BA4C1-078E-4283-B34D-8F564160159E}">
      <dsp:nvSpPr>
        <dsp:cNvPr id="0" name=""/>
        <dsp:cNvSpPr/>
      </dsp:nvSpPr>
      <dsp:spPr>
        <a:xfrm>
          <a:off x="3526416" y="2083138"/>
          <a:ext cx="706800" cy="40825"/>
        </a:xfrm>
        <a:custGeom>
          <a:avLst/>
          <a:gdLst/>
          <a:ahLst/>
          <a:cxnLst/>
          <a:rect l="0" t="0" r="0" b="0"/>
          <a:pathLst>
            <a:path>
              <a:moveTo>
                <a:pt x="0" y="20412"/>
              </a:moveTo>
              <a:lnTo>
                <a:pt x="706800" y="204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CD9AB-30B6-4A90-91EE-B8ADC5011155}">
      <dsp:nvSpPr>
        <dsp:cNvPr id="0" name=""/>
        <dsp:cNvSpPr/>
      </dsp:nvSpPr>
      <dsp:spPr>
        <a:xfrm rot="19037242">
          <a:off x="3442147" y="1214306"/>
          <a:ext cx="635425" cy="40825"/>
        </a:xfrm>
        <a:custGeom>
          <a:avLst/>
          <a:gdLst/>
          <a:ahLst/>
          <a:cxnLst/>
          <a:rect l="0" t="0" r="0" b="0"/>
          <a:pathLst>
            <a:path>
              <a:moveTo>
                <a:pt x="0" y="20412"/>
              </a:moveTo>
              <a:lnTo>
                <a:pt x="635425" y="204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DAFAD-E932-4899-A987-E5D9413F913F}">
      <dsp:nvSpPr>
        <dsp:cNvPr id="0" name=""/>
        <dsp:cNvSpPr/>
      </dsp:nvSpPr>
      <dsp:spPr>
        <a:xfrm>
          <a:off x="1254597" y="724274"/>
          <a:ext cx="2582623" cy="2714192"/>
        </a:xfrm>
        <a:prstGeom prst="roundRect">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6EAA8D-1C4E-4517-A0FA-D0B6E1C4878F}">
      <dsp:nvSpPr>
        <dsp:cNvPr id="0" name=""/>
        <dsp:cNvSpPr/>
      </dsp:nvSpPr>
      <dsp:spPr>
        <a:xfrm>
          <a:off x="3832416" y="1159"/>
          <a:ext cx="1213173" cy="1213173"/>
        </a:xfrm>
        <a:prstGeom prst="ellipse">
          <a:avLst/>
        </a:prstGeom>
        <a:solidFill>
          <a:schemeClr val="accent3">
            <a:hueOff val="3750088"/>
            <a:satOff val="-5627"/>
            <a:lumOff val="-91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Up to $4,720*</a:t>
          </a:r>
          <a:endParaRPr lang="en-US" sz="1900" kern="1200" dirty="0"/>
        </a:p>
      </dsp:txBody>
      <dsp:txXfrm>
        <a:off x="4010081" y="178824"/>
        <a:ext cx="857843" cy="857843"/>
      </dsp:txXfrm>
    </dsp:sp>
    <dsp:sp modelId="{41428023-56D9-4FB4-9A36-AE25FAAD965C}">
      <dsp:nvSpPr>
        <dsp:cNvPr id="0" name=""/>
        <dsp:cNvSpPr/>
      </dsp:nvSpPr>
      <dsp:spPr>
        <a:xfrm>
          <a:off x="5166907" y="1159"/>
          <a:ext cx="1819760" cy="1213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0" algn="l" defTabSz="1066800">
            <a:lnSpc>
              <a:spcPct val="90000"/>
            </a:lnSpc>
            <a:spcBef>
              <a:spcPct val="0"/>
            </a:spcBef>
            <a:spcAft>
              <a:spcPct val="15000"/>
            </a:spcAft>
            <a:buChar char="••"/>
            <a:tabLst/>
          </a:pPr>
          <a:endParaRPr lang="en-US" sz="2400" b="0" kern="1200" dirty="0"/>
        </a:p>
      </dsp:txBody>
      <dsp:txXfrm>
        <a:off x="5166907" y="1159"/>
        <a:ext cx="1819760" cy="1213173"/>
      </dsp:txXfrm>
    </dsp:sp>
    <dsp:sp modelId="{6A28F813-12EF-446C-B62C-CBC43EE0F016}">
      <dsp:nvSpPr>
        <dsp:cNvPr id="0" name=""/>
        <dsp:cNvSpPr/>
      </dsp:nvSpPr>
      <dsp:spPr>
        <a:xfrm>
          <a:off x="4233216" y="1496964"/>
          <a:ext cx="1213173" cy="1213173"/>
        </a:xfrm>
        <a:prstGeom prst="ellipse">
          <a:avLst/>
        </a:prstGeom>
        <a:solidFill>
          <a:schemeClr val="accent3">
            <a:hueOff val="7500176"/>
            <a:satOff val="-11253"/>
            <a:lumOff val="-183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Up to $5,550</a:t>
          </a:r>
          <a:endParaRPr lang="en-US" sz="1900" kern="1200" dirty="0"/>
        </a:p>
      </dsp:txBody>
      <dsp:txXfrm>
        <a:off x="4410881" y="1674629"/>
        <a:ext cx="857843" cy="857843"/>
      </dsp:txXfrm>
    </dsp:sp>
    <dsp:sp modelId="{E0C08098-5DFE-44F2-849F-6F295569B00E}">
      <dsp:nvSpPr>
        <dsp:cNvPr id="0" name=""/>
        <dsp:cNvSpPr/>
      </dsp:nvSpPr>
      <dsp:spPr>
        <a:xfrm>
          <a:off x="5567707" y="1496964"/>
          <a:ext cx="1819760" cy="1213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5567707" y="1496964"/>
        <a:ext cx="1819760" cy="1213173"/>
      </dsp:txXfrm>
    </dsp:sp>
    <dsp:sp modelId="{5FFCA327-0CE3-4435-A245-E03F4346701D}">
      <dsp:nvSpPr>
        <dsp:cNvPr id="0" name=""/>
        <dsp:cNvSpPr/>
      </dsp:nvSpPr>
      <dsp:spPr>
        <a:xfrm>
          <a:off x="3832416" y="2992769"/>
          <a:ext cx="1213173" cy="1213173"/>
        </a:xfrm>
        <a:prstGeom prst="ellipse">
          <a:avLst/>
        </a:prstGeom>
        <a:solidFill>
          <a:schemeClr val="accent3">
            <a:hueOff val="11250264"/>
            <a:satOff val="-16880"/>
            <a:lumOff val="-274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Up to $4,000</a:t>
          </a:r>
          <a:endParaRPr lang="en-US" sz="1900" kern="1200" dirty="0"/>
        </a:p>
      </dsp:txBody>
      <dsp:txXfrm>
        <a:off x="4010081" y="3170434"/>
        <a:ext cx="857843" cy="857843"/>
      </dsp:txXfrm>
    </dsp:sp>
    <dsp:sp modelId="{133FE49A-B2B1-4448-89AF-5E33726962F5}">
      <dsp:nvSpPr>
        <dsp:cNvPr id="0" name=""/>
        <dsp:cNvSpPr/>
      </dsp:nvSpPr>
      <dsp:spPr>
        <a:xfrm>
          <a:off x="5166907" y="2992769"/>
          <a:ext cx="1819760" cy="1213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5166907" y="2992769"/>
        <a:ext cx="1819760" cy="1213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8481-558D-402B-B6C7-102C9861F75C}">
      <dsp:nvSpPr>
        <dsp:cNvPr id="0" name=""/>
        <dsp:cNvSpPr/>
      </dsp:nvSpPr>
      <dsp:spPr>
        <a:xfrm>
          <a:off x="0" y="0"/>
          <a:ext cx="7296950" cy="1520838"/>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6A09FA-4340-40D3-B042-29AE0D65DF2D}">
      <dsp:nvSpPr>
        <dsp:cNvPr id="0" name=""/>
        <dsp:cNvSpPr/>
      </dsp:nvSpPr>
      <dsp:spPr>
        <a:xfrm>
          <a:off x="218908" y="202778"/>
          <a:ext cx="2143479" cy="111528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B467A4-74C7-4F9B-B59B-1B22625F684D}">
      <dsp:nvSpPr>
        <dsp:cNvPr id="0" name=""/>
        <dsp:cNvSpPr/>
      </dsp:nvSpPr>
      <dsp:spPr>
        <a:xfrm rot="10800000">
          <a:off x="218908" y="1520838"/>
          <a:ext cx="2143479" cy="185880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i="1" kern="1200" dirty="0" smtClean="0"/>
            <a:t>Free Application for Federal Student Aid </a:t>
          </a:r>
          <a:r>
            <a:rPr lang="en-US" sz="2400" b="1" kern="1200" dirty="0" smtClean="0"/>
            <a:t>(FAFSA)</a:t>
          </a:r>
          <a:endParaRPr lang="en-US" sz="2400" b="1" kern="1200" dirty="0"/>
        </a:p>
      </dsp:txBody>
      <dsp:txXfrm rot="10800000">
        <a:off x="276073" y="1520838"/>
        <a:ext cx="2029149" cy="1801637"/>
      </dsp:txXfrm>
    </dsp:sp>
    <dsp:sp modelId="{082EA4AE-6019-4C7B-82B3-69D7DB88A066}">
      <dsp:nvSpPr>
        <dsp:cNvPr id="0" name=""/>
        <dsp:cNvSpPr/>
      </dsp:nvSpPr>
      <dsp:spPr>
        <a:xfrm>
          <a:off x="2576735" y="202778"/>
          <a:ext cx="2143479" cy="111528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3A619-2198-43E7-8585-1AF08B9E954E}">
      <dsp:nvSpPr>
        <dsp:cNvPr id="0" name=""/>
        <dsp:cNvSpPr/>
      </dsp:nvSpPr>
      <dsp:spPr>
        <a:xfrm rot="10800000">
          <a:off x="2576735" y="1520838"/>
          <a:ext cx="2143479" cy="1858802"/>
        </a:xfrm>
        <a:prstGeom prst="round2SameRect">
          <a:avLst>
            <a:gd name="adj1" fmla="val 10500"/>
            <a:gd name="adj2" fmla="val 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Institutional Forms</a:t>
          </a:r>
          <a:endParaRPr lang="en-US" sz="2400" b="1" kern="1200" dirty="0"/>
        </a:p>
      </dsp:txBody>
      <dsp:txXfrm rot="10800000">
        <a:off x="2633900" y="1520838"/>
        <a:ext cx="2029149" cy="1801637"/>
      </dsp:txXfrm>
    </dsp:sp>
    <dsp:sp modelId="{C40023DF-E1CC-4C05-AB96-5D83115E0C75}">
      <dsp:nvSpPr>
        <dsp:cNvPr id="0" name=""/>
        <dsp:cNvSpPr/>
      </dsp:nvSpPr>
      <dsp:spPr>
        <a:xfrm>
          <a:off x="4934562" y="202778"/>
          <a:ext cx="2143479" cy="111528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CB338-5E58-47E7-B7E2-E6773CCE1617}">
      <dsp:nvSpPr>
        <dsp:cNvPr id="0" name=""/>
        <dsp:cNvSpPr/>
      </dsp:nvSpPr>
      <dsp:spPr>
        <a:xfrm rot="10800000">
          <a:off x="4934562" y="1520838"/>
          <a:ext cx="2143479" cy="1858802"/>
        </a:xfrm>
        <a:prstGeom prst="round2SameRect">
          <a:avLst>
            <a:gd name="adj1" fmla="val 10500"/>
            <a:gd name="adj2" fmla="val 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Other</a:t>
          </a:r>
          <a:endParaRPr lang="en-US" sz="2400" b="1" kern="1200" dirty="0"/>
        </a:p>
      </dsp:txBody>
      <dsp:txXfrm rot="10800000">
        <a:off x="4991727" y="1520838"/>
        <a:ext cx="2029149" cy="1801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7576-08D0-4BAD-9172-C447E44F9242}">
      <dsp:nvSpPr>
        <dsp:cNvPr id="0" name=""/>
        <dsp:cNvSpPr/>
      </dsp:nvSpPr>
      <dsp:spPr>
        <a:xfrm rot="5400000">
          <a:off x="1964653" y="-865346"/>
          <a:ext cx="733722" cy="265166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January 1, 2012 </a:t>
          </a:r>
          <a:r>
            <a:rPr lang="en-US" sz="1200" b="0" kern="1200" dirty="0" smtClean="0"/>
            <a:t>(First date to submit FAFSA)</a:t>
          </a:r>
          <a:endParaRPr lang="en-US" sz="1200" b="0" kern="1200" dirty="0"/>
        </a:p>
      </dsp:txBody>
      <dsp:txXfrm rot="-5400000">
        <a:off x="1005685" y="129439"/>
        <a:ext cx="2615843" cy="662088"/>
      </dsp:txXfrm>
    </dsp:sp>
    <dsp:sp modelId="{7147D1A1-9FB2-4448-83FE-3756C6C1A4A9}">
      <dsp:nvSpPr>
        <dsp:cNvPr id="0" name=""/>
        <dsp:cNvSpPr/>
      </dsp:nvSpPr>
      <dsp:spPr>
        <a:xfrm>
          <a:off x="179" y="1906"/>
          <a:ext cx="1005504" cy="9171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FAFSA</a:t>
          </a:r>
          <a:endParaRPr lang="en-US" sz="1200" b="1" kern="1200" dirty="0"/>
        </a:p>
      </dsp:txBody>
      <dsp:txXfrm>
        <a:off x="44951" y="46678"/>
        <a:ext cx="915960" cy="827609"/>
      </dsp:txXfrm>
    </dsp:sp>
    <dsp:sp modelId="{06B7BE32-8F87-40F2-AFC2-5AB4EAB58C7A}">
      <dsp:nvSpPr>
        <dsp:cNvPr id="0" name=""/>
        <dsp:cNvSpPr/>
      </dsp:nvSpPr>
      <dsp:spPr>
        <a:xfrm rot="5400000">
          <a:off x="1952287" y="85944"/>
          <a:ext cx="733722" cy="2675100"/>
        </a:xfrm>
        <a:prstGeom prst="round2SameRect">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Dates vary by college </a:t>
          </a:r>
          <a:r>
            <a:rPr lang="en-US" sz="1200" kern="1200" dirty="0" smtClean="0"/>
            <a:t>(Check with each college)</a:t>
          </a:r>
          <a:endParaRPr lang="en-US" sz="1200" kern="1200" dirty="0"/>
        </a:p>
      </dsp:txBody>
      <dsp:txXfrm rot="-5400000">
        <a:off x="981599" y="1092450"/>
        <a:ext cx="2639283" cy="662088"/>
      </dsp:txXfrm>
    </dsp:sp>
    <dsp:sp modelId="{11CD41D4-F4A1-424C-8CA0-23BCC4CA871F}">
      <dsp:nvSpPr>
        <dsp:cNvPr id="0" name=""/>
        <dsp:cNvSpPr/>
      </dsp:nvSpPr>
      <dsp:spPr>
        <a:xfrm>
          <a:off x="179" y="964917"/>
          <a:ext cx="981418" cy="917153"/>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College</a:t>
          </a:r>
          <a:endParaRPr lang="en-US" sz="1200" b="1" kern="1200" dirty="0"/>
        </a:p>
      </dsp:txBody>
      <dsp:txXfrm>
        <a:off x="44951" y="1009689"/>
        <a:ext cx="891874" cy="827609"/>
      </dsp:txXfrm>
    </dsp:sp>
    <dsp:sp modelId="{457AAB98-59E5-4EB6-855C-7C72B4A6C6BF}">
      <dsp:nvSpPr>
        <dsp:cNvPr id="0" name=""/>
        <dsp:cNvSpPr/>
      </dsp:nvSpPr>
      <dsp:spPr>
        <a:xfrm rot="5400000">
          <a:off x="1948200" y="1008697"/>
          <a:ext cx="733722" cy="2685075"/>
        </a:xfrm>
        <a:prstGeom prst="round2SameRect">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As soon as possible after January 1, </a:t>
          </a:r>
          <a:r>
            <a:rPr lang="en-US" sz="1200" b="1" kern="1200" dirty="0" smtClean="0"/>
            <a:t>2013.  </a:t>
          </a:r>
          <a:r>
            <a:rPr lang="en-US" sz="1200" b="1" kern="1200" dirty="0" smtClean="0"/>
            <a:t>Awards made until funds are depleted.*</a:t>
          </a:r>
          <a:endParaRPr lang="en-US" sz="1200" b="0" kern="1200" dirty="0"/>
        </a:p>
      </dsp:txBody>
      <dsp:txXfrm rot="-5400000">
        <a:off x="972524" y="2020191"/>
        <a:ext cx="2649258" cy="662088"/>
      </dsp:txXfrm>
    </dsp:sp>
    <dsp:sp modelId="{4D58670C-0F68-4BA3-A04B-34B90CAC9CCF}">
      <dsp:nvSpPr>
        <dsp:cNvPr id="0" name=""/>
        <dsp:cNvSpPr/>
      </dsp:nvSpPr>
      <dsp:spPr>
        <a:xfrm>
          <a:off x="179" y="1927928"/>
          <a:ext cx="972055" cy="917153"/>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MAP Grant</a:t>
          </a:r>
          <a:endParaRPr lang="en-US" sz="1200" b="1" kern="1200" dirty="0"/>
        </a:p>
      </dsp:txBody>
      <dsp:txXfrm>
        <a:off x="44951" y="1972700"/>
        <a:ext cx="882511" cy="827609"/>
      </dsp:txXfrm>
    </dsp:sp>
    <dsp:sp modelId="{E4BE1152-1734-485C-B1D6-66AC6918A046}">
      <dsp:nvSpPr>
        <dsp:cNvPr id="0" name=""/>
        <dsp:cNvSpPr/>
      </dsp:nvSpPr>
      <dsp:spPr>
        <a:xfrm rot="5400000">
          <a:off x="1953022" y="2011979"/>
          <a:ext cx="733722" cy="2675073"/>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June 30, </a:t>
          </a:r>
          <a:r>
            <a:rPr lang="en-US" sz="1200" b="1" kern="1200" dirty="0" smtClean="0"/>
            <a:t>2014 </a:t>
          </a:r>
          <a:r>
            <a:rPr lang="en-US" sz="1200" b="0" kern="1200" dirty="0" smtClean="0"/>
            <a:t>(at the end of the academic year)</a:t>
          </a:r>
          <a:endParaRPr lang="en-US" sz="1200" b="0" kern="1200" dirty="0"/>
        </a:p>
      </dsp:txBody>
      <dsp:txXfrm rot="-5400000">
        <a:off x="982347" y="3018472"/>
        <a:ext cx="2639256" cy="662088"/>
      </dsp:txXfrm>
    </dsp:sp>
    <dsp:sp modelId="{7B939CB5-18AE-4A51-95AA-FA0035BEB58F}">
      <dsp:nvSpPr>
        <dsp:cNvPr id="0" name=""/>
        <dsp:cNvSpPr/>
      </dsp:nvSpPr>
      <dsp:spPr>
        <a:xfrm>
          <a:off x="179" y="2890939"/>
          <a:ext cx="982166" cy="91715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Federal Pell  Grant</a:t>
          </a:r>
          <a:endParaRPr lang="en-US" sz="1200" b="1" kern="1200" dirty="0"/>
        </a:p>
      </dsp:txBody>
      <dsp:txXfrm>
        <a:off x="44951" y="2935711"/>
        <a:ext cx="892622" cy="827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7576-08D0-4BAD-9172-C447E44F9242}">
      <dsp:nvSpPr>
        <dsp:cNvPr id="0" name=""/>
        <dsp:cNvSpPr/>
      </dsp:nvSpPr>
      <dsp:spPr>
        <a:xfrm rot="5400000">
          <a:off x="1964653" y="-865346"/>
          <a:ext cx="733722" cy="265166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January 1, 2013 </a:t>
          </a:r>
          <a:r>
            <a:rPr lang="en-US" sz="1200" b="0" kern="1200" dirty="0" smtClean="0"/>
            <a:t>(First date to submit FAFSA)</a:t>
          </a:r>
          <a:endParaRPr lang="en-US" sz="1200" b="0" kern="1200" dirty="0"/>
        </a:p>
      </dsp:txBody>
      <dsp:txXfrm rot="-5400000">
        <a:off x="1005685" y="129439"/>
        <a:ext cx="2615843" cy="662088"/>
      </dsp:txXfrm>
    </dsp:sp>
    <dsp:sp modelId="{7147D1A1-9FB2-4448-83FE-3756C6C1A4A9}">
      <dsp:nvSpPr>
        <dsp:cNvPr id="0" name=""/>
        <dsp:cNvSpPr/>
      </dsp:nvSpPr>
      <dsp:spPr>
        <a:xfrm>
          <a:off x="179" y="1906"/>
          <a:ext cx="1005504" cy="9171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FAFSA</a:t>
          </a:r>
          <a:endParaRPr lang="en-US" sz="1200" b="1" kern="1200" dirty="0"/>
        </a:p>
      </dsp:txBody>
      <dsp:txXfrm>
        <a:off x="44951" y="46678"/>
        <a:ext cx="915960" cy="827609"/>
      </dsp:txXfrm>
    </dsp:sp>
    <dsp:sp modelId="{06B7BE32-8F87-40F2-AFC2-5AB4EAB58C7A}">
      <dsp:nvSpPr>
        <dsp:cNvPr id="0" name=""/>
        <dsp:cNvSpPr/>
      </dsp:nvSpPr>
      <dsp:spPr>
        <a:xfrm rot="5400000">
          <a:off x="1952287" y="85944"/>
          <a:ext cx="733722" cy="2675100"/>
        </a:xfrm>
        <a:prstGeom prst="round2SameRect">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Dates vary by college </a:t>
          </a:r>
          <a:r>
            <a:rPr lang="en-US" sz="1200" kern="1200" dirty="0" smtClean="0"/>
            <a:t>(Check with each college)</a:t>
          </a:r>
          <a:endParaRPr lang="en-US" sz="1200" kern="1200" dirty="0"/>
        </a:p>
      </dsp:txBody>
      <dsp:txXfrm rot="-5400000">
        <a:off x="981599" y="1092450"/>
        <a:ext cx="2639283" cy="662088"/>
      </dsp:txXfrm>
    </dsp:sp>
    <dsp:sp modelId="{11CD41D4-F4A1-424C-8CA0-23BCC4CA871F}">
      <dsp:nvSpPr>
        <dsp:cNvPr id="0" name=""/>
        <dsp:cNvSpPr/>
      </dsp:nvSpPr>
      <dsp:spPr>
        <a:xfrm>
          <a:off x="179" y="964917"/>
          <a:ext cx="981418" cy="917153"/>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College</a:t>
          </a:r>
          <a:endParaRPr lang="en-US" sz="1200" b="1" kern="1200" dirty="0"/>
        </a:p>
      </dsp:txBody>
      <dsp:txXfrm>
        <a:off x="44951" y="1009689"/>
        <a:ext cx="891874" cy="827609"/>
      </dsp:txXfrm>
    </dsp:sp>
    <dsp:sp modelId="{457AAB98-59E5-4EB6-855C-7C72B4A6C6BF}">
      <dsp:nvSpPr>
        <dsp:cNvPr id="0" name=""/>
        <dsp:cNvSpPr/>
      </dsp:nvSpPr>
      <dsp:spPr>
        <a:xfrm rot="5400000">
          <a:off x="1948200" y="1008697"/>
          <a:ext cx="733722" cy="2685075"/>
        </a:xfrm>
        <a:prstGeom prst="round2SameRect">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As soon as possible after January 1, </a:t>
          </a:r>
          <a:r>
            <a:rPr lang="en-US" sz="1200" b="1" kern="1200" dirty="0" smtClean="0"/>
            <a:t>2014.  </a:t>
          </a:r>
          <a:r>
            <a:rPr lang="en-US" sz="1200" b="1" kern="1200" dirty="0" smtClean="0"/>
            <a:t>Awards made until funds are depleted.*</a:t>
          </a:r>
          <a:endParaRPr lang="en-US" sz="1200" b="0" kern="1200" dirty="0"/>
        </a:p>
      </dsp:txBody>
      <dsp:txXfrm rot="-5400000">
        <a:off x="972524" y="2020191"/>
        <a:ext cx="2649258" cy="662088"/>
      </dsp:txXfrm>
    </dsp:sp>
    <dsp:sp modelId="{4D58670C-0F68-4BA3-A04B-34B90CAC9CCF}">
      <dsp:nvSpPr>
        <dsp:cNvPr id="0" name=""/>
        <dsp:cNvSpPr/>
      </dsp:nvSpPr>
      <dsp:spPr>
        <a:xfrm>
          <a:off x="179" y="1927928"/>
          <a:ext cx="972055" cy="917153"/>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MAP Grant</a:t>
          </a:r>
          <a:endParaRPr lang="en-US" sz="1200" b="1" kern="1200" dirty="0"/>
        </a:p>
      </dsp:txBody>
      <dsp:txXfrm>
        <a:off x="44951" y="1972700"/>
        <a:ext cx="882511" cy="827609"/>
      </dsp:txXfrm>
    </dsp:sp>
    <dsp:sp modelId="{E4BE1152-1734-485C-B1D6-66AC6918A046}">
      <dsp:nvSpPr>
        <dsp:cNvPr id="0" name=""/>
        <dsp:cNvSpPr/>
      </dsp:nvSpPr>
      <dsp:spPr>
        <a:xfrm rot="5400000">
          <a:off x="1953022" y="2011979"/>
          <a:ext cx="733722" cy="2675073"/>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June 30, </a:t>
          </a:r>
          <a:r>
            <a:rPr lang="en-US" sz="1200" b="1" kern="1200" dirty="0" smtClean="0"/>
            <a:t>2015 </a:t>
          </a:r>
          <a:r>
            <a:rPr lang="en-US" sz="1200" b="0" kern="1200" dirty="0" smtClean="0"/>
            <a:t>(at the end of the academic year)</a:t>
          </a:r>
          <a:endParaRPr lang="en-US" sz="1200" b="0" kern="1200" dirty="0"/>
        </a:p>
      </dsp:txBody>
      <dsp:txXfrm rot="-5400000">
        <a:off x="982347" y="3018472"/>
        <a:ext cx="2639256" cy="662088"/>
      </dsp:txXfrm>
    </dsp:sp>
    <dsp:sp modelId="{7B939CB5-18AE-4A51-95AA-FA0035BEB58F}">
      <dsp:nvSpPr>
        <dsp:cNvPr id="0" name=""/>
        <dsp:cNvSpPr/>
      </dsp:nvSpPr>
      <dsp:spPr>
        <a:xfrm>
          <a:off x="179" y="2890939"/>
          <a:ext cx="982166" cy="91715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t>Federal Pell  Grant</a:t>
          </a:r>
          <a:endParaRPr lang="en-US" sz="1200" b="1" kern="1200" dirty="0"/>
        </a:p>
      </dsp:txBody>
      <dsp:txXfrm>
        <a:off x="44951" y="2935711"/>
        <a:ext cx="892622" cy="827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71666-4C21-4300-A7E4-A6209A97AC5F}">
      <dsp:nvSpPr>
        <dsp:cNvPr id="0" name=""/>
        <dsp:cNvSpPr/>
      </dsp:nvSpPr>
      <dsp:spPr>
        <a:xfrm>
          <a:off x="0" y="2966442"/>
          <a:ext cx="6989711" cy="3893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sign certifying statements on the FAFSA</a:t>
          </a:r>
        </a:p>
      </dsp:txBody>
      <dsp:txXfrm>
        <a:off x="0" y="2966442"/>
        <a:ext cx="6989711" cy="389344"/>
      </dsp:txXfrm>
    </dsp:sp>
    <dsp:sp modelId="{89B3E786-E8EE-4624-B951-E06AF1BF3CA1}">
      <dsp:nvSpPr>
        <dsp:cNvPr id="0" name=""/>
        <dsp:cNvSpPr/>
      </dsp:nvSpPr>
      <dsp:spPr>
        <a:xfrm rot="10800000">
          <a:off x="0" y="2373471"/>
          <a:ext cx="6989711" cy="598811"/>
        </a:xfrm>
        <a:prstGeom prst="upArrowCallou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register for Selective Service, if male 18-25 years old</a:t>
          </a:r>
        </a:p>
      </dsp:txBody>
      <dsp:txXfrm rot="10800000">
        <a:off x="0" y="2373471"/>
        <a:ext cx="6989711" cy="389089"/>
      </dsp:txXfrm>
    </dsp:sp>
    <dsp:sp modelId="{6132724E-6F5A-49A2-84D4-C44FA69E4C60}">
      <dsp:nvSpPr>
        <dsp:cNvPr id="0" name=""/>
        <dsp:cNvSpPr/>
      </dsp:nvSpPr>
      <dsp:spPr>
        <a:xfrm rot="10800000">
          <a:off x="0" y="1780500"/>
          <a:ext cx="6989711" cy="598811"/>
        </a:xfrm>
        <a:prstGeom prst="upArrowCallou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make satisfactory academic progress </a:t>
          </a:r>
        </a:p>
      </dsp:txBody>
      <dsp:txXfrm rot="10800000">
        <a:off x="0" y="1780500"/>
        <a:ext cx="6989711" cy="389089"/>
      </dsp:txXfrm>
    </dsp:sp>
    <dsp:sp modelId="{EFD4B1B9-6753-40DB-A7C7-301B4A8833C6}">
      <dsp:nvSpPr>
        <dsp:cNvPr id="0" name=""/>
        <dsp:cNvSpPr/>
      </dsp:nvSpPr>
      <dsp:spPr>
        <a:xfrm rot="10800000">
          <a:off x="0" y="1187530"/>
          <a:ext cx="6989711" cy="598811"/>
        </a:xfrm>
        <a:prstGeom prst="upArrowCallou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have a valid Social Security Number</a:t>
          </a:r>
        </a:p>
      </dsp:txBody>
      <dsp:txXfrm rot="10800000">
        <a:off x="0" y="1187530"/>
        <a:ext cx="6989711" cy="389089"/>
      </dsp:txXfrm>
    </dsp:sp>
    <dsp:sp modelId="{EF189397-C52D-4D7D-A498-F83A74D86407}">
      <dsp:nvSpPr>
        <dsp:cNvPr id="0" name=""/>
        <dsp:cNvSpPr/>
      </dsp:nvSpPr>
      <dsp:spPr>
        <a:xfrm rot="10800000">
          <a:off x="0" y="594559"/>
          <a:ext cx="6989711" cy="598811"/>
        </a:xfrm>
        <a:prstGeom prst="upArrowCallou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enroll as a regular student in an eligible degree or certificate program</a:t>
          </a:r>
        </a:p>
      </dsp:txBody>
      <dsp:txXfrm rot="10800000">
        <a:off x="0" y="594559"/>
        <a:ext cx="6989711" cy="389089"/>
      </dsp:txXfrm>
    </dsp:sp>
    <dsp:sp modelId="{BACBB7D1-D7AB-469E-B363-FC518345C2AB}">
      <dsp:nvSpPr>
        <dsp:cNvPr id="0" name=""/>
        <dsp:cNvSpPr/>
      </dsp:nvSpPr>
      <dsp:spPr>
        <a:xfrm rot="10800000">
          <a:off x="0" y="1588"/>
          <a:ext cx="6989711" cy="598811"/>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have a high school diploma or its equivalent</a:t>
          </a:r>
          <a:endParaRPr lang="en-US" sz="1800" b="1" kern="1200" dirty="0"/>
        </a:p>
      </dsp:txBody>
      <dsp:txXfrm rot="10800000">
        <a:off x="0" y="1588"/>
        <a:ext cx="6989711" cy="389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FA37E-45BD-44A8-A922-436B7D651B95}">
      <dsp:nvSpPr>
        <dsp:cNvPr id="0" name=""/>
        <dsp:cNvSpPr/>
      </dsp:nvSpPr>
      <dsp:spPr>
        <a:xfrm>
          <a:off x="0" y="0"/>
          <a:ext cx="3571665" cy="1419145"/>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7D332E-B618-4234-89CA-CE5B66BD753A}">
      <dsp:nvSpPr>
        <dsp:cNvPr id="0" name=""/>
        <dsp:cNvSpPr/>
      </dsp:nvSpPr>
      <dsp:spPr>
        <a:xfrm>
          <a:off x="107559" y="189219"/>
          <a:ext cx="1598354" cy="104070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0C4916-49C0-4005-A4C4-994F81EAB44B}">
      <dsp:nvSpPr>
        <dsp:cNvPr id="0" name=""/>
        <dsp:cNvSpPr/>
      </dsp:nvSpPr>
      <dsp:spPr>
        <a:xfrm rot="10800000">
          <a:off x="107559" y="1419145"/>
          <a:ext cx="1598354" cy="1734510"/>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SAR</a:t>
          </a:r>
        </a:p>
        <a:p>
          <a:pPr lvl="0" algn="ctr" defTabSz="1066800">
            <a:lnSpc>
              <a:spcPct val="90000"/>
            </a:lnSpc>
            <a:spcBef>
              <a:spcPct val="0"/>
            </a:spcBef>
            <a:spcAft>
              <a:spcPct val="35000"/>
            </a:spcAft>
          </a:pPr>
          <a:r>
            <a:rPr lang="en-US" sz="1800" kern="1200" dirty="0" smtClean="0"/>
            <a:t>Student Aid Report</a:t>
          </a:r>
        </a:p>
      </dsp:txBody>
      <dsp:txXfrm rot="10800000">
        <a:off x="156714" y="1419145"/>
        <a:ext cx="1500044" cy="1685355"/>
      </dsp:txXfrm>
    </dsp:sp>
    <dsp:sp modelId="{5E4C7CA3-1890-4BBC-B115-FAD29725D9A8}">
      <dsp:nvSpPr>
        <dsp:cNvPr id="0" name=""/>
        <dsp:cNvSpPr/>
      </dsp:nvSpPr>
      <dsp:spPr>
        <a:xfrm>
          <a:off x="1865750" y="189219"/>
          <a:ext cx="1598354" cy="104070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60176-E885-4EA9-876B-C0211ADF552B}">
      <dsp:nvSpPr>
        <dsp:cNvPr id="0" name=""/>
        <dsp:cNvSpPr/>
      </dsp:nvSpPr>
      <dsp:spPr>
        <a:xfrm rot="10800000">
          <a:off x="1865750" y="1419145"/>
          <a:ext cx="1598354" cy="1734510"/>
        </a:xfrm>
        <a:prstGeom prst="round2SameRect">
          <a:avLst>
            <a:gd name="adj1" fmla="val 10500"/>
            <a:gd name="adj2" fmla="val 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ISIR</a:t>
          </a:r>
        </a:p>
        <a:p>
          <a:pPr lvl="0" algn="ctr" defTabSz="1066800">
            <a:lnSpc>
              <a:spcPct val="90000"/>
            </a:lnSpc>
            <a:spcBef>
              <a:spcPct val="0"/>
            </a:spcBef>
            <a:spcAft>
              <a:spcPct val="35000"/>
            </a:spcAft>
          </a:pPr>
          <a:r>
            <a:rPr lang="en-US" sz="1800" kern="1200" dirty="0" smtClean="0"/>
            <a:t>Institutional Student Information Record</a:t>
          </a:r>
          <a:endParaRPr lang="en-US" sz="1800" b="1" kern="1200" dirty="0"/>
        </a:p>
      </dsp:txBody>
      <dsp:txXfrm rot="10800000">
        <a:off x="1914905" y="1419145"/>
        <a:ext cx="1500044" cy="1685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997C1-B5CA-4F18-B848-0DB3600AFD3A}">
      <dsp:nvSpPr>
        <dsp:cNvPr id="0" name=""/>
        <dsp:cNvSpPr/>
      </dsp:nvSpPr>
      <dsp:spPr>
        <a:xfrm>
          <a:off x="0" y="940"/>
          <a:ext cx="5689405" cy="7361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ym typeface="Wingdings"/>
            </a:rPr>
            <a:t></a:t>
          </a:r>
          <a:r>
            <a:rPr lang="en-US" sz="2400" b="1" kern="1200" dirty="0" smtClean="0"/>
            <a:t>Accept the awards </a:t>
          </a:r>
          <a:endParaRPr lang="en-US" sz="2400" b="1" kern="1200" dirty="0"/>
        </a:p>
      </dsp:txBody>
      <dsp:txXfrm>
        <a:off x="35935" y="36875"/>
        <a:ext cx="5617535" cy="664262"/>
      </dsp:txXfrm>
    </dsp:sp>
    <dsp:sp modelId="{65AAC230-25A9-4F44-8E38-C72926E38416}">
      <dsp:nvSpPr>
        <dsp:cNvPr id="0" name=""/>
        <dsp:cNvSpPr/>
      </dsp:nvSpPr>
      <dsp:spPr>
        <a:xfrm>
          <a:off x="0" y="748787"/>
          <a:ext cx="5689405" cy="736132"/>
        </a:xfrm>
        <a:prstGeom prst="round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28600" lvl="0" indent="-228600" algn="l" defTabSz="800100">
            <a:lnSpc>
              <a:spcPct val="90000"/>
            </a:lnSpc>
            <a:spcBef>
              <a:spcPct val="0"/>
            </a:spcBef>
            <a:spcAft>
              <a:spcPct val="35000"/>
            </a:spcAft>
          </a:pPr>
          <a:r>
            <a:rPr lang="en-US" sz="1800" kern="1200" dirty="0" smtClean="0">
              <a:sym typeface="Wingdings"/>
            </a:rPr>
            <a:t> </a:t>
          </a:r>
          <a:r>
            <a:rPr lang="en-US" sz="1800" kern="1200" dirty="0" smtClean="0"/>
            <a:t>Submit all </a:t>
          </a:r>
          <a:r>
            <a:rPr lang="en-US" sz="2400" b="1" kern="1200" dirty="0" smtClean="0"/>
            <a:t>paperwork and information required </a:t>
          </a:r>
          <a:endParaRPr lang="en-US" sz="1800" kern="1200" dirty="0" smtClean="0"/>
        </a:p>
      </dsp:txBody>
      <dsp:txXfrm>
        <a:off x="35935" y="784722"/>
        <a:ext cx="5617535" cy="664262"/>
      </dsp:txXfrm>
    </dsp:sp>
    <dsp:sp modelId="{7948C272-5FD7-4FB3-A9EA-5F9CBBE148BD}">
      <dsp:nvSpPr>
        <dsp:cNvPr id="0" name=""/>
        <dsp:cNvSpPr/>
      </dsp:nvSpPr>
      <dsp:spPr>
        <a:xfrm>
          <a:off x="0" y="1496634"/>
          <a:ext cx="5689405" cy="736132"/>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28600" lvl="0" indent="-228600" algn="l" defTabSz="800100">
            <a:lnSpc>
              <a:spcPct val="90000"/>
            </a:lnSpc>
            <a:spcBef>
              <a:spcPct val="0"/>
            </a:spcBef>
            <a:spcAft>
              <a:spcPct val="35000"/>
            </a:spcAft>
          </a:pPr>
          <a:r>
            <a:rPr lang="en-US" sz="1800" kern="1200" dirty="0" smtClean="0">
              <a:sym typeface="Wingdings"/>
            </a:rPr>
            <a:t> </a:t>
          </a:r>
          <a:r>
            <a:rPr lang="en-US" sz="1800" kern="1200" dirty="0" smtClean="0"/>
            <a:t>Enroll in classes and meet </a:t>
          </a:r>
          <a:r>
            <a:rPr lang="en-US" sz="2400" b="1" kern="1200" dirty="0" smtClean="0"/>
            <a:t>Satisfactory Academic Progress  </a:t>
          </a:r>
          <a:r>
            <a:rPr lang="en-US" sz="1800" kern="1200" dirty="0" smtClean="0"/>
            <a:t>(SAP) standards </a:t>
          </a:r>
        </a:p>
      </dsp:txBody>
      <dsp:txXfrm>
        <a:off x="35935" y="1532569"/>
        <a:ext cx="5617535" cy="664262"/>
      </dsp:txXfrm>
    </dsp:sp>
    <dsp:sp modelId="{01491750-5581-47F1-9B7F-8D881878FA21}">
      <dsp:nvSpPr>
        <dsp:cNvPr id="0" name=""/>
        <dsp:cNvSpPr/>
      </dsp:nvSpPr>
      <dsp:spPr>
        <a:xfrm>
          <a:off x="0" y="2244481"/>
          <a:ext cx="5689405" cy="73613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28600" lvl="0" indent="-228600" algn="l" defTabSz="800100">
            <a:lnSpc>
              <a:spcPct val="90000"/>
            </a:lnSpc>
            <a:spcBef>
              <a:spcPct val="0"/>
            </a:spcBef>
            <a:spcAft>
              <a:spcPct val="35000"/>
            </a:spcAft>
          </a:pPr>
          <a:r>
            <a:rPr lang="en-US" sz="1800" kern="1200" dirty="0" smtClean="0">
              <a:sym typeface="Wingdings"/>
            </a:rPr>
            <a:t> </a:t>
          </a:r>
          <a:r>
            <a:rPr lang="en-US" sz="1800" kern="1200" dirty="0" smtClean="0"/>
            <a:t>Complete </a:t>
          </a:r>
          <a:r>
            <a:rPr lang="en-US" sz="2400" b="1" kern="1200" dirty="0" smtClean="0"/>
            <a:t>pre-loan counseling </a:t>
          </a:r>
          <a:r>
            <a:rPr lang="en-US" sz="1800" kern="1200" dirty="0" smtClean="0"/>
            <a:t>(</a:t>
          </a:r>
          <a:r>
            <a:rPr lang="en-US" sz="1800" b="0" kern="1200" dirty="0" smtClean="0"/>
            <a:t>entrance counseling</a:t>
          </a:r>
          <a:r>
            <a:rPr lang="en-US" sz="1800" kern="1200" dirty="0" smtClean="0"/>
            <a:t>) if the student is a new loan borrower </a:t>
          </a:r>
        </a:p>
      </dsp:txBody>
      <dsp:txXfrm>
        <a:off x="35935" y="2280416"/>
        <a:ext cx="5617535" cy="664262"/>
      </dsp:txXfrm>
    </dsp:sp>
    <dsp:sp modelId="{BBF77F28-935B-4735-9F87-CA27DC26BCB0}">
      <dsp:nvSpPr>
        <dsp:cNvPr id="0" name=""/>
        <dsp:cNvSpPr/>
      </dsp:nvSpPr>
      <dsp:spPr>
        <a:xfrm>
          <a:off x="0" y="2992327"/>
          <a:ext cx="5689405" cy="736132"/>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28600" lvl="0" indent="-228600" algn="l" defTabSz="800100">
            <a:lnSpc>
              <a:spcPct val="90000"/>
            </a:lnSpc>
            <a:spcBef>
              <a:spcPct val="0"/>
            </a:spcBef>
            <a:spcAft>
              <a:spcPct val="35000"/>
            </a:spcAft>
          </a:pPr>
          <a:r>
            <a:rPr lang="en-US" sz="1800" kern="1200" dirty="0" smtClean="0">
              <a:sym typeface="Wingdings"/>
            </a:rPr>
            <a:t> </a:t>
          </a:r>
          <a:r>
            <a:rPr lang="en-US" sz="2400" b="1" kern="1200" dirty="0" smtClean="0"/>
            <a:t>Pay past due charges </a:t>
          </a:r>
          <a:r>
            <a:rPr lang="en-US" sz="1800" kern="1200" dirty="0" smtClean="0"/>
            <a:t>on a student account </a:t>
          </a:r>
        </a:p>
      </dsp:txBody>
      <dsp:txXfrm>
        <a:off x="35935" y="3028262"/>
        <a:ext cx="5617535" cy="664262"/>
      </dsp:txXfrm>
    </dsp:sp>
    <dsp:sp modelId="{AF89F9C1-6FBB-4B1B-A780-EB16649FDFBA}">
      <dsp:nvSpPr>
        <dsp:cNvPr id="0" name=""/>
        <dsp:cNvSpPr/>
      </dsp:nvSpPr>
      <dsp:spPr>
        <a:xfrm>
          <a:off x="0" y="3740174"/>
          <a:ext cx="5689405" cy="736132"/>
        </a:xfrm>
        <a:prstGeom prst="round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28600" lvl="0" indent="-228600" algn="l" defTabSz="800100">
            <a:lnSpc>
              <a:spcPct val="90000"/>
            </a:lnSpc>
            <a:spcBef>
              <a:spcPct val="0"/>
            </a:spcBef>
            <a:spcAft>
              <a:spcPct val="35000"/>
            </a:spcAft>
          </a:pPr>
          <a:r>
            <a:rPr lang="en-US" sz="1800" kern="1200" dirty="0" smtClean="0">
              <a:sym typeface="Wingdings"/>
            </a:rPr>
            <a:t> </a:t>
          </a:r>
          <a:r>
            <a:rPr lang="en-US" sz="1800" kern="1200" dirty="0" smtClean="0"/>
            <a:t>Make arrangements to </a:t>
          </a:r>
          <a:r>
            <a:rPr lang="en-US" sz="2400" b="1" kern="1200" dirty="0" smtClean="0"/>
            <a:t>clear holds </a:t>
          </a:r>
          <a:r>
            <a:rPr lang="en-US" sz="1800" kern="1200" dirty="0" smtClean="0"/>
            <a:t>set on a student account </a:t>
          </a:r>
        </a:p>
      </dsp:txBody>
      <dsp:txXfrm>
        <a:off x="35935" y="3776109"/>
        <a:ext cx="5617535" cy="664262"/>
      </dsp:txXfrm>
    </dsp:sp>
    <dsp:sp modelId="{FDF1FF93-E55C-4453-BEA5-5F0CA8BE52B5}">
      <dsp:nvSpPr>
        <dsp:cNvPr id="0" name=""/>
        <dsp:cNvSpPr/>
      </dsp:nvSpPr>
      <dsp:spPr>
        <a:xfrm>
          <a:off x="0" y="4488021"/>
          <a:ext cx="5689405" cy="73613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28600" lvl="0" indent="-228600" algn="l" defTabSz="800100">
            <a:lnSpc>
              <a:spcPct val="90000"/>
            </a:lnSpc>
            <a:spcBef>
              <a:spcPct val="0"/>
            </a:spcBef>
            <a:spcAft>
              <a:spcPct val="35000"/>
            </a:spcAft>
          </a:pPr>
          <a:r>
            <a:rPr lang="en-US" sz="1800" kern="1200" dirty="0" smtClean="0">
              <a:sym typeface="Wingdings"/>
            </a:rPr>
            <a:t> </a:t>
          </a:r>
          <a:r>
            <a:rPr lang="en-US" sz="1800" kern="1200" dirty="0" smtClean="0"/>
            <a:t>The method and time of disbursement varies depending on the </a:t>
          </a:r>
          <a:r>
            <a:rPr lang="en-US" sz="2400" b="1" kern="1200" dirty="0" smtClean="0"/>
            <a:t>type of financial aid</a:t>
          </a:r>
          <a:endParaRPr lang="en-US" sz="1800" kern="1200" dirty="0" smtClean="0"/>
        </a:p>
      </dsp:txBody>
      <dsp:txXfrm>
        <a:off x="35935" y="4523956"/>
        <a:ext cx="5617535" cy="6642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884414" y="8946774"/>
            <a:ext cx="2972098" cy="470309"/>
          </a:xfrm>
          <a:prstGeom prst="rect">
            <a:avLst/>
          </a:prstGeom>
        </p:spPr>
        <p:txBody>
          <a:bodyPr vert="horz" lIns="87974" tIns="43987" rIns="87974" bIns="43987" rtlCol="0" anchor="b"/>
          <a:lstStyle>
            <a:lvl1pPr algn="r">
              <a:defRPr sz="1200"/>
            </a:lvl1pPr>
          </a:lstStyle>
          <a:p>
            <a:fld id="{3D6C1754-2595-4677-9F65-24C85F465FBC}" type="slidenum">
              <a:rPr lang="en-US" smtClean="0"/>
              <a:t>‹#›</a:t>
            </a:fld>
            <a:endParaRPr lang="en-US"/>
          </a:p>
        </p:txBody>
      </p:sp>
    </p:spTree>
    <p:extLst>
      <p:ext uri="{BB962C8B-B14F-4D97-AF65-F5344CB8AC3E}">
        <p14:creationId xmlns:p14="http://schemas.microsoft.com/office/powerpoint/2010/main" val="1932102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1851" cy="471488"/>
          </a:xfrm>
          <a:prstGeom prst="rect">
            <a:avLst/>
          </a:prstGeom>
        </p:spPr>
        <p:txBody>
          <a:bodyPr vert="horz" lIns="94178" tIns="47088" rIns="94178" bIns="47088" rtlCol="0"/>
          <a:lstStyle>
            <a:lvl1pPr algn="l" fontAlgn="auto">
              <a:spcBef>
                <a:spcPts val="0"/>
              </a:spcBef>
              <a:spcAft>
                <a:spcPts val="0"/>
              </a:spcAft>
              <a:defRPr sz="1200">
                <a:latin typeface="+mn-lt"/>
              </a:defRPr>
            </a:lvl1pPr>
          </a:lstStyle>
          <a:p>
            <a:pPr>
              <a:defRPr/>
            </a:pPr>
            <a:r>
              <a:rPr lang="es-MX"/>
              <a:t>Module #: Title</a:t>
            </a:r>
          </a:p>
        </p:txBody>
      </p:sp>
      <p:sp>
        <p:nvSpPr>
          <p:cNvPr id="3" name="Date Placeholder 2"/>
          <p:cNvSpPr>
            <a:spLocks noGrp="1"/>
          </p:cNvSpPr>
          <p:nvPr>
            <p:ph type="dt" idx="1"/>
          </p:nvPr>
        </p:nvSpPr>
        <p:spPr>
          <a:xfrm>
            <a:off x="3884623" y="1"/>
            <a:ext cx="2971850" cy="471488"/>
          </a:xfrm>
          <a:prstGeom prst="rect">
            <a:avLst/>
          </a:prstGeom>
        </p:spPr>
        <p:txBody>
          <a:bodyPr vert="horz" lIns="94178" tIns="47088" rIns="94178" bIns="47088" rtlCol="0"/>
          <a:lstStyle>
            <a:lvl1pPr algn="r" fontAlgn="auto">
              <a:spcBef>
                <a:spcPts val="0"/>
              </a:spcBef>
              <a:spcAft>
                <a:spcPts val="0"/>
              </a:spcAft>
              <a:defRPr sz="1200">
                <a:latin typeface="+mn-lt"/>
              </a:defRPr>
            </a:lvl1pPr>
          </a:lstStyle>
          <a:p>
            <a:pPr>
              <a:defRPr/>
            </a:pPr>
            <a:fld id="{4315AFDC-40C2-4E83-ABD3-AA0C22C922B1}" type="datetimeFigureOut">
              <a:rPr lang="en-US"/>
              <a:pPr>
                <a:defRPr/>
              </a:pPr>
              <a:t>5/1/2013</a:t>
            </a:fld>
            <a:endParaRPr lang="es-MX" dirty="0"/>
          </a:p>
        </p:txBody>
      </p:sp>
      <p:sp>
        <p:nvSpPr>
          <p:cNvPr id="4" name="Slide Image Placeholder 3"/>
          <p:cNvSpPr>
            <a:spLocks noGrp="1" noRot="1" noChangeAspect="1"/>
          </p:cNvSpPr>
          <p:nvPr>
            <p:ph type="sldImg" idx="2"/>
          </p:nvPr>
        </p:nvSpPr>
        <p:spPr>
          <a:xfrm>
            <a:off x="1076325" y="708025"/>
            <a:ext cx="4705350" cy="3530600"/>
          </a:xfrm>
          <a:prstGeom prst="rect">
            <a:avLst/>
          </a:prstGeom>
          <a:noFill/>
          <a:ln w="12700">
            <a:solidFill>
              <a:prstClr val="black"/>
            </a:solidFill>
          </a:ln>
        </p:spPr>
        <p:txBody>
          <a:bodyPr vert="horz" lIns="94178" tIns="47088" rIns="94178" bIns="47088" rtlCol="0" anchor="ctr"/>
          <a:lstStyle/>
          <a:p>
            <a:pPr lvl="0"/>
            <a:endParaRPr lang="es-MX" noProof="0" dirty="0" smtClean="0"/>
          </a:p>
        </p:txBody>
      </p:sp>
      <p:sp>
        <p:nvSpPr>
          <p:cNvPr id="5" name="Notes Placeholder 4"/>
          <p:cNvSpPr>
            <a:spLocks noGrp="1"/>
          </p:cNvSpPr>
          <p:nvPr>
            <p:ph type="body" sz="quarter" idx="3"/>
          </p:nvPr>
        </p:nvSpPr>
        <p:spPr>
          <a:xfrm>
            <a:off x="686870" y="4475163"/>
            <a:ext cx="5484263" cy="4235450"/>
          </a:xfrm>
          <a:prstGeom prst="rect">
            <a:avLst/>
          </a:prstGeom>
        </p:spPr>
        <p:txBody>
          <a:bodyPr vert="horz" lIns="94178" tIns="47088" rIns="94178" bIns="470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MX" noProof="0" smtClean="0"/>
          </a:p>
        </p:txBody>
      </p:sp>
      <p:sp>
        <p:nvSpPr>
          <p:cNvPr id="6" name="Footer Placeholder 5"/>
          <p:cNvSpPr>
            <a:spLocks noGrp="1"/>
          </p:cNvSpPr>
          <p:nvPr>
            <p:ph type="ftr" sz="quarter" idx="4"/>
          </p:nvPr>
        </p:nvSpPr>
        <p:spPr>
          <a:xfrm>
            <a:off x="3" y="8945565"/>
            <a:ext cx="2971851" cy="471487"/>
          </a:xfrm>
          <a:prstGeom prst="rect">
            <a:avLst/>
          </a:prstGeom>
        </p:spPr>
        <p:txBody>
          <a:bodyPr vert="horz" lIns="94178" tIns="47088" rIns="94178" bIns="47088" rtlCol="0" anchor="b"/>
          <a:lstStyle>
            <a:lvl1pPr algn="l" fontAlgn="auto">
              <a:spcBef>
                <a:spcPts val="0"/>
              </a:spcBef>
              <a:spcAft>
                <a:spcPts val="0"/>
              </a:spcAft>
              <a:defRPr sz="1200">
                <a:latin typeface="+mn-lt"/>
              </a:defRPr>
            </a:lvl1pPr>
          </a:lstStyle>
          <a:p>
            <a:pPr>
              <a:defRPr/>
            </a:pPr>
            <a:endParaRPr lang="es-MX"/>
          </a:p>
        </p:txBody>
      </p:sp>
      <p:sp>
        <p:nvSpPr>
          <p:cNvPr id="7" name="Slide Number Placeholder 6"/>
          <p:cNvSpPr>
            <a:spLocks noGrp="1"/>
          </p:cNvSpPr>
          <p:nvPr>
            <p:ph type="sldNum" sz="quarter" idx="5"/>
          </p:nvPr>
        </p:nvSpPr>
        <p:spPr>
          <a:xfrm>
            <a:off x="3884623" y="8945565"/>
            <a:ext cx="2971850" cy="471487"/>
          </a:xfrm>
          <a:prstGeom prst="rect">
            <a:avLst/>
          </a:prstGeom>
        </p:spPr>
        <p:txBody>
          <a:bodyPr vert="horz" lIns="94178" tIns="47088" rIns="94178" bIns="47088" rtlCol="0" anchor="b"/>
          <a:lstStyle>
            <a:lvl1pPr algn="r" fontAlgn="auto">
              <a:spcBef>
                <a:spcPts val="0"/>
              </a:spcBef>
              <a:spcAft>
                <a:spcPts val="0"/>
              </a:spcAft>
              <a:defRPr sz="1200">
                <a:latin typeface="+mn-lt"/>
              </a:defRPr>
            </a:lvl1pPr>
          </a:lstStyle>
          <a:p>
            <a:pPr>
              <a:defRPr/>
            </a:pPr>
            <a:fld id="{841E72A5-B0B8-464E-ACF0-1FEE702BDE00}" type="slidenum">
              <a:rPr lang="es-MX"/>
              <a:pPr>
                <a:defRPr/>
              </a:pPr>
              <a:t>‹#›</a:t>
            </a:fld>
            <a:endParaRPr lang="es-MX" dirty="0"/>
          </a:p>
        </p:txBody>
      </p:sp>
    </p:spTree>
    <p:extLst>
      <p:ext uri="{BB962C8B-B14F-4D97-AF65-F5344CB8AC3E}">
        <p14:creationId xmlns:p14="http://schemas.microsoft.com/office/powerpoint/2010/main" val="10472183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 name="Slide Number Placeholder 4"/>
          <p:cNvSpPr>
            <a:spLocks noGrp="1"/>
          </p:cNvSpPr>
          <p:nvPr>
            <p:ph type="sldNum" sz="quarter" idx="5"/>
          </p:nvPr>
        </p:nvSpPr>
        <p:spPr/>
        <p:txBody>
          <a:bodyPr/>
          <a:lstStyle/>
          <a:p>
            <a:pPr>
              <a:defRPr/>
            </a:pPr>
            <a:fld id="{61AE1E0C-67CE-4FC4-B60D-83E24AEB19F7}" type="slidenum">
              <a:rPr lang="es-MX" smtClean="0"/>
              <a:pPr>
                <a:defRPr/>
              </a:pPr>
              <a:t>1</a:t>
            </a:fld>
            <a:endParaRPr lang="es-MX" dirty="0"/>
          </a:p>
        </p:txBody>
      </p:sp>
      <p:sp>
        <p:nvSpPr>
          <p:cNvPr id="6" name="Footer Placeholder 5"/>
          <p:cNvSpPr>
            <a:spLocks noGrp="1"/>
          </p:cNvSpPr>
          <p:nvPr>
            <p:ph type="ftr" sz="quarter" idx="10"/>
          </p:nvPr>
        </p:nvSpPr>
        <p:spPr/>
        <p:txBody>
          <a:bodyPr/>
          <a:lstStyle/>
          <a:p>
            <a:pPr>
              <a:defRPr/>
            </a:pPr>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5076"/>
            <a:fld id="{BACE1630-F657-4B2B-AC21-1464F8636F1C}" type="slidenum">
              <a:rPr lang="en-US" smtClean="0"/>
              <a:pPr defTabSz="925076"/>
              <a:t>16</a:t>
            </a:fld>
            <a:endParaRPr lang="en-US" dirty="0" smtClean="0"/>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xfrm>
            <a:off x="952500" y="4419895"/>
            <a:ext cx="5029200" cy="4238387"/>
          </a:xfrm>
          <a:noFill/>
          <a:ln/>
        </p:spPr>
        <p:txBody>
          <a:bodyPr/>
          <a:lstStyle/>
          <a:p>
            <a:r>
              <a:rPr lang="en-US" dirty="0" smtClean="0"/>
              <a:t>The U.S. Department of Education is the nation’s largest source of student aid.  </a:t>
            </a:r>
          </a:p>
          <a:p>
            <a:endParaRPr lang="en-US" dirty="0" smtClean="0"/>
          </a:p>
          <a:p>
            <a:r>
              <a:rPr lang="en-US" dirty="0" smtClean="0"/>
              <a:t>The </a:t>
            </a:r>
            <a:r>
              <a:rPr lang="en-US" b="1" dirty="0" smtClean="0"/>
              <a:t>Pell Grant</a:t>
            </a:r>
            <a:r>
              <a:rPr lang="en-US" dirty="0" smtClean="0"/>
              <a:t> is available to undergraduate students and is the largest grant program administered on a federal level.  It may be used for any educational expense, such as tuition and fees, room and board, and living expenses. Award amounts are dependent on funding approved by the Federal government and are calculated by the college.</a:t>
            </a:r>
          </a:p>
          <a:p>
            <a:endParaRPr lang="en-US" dirty="0" smtClean="0"/>
          </a:p>
          <a:p>
            <a:r>
              <a:rPr lang="en-US" dirty="0" smtClean="0"/>
              <a:t>The </a:t>
            </a:r>
            <a:r>
              <a:rPr lang="en-US" b="1" dirty="0" smtClean="0"/>
              <a:t>Iraq and Afghanistan Service Grant</a:t>
            </a:r>
            <a:r>
              <a:rPr lang="en-US" dirty="0" smtClean="0"/>
              <a:t> is available to t students whose parent or guardian was a member of the U.S. Armed Forces and died as a result of service performed in Iraq or Afghanistan after September 11, 2001. </a:t>
            </a:r>
          </a:p>
          <a:p>
            <a:endParaRPr lang="en-US" dirty="0" smtClean="0"/>
          </a:p>
          <a:p>
            <a:r>
              <a:rPr lang="en-US" b="1" dirty="0" smtClean="0"/>
              <a:t>Teacher Education Assistance for College and Higher Education (TEACH) </a:t>
            </a:r>
            <a:r>
              <a:rPr lang="en-US" dirty="0" smtClean="0"/>
              <a:t>grants reward undergraduates, post baccalaureate, and graduate level students who are or will be taking course work necessary to become elementary or secondary teacher; recipients must sign an Agreement to Serve saying they will teach full-time in designated teacher shortage areas for 4 years (within 8 years of completing an academic program). </a:t>
            </a:r>
          </a:p>
          <a:p>
            <a:endParaRPr lang="en-US" dirty="0" smtClean="0"/>
          </a:p>
          <a:p>
            <a:pPr defTabSz="928299">
              <a:defRPr/>
            </a:pPr>
            <a:r>
              <a:rPr lang="en-US" b="1" dirty="0"/>
              <a:t>Campus-Based Programs</a:t>
            </a:r>
            <a:r>
              <a:rPr lang="en-US" dirty="0"/>
              <a:t> are administered directly by the financial aid office at each participating school. Not all schools participate in all three programs, so check with a school's financial aid office to find out which programs they participate in.  How much aid a student can receive from each of these programs depends on financial need, on the amount of other aid received, and on the availability of funds at a particular college.  Unlike the Federal Pell Grant Program, which provides funds to every eligible student, the campus-based programs provide a certain amount of funds for each participating school to administer each year. When the money for a program is gone, no more awards can be made from that program for that year. Each school sets its own deadlines for campus-based funds. </a:t>
            </a:r>
          </a:p>
          <a:p>
            <a:endParaRPr lang="en-US" dirty="0" smtClean="0"/>
          </a:p>
          <a:p>
            <a:r>
              <a:rPr lang="en-US" dirty="0" smtClean="0"/>
              <a:t>The </a:t>
            </a:r>
            <a:r>
              <a:rPr lang="en-US" b="1" dirty="0" smtClean="0"/>
              <a:t>FSEOG </a:t>
            </a:r>
            <a:r>
              <a:rPr lang="en-US" dirty="0" smtClean="0"/>
              <a:t>gives priority to exceptionally needy students (in lowest EFC order) and Federal Pell Grant recipients.  It is available to undergraduate students.  The award amount is calculated on the basis of the student's </a:t>
            </a:r>
            <a:r>
              <a:rPr lang="en-US" i="1" dirty="0" smtClean="0"/>
              <a:t>need</a:t>
            </a:r>
            <a:r>
              <a:rPr lang="en-US" dirty="0" smtClean="0"/>
              <a:t> and availability of funds at the college.  The college determines eligibility and students are notified via the financial aid award letter.</a:t>
            </a:r>
          </a:p>
          <a:p>
            <a:endParaRPr lang="en-US" b="1" dirty="0" smtClean="0"/>
          </a:p>
          <a:p>
            <a:r>
              <a:rPr lang="en-US" dirty="0" smtClean="0"/>
              <a:t>To apply for state and federal financial aid programs, the FAFSA must be completed.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4993"/>
            <a:fld id="{3EC5DA1C-4D13-4C0D-A170-4FA4440F4E5A}" type="slidenum">
              <a:rPr lang="en-US" smtClean="0"/>
              <a:pPr defTabSz="924993"/>
              <a:t>17</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1" y="4472218"/>
            <a:ext cx="5029200" cy="4369202"/>
          </a:xfrm>
          <a:noFill/>
          <a:ln/>
        </p:spPr>
        <p:txBody>
          <a:bodyPr/>
          <a:lstStyle/>
          <a:p>
            <a:r>
              <a:rPr lang="en-US" dirty="0" smtClean="0"/>
              <a:t>The </a:t>
            </a:r>
            <a:r>
              <a:rPr lang="en-US" b="1" dirty="0" smtClean="0"/>
              <a:t>Free Application for Federal Student Aid (FAFSA</a:t>
            </a:r>
            <a:r>
              <a:rPr lang="en-US" dirty="0" smtClean="0"/>
              <a:t>) is required to determine a student’s eligibility for federal and state grants as well as student loans, and other types of aid that are administered by the college or university.  By completing a FAFSA, students are considered and may qualify for some or all of the following need-based grants: </a:t>
            </a:r>
            <a:r>
              <a:rPr lang="en-US" b="1" dirty="0" smtClean="0"/>
              <a:t>Pell</a:t>
            </a:r>
            <a:r>
              <a:rPr lang="en-US" dirty="0" smtClean="0"/>
              <a:t>, </a:t>
            </a:r>
            <a:r>
              <a:rPr lang="en-US" b="1" dirty="0" smtClean="0"/>
              <a:t>FSEOG</a:t>
            </a:r>
            <a:r>
              <a:rPr lang="en-US" dirty="0" smtClean="0"/>
              <a:t>, and </a:t>
            </a:r>
            <a:r>
              <a:rPr lang="en-US" b="1" dirty="0" smtClean="0"/>
              <a:t>MAP</a:t>
            </a:r>
            <a:r>
              <a:rPr lang="en-US" dirty="0" smtClean="0"/>
              <a:t>.  </a:t>
            </a:r>
          </a:p>
          <a:p>
            <a:pPr eaLnBrk="1" hangingPunct="1"/>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defTabSz="912732">
              <a:defRPr/>
            </a:pPr>
            <a:fld id="{D5471B3F-1C9A-4A4F-BD3D-B8C2B9B0DE0F}" type="slidenum">
              <a:rPr lang="en-US" smtClean="0"/>
              <a:pPr defTabSz="912732">
                <a:defRPr/>
              </a:pPr>
              <a:t>18</a:t>
            </a:fld>
            <a:endParaRPr lang="en-US" dirty="0"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a:ln/>
        </p:spPr>
        <p:txBody>
          <a:bodyPr/>
          <a:lstStyle/>
          <a:p>
            <a:pPr>
              <a:defRPr/>
            </a:pPr>
            <a:r>
              <a:rPr lang="en-US" dirty="0" smtClean="0"/>
              <a:t>Know the borrowing basics and be sure to research your loan options carefully.</a:t>
            </a:r>
          </a:p>
          <a:p>
            <a:pPr>
              <a:defRPr/>
            </a:pPr>
            <a:r>
              <a:rPr lang="en-US" dirty="0" smtClean="0"/>
              <a:t> </a:t>
            </a:r>
          </a:p>
          <a:p>
            <a:pPr marL="220991" indent="-220991">
              <a:buFont typeface="Arial" pitchFamily="34" charset="0"/>
              <a:buChar char="•"/>
              <a:defRPr/>
            </a:pPr>
            <a:r>
              <a:rPr lang="en-US" b="1" dirty="0" smtClean="0"/>
              <a:t>What is a loan?</a:t>
            </a:r>
          </a:p>
          <a:p>
            <a:pPr marL="220991" indent="-220991">
              <a:defRPr/>
            </a:pPr>
            <a:r>
              <a:rPr lang="en-US" dirty="0" smtClean="0"/>
              <a:t>	A loan is a type of “self-help” aid that lets students borrow money from the government, banks or other lending institutions. However, loans must be paid back with added interest.  Always borrow conservatively, accepting only the amount of money needed.  After all, loans can be a lot of help, but the more money you borrow the more money you will have to pay back </a:t>
            </a:r>
            <a:r>
              <a:rPr lang="en-US" i="1" dirty="0" smtClean="0"/>
              <a:t>with interest</a:t>
            </a:r>
            <a:r>
              <a:rPr lang="en-US" dirty="0" smtClean="0"/>
              <a:t>.  </a:t>
            </a:r>
          </a:p>
          <a:p>
            <a:pPr marL="220991" indent="-220991">
              <a:buFont typeface="Arial" pitchFamily="34" charset="0"/>
              <a:buChar char="•"/>
              <a:defRPr/>
            </a:pPr>
            <a:r>
              <a:rPr lang="en-US" b="1" dirty="0" smtClean="0"/>
              <a:t>How are loans awarded?</a:t>
            </a:r>
          </a:p>
          <a:p>
            <a:pPr marL="220991" indent="-220991">
              <a:defRPr/>
            </a:pPr>
            <a:r>
              <a:rPr lang="en-US" dirty="0" smtClean="0"/>
              <a:t>	Know that loans can be awarded based on financial need (subsidized loans) or not on financial need (unsubsidized loans).  Loan eligibility will be determined after grants, scholarships and Federal Work-Study programs have been considered.  </a:t>
            </a:r>
          </a:p>
          <a:p>
            <a:pPr marL="220991" indent="-220991">
              <a:buFont typeface="Arial" pitchFamily="34" charset="0"/>
              <a:buChar char="•"/>
              <a:defRPr/>
            </a:pPr>
            <a:r>
              <a:rPr lang="en-US" b="1" dirty="0" smtClean="0"/>
              <a:t>Types of loans…</a:t>
            </a:r>
          </a:p>
          <a:p>
            <a:pPr marL="220991" indent="-220991">
              <a:defRPr/>
            </a:pPr>
            <a:r>
              <a:rPr lang="en-US" dirty="0" smtClean="0"/>
              <a:t>	As you start to evaluate loan options, keep in mind that there are student loans, parent loans, alternative loans and consolidation loans.  Know your options as well as your borrower rights and responsibilities.</a:t>
            </a:r>
          </a:p>
          <a:p>
            <a:pPr marL="220991" indent="-220991">
              <a:buFont typeface="Arial" pitchFamily="34" charset="0"/>
              <a:buChar char="•"/>
              <a:defRPr/>
            </a:pPr>
            <a:r>
              <a:rPr lang="en-US" b="1" dirty="0" smtClean="0"/>
              <a:t>Basics you should know…</a:t>
            </a:r>
          </a:p>
          <a:p>
            <a:pPr marL="220991" indent="-220991">
              <a:defRPr/>
            </a:pPr>
            <a:r>
              <a:rPr lang="en-US" dirty="0" smtClean="0"/>
              <a:t>	To ensure proper management of your student debt, know:  (1) the source of the loan; (2) whether it is subsidized or unsubsidized; (3) the interest rate; (3) repayment options; and (4) grace periods.</a:t>
            </a:r>
            <a:endParaRPr lang="en-US" dirty="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25076"/>
            <a:fld id="{92F9C037-2875-4FF7-A342-D7E0A17127A9}" type="slidenum">
              <a:rPr lang="en-US" smtClean="0"/>
              <a:pPr defTabSz="925076"/>
              <a:t>19</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a:t>Borrow responsibly!  Both you and your parents can borrow from a variety of loan programs to help with your educational expenses.  These funds require repayment, usually with interest.   </a:t>
            </a:r>
          </a:p>
          <a:p>
            <a:pPr lvl="0"/>
            <a:endParaRPr lang="en-US" dirty="0"/>
          </a:p>
          <a:p>
            <a:pPr lvl="0"/>
            <a:r>
              <a:rPr lang="en-US" dirty="0"/>
              <a:t>The </a:t>
            </a:r>
            <a:r>
              <a:rPr lang="en-US" b="1" dirty="0"/>
              <a:t>Perkins Loan </a:t>
            </a:r>
            <a:r>
              <a:rPr lang="en-US" dirty="0"/>
              <a:t>is a subsidized loan.  This means that the federal government pays the interest while you are in school at least half-time, and for 9 months after you separate from the school. The interest rate is 5% and a 10-year repayment period applies. The college acts as the lender and uses a limited pool of funds. </a:t>
            </a:r>
          </a:p>
          <a:p>
            <a:pPr lvl="0"/>
            <a:endParaRPr lang="en-US" dirty="0"/>
          </a:p>
          <a:p>
            <a:pPr lvl="0"/>
            <a:r>
              <a:rPr lang="en-US" dirty="0"/>
              <a:t>The </a:t>
            </a:r>
            <a:r>
              <a:rPr lang="en-US" b="1" dirty="0"/>
              <a:t>Federal Stafford Loan </a:t>
            </a:r>
            <a:r>
              <a:rPr lang="en-US" dirty="0"/>
              <a:t>program allows students to borrow money with low interest for educational expenses. There are two types of Federal Stafford Loans available: subsidized and unsubsidized. </a:t>
            </a:r>
          </a:p>
          <a:p>
            <a:pPr lvl="0"/>
            <a:endParaRPr lang="en-US" b="1" dirty="0"/>
          </a:p>
          <a:p>
            <a:pPr lvl="0"/>
            <a:r>
              <a:rPr lang="en-US" b="1" dirty="0"/>
              <a:t>Federal PLUS Loans</a:t>
            </a:r>
            <a:r>
              <a:rPr lang="en-US" dirty="0"/>
              <a:t> allow parents to borrow on behalf of their dependent undergraduate students, or graduate and professional students to borrow on their own behalf.  </a:t>
            </a:r>
          </a:p>
          <a:p>
            <a:endParaRPr lang="en-US" dirty="0"/>
          </a:p>
          <a:p>
            <a:r>
              <a:rPr lang="en-US" dirty="0"/>
              <a:t>Take note that federal student loans generally have the lowest interest rates and fees and the greatest repayment flexibility. </a:t>
            </a:r>
            <a:endParaRPr lang="en-US" dirty="0" smtClean="0"/>
          </a:p>
          <a:p>
            <a:endParaRPr lang="en-US" dirty="0" smtClean="0"/>
          </a:p>
          <a:p>
            <a:r>
              <a:rPr lang="en-US" dirty="0" smtClean="0"/>
              <a:t>Note:</a:t>
            </a:r>
            <a:r>
              <a:rPr lang="en-US" baseline="0" dirty="0" smtClean="0"/>
              <a:t> Graduate students are no longer eligible for Federal Subsidized loans (beginning July 1, 2012).</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defTabSz="942891">
              <a:defRPr/>
            </a:pPr>
            <a:fld id="{8C61DCF7-63C3-42A9-A313-962E0B68F6D3}" type="slidenum">
              <a:rPr lang="en-US" smtClean="0"/>
              <a:pPr defTabSz="942891">
                <a:defRPr/>
              </a:pPr>
              <a:t>20</a:t>
            </a:fld>
            <a:endParaRPr lang="en-US" dirty="0"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first step in applying for federal and state financial aid programs is to complete the </a:t>
            </a:r>
            <a:r>
              <a:rPr lang="en-US" i="1" dirty="0" smtClean="0"/>
              <a:t>Free Application for Federal Student Aid</a:t>
            </a:r>
            <a:r>
              <a:rPr lang="en-US" dirty="0" smtClean="0"/>
              <a:t> (FAFSA).  This application, which is available to complete online (preferred method) or in paper format, will use income, assets and other factors to determine the amount you and your family are expected to contribute to your college expenses. </a:t>
            </a:r>
          </a:p>
          <a:p>
            <a:endParaRPr lang="en-US" dirty="0" smtClean="0"/>
          </a:p>
          <a:p>
            <a:r>
              <a:rPr lang="en-US" dirty="0" smtClean="0"/>
              <a:t>Your eligibility for financial aid will be determined by your and your family’s financial situation, and by filing your application on time.  In some instances, colleges may use additional forms.  The form used most often in this process (typically private colleges) the CSS/Financial Aid PROFILE, which is administered by the College Scholarship Service (CSS), a division of the College Board organization.  Be sure to communicate with each college to inquire about the steps you need to take to ensure that you submit a </a:t>
            </a:r>
            <a:r>
              <a:rPr lang="en-US" i="1" dirty="0" smtClean="0"/>
              <a:t>complete application</a:t>
            </a:r>
            <a:r>
              <a:rPr lang="en-US" dirty="0" smtClean="0"/>
              <a:t>. </a:t>
            </a:r>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defTabSz="942626">
              <a:defRPr/>
            </a:pPr>
            <a:fld id="{75900FD1-D1CB-4DE9-A28C-1C2F762BB5F2}" type="slidenum">
              <a:rPr lang="en-US" smtClean="0"/>
              <a:pPr defTabSz="942626">
                <a:defRPr/>
              </a:pPr>
              <a:t>21</a:t>
            </a:fld>
            <a:endParaRPr lang="en-US" dirty="0" smtClean="0"/>
          </a:p>
        </p:txBody>
      </p:sp>
      <p:sp>
        <p:nvSpPr>
          <p:cNvPr id="65539" name="Rectangle 2"/>
          <p:cNvSpPr>
            <a:spLocks noGrp="1" noRot="1" noChangeAspect="1" noChangeArrowheads="1" noTextEdit="1"/>
          </p:cNvSpPr>
          <p:nvPr>
            <p:ph type="sldImg"/>
          </p:nvPr>
        </p:nvSpPr>
        <p:spPr bwMode="auto">
          <a:xfrm>
            <a:off x="1085850" y="712788"/>
            <a:ext cx="4689475" cy="3517900"/>
          </a:xfrm>
          <a:noFill/>
          <a:ln>
            <a:solidFill>
              <a:srgbClr val="000000"/>
            </a:solidFill>
            <a:miter lim="800000"/>
            <a:headEnd/>
            <a:tailEnd/>
          </a:ln>
        </p:spPr>
      </p:sp>
      <p:sp>
        <p:nvSpPr>
          <p:cNvPr id="65540" name="Rectangle 3"/>
          <p:cNvSpPr>
            <a:spLocks noGrp="1" noChangeArrowheads="1"/>
          </p:cNvSpPr>
          <p:nvPr>
            <p:ph type="body" idx="1"/>
          </p:nvPr>
        </p:nvSpPr>
        <p:spPr bwMode="auto">
          <a:xfrm>
            <a:off x="914300" y="4471989"/>
            <a:ext cx="5346889" cy="4240212"/>
          </a:xfrm>
          <a:noFill/>
        </p:spPr>
        <p:txBody>
          <a:bodyPr wrap="square" lIns="92544" tIns="46271" rIns="92544" bIns="46271" numCol="1" anchor="t" anchorCtr="0" compatLnSpc="1">
            <a:prstTxWarp prst="textNoShape">
              <a:avLst/>
            </a:prstTxWarp>
          </a:bodyPr>
          <a:lstStyle/>
          <a:p>
            <a:r>
              <a:rPr lang="en-US" dirty="0" smtClean="0"/>
              <a:t>The FAFSA is the form that must be completed to determining</a:t>
            </a:r>
            <a:r>
              <a:rPr lang="en-US" baseline="0" dirty="0" smtClean="0"/>
              <a:t> eligibility for Federal and State financial aid programs. You can think of the FAFSA as the first step in determining eligibility for federal and state need-based aid. This includes the Pell and MAP Grants, the Federal Supplemental Education Opportunity Grant, and the Illinois Incentive for Access program, as well as federal work-study and even federal student loans, which have the lowest interest rates for students. </a:t>
            </a:r>
            <a:endParaRPr lang="en-US" dirty="0" smtClean="0"/>
          </a:p>
          <a:p>
            <a:endParaRPr lang="en-US" dirty="0" smtClean="0"/>
          </a:p>
          <a:p>
            <a:r>
              <a:rPr lang="en-US" dirty="0" smtClean="0"/>
              <a:t>You can complete the FAFSA on the Web at </a:t>
            </a:r>
            <a:r>
              <a:rPr lang="en-US" b="1" dirty="0" smtClean="0"/>
              <a:t>www.fafsa.gov</a:t>
            </a:r>
            <a:r>
              <a:rPr lang="en-US" dirty="0" smtClean="0"/>
              <a:t> or in paper form. Students</a:t>
            </a:r>
            <a:r>
              <a:rPr lang="en-US" baseline="0" dirty="0" smtClean="0"/>
              <a:t> can also access a </a:t>
            </a:r>
            <a:r>
              <a:rPr lang="en-US" baseline="0" dirty="0" err="1" smtClean="0"/>
              <a:t>pdf</a:t>
            </a:r>
            <a:r>
              <a:rPr lang="en-US" baseline="0" dirty="0" smtClean="0"/>
              <a:t> FAFSA by going to www.fafsa.gov</a:t>
            </a:r>
            <a:endParaRPr lang="en-US" dirty="0" smtClean="0"/>
          </a:p>
          <a:p>
            <a:endParaRPr lang="en-US" dirty="0" smtClean="0"/>
          </a:p>
          <a:p>
            <a:r>
              <a:rPr lang="en-US" dirty="0" smtClean="0"/>
              <a:t>Also, pay</a:t>
            </a:r>
            <a:r>
              <a:rPr lang="en-US" baseline="0" dirty="0" smtClean="0"/>
              <a:t> special attention to the web address when going online. Many students go to FAFSA.com, which charges a fee to submit the form, rather than FAFSA.gov. Since this is the </a:t>
            </a:r>
            <a:r>
              <a:rPr lang="en-US" i="1" baseline="0" dirty="0" smtClean="0"/>
              <a:t>Free</a:t>
            </a:r>
            <a:r>
              <a:rPr lang="en-US" i="0" baseline="0" dirty="0" smtClean="0"/>
              <a:t> Application for Federal Student Aid, we don’t want any students paying to complete the form. </a:t>
            </a:r>
            <a:endParaRPr lang="en-US" dirty="0" smtClean="0"/>
          </a:p>
          <a:p>
            <a:r>
              <a:rPr lang="en-US" dirty="0" smtClean="0"/>
              <a:t> </a:t>
            </a:r>
          </a:p>
          <a:p>
            <a:r>
              <a:rPr lang="en-US" dirty="0" smtClean="0"/>
              <a:t>By the way, if you file the FAFSA on the Web, you can list as many as ten colleges.  This means that you can designate up to ten schools to have information sent to them.  Only four colleges can be listed on the paper FAFSA. </a:t>
            </a:r>
          </a:p>
          <a:p>
            <a:pPr eaLnBrk="1" hangingPunct="1"/>
            <a:endParaRPr lang="en-US" sz="1400" dirty="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dirty="0"/>
              <a:t>Filing your FAFSA electronically requires a Personal Identification Number (PIN) to serve as an electronic signature, which can be obtained online at </a:t>
            </a:r>
            <a:r>
              <a:rPr lang="en-US" b="1" dirty="0"/>
              <a:t>www.pin.ed.gov</a:t>
            </a:r>
            <a:r>
              <a:rPr lang="en-US" dirty="0"/>
              <a:t>.  A student and a parent each need their own individual PIN.</a:t>
            </a:r>
          </a:p>
        </p:txBody>
      </p:sp>
      <p:sp>
        <p:nvSpPr>
          <p:cNvPr id="82948" name="Slide Number Placeholder 3"/>
          <p:cNvSpPr>
            <a:spLocks noGrp="1"/>
          </p:cNvSpPr>
          <p:nvPr>
            <p:ph type="sldNum" sz="quarter" idx="5"/>
          </p:nvPr>
        </p:nvSpPr>
        <p:spPr>
          <a:noFill/>
        </p:spPr>
        <p:txBody>
          <a:bodyPr/>
          <a:lstStyle/>
          <a:p>
            <a:pPr defTabSz="925076"/>
            <a:fld id="{C66AD760-F9D3-4F8C-8CF8-D614D9D7746D}" type="slidenum">
              <a:rPr lang="en-US" smtClean="0"/>
              <a:pPr defTabSz="925076"/>
              <a:t>22</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23464"/>
            <a:fld id="{64ABCE15-8170-40F1-B200-24D54224BF69}" type="slidenum">
              <a:rPr lang="en-US" smtClean="0"/>
              <a:pPr defTabSz="923464"/>
              <a:t>23</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t>Maximize on your financial aid eligibility by applying early and meeting deadlines.  These deadlines apply to the Monetary Award Program (MAP) Grant and the Federal Pell Grant.  Remember that the college’s deadlines are also very important and will often be earlier. Last year the MAP Grant cutoff date was in March, so complete your FAFSA ASAP.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To receive aid funds, a student must be qualified to study at the postsecondary level.</a:t>
            </a:r>
          </a:p>
          <a:p>
            <a:pPr>
              <a:defRPr/>
            </a:pPr>
            <a:endParaRPr lang="en-US" dirty="0" smtClean="0"/>
          </a:p>
          <a:p>
            <a:pPr>
              <a:buFont typeface="Arial" pitchFamily="34" charset="0"/>
              <a:buNone/>
              <a:defRPr/>
            </a:pPr>
            <a:r>
              <a:rPr lang="en-US" i="1" dirty="0" smtClean="0"/>
              <a:t>A student qualifies if the following apply:</a:t>
            </a:r>
          </a:p>
          <a:p>
            <a:pPr marL="457159" indent="-457159">
              <a:buClr>
                <a:srgbClr val="C00000"/>
              </a:buClr>
              <a:buSzPct val="150000"/>
              <a:buFont typeface="Arial" pitchFamily="34" charset="0"/>
              <a:buChar char="•"/>
              <a:defRPr/>
            </a:pPr>
            <a:r>
              <a:rPr lang="en-US" dirty="0" smtClean="0"/>
              <a:t>has a high school diploma;</a:t>
            </a:r>
          </a:p>
          <a:p>
            <a:pPr marL="457159" indent="-457159">
              <a:buClr>
                <a:srgbClr val="C00000"/>
              </a:buClr>
              <a:buSzPct val="150000"/>
              <a:buFont typeface="Arial" pitchFamily="34" charset="0"/>
              <a:buChar char="•"/>
              <a:defRPr/>
            </a:pPr>
            <a:r>
              <a:rPr lang="en-US" dirty="0" smtClean="0"/>
              <a:t>has the recognized equivalent of a high school diploma, such as a general education development or GED certificate;</a:t>
            </a:r>
          </a:p>
          <a:p>
            <a:pPr marL="457159" indent="-457159">
              <a:buClr>
                <a:srgbClr val="C00000"/>
              </a:buClr>
              <a:buSzPct val="150000"/>
              <a:buFont typeface="Arial" pitchFamily="34" charset="0"/>
              <a:buChar char="•"/>
              <a:defRPr/>
            </a:pPr>
            <a:r>
              <a:rPr lang="en-US" dirty="0" smtClean="0"/>
              <a:t>has completed homeschooling at the secondary level;</a:t>
            </a:r>
          </a:p>
          <a:p>
            <a:pPr marL="457159" indent="-457159">
              <a:buClr>
                <a:srgbClr val="C00000"/>
              </a:buClr>
              <a:buSzPct val="150000"/>
              <a:buFont typeface="Arial" pitchFamily="34" charset="0"/>
              <a:buChar char="•"/>
              <a:defRPr/>
            </a:pPr>
            <a:r>
              <a:rPr lang="en-US" dirty="0" smtClean="0"/>
              <a:t>has passed a Department approved ability-to-benefit test; or</a:t>
            </a:r>
          </a:p>
          <a:p>
            <a:pPr marL="457159" indent="-457159">
              <a:buClr>
                <a:srgbClr val="C00000"/>
              </a:buClr>
              <a:buSzPct val="150000"/>
              <a:buFont typeface="Arial" pitchFamily="34" charset="0"/>
              <a:buChar char="•"/>
              <a:defRPr/>
            </a:pPr>
            <a:r>
              <a:rPr lang="en-US" dirty="0" smtClean="0"/>
              <a:t>has satisfactory completed 6 credits of college work that are applicable to a degree or certificate offered by the school.</a:t>
            </a:r>
          </a:p>
          <a:p>
            <a:pPr>
              <a:defRPr/>
            </a:pPr>
            <a:endParaRPr lang="en-US" dirty="0" smtClean="0"/>
          </a:p>
          <a:p>
            <a:pPr>
              <a:defRPr/>
            </a:pPr>
            <a:endParaRPr lang="en-US" dirty="0"/>
          </a:p>
        </p:txBody>
      </p:sp>
      <p:sp>
        <p:nvSpPr>
          <p:cNvPr id="5" name="Slide Number Placeholder 4"/>
          <p:cNvSpPr>
            <a:spLocks noGrp="1"/>
          </p:cNvSpPr>
          <p:nvPr>
            <p:ph type="sldNum" sz="quarter" idx="5"/>
          </p:nvPr>
        </p:nvSpPr>
        <p:spPr/>
        <p:txBody>
          <a:bodyPr/>
          <a:lstStyle/>
          <a:p>
            <a:pPr>
              <a:defRPr/>
            </a:pPr>
            <a:fld id="{42B2E2E5-35DC-486B-A3AE-A3B2E9D01FC1}" type="slidenum">
              <a:rPr lang="es-MX" smtClean="0"/>
              <a:pPr>
                <a:defRPr/>
              </a:pPr>
              <a:t>24</a:t>
            </a:fld>
            <a:endParaRPr lang="es-MX" dirty="0"/>
          </a:p>
        </p:txBody>
      </p:sp>
      <p:sp>
        <p:nvSpPr>
          <p:cNvPr id="7" name="Footer Placeholder 6"/>
          <p:cNvSpPr>
            <a:spLocks noGrp="1"/>
          </p:cNvSpPr>
          <p:nvPr>
            <p:ph type="ftr" sz="quarter" idx="10"/>
          </p:nvPr>
        </p:nvSpPr>
        <p:spPr/>
        <p:txBody>
          <a:bodyPr/>
          <a:lstStyle/>
          <a:p>
            <a:pPr>
              <a:defRPr/>
            </a:pPr>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questions you answer on the FAFSA will determine whether you are considered a DEPENDENT or INDEPENDENT student.  This determination will impact the amount and types of aid for which you will qualify.</a:t>
            </a:r>
          </a:p>
          <a:p>
            <a:pPr>
              <a:defRPr/>
            </a:pPr>
            <a:endParaRPr lang="en-US" dirty="0" smtClean="0"/>
          </a:p>
          <a:p>
            <a:pPr marL="220991" indent="-220991">
              <a:buFont typeface="Arial" pitchFamily="34" charset="0"/>
              <a:buChar char="•"/>
              <a:defRPr/>
            </a:pPr>
            <a:r>
              <a:rPr lang="en-US" dirty="0" smtClean="0"/>
              <a:t>For DEPENDENT students, the EFC includes a contribution from the parents’ and student’s income and assets. </a:t>
            </a:r>
          </a:p>
          <a:p>
            <a:pPr marL="220991" indent="-220991">
              <a:buFont typeface="Arial" pitchFamily="34" charset="0"/>
              <a:buChar char="•"/>
              <a:defRPr/>
            </a:pPr>
            <a:r>
              <a:rPr lang="en-US" dirty="0" smtClean="0"/>
              <a:t>For INDEPENDENT students, the EFC is made up of the student’s (and spouse’s, if married) income and assets.</a:t>
            </a:r>
          </a:p>
          <a:p>
            <a:pPr marL="220991" indent="-220991">
              <a:defRPr/>
            </a:pPr>
            <a:endParaRPr lang="en-US" dirty="0" smtClean="0"/>
          </a:p>
          <a:p>
            <a:pPr marL="220991" indent="-220991">
              <a:defRPr/>
            </a:pPr>
            <a:r>
              <a:rPr lang="en-US" dirty="0" smtClean="0"/>
              <a:t>Many people</a:t>
            </a:r>
            <a:r>
              <a:rPr lang="en-US" baseline="0" dirty="0" smtClean="0"/>
              <a:t> think that dependency is a choice the student can make. This is not true, dependency status is determined by completion of the FAFSA and the answer to key dependency questions. </a:t>
            </a:r>
            <a:endParaRPr lang="en-US" dirty="0" smtClean="0"/>
          </a:p>
          <a:p>
            <a:pPr>
              <a:defRPr/>
            </a:pPr>
            <a:endParaRPr lang="en-US" dirty="0"/>
          </a:p>
        </p:txBody>
      </p:sp>
      <p:sp>
        <p:nvSpPr>
          <p:cNvPr id="74756" name="Slide Number Placeholder 3"/>
          <p:cNvSpPr>
            <a:spLocks noGrp="1"/>
          </p:cNvSpPr>
          <p:nvPr>
            <p:ph type="sldNum" sz="quarter" idx="5"/>
          </p:nvPr>
        </p:nvSpPr>
        <p:spPr/>
        <p:txBody>
          <a:bodyPr/>
          <a:lstStyle/>
          <a:p>
            <a:pPr defTabSz="912732">
              <a:defRPr/>
            </a:pPr>
            <a:fld id="{AFD967AA-F5D6-4928-9D6B-F79A71B86769}" type="slidenum">
              <a:rPr lang="en-US" smtClean="0"/>
              <a:pPr defTabSz="912732">
                <a:defRPr/>
              </a:pPr>
              <a:t>25</a:t>
            </a:fld>
            <a:endParaRPr lang="en-US" dirty="0" smtClean="0"/>
          </a:p>
        </p:txBody>
      </p:sp>
      <p:sp>
        <p:nvSpPr>
          <p:cNvPr id="5" name="Footer Placeholder 4"/>
          <p:cNvSpPr>
            <a:spLocks noGrp="1"/>
          </p:cNvSpPr>
          <p:nvPr>
            <p:ph type="ftr" sz="quarter" idx="10"/>
          </p:nvPr>
        </p:nvSpPr>
        <p:spPr/>
        <p:txBody>
          <a:bodyPr/>
          <a:lstStyle/>
          <a:p>
            <a:pPr>
              <a:defRPr/>
            </a:pPr>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Goals:</a:t>
            </a:r>
            <a:r>
              <a:rPr lang="en-US" baseline="0" dirty="0" smtClean="0"/>
              <a:t> </a:t>
            </a:r>
          </a:p>
          <a:p>
            <a:endParaRPr lang="en-US" baseline="0" dirty="0" smtClean="0"/>
          </a:p>
          <a:p>
            <a:r>
              <a:rPr lang="en-US" baseline="0" dirty="0" smtClean="0"/>
              <a:t>Learn financial aid terms and concepts.</a:t>
            </a:r>
          </a:p>
          <a:p>
            <a:endParaRPr lang="en-US" baseline="0" dirty="0" smtClean="0"/>
          </a:p>
          <a:p>
            <a:r>
              <a:rPr lang="en-US" baseline="0" dirty="0" smtClean="0"/>
              <a:t>Gain high level understanding of financial aid process and eligibility.</a:t>
            </a:r>
            <a:endParaRPr lang="en-US" dirty="0" smtClean="0"/>
          </a:p>
          <a:p>
            <a:endParaRPr lang="en-US" dirty="0" smtClean="0"/>
          </a:p>
          <a:p>
            <a:r>
              <a:rPr lang="en-US" dirty="0" smtClean="0"/>
              <a:t>Sample</a:t>
            </a:r>
          </a:p>
          <a:p>
            <a:r>
              <a:rPr lang="en-US" dirty="0" smtClean="0"/>
              <a:t>Thank</a:t>
            </a:r>
            <a:r>
              <a:rPr lang="en-US" baseline="0" dirty="0" smtClean="0"/>
              <a:t> you for attending ISAC’s Financial Aid Certification. At the end of this presentation you should know the basics of how financial aid works, feel more familiar with the terminology in financial aid, and have a firm understanding of major state and federal aid programs and how money is disbursed to students. </a:t>
            </a:r>
            <a:endParaRPr lang="en-US" dirty="0" smtClean="0"/>
          </a:p>
        </p:txBody>
      </p:sp>
      <p:sp>
        <p:nvSpPr>
          <p:cNvPr id="5" name="Slide Number Placeholder 4"/>
          <p:cNvSpPr>
            <a:spLocks noGrp="1"/>
          </p:cNvSpPr>
          <p:nvPr>
            <p:ph type="sldNum" sz="quarter" idx="5"/>
          </p:nvPr>
        </p:nvSpPr>
        <p:spPr/>
        <p:txBody>
          <a:bodyPr/>
          <a:lstStyle/>
          <a:p>
            <a:pPr>
              <a:defRPr/>
            </a:pPr>
            <a:fld id="{8DC60D2E-2200-43C7-9486-6335B068D39C}" type="slidenum">
              <a:rPr lang="es-MX" smtClean="0"/>
              <a:pPr>
                <a:defRPr/>
              </a:pPr>
              <a:t>7</a:t>
            </a:fld>
            <a:endParaRPr lang="es-MX" dirty="0"/>
          </a:p>
        </p:txBody>
      </p:sp>
      <p:sp>
        <p:nvSpPr>
          <p:cNvPr id="6" name="Footer Placeholder 5"/>
          <p:cNvSpPr>
            <a:spLocks noGrp="1"/>
          </p:cNvSpPr>
          <p:nvPr>
            <p:ph type="ftr" sz="quarter" idx="10"/>
          </p:nvPr>
        </p:nvSpPr>
        <p:spPr/>
        <p:txBody>
          <a:bodyPr/>
          <a:lstStyle/>
          <a:p>
            <a:pPr>
              <a:defRPr/>
            </a:pPr>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025B012C-4DA3-4B8C-A54A-2C6900453002}" type="slidenum">
              <a:rPr lang="en-US" smtClean="0"/>
              <a:pPr>
                <a:defRPr/>
              </a:pPr>
              <a:t>26</a:t>
            </a:fld>
            <a:endParaRPr lang="en-US" dirty="0" smtClean="0"/>
          </a:p>
        </p:txBody>
      </p:sp>
      <p:sp>
        <p:nvSpPr>
          <p:cNvPr id="102403" name="Rectangle 1026"/>
          <p:cNvSpPr>
            <a:spLocks noGrp="1" noRot="1" noChangeAspect="1" noChangeArrowheads="1" noTextEdit="1"/>
          </p:cNvSpPr>
          <p:nvPr>
            <p:ph type="sldImg"/>
          </p:nvPr>
        </p:nvSpPr>
        <p:spPr bwMode="auto">
          <a:xfrm>
            <a:off x="1076325" y="706438"/>
            <a:ext cx="4706938" cy="3532187"/>
          </a:xfrm>
          <a:noFill/>
          <a:ln>
            <a:solidFill>
              <a:srgbClr val="000000"/>
            </a:solidFill>
            <a:miter lim="800000"/>
            <a:headEnd/>
            <a:tailEnd/>
          </a:ln>
        </p:spPr>
      </p:sp>
      <p:sp>
        <p:nvSpPr>
          <p:cNvPr id="10240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Once students complete their FAFSA, two very important documents are generated, the Student Aid Report and the Institutional Student Information</a:t>
            </a:r>
            <a:r>
              <a:rPr lang="en-US" baseline="0" dirty="0" smtClean="0"/>
              <a:t> Record. These documents provide the student and the colleges and universities with information from the student’s FAFSA, as well as the Expected Family Contribution. Information on the SAR and the ISIR will also let the schools and the student know if there are any problems with data matches to determine eligibility, such as names not matching, or if there were any inconsistencies or errors that need to be resolved. </a:t>
            </a:r>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defTabSz="942891">
              <a:defRPr/>
            </a:pPr>
            <a:fld id="{666554ED-0AB6-418E-A3AC-2B512B2889A3}" type="slidenum">
              <a:rPr lang="en-US" smtClean="0"/>
              <a:pPr defTabSz="942891">
                <a:defRPr/>
              </a:pPr>
              <a:t>27</a:t>
            </a:fld>
            <a:endParaRPr lang="en-US" dirty="0"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OK, I</a:t>
            </a:r>
            <a:r>
              <a:rPr lang="en-US" baseline="0" dirty="0" smtClean="0"/>
              <a:t> just mentioned the EFC, or Expected Family Contribution. What is the EFC?</a:t>
            </a:r>
          </a:p>
          <a:p>
            <a:endParaRPr lang="en-US" baseline="0" dirty="0" smtClean="0"/>
          </a:p>
          <a:p>
            <a:r>
              <a:rPr lang="en-US" dirty="0" smtClean="0"/>
              <a:t>To determine your financial need, the U.S. Department of Education uses a formula established by Congress called Federal Methodology.  This need analysis formula uses information from the FAFSA to determine the amount that the</a:t>
            </a:r>
            <a:r>
              <a:rPr lang="en-US" baseline="0" dirty="0" smtClean="0"/>
              <a:t> student and their family combined i</a:t>
            </a:r>
            <a:r>
              <a:rPr lang="en-US" dirty="0" smtClean="0"/>
              <a:t>s expected to contribute towards the student’s college education, which is called the </a:t>
            </a:r>
            <a:r>
              <a:rPr lang="en-US" b="1" dirty="0" smtClean="0"/>
              <a:t>Expected Family Contribution </a:t>
            </a:r>
            <a:r>
              <a:rPr lang="en-US" dirty="0" smtClean="0"/>
              <a:t>(EFC).  Because it is based on family information, a</a:t>
            </a:r>
            <a:r>
              <a:rPr lang="en-US" baseline="0" dirty="0" smtClean="0"/>
              <a:t> student’s EFC</a:t>
            </a:r>
            <a:r>
              <a:rPr lang="en-US" dirty="0" smtClean="0"/>
              <a:t> will remain the same regardless of the college they attend.</a:t>
            </a:r>
          </a:p>
          <a:p>
            <a:r>
              <a:rPr lang="en-US" dirty="0" smtClean="0"/>
              <a:t> </a:t>
            </a:r>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25076"/>
            <a:fld id="{DE123DB6-8EFF-4159-A7C4-A7AA6514F560}" type="slidenum">
              <a:rPr lang="en-US" smtClean="0"/>
              <a:pPr defTabSz="925076"/>
              <a:t>28</a:t>
            </a:fld>
            <a:endParaRPr lang="en-US" dirty="0" smtClean="0"/>
          </a:p>
        </p:txBody>
      </p:sp>
      <p:sp>
        <p:nvSpPr>
          <p:cNvPr id="83971" name="Rectangle 2"/>
          <p:cNvSpPr>
            <a:spLocks noGrp="1" noRot="1" noChangeAspect="1" noChangeArrowheads="1" noTextEdit="1"/>
          </p:cNvSpPr>
          <p:nvPr>
            <p:ph type="sldImg"/>
          </p:nvPr>
        </p:nvSpPr>
        <p:spPr>
          <a:xfrm>
            <a:off x="1076325" y="706438"/>
            <a:ext cx="4706938" cy="3530600"/>
          </a:xfrm>
          <a:ln/>
        </p:spPr>
      </p:sp>
      <p:sp>
        <p:nvSpPr>
          <p:cNvPr id="83972" name="Rectangle 3"/>
          <p:cNvSpPr>
            <a:spLocks noGrp="1" noChangeArrowheads="1"/>
          </p:cNvSpPr>
          <p:nvPr>
            <p:ph type="body" idx="1"/>
          </p:nvPr>
        </p:nvSpPr>
        <p:spPr>
          <a:noFill/>
          <a:ln/>
        </p:spPr>
        <p:txBody>
          <a:bodyPr/>
          <a:lstStyle/>
          <a:p>
            <a:r>
              <a:rPr lang="en-US" dirty="0" smtClean="0"/>
              <a:t>The staff in the financial aid office of the college(s) that your are considering will establish a Cost of Attendance (COA), which is an estimate of expenses that are usually incurred by students attending college. Common COA elements include things like tuition, fees, living expense (room and board), books and supplies, and transportation.  </a:t>
            </a:r>
          </a:p>
          <a:p>
            <a:r>
              <a:rPr lang="en-US" dirty="0" smtClean="0"/>
              <a:t>Your COA will differ from college to college.  In part, this is true because there are different types of colleges, programs they offer, and your preferred living arrangements.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defTabSz="942891">
              <a:defRPr/>
            </a:pPr>
            <a:fld id="{7A3F3FD4-EAD8-4226-B9D2-CBC19657AF6B}" type="slidenum">
              <a:rPr lang="en-US" smtClean="0"/>
              <a:pPr defTabSz="942891">
                <a:defRPr/>
              </a:pPr>
              <a:t>29</a:t>
            </a:fld>
            <a:endParaRPr lang="en-US" dirty="0" smtClean="0"/>
          </a:p>
        </p:txBody>
      </p:sp>
      <p:sp>
        <p:nvSpPr>
          <p:cNvPr id="105475"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75780" name="Rectangle 3"/>
          <p:cNvSpPr>
            <a:spLocks noGrp="1" noChangeArrowheads="1"/>
          </p:cNvSpPr>
          <p:nvPr>
            <p:ph type="body" idx="1"/>
          </p:nvPr>
        </p:nvSpPr>
        <p:spPr>
          <a:xfrm>
            <a:off x="914300" y="4471989"/>
            <a:ext cx="5029403" cy="4240212"/>
          </a:xfrm>
          <a:ln/>
        </p:spPr>
        <p:txBody>
          <a:bodyPr/>
          <a:lstStyle/>
          <a:p>
            <a:pPr algn="ctr">
              <a:defRPr/>
            </a:pPr>
            <a:r>
              <a:rPr lang="en-US" b="1" dirty="0" smtClean="0"/>
              <a:t>COA – EFC =  Financial Need</a:t>
            </a:r>
            <a:endParaRPr lang="en-US" dirty="0" smtClean="0"/>
          </a:p>
          <a:p>
            <a:pPr>
              <a:defRPr/>
            </a:pPr>
            <a:r>
              <a:rPr lang="en-US" dirty="0" smtClean="0"/>
              <a:t>At each college, the financial aid office will calculate financial need by subtracting the EFC from the COA.  The EFC will be the same at each college, but the COA will differ from college to college. Keep this in mind:</a:t>
            </a:r>
          </a:p>
          <a:p>
            <a:pPr marL="228571" indent="-228571">
              <a:buFont typeface="Arial" pitchFamily="34" charset="0"/>
              <a:buChar char="•"/>
              <a:defRPr/>
            </a:pPr>
            <a:r>
              <a:rPr lang="en-US" dirty="0" smtClean="0"/>
              <a:t>COA (varies)</a:t>
            </a:r>
          </a:p>
          <a:p>
            <a:pPr marL="228571" indent="-228571">
              <a:buFont typeface="Arial" pitchFamily="34" charset="0"/>
              <a:buChar char="•"/>
              <a:defRPr/>
            </a:pPr>
            <a:r>
              <a:rPr lang="en-US" dirty="0" smtClean="0"/>
              <a:t>EFC (remains constant)</a:t>
            </a:r>
          </a:p>
          <a:p>
            <a:pPr marL="228571" indent="-228571">
              <a:buFont typeface="Arial" pitchFamily="34" charset="0"/>
              <a:buChar char="•"/>
              <a:defRPr/>
            </a:pPr>
            <a:r>
              <a:rPr lang="en-US" dirty="0" smtClean="0"/>
              <a:t>Financial Need (varies by school)  </a:t>
            </a:r>
          </a:p>
          <a:p>
            <a:pPr>
              <a:defRPr/>
            </a:pPr>
            <a:r>
              <a:rPr lang="en-US" dirty="0" smtClean="0"/>
              <a:t>In many cases, the college may not be able to meet 100% of a</a:t>
            </a:r>
            <a:r>
              <a:rPr lang="en-US" baseline="0" dirty="0" smtClean="0"/>
              <a:t> student’s</a:t>
            </a:r>
            <a:r>
              <a:rPr lang="en-US" dirty="0" smtClean="0"/>
              <a:t> financial need. The difference between the cost of attendance and the amount of financial aid offered by the college is referred to as the </a:t>
            </a:r>
            <a:r>
              <a:rPr lang="en-US" i="1" dirty="0" smtClean="0"/>
              <a:t>gap</a:t>
            </a:r>
            <a:r>
              <a:rPr lang="en-US" dirty="0" smtClean="0"/>
              <a:t>, which the student and family will be responsible for paying out-of-pocket.</a:t>
            </a:r>
          </a:p>
          <a:p>
            <a:pPr>
              <a:defRPr/>
            </a:pPr>
            <a:r>
              <a:rPr lang="en-US" dirty="0" smtClean="0"/>
              <a:t> </a:t>
            </a:r>
          </a:p>
          <a:p>
            <a:pPr algn="ctr">
              <a:defRPr/>
            </a:pPr>
            <a:r>
              <a:rPr lang="en-US" b="1" dirty="0" smtClean="0"/>
              <a:t>Financial Need – Financial Aid Award </a:t>
            </a:r>
            <a:r>
              <a:rPr lang="en-US" b="1" baseline="0" dirty="0" smtClean="0"/>
              <a:t> + EFC</a:t>
            </a:r>
            <a:r>
              <a:rPr lang="en-US" b="1" dirty="0" smtClean="0"/>
              <a:t>= Out</a:t>
            </a:r>
            <a:r>
              <a:rPr lang="en-US" b="1" baseline="0" dirty="0" smtClean="0"/>
              <a:t> of Pocket Cost</a:t>
            </a: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defTabSz="912732">
              <a:defRPr/>
            </a:pPr>
            <a:fld id="{88C21A08-2669-4ED6-B922-D291E5292991}" type="slidenum">
              <a:rPr lang="en-US" smtClean="0"/>
              <a:pPr defTabSz="912732">
                <a:defRPr/>
              </a:pPr>
              <a:t>30</a:t>
            </a:fld>
            <a:endParaRPr lang="en-US" dirty="0"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examples on the screen show how </a:t>
            </a:r>
            <a:r>
              <a:rPr lang="en-US" i="1" dirty="0" smtClean="0"/>
              <a:t>financial need</a:t>
            </a:r>
            <a:r>
              <a:rPr lang="en-US" dirty="0" smtClean="0"/>
              <a:t> is calculated and how it will vary from college to college based on COA.  Remember the</a:t>
            </a:r>
            <a:r>
              <a:rPr lang="en-US" baseline="0" dirty="0" smtClean="0"/>
              <a:t> </a:t>
            </a:r>
            <a:r>
              <a:rPr lang="en-US" dirty="0" smtClean="0"/>
              <a:t>EFC will be the same at each college but</a:t>
            </a:r>
            <a:r>
              <a:rPr lang="en-US" baseline="0" dirty="0" smtClean="0"/>
              <a:t> the</a:t>
            </a:r>
            <a:r>
              <a:rPr lang="en-US" dirty="0" smtClean="0"/>
              <a:t> COA will be different.  As a result financial need will be different at each college and university.</a:t>
            </a:r>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defTabSz="942891">
              <a:defRPr/>
            </a:pPr>
            <a:fld id="{BFC3A1F3-73CC-4D48-A6D7-A346E32B58A5}" type="slidenum">
              <a:rPr lang="en-US" smtClean="0"/>
              <a:pPr defTabSz="942891">
                <a:defRPr/>
              </a:pPr>
              <a:t>31</a:t>
            </a:fld>
            <a:endParaRPr lang="en-US" dirty="0"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Once a</a:t>
            </a:r>
            <a:r>
              <a:rPr lang="en-US" baseline="0" dirty="0" smtClean="0"/>
              <a:t> student has </a:t>
            </a:r>
            <a:r>
              <a:rPr lang="en-US" dirty="0" smtClean="0"/>
              <a:t>completed the financial aid application process, the financial aid administrators at each college that the student had their financial aid information sent too on the FAFSA will "package" all available aid options and send an award letter for consideration.  Because each college has its own packaging policy, the types of financial aid offered will probably vary from college to college.  The financial aid offer may include a combination of financial aid programs from various sources, such as grants, scholarships, work-study and student loans.  </a:t>
            </a:r>
          </a:p>
          <a:p>
            <a:endParaRPr lang="en-US" dirty="0" smtClean="0"/>
          </a:p>
          <a:p>
            <a:r>
              <a:rPr lang="en-US" dirty="0" smtClean="0"/>
              <a:t>When reviewing financial aid award letters, consider the</a:t>
            </a:r>
            <a:r>
              <a:rPr lang="en-US" baseline="0" dirty="0" smtClean="0"/>
              <a:t> amount of gift aid provided, the amount of loans in the package, and the remaining gap which, along with the EFC, constitutes the out of pocket costs that the student and family will need to come up with to finance a college education. </a:t>
            </a: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defTabSz="912732">
              <a:defRPr/>
            </a:pPr>
            <a:fld id="{F33EDAF3-6759-4E03-A57A-FE7ACC9BEAA9}" type="slidenum">
              <a:rPr lang="en-US" smtClean="0"/>
              <a:pPr defTabSz="912732">
                <a:defRPr/>
              </a:pPr>
              <a:t>32</a:t>
            </a:fld>
            <a:endParaRPr lang="en-US" dirty="0"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a:ln/>
        </p:spPr>
        <p:txBody>
          <a:bodyPr/>
          <a:lstStyle/>
          <a:p>
            <a:pPr>
              <a:defRPr/>
            </a:pPr>
            <a:r>
              <a:rPr lang="en-US" dirty="0" smtClean="0"/>
              <a:t>There are some key things to keep in mind and</a:t>
            </a:r>
            <a:r>
              <a:rPr lang="en-US" baseline="0" dirty="0" smtClean="0"/>
              <a:t> tell students.</a:t>
            </a:r>
            <a:endParaRPr lang="en-US" dirty="0" smtClean="0"/>
          </a:p>
          <a:p>
            <a:pPr marL="220991" indent="-220991">
              <a:buFont typeface="Arial" pitchFamily="34" charset="0"/>
              <a:buChar char="•"/>
              <a:defRPr/>
            </a:pPr>
            <a:r>
              <a:rPr lang="en-US" dirty="0" smtClean="0"/>
              <a:t>Apply early</a:t>
            </a:r>
          </a:p>
          <a:p>
            <a:pPr marL="220991" indent="-220991">
              <a:buFont typeface="Arial" pitchFamily="34" charset="0"/>
              <a:buChar char="•"/>
              <a:defRPr/>
            </a:pPr>
            <a:r>
              <a:rPr lang="en-US" dirty="0" smtClean="0"/>
              <a:t>Information reported on the FAFSA is confidential and used only to determine financial aid eligibility</a:t>
            </a:r>
          </a:p>
          <a:p>
            <a:pPr marL="220991" indent="-220991">
              <a:buFont typeface="Arial" pitchFamily="34" charset="0"/>
              <a:buChar char="•"/>
              <a:defRPr/>
            </a:pPr>
            <a:r>
              <a:rPr lang="en-US" dirty="0" smtClean="0"/>
              <a:t>Students may be asked to submit documentation to the financial aid office for verification purposes</a:t>
            </a:r>
          </a:p>
          <a:p>
            <a:pPr marL="220991" indent="-220991">
              <a:buFont typeface="Arial" pitchFamily="34" charset="0"/>
              <a:buChar char="•"/>
              <a:defRPr/>
            </a:pPr>
            <a:r>
              <a:rPr lang="en-US" dirty="0" smtClean="0"/>
              <a:t>Supplemental applications or forms may be required</a:t>
            </a:r>
          </a:p>
          <a:p>
            <a:pPr marL="220991" indent="-220991">
              <a:buFont typeface="Arial" pitchFamily="34" charset="0"/>
              <a:buChar char="•"/>
              <a:defRPr/>
            </a:pPr>
            <a:r>
              <a:rPr lang="en-US" dirty="0" smtClean="0"/>
              <a:t>Keep track of application DEADLINES!</a:t>
            </a:r>
          </a:p>
          <a:p>
            <a:pPr marL="220991" indent="-220991">
              <a:buFont typeface="Arial" pitchFamily="34" charset="0"/>
              <a:buChar char="•"/>
              <a:defRPr/>
            </a:pPr>
            <a:r>
              <a:rPr lang="en-US" dirty="0" smtClean="0"/>
              <a:t>Keep a copy of everything you submit</a:t>
            </a:r>
          </a:p>
          <a:p>
            <a:pPr marL="220991" indent="-220991">
              <a:buFont typeface="Arial" pitchFamily="34" charset="0"/>
              <a:buChar char="•"/>
              <a:defRPr/>
            </a:pPr>
            <a:r>
              <a:rPr lang="en-US" dirty="0" smtClean="0"/>
              <a:t>Make sure to reapply for financial aid every year</a:t>
            </a:r>
          </a:p>
          <a:p>
            <a:pPr marL="220982" indent="-220982" eaLnBrk="1" hangingPunct="1">
              <a:buFontTx/>
              <a:buChar char="•"/>
              <a:defRPr/>
            </a:pPr>
            <a:endParaRPr lang="en-US" dirty="0" smtClean="0"/>
          </a:p>
          <a:p>
            <a:pPr marL="220982" indent="-220982" eaLnBrk="1" hangingPunct="1">
              <a:defRPr/>
            </a:pP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Once a student enrolls in a college, financial aid is disbursed. There</a:t>
            </a:r>
            <a:r>
              <a:rPr lang="en-US" baseline="0" dirty="0" smtClean="0"/>
              <a:t> are a few key steps along the way. First, students must accept the awards, particularly loans. Some paperwork may be required in addition to the FAFSA by the college and university, as well as a Master Promissory Note for loans. In order to keep receiving aid, the student must be making Satisfactory Academic Progress (SAP), which is developed by each college and university but that must show a student making progress towards earning a college degree. </a:t>
            </a:r>
          </a:p>
          <a:p>
            <a:endParaRPr lang="en-US" baseline="0" dirty="0" smtClean="0"/>
          </a:p>
          <a:p>
            <a:r>
              <a:rPr lang="en-US" baseline="0" dirty="0" smtClean="0"/>
              <a:t>If loans are part of the financial aid package, the student must complete loan counseling. </a:t>
            </a:r>
          </a:p>
          <a:p>
            <a:endParaRPr lang="en-US" baseline="0" dirty="0" smtClean="0"/>
          </a:p>
          <a:p>
            <a:r>
              <a:rPr lang="en-US" baseline="0" dirty="0" smtClean="0"/>
              <a:t>Student aid can also be delayed or withheld if there are past due charges on the student’s account.</a:t>
            </a:r>
          </a:p>
          <a:p>
            <a:endParaRPr lang="en-US" baseline="0" dirty="0" smtClean="0"/>
          </a:p>
          <a:p>
            <a:r>
              <a:rPr lang="en-US" baseline="0" dirty="0" smtClean="0"/>
              <a:t>Sometimes, students have holds put on their account. Holds are a way for colleges and universities to make sure that proper documentation is filed and deadlines met. For example, a student who hasn’t met with an academic advisor over a certain period of time could have a hold put on their account. </a:t>
            </a:r>
          </a:p>
          <a:p>
            <a:endParaRPr lang="en-US" baseline="0" dirty="0" smtClean="0"/>
          </a:p>
          <a:p>
            <a:r>
              <a:rPr lang="en-US" baseline="0" dirty="0" smtClean="0"/>
              <a:t>Finally, financial aid is disbursed in different times. Even if a student receives a Pell Grant, not all the money is paid all at once at the beginning of the year. Students should regularly check on their account to make sure financial aid posts, particularly if there are outside scholarships that the student is expecting. </a:t>
            </a:r>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33</a:t>
            </a:fld>
            <a:endParaRPr lang="es-MX" dirty="0"/>
          </a:p>
        </p:txBody>
      </p:sp>
      <p:sp>
        <p:nvSpPr>
          <p:cNvPr id="8" name="Footer Placeholder 7"/>
          <p:cNvSpPr>
            <a:spLocks noGrp="1"/>
          </p:cNvSpPr>
          <p:nvPr>
            <p:ph type="ftr" sz="quarter" idx="12"/>
          </p:nvPr>
        </p:nvSpPr>
        <p:spPr/>
        <p:txBody>
          <a:bodyPr/>
          <a:lstStyle/>
          <a:p>
            <a:pPr>
              <a:defRPr/>
            </a:pPr>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There are a few</a:t>
            </a:r>
            <a:r>
              <a:rPr lang="en-US" baseline="0" dirty="0" smtClean="0"/>
              <a:t> key principals that guide financial aid policies, particularly federal and state financial aid.</a:t>
            </a:r>
          </a:p>
          <a:p>
            <a:endParaRPr lang="en-US" baseline="0" dirty="0" smtClean="0"/>
          </a:p>
          <a:p>
            <a:r>
              <a:rPr lang="en-US" baseline="0" dirty="0" smtClean="0"/>
              <a:t>First, financial aid is to help a student and their parents pay for college, but the students and parents have the </a:t>
            </a:r>
            <a:r>
              <a:rPr lang="en-US" i="1" baseline="0" dirty="0" smtClean="0"/>
              <a:t>primary responsibility</a:t>
            </a:r>
            <a:r>
              <a:rPr lang="en-US" i="0" baseline="0" dirty="0" smtClean="0"/>
              <a:t> to paying for college. </a:t>
            </a:r>
          </a:p>
          <a:p>
            <a:endParaRPr lang="en-US" i="0" baseline="0" dirty="0" smtClean="0"/>
          </a:p>
          <a:p>
            <a:r>
              <a:rPr lang="en-US" i="0" baseline="0" dirty="0" smtClean="0"/>
              <a:t>Second, financial aid is designed to fill the gap in ability to pay, and is not intended to finance a student’s entire education, unless we are talking about merit scholarships offered by the colleges and universities themselves.</a:t>
            </a:r>
          </a:p>
          <a:p>
            <a:endParaRPr lang="en-US" i="0" baseline="0" dirty="0" smtClean="0"/>
          </a:p>
          <a:p>
            <a:r>
              <a:rPr lang="en-US" i="0" baseline="0" dirty="0" smtClean="0"/>
              <a:t>Third, eligibility is based on multiple factors. For need-based federal and state aid, these factors include dependency status, age of the oldest parent, number in the household, and the cost of attendance at the college the student attends, to name a few of the major factors.</a:t>
            </a:r>
          </a:p>
          <a:p>
            <a:endParaRPr lang="en-US" i="0" baseline="0" dirty="0" smtClean="0"/>
          </a:p>
          <a:p>
            <a:r>
              <a:rPr lang="en-US" i="0" baseline="0" dirty="0" smtClean="0"/>
              <a:t>Fourth, school must comply with federal and state laws and regulations. An example of this is the Satisfactory Academic Progress requirement; students not making SAP should not be provided federal or state aid. </a:t>
            </a:r>
          </a:p>
          <a:p>
            <a:endParaRPr lang="en-US" i="0" baseline="0" dirty="0" smtClean="0"/>
          </a:p>
          <a:p>
            <a:r>
              <a:rPr lang="en-US" i="0" baseline="0" dirty="0" smtClean="0"/>
              <a:t>Fifth and finally, the college or university is responsible for properly administering financial aid programs. The financial aid office staff might be paid by the college, but they are stewards of taxpayer money. </a:t>
            </a:r>
            <a:endParaRPr lang="en-US" dirty="0"/>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35</a:t>
            </a:fld>
            <a:endParaRPr lang="es-MX" dirty="0"/>
          </a:p>
        </p:txBody>
      </p:sp>
      <p:sp>
        <p:nvSpPr>
          <p:cNvPr id="8" name="Footer Placeholder 7"/>
          <p:cNvSpPr>
            <a:spLocks noGrp="1"/>
          </p:cNvSpPr>
          <p:nvPr>
            <p:ph type="ftr" sz="quarter" idx="12"/>
          </p:nvPr>
        </p:nvSpPr>
        <p:spPr/>
        <p:txBody>
          <a:bodyPr/>
          <a:lstStyle/>
          <a:p>
            <a:pPr>
              <a:defRPr/>
            </a:pPr>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get a high level view</a:t>
            </a:r>
            <a:r>
              <a:rPr lang="en-US" baseline="0" dirty="0" smtClean="0"/>
              <a:t> of the financial aid offices world, there are four steps in dealing with financial aid for all students. First, they must determine the student’s eligibility, and only then do they package the student for financial assistance. Next, the FAA will disburse aid, and finally will deal with departures and withdrawals of students. </a:t>
            </a:r>
            <a:endParaRPr lang="en-US" dirty="0" smtClean="0"/>
          </a:p>
        </p:txBody>
      </p:sp>
      <p:sp>
        <p:nvSpPr>
          <p:cNvPr id="64516" name="Slide Number Placeholder 3"/>
          <p:cNvSpPr>
            <a:spLocks noGrp="1"/>
          </p:cNvSpPr>
          <p:nvPr>
            <p:ph type="sldNum" sz="quarter" idx="5"/>
          </p:nvPr>
        </p:nvSpPr>
        <p:spPr/>
        <p:txBody>
          <a:bodyPr/>
          <a:lstStyle/>
          <a:p>
            <a:pPr defTabSz="942740">
              <a:defRPr/>
            </a:pPr>
            <a:fld id="{4EB7C76F-A01B-4CBC-8ED9-1CC7CA214A2A}" type="slidenum">
              <a:rPr lang="en-US" smtClean="0"/>
              <a:pPr defTabSz="942740">
                <a:defRPr/>
              </a:pPr>
              <a:t>36</a:t>
            </a:fld>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Know the key questions to ask.</a:t>
            </a:r>
          </a:p>
          <a:p>
            <a:endParaRPr lang="en-US" dirty="0" smtClean="0"/>
          </a:p>
          <a:p>
            <a:r>
              <a:rPr lang="en-US" dirty="0" smtClean="0"/>
              <a:t>As you start planning to go to college, you and your family may have questions such as: </a:t>
            </a:r>
            <a:r>
              <a:rPr lang="en-US" i="1" dirty="0" smtClean="0"/>
              <a:t>How much will it cost? Can I afford it?</a:t>
            </a:r>
            <a:r>
              <a:rPr lang="en-US" dirty="0" smtClean="0"/>
              <a:t> and </a:t>
            </a:r>
            <a:r>
              <a:rPr lang="en-US" i="1" dirty="0" smtClean="0"/>
              <a:t>Where do I go for help?</a:t>
            </a:r>
            <a:r>
              <a:rPr lang="en-US" dirty="0" smtClean="0"/>
              <a:t> To assist you in finding the answers to these questions, you first need to learn some of the basics.</a:t>
            </a:r>
          </a:p>
          <a:p>
            <a:endParaRPr lang="en-US" dirty="0" smtClean="0"/>
          </a:p>
        </p:txBody>
      </p:sp>
      <p:sp>
        <p:nvSpPr>
          <p:cNvPr id="55300" name="Slide Number Placeholder 3"/>
          <p:cNvSpPr>
            <a:spLocks noGrp="1"/>
          </p:cNvSpPr>
          <p:nvPr>
            <p:ph type="sldNum" sz="quarter" idx="5"/>
          </p:nvPr>
        </p:nvSpPr>
        <p:spPr/>
        <p:txBody>
          <a:bodyPr/>
          <a:lstStyle/>
          <a:p>
            <a:pPr defTabSz="942891">
              <a:defRPr/>
            </a:pPr>
            <a:fld id="{99D8A160-1752-4EC1-B06F-50DC4C3BF573}" type="slidenum">
              <a:rPr lang="en-US" smtClean="0"/>
              <a:pPr defTabSz="942891">
                <a:defRPr/>
              </a:pPr>
              <a:t>8</a:t>
            </a:fld>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smtClean="0"/>
              <a:t>At ISAC, we are committed to </a:t>
            </a:r>
            <a:r>
              <a:rPr lang="en-US" i="1" dirty="0" smtClean="0"/>
              <a:t>making college accessible and affordable</a:t>
            </a:r>
            <a:r>
              <a:rPr lang="en-US" dirty="0" smtClean="0"/>
              <a:t> for all Illinois students.</a:t>
            </a:r>
          </a:p>
          <a:p>
            <a:r>
              <a:rPr lang="en-US" dirty="0" smtClean="0"/>
              <a:t>Take advantage of the information and interactive tools that are available – at </a:t>
            </a:r>
            <a:r>
              <a:rPr lang="en-US" i="1" dirty="0" smtClean="0"/>
              <a:t>no cost </a:t>
            </a:r>
            <a:r>
              <a:rPr lang="en-US" dirty="0" smtClean="0"/>
              <a:t>– at</a:t>
            </a:r>
            <a:r>
              <a:rPr lang="en-US" baseline="0" dirty="0" smtClean="0"/>
              <a:t> isac.org </a:t>
            </a:r>
            <a:r>
              <a:rPr lang="en-US" dirty="0" smtClean="0"/>
              <a:t>.</a:t>
            </a:r>
          </a:p>
          <a:p>
            <a:r>
              <a:rPr lang="en-US">
                <a:sym typeface="Wingdings 2"/>
              </a:rPr>
              <a:t></a:t>
            </a:r>
            <a:endParaRPr lang="en-US" dirty="0" smtClean="0"/>
          </a:p>
        </p:txBody>
      </p:sp>
      <p:sp>
        <p:nvSpPr>
          <p:cNvPr id="92164" name="Slide Number Placeholder 3"/>
          <p:cNvSpPr>
            <a:spLocks noGrp="1"/>
          </p:cNvSpPr>
          <p:nvPr>
            <p:ph type="sldNum" sz="quarter" idx="5"/>
          </p:nvPr>
        </p:nvSpPr>
        <p:spPr>
          <a:noFill/>
        </p:spPr>
        <p:txBody>
          <a:bodyPr/>
          <a:lstStyle/>
          <a:p>
            <a:pPr defTabSz="923381"/>
            <a:fld id="{90322134-4EFC-4B86-8B4F-FA0956C82C8E}" type="slidenum">
              <a:rPr lang="en-US" smtClean="0"/>
              <a:pPr defTabSz="923381"/>
              <a:t>38</a:t>
            </a:fld>
            <a:endParaRPr lang="en-US" smtClean="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s-MX" smtClean="0"/>
              <a:t>Module #: Title</a:t>
            </a:r>
            <a:endParaRPr lang="es-MX"/>
          </a:p>
        </p:txBody>
      </p:sp>
      <p:sp>
        <p:nvSpPr>
          <p:cNvPr id="5" name="Slide Number Placeholder 4"/>
          <p:cNvSpPr>
            <a:spLocks noGrp="1"/>
          </p:cNvSpPr>
          <p:nvPr>
            <p:ph type="sldNum" sz="quarter" idx="5"/>
          </p:nvPr>
        </p:nvSpPr>
        <p:spPr/>
        <p:txBody>
          <a:bodyPr/>
          <a:lstStyle/>
          <a:p>
            <a:pPr>
              <a:defRPr/>
            </a:pPr>
            <a:fld id="{CB528706-A82D-4DA1-8CEB-86BFF8375DFB}" type="slidenum">
              <a:rPr lang="es-MX" smtClean="0"/>
              <a:pPr>
                <a:defRPr/>
              </a:pPr>
              <a:t>39</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Finally, to stay in touch with ISAC and learn about financial aid deadlines and training opportunities, please sign up for ISAC’s e-messaging service. </a:t>
            </a:r>
          </a:p>
        </p:txBody>
      </p:sp>
      <p:sp>
        <p:nvSpPr>
          <p:cNvPr id="81924" name="Slide Number Placeholder 3"/>
          <p:cNvSpPr>
            <a:spLocks noGrp="1"/>
          </p:cNvSpPr>
          <p:nvPr>
            <p:ph type="sldNum" sz="quarter" idx="5"/>
          </p:nvPr>
        </p:nvSpPr>
        <p:spPr/>
        <p:txBody>
          <a:bodyPr/>
          <a:lstStyle/>
          <a:p>
            <a:pPr defTabSz="928757">
              <a:defRPr/>
            </a:pPr>
            <a:fld id="{D53000BF-8DFB-4E26-8E81-09FB4B01C59F}" type="slidenum">
              <a:rPr lang="en-US" smtClean="0"/>
              <a:pPr defTabSz="928757">
                <a:defRPr/>
              </a:pPr>
              <a:t>40</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 name="Slide Number Placeholder 4"/>
          <p:cNvSpPr>
            <a:spLocks noGrp="1"/>
          </p:cNvSpPr>
          <p:nvPr>
            <p:ph type="sldNum" sz="quarter" idx="5"/>
          </p:nvPr>
        </p:nvSpPr>
        <p:spPr/>
        <p:txBody>
          <a:bodyPr/>
          <a:lstStyle/>
          <a:p>
            <a:pPr>
              <a:defRPr/>
            </a:pPr>
            <a:fld id="{D01108B4-52EA-43D0-916F-38E24B09AA3D}" type="slidenum">
              <a:rPr lang="es-MX" smtClean="0"/>
              <a:pPr>
                <a:defRPr/>
              </a:pPr>
              <a:t>41</a:t>
            </a:fld>
            <a:endParaRPr lang="es-MX" dirty="0"/>
          </a:p>
        </p:txBody>
      </p:sp>
      <p:sp>
        <p:nvSpPr>
          <p:cNvPr id="6" name="Footer Placeholder 5"/>
          <p:cNvSpPr>
            <a:spLocks noGrp="1"/>
          </p:cNvSpPr>
          <p:nvPr>
            <p:ph type="ftr" sz="quarter" idx="10"/>
          </p:nvPr>
        </p:nvSpPr>
        <p:spPr/>
        <p:txBody>
          <a:bodyPr/>
          <a:lstStyle/>
          <a:p>
            <a:pPr>
              <a:defRPr/>
            </a:pPr>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a:t>
            </a:r>
            <a:r>
              <a:rPr lang="en-US" baseline="0" dirty="0" smtClean="0"/>
              <a:t> course, even as education is expensive, it is clearly beneficial in terms of finding a job. Looking at the unemployment rate for those age 25 and over, unemployment for those holding a four-year degree or more is less than one third the unemployment level for those who have less than a high school education, and is significantly below the average unemployment rate. </a:t>
            </a:r>
            <a:endParaRPr lang="en-US" dirty="0"/>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9</a:t>
            </a:fld>
            <a:endParaRPr lang="es-MX" dirty="0"/>
          </a:p>
        </p:txBody>
      </p:sp>
      <p:sp>
        <p:nvSpPr>
          <p:cNvPr id="8" name="Footer Placeholder 7"/>
          <p:cNvSpPr>
            <a:spLocks noGrp="1"/>
          </p:cNvSpPr>
          <p:nvPr>
            <p:ph type="ftr" sz="quarter" idx="12"/>
          </p:nvPr>
        </p:nvSpPr>
        <p:spPr/>
        <p:txBody>
          <a:bodyPr/>
          <a:lstStyle/>
          <a:p>
            <a:pPr>
              <a:defRPr/>
            </a:pPr>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a:t>
            </a:r>
            <a:r>
              <a:rPr lang="en-US" baseline="0" dirty="0" smtClean="0"/>
              <a:t> even more important, those who earn college degrees make more money. Those earning a college degree make a few hundred dollars more </a:t>
            </a:r>
            <a:r>
              <a:rPr lang="en-US" i="1" baseline="0" dirty="0" smtClean="0"/>
              <a:t>per week</a:t>
            </a:r>
            <a:r>
              <a:rPr lang="en-US" i="0" baseline="0" dirty="0" smtClean="0"/>
              <a:t> than the average, and several hundred dollars more per week than high school graduates. </a:t>
            </a:r>
            <a:endParaRPr lang="en-US" dirty="0"/>
          </a:p>
        </p:txBody>
      </p:sp>
      <p:sp>
        <p:nvSpPr>
          <p:cNvPr id="4" name="Header Placeholder 3"/>
          <p:cNvSpPr>
            <a:spLocks noGrp="1"/>
          </p:cNvSpPr>
          <p:nvPr>
            <p:ph type="hdr" sz="quarter" idx="10"/>
          </p:nvPr>
        </p:nvSpPr>
        <p:spPr/>
        <p:txBody>
          <a:bodyPr/>
          <a:lstStyle/>
          <a:p>
            <a:pPr>
              <a:defRPr/>
            </a:pPr>
            <a:r>
              <a:rPr lang="es-MX" smtClean="0"/>
              <a:t>Module #: Title</a:t>
            </a:r>
            <a:endParaRPr lang="es-MX"/>
          </a:p>
        </p:txBody>
      </p:sp>
      <p:sp>
        <p:nvSpPr>
          <p:cNvPr id="5" name="Slide Number Placeholder 4"/>
          <p:cNvSpPr>
            <a:spLocks noGrp="1"/>
          </p:cNvSpPr>
          <p:nvPr>
            <p:ph type="sldNum" sz="quarter" idx="11"/>
          </p:nvPr>
        </p:nvSpPr>
        <p:spPr/>
        <p:txBody>
          <a:bodyPr/>
          <a:lstStyle/>
          <a:p>
            <a:pPr>
              <a:defRPr/>
            </a:pPr>
            <a:fld id="{841E72A5-B0B8-464E-ACF0-1FEE702BDE00}" type="slidenum">
              <a:rPr lang="es-MX" smtClean="0"/>
              <a:pPr>
                <a:defRPr/>
              </a:pPr>
              <a:t>10</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defTabSz="942891">
              <a:defRPr/>
            </a:pPr>
            <a:fld id="{77B309DA-8EC4-446C-8965-97CB32C5D3C4}" type="slidenum">
              <a:rPr lang="en-US" smtClean="0"/>
              <a:pPr defTabSz="942891">
                <a:defRPr/>
              </a:pPr>
              <a:t>12</a:t>
            </a:fld>
            <a:endParaRPr lang="en-US" dirty="0" smtClean="0"/>
          </a:p>
        </p:txBody>
      </p:sp>
      <p:sp>
        <p:nvSpPr>
          <p:cNvPr id="83971" name="Rectangle 2"/>
          <p:cNvSpPr>
            <a:spLocks noGrp="1" noRot="1" noChangeAspect="1" noChangeArrowheads="1" noTextEdit="1"/>
          </p:cNvSpPr>
          <p:nvPr>
            <p:ph type="sldImg"/>
          </p:nvPr>
        </p:nvSpPr>
        <p:spPr bwMode="auto">
          <a:xfrm>
            <a:off x="1077913" y="706438"/>
            <a:ext cx="4705350" cy="3530600"/>
          </a:xfrm>
          <a:noFill/>
          <a:ln>
            <a:solidFill>
              <a:srgbClr val="000000"/>
            </a:solidFill>
            <a:miter lim="800000"/>
            <a:headEnd/>
            <a:tailEnd/>
          </a:ln>
        </p:spPr>
      </p:sp>
      <p:sp>
        <p:nvSpPr>
          <p:cNvPr id="57348" name="Rectangle 3"/>
          <p:cNvSpPr>
            <a:spLocks noGrp="1" noChangeArrowheads="1"/>
          </p:cNvSpPr>
          <p:nvPr>
            <p:ph type="body" idx="1"/>
          </p:nvPr>
        </p:nvSpPr>
        <p:spPr>
          <a:xfrm>
            <a:off x="914300" y="4471989"/>
            <a:ext cx="5029403" cy="4240212"/>
          </a:xfrm>
          <a:ln/>
        </p:spPr>
        <p:txBody>
          <a:bodyPr/>
          <a:lstStyle/>
          <a:p>
            <a:pPr>
              <a:defRPr/>
            </a:pPr>
            <a:r>
              <a:rPr lang="en-US" dirty="0" smtClean="0"/>
              <a:t>There are two basic types of financial aid: gift-aid and self-help.</a:t>
            </a:r>
          </a:p>
          <a:p>
            <a:pPr>
              <a:defRPr/>
            </a:pPr>
            <a:r>
              <a:rPr lang="en-US" dirty="0" smtClean="0"/>
              <a:t> </a:t>
            </a:r>
          </a:p>
          <a:p>
            <a:pPr>
              <a:defRPr/>
            </a:pPr>
            <a:r>
              <a:rPr lang="en-US" b="1" dirty="0" smtClean="0"/>
              <a:t>Gift Aid</a:t>
            </a:r>
            <a:r>
              <a:rPr lang="en-US" dirty="0" smtClean="0"/>
              <a:t> is usually awarded in the form of grants and scholarships.  It is assistance that generally does not have to be repaid.</a:t>
            </a:r>
          </a:p>
          <a:p>
            <a:pPr marL="228571" indent="-228571">
              <a:buFont typeface="Arial" pitchFamily="34" charset="0"/>
              <a:buChar char="•"/>
              <a:defRPr/>
            </a:pPr>
            <a:r>
              <a:rPr lang="en-US" b="1" dirty="0" smtClean="0"/>
              <a:t>Grants</a:t>
            </a:r>
            <a:r>
              <a:rPr lang="en-US" dirty="0" smtClean="0"/>
              <a:t> are usually awarded on the basis of a family’s </a:t>
            </a:r>
            <a:r>
              <a:rPr lang="en-US" i="1" dirty="0" smtClean="0"/>
              <a:t>financial need </a:t>
            </a:r>
            <a:r>
              <a:rPr lang="en-US" dirty="0" smtClean="0"/>
              <a:t>or limited ability to meet the costs of college. </a:t>
            </a:r>
          </a:p>
          <a:p>
            <a:pPr marL="228571" indent="-228571">
              <a:buFont typeface="Arial" pitchFamily="34" charset="0"/>
              <a:buChar char="•"/>
              <a:defRPr/>
            </a:pPr>
            <a:r>
              <a:rPr lang="en-US" b="1" dirty="0" smtClean="0"/>
              <a:t>Scholarships</a:t>
            </a:r>
            <a:r>
              <a:rPr lang="en-US" dirty="0" smtClean="0"/>
              <a:t> may be awarded to reward merit such as academic achievement, athletic ability, artistic talent, background, or other attributes you may possess.</a:t>
            </a:r>
          </a:p>
          <a:p>
            <a:pPr marL="228571" indent="-228571">
              <a:buFont typeface="Arial" pitchFamily="34" charset="0"/>
              <a:buChar char="•"/>
              <a:defRPr/>
            </a:pPr>
            <a:endParaRPr lang="en-US" dirty="0" smtClean="0"/>
          </a:p>
          <a:p>
            <a:pPr>
              <a:defRPr/>
            </a:pPr>
            <a:r>
              <a:rPr lang="en-US" b="1" dirty="0" smtClean="0"/>
              <a:t>Self-Help Aid</a:t>
            </a:r>
            <a:r>
              <a:rPr lang="en-US" dirty="0" smtClean="0"/>
              <a:t> requires you to take more responsibility and includes work opportunities and loans.  </a:t>
            </a:r>
          </a:p>
          <a:p>
            <a:pPr marL="228571" indent="-228571">
              <a:buFont typeface="Arial" pitchFamily="34" charset="0"/>
              <a:buChar char="•"/>
              <a:defRPr/>
            </a:pPr>
            <a:r>
              <a:rPr lang="en-US" b="1" dirty="0" smtClean="0"/>
              <a:t>Work-study</a:t>
            </a:r>
            <a:r>
              <a:rPr lang="en-US" dirty="0" smtClean="0"/>
              <a:t> allows you an opportunity to earn money while you’re in college.  The money you earn is usually paid directly to you and it is up to you to manage this money wisely.   </a:t>
            </a:r>
          </a:p>
          <a:p>
            <a:pPr marL="228571" indent="-228571">
              <a:buFont typeface="Arial" pitchFamily="34" charset="0"/>
              <a:buChar char="•"/>
              <a:defRPr/>
            </a:pPr>
            <a:r>
              <a:rPr lang="en-US" b="1" dirty="0" smtClean="0"/>
              <a:t>Student loans</a:t>
            </a:r>
            <a:r>
              <a:rPr lang="en-US" dirty="0" smtClean="0"/>
              <a:t> are financial aid that must be repaid and should always be considered as a last resort in paying for college.</a:t>
            </a:r>
            <a:endParaRPr lang="en-US" dirty="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defTabSz="942891">
              <a:defRPr/>
            </a:pPr>
            <a:fld id="{30181205-BAE9-4EA4-974B-4B7799B82700}" type="slidenum">
              <a:rPr lang="en-US" smtClean="0"/>
              <a:pPr defTabSz="942891">
                <a:defRPr/>
              </a:pPr>
              <a:t>13</a:t>
            </a:fld>
            <a:endParaRPr lang="en-US" dirty="0"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a:ln/>
        </p:spPr>
        <p:txBody>
          <a:bodyPr/>
          <a:lstStyle/>
          <a:p>
            <a:pPr>
              <a:defRPr/>
            </a:pPr>
            <a:r>
              <a:rPr lang="en-US" dirty="0" smtClean="0"/>
              <a:t>Financial aid comes from a variety of sources.</a:t>
            </a:r>
          </a:p>
          <a:p>
            <a:pPr marL="228571" indent="-228571">
              <a:buFont typeface="Arial" pitchFamily="34" charset="0"/>
              <a:buChar char="•"/>
              <a:defRPr/>
            </a:pPr>
            <a:r>
              <a:rPr lang="en-US" b="1" dirty="0" smtClean="0"/>
              <a:t>Federal Government - </a:t>
            </a:r>
            <a:r>
              <a:rPr lang="en-US" dirty="0" smtClean="0"/>
              <a:t>Federal financial aid programs are administered by the U.S. Department of Education.  </a:t>
            </a:r>
          </a:p>
          <a:p>
            <a:pPr marL="228571" indent="-228571">
              <a:spcAft>
                <a:spcPts val="600"/>
              </a:spcAft>
              <a:buFont typeface="Arial" pitchFamily="34" charset="0"/>
              <a:buChar char="•"/>
              <a:defRPr/>
            </a:pPr>
            <a:r>
              <a:rPr lang="en-US" b="1" dirty="0" smtClean="0"/>
              <a:t>State Government - </a:t>
            </a:r>
            <a:r>
              <a:rPr lang="en-US" dirty="0" smtClean="0"/>
              <a:t>In Illinois, state and some federal financial aid is administered by the Illinois Student Assistance Commission (ISAC).</a:t>
            </a:r>
          </a:p>
          <a:p>
            <a:pPr marL="228571" indent="-228571">
              <a:spcAft>
                <a:spcPts val="600"/>
              </a:spcAft>
              <a:buFont typeface="Arial" pitchFamily="34" charset="0"/>
              <a:buChar char="•"/>
              <a:defRPr/>
            </a:pPr>
            <a:r>
              <a:rPr lang="en-US" b="1" dirty="0" smtClean="0"/>
              <a:t>Colleges and Universities - </a:t>
            </a:r>
            <a:r>
              <a:rPr lang="en-US" dirty="0" smtClean="0"/>
              <a:t>Colleges, universities and other higher education institutions also offer financial aid assistance to their students.  The financial aid office on campus is the best place to inquire about institutional financial aid options.</a:t>
            </a:r>
          </a:p>
          <a:p>
            <a:pPr marL="228571" indent="-228571">
              <a:spcAft>
                <a:spcPts val="600"/>
              </a:spcAft>
              <a:buFont typeface="Arial" pitchFamily="34" charset="0"/>
              <a:buChar char="•"/>
              <a:defRPr/>
            </a:pPr>
            <a:r>
              <a:rPr lang="en-US" b="1" dirty="0" smtClean="0"/>
              <a:t>Private Sources - </a:t>
            </a:r>
            <a:r>
              <a:rPr lang="en-US" dirty="0" smtClean="0"/>
              <a:t>Many agencies, associations, corporations, and civic, religious and philanthropic groups award scholarships to college students.  To access these private funds, different eligibility requirements, award amounts, application forms and deadlines apply.  Be sure to research them carefully.</a:t>
            </a:r>
          </a:p>
          <a:p>
            <a:pPr marL="190468" indent="-190468" eaLnBrk="1" hangingPunct="1">
              <a:defRPr/>
            </a:pPr>
            <a:endParaRPr lang="en-US" dirty="0" smtClean="0"/>
          </a:p>
        </p:txBody>
      </p:sp>
      <p:sp>
        <p:nvSpPr>
          <p:cNvPr id="4" name="Footer Placeholder 3"/>
          <p:cNvSpPr>
            <a:spLocks noGrp="1"/>
          </p:cNvSpPr>
          <p:nvPr>
            <p:ph type="ftr" sz="quarter" idx="10"/>
          </p:nvPr>
        </p:nvSpPr>
        <p:spPr/>
        <p:txBody>
          <a:bodyPr/>
          <a:lstStyle/>
          <a:p>
            <a:pPr>
              <a:defRPr/>
            </a:pPr>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are three basic types of funding for state</a:t>
            </a:r>
            <a:r>
              <a:rPr lang="en-US" baseline="0" dirty="0" smtClean="0"/>
              <a:t> and federal financial aid. Entitlement programs, which we have heard much about in the news, are programs where the beneficiary is guaranteed to receive the benefit if they qualify. The Illinois Veterans Grant is one such entitlement. If the student meets the requirements, they will absolutely receive the grant.</a:t>
            </a:r>
          </a:p>
          <a:p>
            <a:endParaRPr lang="en-US" baseline="0" dirty="0" smtClean="0"/>
          </a:p>
          <a:p>
            <a:r>
              <a:rPr lang="en-US" baseline="0" dirty="0" smtClean="0"/>
              <a:t>There are also many programs that are funded by an appropriation. An appropriation is simply a finite amount of money to pay for a program or benefit, and when the money runs out, no more can be spent. The MAP Grant is funded by appropriation. No matter how many people qualify, money can only be awarded to students until all funds appropriated by the legislature have been spent. Imagine a pot of money with quarters in it. Everyone who comes by is allowed to take a quarter, but once all the quarters are gone, no matter how many more people come by wanting a quarter, when the pot is empty that’s it. </a:t>
            </a:r>
          </a:p>
          <a:p>
            <a:endParaRPr lang="en-US" baseline="0" dirty="0" smtClean="0"/>
          </a:p>
          <a:p>
            <a:r>
              <a:rPr lang="en-US" baseline="0" dirty="0" smtClean="0"/>
              <a:t>Finally, some financial aid programs are waivers. A tuition waver is assistance that excepts a person from paying for their program. The Illinois Special Education Teacher Tuition Waiver works like this, as long as the student meets the criteria, the student is exempt from paying qualifying tuition and fees. </a:t>
            </a:r>
            <a:endParaRPr lang="en-US" dirty="0" smtClean="0"/>
          </a:p>
        </p:txBody>
      </p:sp>
      <p:sp>
        <p:nvSpPr>
          <p:cNvPr id="5" name="Slide Number Placeholder 4"/>
          <p:cNvSpPr>
            <a:spLocks noGrp="1"/>
          </p:cNvSpPr>
          <p:nvPr>
            <p:ph type="sldNum" sz="quarter" idx="5"/>
          </p:nvPr>
        </p:nvSpPr>
        <p:spPr/>
        <p:txBody>
          <a:bodyPr/>
          <a:lstStyle/>
          <a:p>
            <a:pPr>
              <a:defRPr/>
            </a:pPr>
            <a:fld id="{47F40BFF-E5CB-443B-A8CC-77C9644260A7}" type="slidenum">
              <a:rPr lang="es-MX" smtClean="0"/>
              <a:pPr>
                <a:defRPr/>
              </a:pPr>
              <a:t>14</a:t>
            </a:fld>
            <a:endParaRPr lang="es-MX" dirty="0"/>
          </a:p>
        </p:txBody>
      </p:sp>
      <p:sp>
        <p:nvSpPr>
          <p:cNvPr id="6" name="Footer Placeholder 5"/>
          <p:cNvSpPr>
            <a:spLocks noGrp="1"/>
          </p:cNvSpPr>
          <p:nvPr>
            <p:ph type="ftr" sz="quarter" idx="10"/>
          </p:nvPr>
        </p:nvSpPr>
        <p:spPr/>
        <p:txBody>
          <a:bodyPr/>
          <a:lstStyle/>
          <a:p>
            <a:pPr>
              <a:defRPr/>
            </a:pPr>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25076"/>
            <a:fld id="{E9A9FB0A-8AD7-4EDB-BFB5-211101F1D898}" type="slidenum">
              <a:rPr lang="en-US" smtClean="0"/>
              <a:pPr defTabSz="925076"/>
              <a:t>15</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473853"/>
            <a:ext cx="5029200" cy="4733847"/>
          </a:xfrm>
          <a:noFill/>
          <a:ln/>
        </p:spPr>
        <p:txBody>
          <a:bodyPr/>
          <a:lstStyle/>
          <a:p>
            <a:r>
              <a:rPr lang="en-US" b="1" dirty="0" smtClean="0"/>
              <a:t>ISAC</a:t>
            </a:r>
            <a:r>
              <a:rPr lang="en-US" dirty="0" smtClean="0"/>
              <a:t> administers financial aid programs for residents of Illinois.  Learn about them to decide which ones are best for you. </a:t>
            </a:r>
          </a:p>
          <a:p>
            <a:r>
              <a:rPr lang="en-US" dirty="0" smtClean="0"/>
              <a:t>The </a:t>
            </a:r>
            <a:r>
              <a:rPr lang="en-US" b="1" dirty="0" smtClean="0"/>
              <a:t>Monetary Award Program</a:t>
            </a:r>
            <a:r>
              <a:rPr lang="en-US" dirty="0" smtClean="0"/>
              <a:t> is one of the largest state programs in the country.  It provides assistance to students demonstrating financial need and applies toward tuition and mandatory fees for undergraduate students at approved Illinois degree-granting institutions.  A FAFSA must be submitted for consideration.  Students may qualify for up to 135 MAP Paid Credit Hours of which no more than 75 MAP Paid Credit Hours may be used while enrolled at the freshman or sophomore level.  Subject to appropriation of funds.</a:t>
            </a:r>
          </a:p>
          <a:p>
            <a:r>
              <a:rPr lang="en-US" dirty="0" smtClean="0"/>
              <a:t>The </a:t>
            </a:r>
            <a:r>
              <a:rPr lang="en-US" b="1" dirty="0" smtClean="0"/>
              <a:t>Silas Purnell Illinois Incentive for Access Program</a:t>
            </a:r>
            <a:r>
              <a:rPr lang="en-US" dirty="0" smtClean="0"/>
              <a:t> provides assistance to students who have a limited ability to pay for college.  A qualified applicant with an EFC of $0 (zero) may receive one grant, subject to appropriation.  Recipients must be enrolled on at least a half-time basis and be at the freshman</a:t>
            </a:r>
            <a:r>
              <a:rPr lang="en-US" baseline="0" dirty="0" smtClean="0"/>
              <a:t> level.</a:t>
            </a:r>
            <a:endParaRPr lang="en-US" dirty="0" smtClean="0"/>
          </a:p>
          <a:p>
            <a:r>
              <a:rPr lang="en-US" dirty="0" smtClean="0"/>
              <a:t>The </a:t>
            </a:r>
            <a:r>
              <a:rPr lang="en-US" b="1" dirty="0" smtClean="0"/>
              <a:t>IVG Program</a:t>
            </a:r>
            <a:r>
              <a:rPr lang="en-US" dirty="0" smtClean="0"/>
              <a:t> is an entitlement program awarded to eligible applicants regardless of the funding level.  It pays eligible tuition and mandatory fees at Illinois public colleges or community colleges.  Qualified veterans may receive benefits at the undergraduate or graduate level for the equivalent of four academic years of full-time enrollment, up to 120 eligibility units.  </a:t>
            </a:r>
          </a:p>
          <a:p>
            <a:r>
              <a:rPr lang="en-US" dirty="0" smtClean="0"/>
              <a:t>The </a:t>
            </a:r>
            <a:r>
              <a:rPr lang="en-US" b="1" dirty="0" smtClean="0"/>
              <a:t>ING Program</a:t>
            </a:r>
            <a:r>
              <a:rPr lang="en-US" dirty="0" smtClean="0"/>
              <a:t> is an entitlement program awarded to eligible recipients regardless of the funding level.  It pays tuition and eligible fees at all Illinois public universities or public community colleges for undergraduate or graduate enrollment.  Recipients may accumulate up to 120 eligibility units.  There is no minimum enrollment requirement and non-credit courses are eligible. The program can be used for undergrad and graduate education. </a:t>
            </a:r>
          </a:p>
          <a:p>
            <a:r>
              <a:rPr lang="en-US" b="1" dirty="0" smtClean="0"/>
              <a:t>Grants for Dependent of Police, Fire and Correctional Officers - </a:t>
            </a:r>
            <a:r>
              <a:rPr lang="en-US" dirty="0" smtClean="0"/>
              <a:t>If a correctional officer employed by the Illinois Department of Corrections in a security position or an Illinois police or fire officer is killed or sustains an injury resulting in a permanent disability (at least 90%) in the line of duty, the officer’s spouse and children may receive grant assistance toward tuition and mandatory fees.  It may be used for an equivalent of 8 semesters or 12 quarters of undergraduate or graduate enrollment. </a:t>
            </a:r>
          </a:p>
          <a:p>
            <a:r>
              <a:rPr lang="en-US" dirty="0" smtClean="0"/>
              <a:t>The </a:t>
            </a:r>
            <a:r>
              <a:rPr lang="en-US" b="1" dirty="0" smtClean="0"/>
              <a:t>BIG Program</a:t>
            </a:r>
            <a:r>
              <a:rPr lang="en-US" dirty="0" smtClean="0"/>
              <a:t> provides a financial incentive to encourage the use of Illinois College Savings Bond proceeds from matured bonds at Illinois colleges and universities.  </a:t>
            </a:r>
          </a:p>
          <a:p>
            <a:r>
              <a:rPr lang="en-US" dirty="0" smtClean="0"/>
              <a:t>The Illinois </a:t>
            </a:r>
            <a:r>
              <a:rPr lang="en-US" b="1" dirty="0" smtClean="0"/>
              <a:t>State Scholars Program</a:t>
            </a:r>
            <a:r>
              <a:rPr lang="en-US" dirty="0" smtClean="0"/>
              <a:t> provides a certificate of achievement to students who rank in the top 10% of all seniors in the state. There is no scholarship associated with this program currently. Similarly, the Merit Recognition Scholarship is also currently unfunded. </a:t>
            </a:r>
          </a:p>
          <a:p>
            <a:r>
              <a:rPr lang="en-US" dirty="0" smtClean="0"/>
              <a:t>The </a:t>
            </a:r>
            <a:r>
              <a:rPr lang="en-US" b="1" dirty="0" smtClean="0"/>
              <a:t>MTI Scholarship Program</a:t>
            </a:r>
            <a:r>
              <a:rPr lang="en-US" dirty="0" smtClean="0"/>
              <a:t> encourages academically talented minority students to pursue careers as teachers at nonprofit Illinois schools. It awards up to $5,000 per academic year for a maximum of 8 semesters or 12 quarters of assistance.  Recipients must sign an agreement promising to start teaching within one year for each year of scholarship assistance received.  If the teaching obligation is not fulfilled, the scholarship converts to a loan at a 5% interest rate.  </a:t>
            </a:r>
          </a:p>
          <a:p>
            <a:r>
              <a:rPr lang="en-US" b="1" dirty="0" smtClean="0"/>
              <a:t>Illinois SETTW</a:t>
            </a:r>
            <a:r>
              <a:rPr lang="en-US" dirty="0" smtClean="0"/>
              <a:t> exempts recipients from the payment of tuition and mandatory fees for up to four calendar years at any one of the 12 public four-year colleges in Illinois.  It encourages current teachers (not certified in a special education discipline) and academically talented students to pursue careers at nonprofit Illinois public, private or parochial preschool, elementary or secondary school teachers in any area of Special Education.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C:\STOCKLAYOUTS\CURRENT%20PROJECTS\FN99803-PL\FN99803-IMG02.emf" TargetMode="External"/><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6" descr="C:\STOCKLAYOUTS\CURRENT PROJECTS\FN99803-PL\FN99803-IMG02.emf"/>
          <p:cNvPicPr>
            <a:picLocks noChangeAspect="1" noChangeArrowheads="1"/>
          </p:cNvPicPr>
          <p:nvPr userDrawn="1"/>
        </p:nvPicPr>
        <p:blipFill>
          <a:blip r:embed="rId2" r:link="rId3" cstate="print"/>
          <a:srcRect l="11034" t="9854" r="7312"/>
          <a:stretch>
            <a:fillRect/>
          </a:stretch>
        </p:blipFill>
        <p:spPr bwMode="auto">
          <a:xfrm>
            <a:off x="0" y="0"/>
            <a:ext cx="9158288" cy="2686050"/>
          </a:xfrm>
          <a:prstGeom prst="rect">
            <a:avLst/>
          </a:prstGeom>
          <a:noFill/>
          <a:ln w="9525" algn="in">
            <a:noFill/>
            <a:miter lim="800000"/>
            <a:headEnd/>
            <a:tailEnd/>
          </a:ln>
        </p:spPr>
      </p:pic>
      <p:pic>
        <p:nvPicPr>
          <p:cNvPr id="5" name="Picture 1" descr="ISAC.JPG"/>
          <p:cNvPicPr>
            <a:picLocks noChangeAspect="1" noChangeArrowheads="1"/>
          </p:cNvPicPr>
          <p:nvPr userDrawn="1"/>
        </p:nvPicPr>
        <p:blipFill>
          <a:blip r:embed="rId4" cstate="print">
            <a:clrChange>
              <a:clrFrom>
                <a:srgbClr val="FFFFFF"/>
              </a:clrFrom>
              <a:clrTo>
                <a:srgbClr val="FFFFFF">
                  <a:alpha val="0"/>
                </a:srgbClr>
              </a:clrTo>
            </a:clrChange>
          </a:blip>
          <a:srcRect b="40535"/>
          <a:stretch>
            <a:fillRect/>
          </a:stretch>
        </p:blipFill>
        <p:spPr bwMode="auto">
          <a:xfrm>
            <a:off x="296863" y="349250"/>
            <a:ext cx="1531937" cy="679450"/>
          </a:xfrm>
          <a:prstGeom prst="rect">
            <a:avLst/>
          </a:prstGeom>
          <a:noFill/>
          <a:ln w="9525">
            <a:noFill/>
            <a:miter lim="800000"/>
            <a:headEnd/>
            <a:tailEnd/>
          </a:ln>
        </p:spPr>
      </p:pic>
      <p:sp>
        <p:nvSpPr>
          <p:cNvPr id="6" name="Text Box 3"/>
          <p:cNvSpPr txBox="1">
            <a:spLocks noChangeArrowheads="1"/>
          </p:cNvSpPr>
          <p:nvPr userDrawn="1"/>
        </p:nvSpPr>
        <p:spPr bwMode="auto">
          <a:xfrm>
            <a:off x="469900" y="1222375"/>
            <a:ext cx="6329363" cy="920750"/>
          </a:xfrm>
          <a:prstGeom prst="rect">
            <a:avLst/>
          </a:prstGeom>
          <a:noFill/>
          <a:ln w="9525" algn="in">
            <a:noFill/>
            <a:miter lim="800000"/>
            <a:headEnd/>
            <a:tailEnd/>
          </a:ln>
          <a:effectLst/>
        </p:spPr>
        <p:txBody>
          <a:bodyPr lIns="36576" tIns="36576" rIns="36576" bIns="36576"/>
          <a:lstStyle/>
          <a:p>
            <a:pPr>
              <a:lnSpc>
                <a:spcPct val="720000"/>
              </a:lnSpc>
              <a:spcAft>
                <a:spcPts val="1000"/>
              </a:spcAft>
              <a:defRPr/>
            </a:pPr>
            <a:endParaRPr lang="en-US" dirty="0">
              <a:latin typeface="Arial" pitchFamily="34" charset="0"/>
            </a:endParaRPr>
          </a:p>
        </p:txBody>
      </p:sp>
      <p:pic>
        <p:nvPicPr>
          <p:cNvPr id="9" name="Picture 1" descr="Just Another Smart Kid"/>
          <p:cNvPicPr>
            <a:picLocks noChangeAspect="1" noChangeArrowheads="1"/>
          </p:cNvPicPr>
          <p:nvPr userDrawn="1"/>
        </p:nvPicPr>
        <p:blipFill>
          <a:blip r:embed="rId5" cstate="print">
            <a:clrChange>
              <a:clrFrom>
                <a:srgbClr val="FFFFFF"/>
              </a:clrFrom>
              <a:clrTo>
                <a:srgbClr val="FFFFFF">
                  <a:alpha val="0"/>
                </a:srgbClr>
              </a:clrTo>
            </a:clrChange>
          </a:blip>
          <a:srcRect l="48166" t="44928"/>
          <a:stretch>
            <a:fillRect/>
          </a:stretch>
        </p:blipFill>
        <p:spPr bwMode="auto">
          <a:xfrm>
            <a:off x="5257800" y="1862138"/>
            <a:ext cx="2832100" cy="823912"/>
          </a:xfrm>
          <a:prstGeom prst="rect">
            <a:avLst/>
          </a:prstGeom>
          <a:noFill/>
          <a:ln w="9525">
            <a:noFill/>
            <a:miter lim="800000"/>
            <a:headEnd/>
            <a:tailEnd/>
          </a:ln>
        </p:spPr>
      </p:pic>
      <p:cxnSp>
        <p:nvCxnSpPr>
          <p:cNvPr id="10" name="Straight Connector 9"/>
          <p:cNvCxnSpPr/>
          <p:nvPr userDrawn="1"/>
        </p:nvCxnSpPr>
        <p:spPr>
          <a:xfrm rot="16200000" flipH="1">
            <a:off x="4456112" y="1576388"/>
            <a:ext cx="333375" cy="0"/>
          </a:xfrm>
          <a:prstGeom prst="line">
            <a:avLst/>
          </a:prstGeom>
          <a:ln cap="rnd"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p:nvPr>
        </p:nvSpPr>
        <p:spPr>
          <a:xfrm>
            <a:off x="4572000" y="3429000"/>
            <a:ext cx="4114800" cy="1714500"/>
          </a:xfrm>
        </p:spPr>
        <p:txBody>
          <a:bodyPr/>
          <a:lstStyle>
            <a:lvl1pPr>
              <a:defRPr sz="4400" b="0">
                <a:solidFill>
                  <a:schemeClr val="tx1">
                    <a:lumMod val="65000"/>
                    <a:lumOff val="35000"/>
                  </a:schemeClr>
                </a:solidFill>
                <a:latin typeface="Impact" pitchFamily="34" charset="0"/>
              </a:defRPr>
            </a:lvl1pPr>
          </a:lstStyle>
          <a:p>
            <a:r>
              <a:rPr lang="en-US" dirty="0" smtClean="0"/>
              <a:t>Click to edit Master title style</a:t>
            </a:r>
            <a:endParaRPr lang="en-US" dirty="0"/>
          </a:p>
        </p:txBody>
      </p:sp>
      <p:sp>
        <p:nvSpPr>
          <p:cNvPr id="21" name="Content Placeholder 20"/>
          <p:cNvSpPr>
            <a:spLocks noGrp="1"/>
          </p:cNvSpPr>
          <p:nvPr>
            <p:ph sz="quarter" idx="11"/>
          </p:nvPr>
        </p:nvSpPr>
        <p:spPr>
          <a:xfrm>
            <a:off x="4572000" y="5143500"/>
            <a:ext cx="4114800" cy="533400"/>
          </a:xfrm>
        </p:spPr>
        <p:txBody>
          <a:bodyPr/>
          <a:lstStyle>
            <a:lvl1pPr>
              <a:defRPr sz="2400" i="1">
                <a:latin typeface="Times New Roman" pitchFamily="18" charset="0"/>
                <a:cs typeface="Times New Roman" pitchFamily="18" charset="0"/>
              </a:defRPr>
            </a:lvl1pPr>
          </a:lstStyle>
          <a:p>
            <a:pPr lvl="0"/>
            <a:r>
              <a:rPr lang="en-US" dirty="0" smtClean="0"/>
              <a:t>Click to edit Master text styles</a:t>
            </a:r>
          </a:p>
        </p:txBody>
      </p:sp>
      <p:sp>
        <p:nvSpPr>
          <p:cNvPr id="12" name="Slide Number Placeholder 5"/>
          <p:cNvSpPr>
            <a:spLocks noGrp="1"/>
          </p:cNvSpPr>
          <p:nvPr>
            <p:ph type="sldNum" sz="quarter" idx="12"/>
          </p:nvPr>
        </p:nvSpPr>
        <p:spPr/>
        <p:txBody>
          <a:bodyPr/>
          <a:lstStyle>
            <a:lvl1pPr>
              <a:defRPr/>
            </a:lvl1pPr>
          </a:lstStyle>
          <a:p>
            <a:pPr>
              <a:defRPr/>
            </a:pPr>
            <a:fld id="{171DF92A-6D21-4C69-9A69-81E972A98C10}" type="slidenum">
              <a:rPr lang="es-MX"/>
              <a:pPr>
                <a:defRPr/>
              </a:pPr>
              <a:t>‹#›</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9" name="Slide Number Placeholder 8"/>
          <p:cNvSpPr>
            <a:spLocks noGrp="1"/>
          </p:cNvSpPr>
          <p:nvPr>
            <p:ph type="sldNum" sz="quarter" idx="12"/>
          </p:nvPr>
        </p:nvSpPr>
        <p:spPr/>
        <p:txBody>
          <a:bodyPr/>
          <a:lstStyle>
            <a:lvl1pPr>
              <a:defRPr/>
            </a:lvl1pPr>
          </a:lstStyle>
          <a:p>
            <a:pPr>
              <a:defRPr/>
            </a:pPr>
            <a:fld id="{64DD84C7-5774-46DD-A75D-86FB36481962}" type="slidenum">
              <a:rPr lang="es-MX"/>
              <a:pPr>
                <a:defRPr/>
              </a:pPr>
              <a:t>‹#›</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514350"/>
            <a:ext cx="3048000" cy="355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s-MX"/>
          </a:p>
        </p:txBody>
      </p:sp>
      <p:sp>
        <p:nvSpPr>
          <p:cNvPr id="4" name="Slide Number Placeholder 4"/>
          <p:cNvSpPr>
            <a:spLocks noGrp="1"/>
          </p:cNvSpPr>
          <p:nvPr>
            <p:ph type="sldNum" sz="quarter" idx="10"/>
          </p:nvPr>
        </p:nvSpPr>
        <p:spPr>
          <a:xfrm>
            <a:off x="3505200" y="6356350"/>
            <a:ext cx="2133600" cy="365125"/>
          </a:xfrm>
        </p:spPr>
        <p:txBody>
          <a:bodyPr/>
          <a:lstStyle>
            <a:lvl1pPr algn="ctr">
              <a:defRPr/>
            </a:lvl1pPr>
          </a:lstStyle>
          <a:p>
            <a:pPr>
              <a:defRPr/>
            </a:pPr>
            <a:fld id="{D3B1B3B2-D8CE-49AF-AA03-68848A5250E8}" type="slidenum">
              <a:rPr lang="es-MX"/>
              <a:pPr>
                <a:defRPr/>
              </a:pPr>
              <a:t>‹#›</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1" descr="ISAC.JPG"/>
          <p:cNvPicPr>
            <a:picLocks noChangeAspect="1" noChangeArrowheads="1"/>
          </p:cNvPicPr>
          <p:nvPr userDrawn="1"/>
        </p:nvPicPr>
        <p:blipFill>
          <a:blip r:embed="rId2" cstate="print">
            <a:clrChange>
              <a:clrFrom>
                <a:srgbClr val="FFFFFF"/>
              </a:clrFrom>
              <a:clrTo>
                <a:srgbClr val="FFFFFF">
                  <a:alpha val="0"/>
                </a:srgbClr>
              </a:clrTo>
            </a:clrChange>
          </a:blip>
          <a:srcRect b="40535"/>
          <a:stretch>
            <a:fillRect/>
          </a:stretch>
        </p:blipFill>
        <p:spPr bwMode="auto">
          <a:xfrm>
            <a:off x="419100" y="495300"/>
            <a:ext cx="1168400" cy="495300"/>
          </a:xfrm>
          <a:prstGeom prst="rect">
            <a:avLst/>
          </a:prstGeom>
          <a:noFill/>
          <a:ln w="9525">
            <a:noFill/>
            <a:miter lim="800000"/>
            <a:headEnd/>
            <a:tailEnd/>
          </a:ln>
        </p:spPr>
      </p:pic>
      <p:sp>
        <p:nvSpPr>
          <p:cNvPr id="4" name="TextBox 3"/>
          <p:cNvSpPr txBox="1"/>
          <p:nvPr userDrawn="1"/>
        </p:nvSpPr>
        <p:spPr>
          <a:xfrm>
            <a:off x="1587500" y="419893"/>
            <a:ext cx="7556500" cy="646113"/>
          </a:xfrm>
          <a:prstGeom prst="rect">
            <a:avLst/>
          </a:prstGeom>
          <a:noFill/>
        </p:spPr>
        <p:txBody>
          <a:bodyPr wrap="square">
            <a:spAutoFit/>
          </a:bodyPr>
          <a:lstStyle/>
          <a:p>
            <a:pPr algn="ctr">
              <a:defRPr/>
            </a:pPr>
            <a:r>
              <a:rPr lang="en-US" sz="2000" i="1" dirty="0">
                <a:solidFill>
                  <a:srgbClr val="C00000"/>
                </a:solidFill>
                <a:latin typeface="Times New Roman" pitchFamily="18" charset="0"/>
                <a:cs typeface="Times New Roman" pitchFamily="18" charset="0"/>
              </a:rPr>
              <a:t>Making college accessible and affordable for </a:t>
            </a:r>
            <a:r>
              <a:rPr lang="en-US" sz="2000" i="1" dirty="0" smtClean="0">
                <a:solidFill>
                  <a:srgbClr val="C00000"/>
                </a:solidFill>
                <a:latin typeface="Times New Roman" pitchFamily="18" charset="0"/>
                <a:cs typeface="Times New Roman" pitchFamily="18" charset="0"/>
              </a:rPr>
              <a:t>Illinois </a:t>
            </a:r>
            <a:r>
              <a:rPr lang="en-US" sz="2000" i="1" dirty="0">
                <a:solidFill>
                  <a:srgbClr val="C00000"/>
                </a:solidFill>
                <a:latin typeface="Times New Roman" pitchFamily="18" charset="0"/>
                <a:cs typeface="Times New Roman" pitchFamily="18" charset="0"/>
              </a:rPr>
              <a:t>students.</a:t>
            </a:r>
          </a:p>
          <a:p>
            <a:pPr algn="ctr">
              <a:defRPr/>
            </a:pPr>
            <a:endParaRPr lang="en-US" sz="500" dirty="0">
              <a:latin typeface="Times New Roman" pitchFamily="18" charset="0"/>
              <a:cs typeface="Times New Roman" pitchFamily="18" charset="0"/>
            </a:endParaRPr>
          </a:p>
          <a:p>
            <a:pPr>
              <a:defRPr/>
            </a:pPr>
            <a:r>
              <a:rPr lang="en-US" sz="900" dirty="0">
                <a:latin typeface="Times New Roman" pitchFamily="18" charset="0"/>
                <a:cs typeface="Times New Roman" pitchFamily="18" charset="0"/>
              </a:rPr>
              <a:t>				</a:t>
            </a:r>
            <a:r>
              <a:rPr lang="en-US" sz="900" dirty="0">
                <a:latin typeface="+mn-lt"/>
                <a:cs typeface="Times New Roman" pitchFamily="18" charset="0"/>
              </a:rPr>
              <a:t>        		    </a:t>
            </a:r>
            <a:r>
              <a:rPr lang="en-US" sz="1100" dirty="0">
                <a:latin typeface="+mn-lt"/>
                <a:cs typeface="Times New Roman" pitchFamily="18" charset="0"/>
              </a:rPr>
              <a:t>- ISAC’s Mission Statement</a:t>
            </a:r>
          </a:p>
        </p:txBody>
      </p:sp>
      <p:sp>
        <p:nvSpPr>
          <p:cNvPr id="5" name="TextBox 4"/>
          <p:cNvSpPr txBox="1"/>
          <p:nvPr userDrawn="1"/>
        </p:nvSpPr>
        <p:spPr>
          <a:xfrm>
            <a:off x="355600" y="2805113"/>
            <a:ext cx="8559800" cy="3600986"/>
          </a:xfrm>
          <a:prstGeom prst="rect">
            <a:avLst/>
          </a:prstGeom>
          <a:noFill/>
        </p:spPr>
        <p:txBody>
          <a:bodyPr>
            <a:spAutoFit/>
          </a:bodyPr>
          <a:lstStyle/>
          <a:p>
            <a:pPr>
              <a:defRPr/>
            </a:pPr>
            <a:r>
              <a:rPr lang="en-US" sz="1200" dirty="0">
                <a:latin typeface="+mn-lt"/>
                <a:cs typeface="Times New Roman" pitchFamily="18" charset="0"/>
              </a:rPr>
              <a:t>Deerfield</a:t>
            </a:r>
          </a:p>
          <a:p>
            <a:pPr>
              <a:defRPr/>
            </a:pPr>
            <a:r>
              <a:rPr lang="en-US" sz="1200" dirty="0">
                <a:latin typeface="+mn-lt"/>
                <a:cs typeface="Times New Roman" pitchFamily="18" charset="0"/>
              </a:rPr>
              <a:t>1755 Lake Cook Road</a:t>
            </a:r>
          </a:p>
          <a:p>
            <a:pPr>
              <a:defRPr/>
            </a:pPr>
            <a:r>
              <a:rPr lang="en-US" sz="1200" dirty="0">
                <a:latin typeface="+mn-lt"/>
                <a:cs typeface="Times New Roman" pitchFamily="18" charset="0"/>
              </a:rPr>
              <a:t>Deerfield, IL 60015-5209</a:t>
            </a:r>
          </a:p>
          <a:p>
            <a:pPr>
              <a:defRPr/>
            </a:pPr>
            <a:endParaRPr lang="en-US" sz="1200" dirty="0">
              <a:latin typeface="+mn-lt"/>
              <a:cs typeface="Times New Roman" pitchFamily="18" charset="0"/>
            </a:endParaRPr>
          </a:p>
          <a:p>
            <a:pPr>
              <a:defRPr/>
            </a:pPr>
            <a:r>
              <a:rPr lang="en-US" sz="1200" dirty="0">
                <a:latin typeface="+mn-lt"/>
                <a:cs typeface="Times New Roman" pitchFamily="18" charset="0"/>
              </a:rPr>
              <a:t>Springfield</a:t>
            </a:r>
          </a:p>
          <a:p>
            <a:pPr>
              <a:defRPr/>
            </a:pPr>
            <a:r>
              <a:rPr lang="en-US" sz="1200" dirty="0">
                <a:latin typeface="+mn-lt"/>
                <a:cs typeface="Times New Roman" pitchFamily="18" charset="0"/>
              </a:rPr>
              <a:t>500 W. Monroe, 3</a:t>
            </a:r>
            <a:r>
              <a:rPr lang="en-US" sz="1200" baseline="30000" dirty="0">
                <a:latin typeface="+mn-lt"/>
                <a:cs typeface="Times New Roman" pitchFamily="18" charset="0"/>
              </a:rPr>
              <a:t>rd</a:t>
            </a:r>
            <a:r>
              <a:rPr lang="en-US" sz="1200" dirty="0">
                <a:latin typeface="+mn-lt"/>
                <a:cs typeface="Times New Roman" pitchFamily="18" charset="0"/>
              </a:rPr>
              <a:t> Floor</a:t>
            </a:r>
          </a:p>
          <a:p>
            <a:pPr>
              <a:defRPr/>
            </a:pPr>
            <a:r>
              <a:rPr lang="en-US" sz="1200" dirty="0">
                <a:latin typeface="+mn-lt"/>
                <a:cs typeface="Times New Roman" pitchFamily="18" charset="0"/>
              </a:rPr>
              <a:t>Springfield, IL 62701-1876</a:t>
            </a:r>
          </a:p>
          <a:p>
            <a:pPr>
              <a:defRPr/>
            </a:pPr>
            <a:endParaRPr lang="en-US" sz="1200" dirty="0">
              <a:latin typeface="+mn-lt"/>
              <a:cs typeface="Times New Roman" pitchFamily="18" charset="0"/>
            </a:endParaRPr>
          </a:p>
          <a:p>
            <a:pPr>
              <a:defRPr/>
            </a:pPr>
            <a:r>
              <a:rPr lang="en-US" sz="1200" dirty="0">
                <a:latin typeface="+mn-lt"/>
                <a:cs typeface="Times New Roman" pitchFamily="18" charset="0"/>
              </a:rPr>
              <a:t>Chicago</a:t>
            </a:r>
          </a:p>
          <a:p>
            <a:pPr>
              <a:defRPr/>
            </a:pPr>
            <a:r>
              <a:rPr lang="en-US" sz="1200" dirty="0">
                <a:latin typeface="+mn-lt"/>
                <a:cs typeface="Times New Roman" pitchFamily="18" charset="0"/>
              </a:rPr>
              <a:t>James R. Thompson Center</a:t>
            </a:r>
          </a:p>
          <a:p>
            <a:pPr>
              <a:defRPr/>
            </a:pPr>
            <a:r>
              <a:rPr lang="en-US" sz="1200" dirty="0">
                <a:latin typeface="+mn-lt"/>
                <a:cs typeface="Times New Roman" pitchFamily="18" charset="0"/>
              </a:rPr>
              <a:t>100 W. Randolph, Suite 3-200</a:t>
            </a:r>
          </a:p>
          <a:p>
            <a:pPr>
              <a:defRPr/>
            </a:pPr>
            <a:r>
              <a:rPr lang="en-US" sz="1200" dirty="0">
                <a:latin typeface="+mn-lt"/>
                <a:cs typeface="Times New Roman" pitchFamily="18" charset="0"/>
              </a:rPr>
              <a:t>Chicago, IL 60601-3219</a:t>
            </a:r>
          </a:p>
          <a:p>
            <a:pPr>
              <a:defRPr/>
            </a:pPr>
            <a:endParaRPr lang="en-US" sz="1200" dirty="0">
              <a:latin typeface="+mn-lt"/>
              <a:cs typeface="Times New Roman" pitchFamily="18" charset="0"/>
            </a:endParaRPr>
          </a:p>
          <a:p>
            <a:pPr>
              <a:defRPr/>
            </a:pPr>
            <a:r>
              <a:rPr lang="en-US" sz="1200" dirty="0">
                <a:latin typeface="+mn-lt"/>
                <a:cs typeface="Times New Roman" pitchFamily="18" charset="0"/>
              </a:rPr>
              <a:t>800.899.ISAC (4722)</a:t>
            </a:r>
          </a:p>
          <a:p>
            <a:pPr>
              <a:defRPr/>
            </a:pPr>
            <a:endParaRPr lang="en-US" sz="1200" dirty="0">
              <a:latin typeface="+mn-lt"/>
              <a:cs typeface="Times New Roman" pitchFamily="18" charset="0"/>
            </a:endParaRPr>
          </a:p>
          <a:p>
            <a:pPr>
              <a:defRPr/>
            </a:pPr>
            <a:r>
              <a:rPr lang="en-US" sz="1200" dirty="0" smtClean="0">
                <a:latin typeface="+mn-lt"/>
                <a:cs typeface="Times New Roman" pitchFamily="18" charset="0"/>
              </a:rPr>
              <a:t> </a:t>
            </a:r>
            <a:endParaRPr lang="en-US" sz="1200" dirty="0">
              <a:latin typeface="+mn-lt"/>
              <a:cs typeface="Times New Roman" pitchFamily="18" charset="0"/>
            </a:endParaRPr>
          </a:p>
          <a:p>
            <a:pPr>
              <a:defRPr/>
            </a:pPr>
            <a:endParaRPr lang="en-US" sz="1200" dirty="0">
              <a:latin typeface="+mn-lt"/>
              <a:cs typeface="Times New Roman" pitchFamily="18" charset="0"/>
            </a:endParaRPr>
          </a:p>
          <a:p>
            <a:pPr>
              <a:defRPr/>
            </a:pPr>
            <a:r>
              <a:rPr lang="en-US" sz="1200" dirty="0" smtClean="0">
                <a:latin typeface="+mn-lt"/>
                <a:cs typeface="Times New Roman" pitchFamily="18" charset="0"/>
              </a:rPr>
              <a:t>www.ISAC.org </a:t>
            </a:r>
            <a:r>
              <a:rPr lang="en-US" sz="1200" dirty="0">
                <a:cs typeface="Times New Roman" pitchFamily="18" charset="0"/>
              </a:rPr>
              <a:t>..................................................</a:t>
            </a:r>
            <a:r>
              <a:rPr lang="en-US" sz="1200" dirty="0">
                <a:latin typeface="+mn-lt"/>
                <a:cs typeface="Times New Roman" pitchFamily="18" charset="0"/>
              </a:rPr>
              <a:t>	</a:t>
            </a:r>
            <a:r>
              <a:rPr lang="en-US" sz="1200" b="1" dirty="0" smtClean="0">
                <a:latin typeface="+mn-lt"/>
                <a:cs typeface="Times New Roman" pitchFamily="18" charset="0"/>
              </a:rPr>
              <a:t>Illinois</a:t>
            </a:r>
            <a:r>
              <a:rPr lang="en-US" sz="1200" b="1" baseline="0" dirty="0" smtClean="0">
                <a:latin typeface="+mn-lt"/>
                <a:cs typeface="Times New Roman" pitchFamily="18" charset="0"/>
              </a:rPr>
              <a:t> Student Assistance Commission</a:t>
            </a:r>
            <a:endParaRPr lang="en-US" sz="1200" b="1" dirty="0">
              <a:latin typeface="+mn-lt"/>
              <a:cs typeface="Times New Roman" pitchFamily="18" charset="0"/>
            </a:endParaRPr>
          </a:p>
          <a:p>
            <a:pPr>
              <a:defRPr/>
            </a:pPr>
            <a:r>
              <a:rPr lang="en-US" sz="1200" dirty="0">
                <a:latin typeface="+mn-lt"/>
                <a:cs typeface="Times New Roman" pitchFamily="18" charset="0"/>
              </a:rPr>
              <a:t>				The official Web site of the Illinois Student  Assistance Commission (ISAC) </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61"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10" y="143510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Slide Number Placeholder 6"/>
          <p:cNvSpPr>
            <a:spLocks noGrp="1"/>
          </p:cNvSpPr>
          <p:nvPr>
            <p:ph type="sldNum" sz="quarter" idx="12"/>
          </p:nvPr>
        </p:nvSpPr>
        <p:spPr/>
        <p:txBody>
          <a:bodyPr/>
          <a:lstStyle>
            <a:lvl1pPr>
              <a:defRPr/>
            </a:lvl1pPr>
          </a:lstStyle>
          <a:p>
            <a:pPr>
              <a:defRPr/>
            </a:pPr>
            <a:fld id="{8218D2F2-A257-4072-B22F-DDE53C6B6B66}" type="slidenum">
              <a:rPr lang="es-MX"/>
              <a:pPr>
                <a:defRPr/>
              </a:pPr>
              <a:t>‹#›</a:t>
            </a:fld>
            <a:endParaRPr lang="es-MX"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Slide Number Placeholder 6"/>
          <p:cNvSpPr>
            <a:spLocks noGrp="1"/>
          </p:cNvSpPr>
          <p:nvPr>
            <p:ph type="sldNum" sz="quarter" idx="12"/>
          </p:nvPr>
        </p:nvSpPr>
        <p:spPr/>
        <p:txBody>
          <a:bodyPr/>
          <a:lstStyle>
            <a:lvl1pPr>
              <a:defRPr/>
            </a:lvl1pPr>
          </a:lstStyle>
          <a:p>
            <a:pPr>
              <a:defRPr/>
            </a:pPr>
            <a:fld id="{81650791-B757-4D83-B776-1472F4077CE4}" type="slidenum">
              <a:rPr lang="es-MX"/>
              <a:pPr>
                <a:defRPr/>
              </a:pPr>
              <a:t>‹#›</a:t>
            </a:fld>
            <a:endParaRPr lang="es-MX"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2"/>
          <p:cNvSpPr>
            <a:spLocks noGrp="1"/>
          </p:cNvSpPr>
          <p:nvPr>
            <p:ph type="sldNum" sz="quarter" idx="10"/>
          </p:nvPr>
        </p:nvSpPr>
        <p:spPr>
          <a:xfrm>
            <a:off x="3505200" y="6356350"/>
            <a:ext cx="2133600" cy="365125"/>
          </a:xfrm>
        </p:spPr>
        <p:txBody>
          <a:bodyPr/>
          <a:lstStyle>
            <a:lvl1pPr algn="ctr">
              <a:defRPr/>
            </a:lvl1pPr>
          </a:lstStyle>
          <a:p>
            <a:pPr>
              <a:defRPr/>
            </a:pPr>
            <a:fld id="{FEB8E399-95AC-4E01-9682-3E7D9E3EBB10}" type="slidenum">
              <a:rPr lang="es-MX"/>
              <a:pPr>
                <a:defRPr/>
              </a:pPr>
              <a:t>‹#›</a:t>
            </a:fld>
            <a:endParaRPr lang="es-MX"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extBox 1"/>
          <p:cNvSpPr txBox="1"/>
          <p:nvPr userDrawn="1"/>
        </p:nvSpPr>
        <p:spPr>
          <a:xfrm>
            <a:off x="0" y="0"/>
            <a:ext cx="9144000" cy="369888"/>
          </a:xfrm>
          <a:prstGeom prst="rect">
            <a:avLst/>
          </a:prstGeom>
          <a:solidFill>
            <a:schemeClr val="bg1"/>
          </a:solidFill>
          <a:ln>
            <a:noFill/>
          </a:ln>
        </p:spPr>
        <p:txBody>
          <a:bodyPr>
            <a:spAutoFit/>
          </a:bodyPr>
          <a:lstStyle/>
          <a:p>
            <a:pPr>
              <a:defRPr/>
            </a:pP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FF39EDDA-D607-48AC-A5ED-3365B14BF403}" type="slidenum">
              <a:rPr lang="es-MX"/>
              <a:pPr>
                <a:defRPr/>
              </a:pPr>
              <a:t>‹#›</a:t>
            </a:fld>
            <a:endParaRPr lang="es-MX"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4B931B66-5111-4038-A0DA-D5AACAA7CE0F}" type="slidenum">
              <a:rPr lang="es-MX"/>
              <a:pPr>
                <a:defRPr/>
              </a:pPr>
              <a:t>‹#›</a:t>
            </a:fld>
            <a:endParaRPr lang="es-MX"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381000" y="1447800"/>
            <a:ext cx="8534400" cy="533400"/>
          </a:xfrm>
          <a:prstGeom prst="rect">
            <a:avLst/>
          </a:prstGeom>
          <a:noFill/>
          <a:ln w="9525">
            <a:noFill/>
            <a:miter lim="800000"/>
            <a:headEnd/>
            <a:tailEnd/>
          </a:ln>
          <a:effectLst/>
        </p:spPr>
        <p:txBody>
          <a:bodyPr anchor="ctr"/>
          <a:lstStyle/>
          <a:p>
            <a:pPr>
              <a:defRPr/>
            </a:pPr>
            <a:endParaRPr lang="en-US" sz="4000" dirty="0">
              <a:solidFill>
                <a:schemeClr val="bg2"/>
              </a:solidFill>
              <a:latin typeface="Arial" pitchFamily="34" charset="0"/>
            </a:endParaRPr>
          </a:p>
        </p:txBody>
      </p:sp>
      <p:sp>
        <p:nvSpPr>
          <p:cNvPr id="4098" name="Rectangle 2"/>
          <p:cNvSpPr>
            <a:spLocks noGrp="1" noChangeArrowheads="1"/>
          </p:cNvSpPr>
          <p:nvPr>
            <p:ph type="ctrTitle"/>
          </p:nvPr>
        </p:nvSpPr>
        <p:spPr>
          <a:xfrm>
            <a:off x="4724400" y="1371600"/>
            <a:ext cx="3733800" cy="2362200"/>
          </a:xfrm>
        </p:spPr>
        <p:txBody>
          <a:bodyPr/>
          <a:lstStyle>
            <a:lvl1pPr>
              <a:defRPr sz="5700" baseline="0">
                <a:solidFill>
                  <a:schemeClr val="tx1">
                    <a:lumMod val="65000"/>
                    <a:lumOff val="35000"/>
                  </a:schemeClr>
                </a:solidFill>
              </a:defRPr>
            </a:lvl1pPr>
          </a:lstStyle>
          <a:p>
            <a:r>
              <a:rPr lang="en-US" dirty="0"/>
              <a:t>Click to edit Master title style</a:t>
            </a:r>
          </a:p>
        </p:txBody>
      </p:sp>
      <p:sp>
        <p:nvSpPr>
          <p:cNvPr id="4099" name="Rectangle 3"/>
          <p:cNvSpPr>
            <a:spLocks noGrp="1" noChangeArrowheads="1"/>
          </p:cNvSpPr>
          <p:nvPr>
            <p:ph type="subTitle" idx="1"/>
          </p:nvPr>
        </p:nvSpPr>
        <p:spPr>
          <a:xfrm>
            <a:off x="4724400" y="3886200"/>
            <a:ext cx="3733800" cy="1752600"/>
          </a:xfrm>
        </p:spPr>
        <p:txBody>
          <a:bodyPr/>
          <a:lstStyle>
            <a:lvl1pPr marL="0" indent="0">
              <a:buFontTx/>
              <a:buNone/>
              <a:defRPr sz="4000">
                <a:solidFill>
                  <a:schemeClr val="bg2"/>
                </a:solidFill>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EE23CE7-3549-42CE-A12F-597AD22C092B}"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aseline="0">
                <a:solidFill>
                  <a:srgbClr val="CC0000"/>
                </a:solidFill>
              </a:defRPr>
            </a:lvl1pPr>
          </a:lstStyle>
          <a:p>
            <a:r>
              <a:rPr lang="en-US" dirty="0" smtClean="0"/>
              <a:t>Click to edit Master title style</a:t>
            </a:r>
            <a:endParaRPr lang="es-MX" dirty="0"/>
          </a:p>
        </p:txBody>
      </p:sp>
      <p:sp>
        <p:nvSpPr>
          <p:cNvPr id="3" name="Text Placeholder 2"/>
          <p:cNvSpPr>
            <a:spLocks noGrp="1"/>
          </p:cNvSpPr>
          <p:nvPr>
            <p:ph type="body" sz="half" idx="1"/>
          </p:nvPr>
        </p:nvSpPr>
        <p:spPr>
          <a:xfrm>
            <a:off x="685800" y="1828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lipArt Placeholder 3"/>
          <p:cNvSpPr>
            <a:spLocks noGrp="1"/>
          </p:cNvSpPr>
          <p:nvPr>
            <p:ph type="clipArt" sz="half" idx="2"/>
          </p:nvPr>
        </p:nvSpPr>
        <p:spPr>
          <a:xfrm>
            <a:off x="4648200" y="1828800"/>
            <a:ext cx="3810000" cy="4724400"/>
          </a:xfrm>
        </p:spPr>
        <p:txBody>
          <a:bodyPr/>
          <a:lstStyle/>
          <a:p>
            <a:pPr lvl="0"/>
            <a:endParaRPr lang="es-MX" noProof="0" dirty="0" smtClean="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24397A4-9E68-474C-A870-9D42B549D16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0BC245A3-9D73-4390-8FB3-6C53FA3D3D02}" type="slidenum">
              <a:rPr lang="es-MX"/>
              <a:pPr>
                <a:defRPr/>
              </a:pPr>
              <a:t>‹#›</a:t>
            </a:fld>
            <a:endParaRPr lang="es-MX"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3998913"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6113" y="1371600"/>
            <a:ext cx="3998912"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6113" y="3886200"/>
            <a:ext cx="3998912"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215188" y="6442075"/>
            <a:ext cx="1905000" cy="381000"/>
          </a:xfrm>
          <a:prstGeom prst="rect">
            <a:avLst/>
          </a:prstGeom>
        </p:spPr>
        <p:txBody>
          <a:bodyPr/>
          <a:lstStyle>
            <a:lvl1pPr>
              <a:defRPr>
                <a:latin typeface="Arial" pitchFamily="34" charset="0"/>
              </a:defRPr>
            </a:lvl1pPr>
          </a:lstStyle>
          <a:p>
            <a:pPr>
              <a:defRPr/>
            </a:pPr>
            <a:endParaRPr lang="en-US"/>
          </a:p>
        </p:txBody>
      </p:sp>
      <p:sp>
        <p:nvSpPr>
          <p:cNvPr id="7" name="Footer Placeholder 6"/>
          <p:cNvSpPr>
            <a:spLocks noGrp="1"/>
          </p:cNvSpPr>
          <p:nvPr>
            <p:ph type="ftr" sz="quarter" idx="11"/>
          </p:nvPr>
        </p:nvSpPr>
        <p:spPr>
          <a:xfrm>
            <a:off x="304800" y="6365875"/>
            <a:ext cx="4645025" cy="457200"/>
          </a:xfrm>
          <a:prstGeom prst="rect">
            <a:avLst/>
          </a:prstGeom>
        </p:spPr>
        <p:txBody>
          <a:bodyPr/>
          <a:lstStyle>
            <a:lvl1pPr>
              <a:defRPr>
                <a:latin typeface="Arial" pitchFamily="34" charset="0"/>
              </a:defRPr>
            </a:lvl1pPr>
          </a:lstStyle>
          <a:p>
            <a:pPr>
              <a:defRPr/>
            </a:pPr>
            <a:endParaRPr lang="en-US"/>
          </a:p>
        </p:txBody>
      </p:sp>
      <p:sp>
        <p:nvSpPr>
          <p:cNvPr id="8" name="Slide Number Placeholder 7"/>
          <p:cNvSpPr>
            <a:spLocks noGrp="1"/>
          </p:cNvSpPr>
          <p:nvPr>
            <p:ph type="sldNum" sz="quarter" idx="12"/>
          </p:nvPr>
        </p:nvSpPr>
        <p:spPr/>
        <p:txBody>
          <a:bodyPr/>
          <a:lstStyle>
            <a:lvl2pPr lvl="1">
              <a:defRPr>
                <a:latin typeface="Arial" pitchFamily="34" charset="0"/>
              </a:defRPr>
            </a:lvl2pPr>
          </a:lstStyle>
          <a:p>
            <a:pPr lvl="1">
              <a:defRPr/>
            </a:pPr>
            <a:fld id="{B827873D-B33B-4D1F-B942-C934A25B80FA}" type="slidenum">
              <a:rPr lang="en-US"/>
              <a:pPr lvl="1">
                <a:defRPr/>
              </a:pPr>
              <a:t>‹#›</a:t>
            </a:fld>
            <a:endParaRPr lang="en-US" dirty="0">
              <a:latin typeface="Times New Roman"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77200" cy="1143000"/>
          </a:xfrm>
        </p:spPr>
        <p:txBody>
          <a:bodyPr/>
          <a:lstStyle>
            <a:lvl1pPr>
              <a:defRPr baseline="0">
                <a:solidFill>
                  <a:srgbClr val="CC0000"/>
                </a:solidFill>
              </a:defRPr>
            </a:lvl1pPr>
          </a:lstStyle>
          <a:p>
            <a:r>
              <a:rPr lang="en-US" dirty="0" smtClean="0"/>
              <a:t>Click to edit Master title style</a:t>
            </a:r>
            <a:endParaRPr lang="es-MX" dirty="0"/>
          </a:p>
        </p:txBody>
      </p:sp>
      <p:sp>
        <p:nvSpPr>
          <p:cNvPr id="3" name="Content Placeholder 2"/>
          <p:cNvSpPr>
            <a:spLocks noGrp="1"/>
          </p:cNvSpPr>
          <p:nvPr>
            <p:ph idx="1"/>
          </p:nvPr>
        </p:nvSpPr>
        <p:spPr>
          <a:xfrm>
            <a:off x="685800" y="1524000"/>
            <a:ext cx="8077200" cy="5029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3892047E-3277-4791-9236-0744926FA9B7}"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aseline="0">
                <a:solidFill>
                  <a:srgbClr val="CC0000"/>
                </a:solidFill>
              </a:defRPr>
            </a:lvl1pPr>
          </a:lstStyle>
          <a:p>
            <a:r>
              <a:rPr lang="en-US" dirty="0" smtClean="0"/>
              <a:t>Click to edit Master title style</a:t>
            </a:r>
            <a:endParaRPr lang="es-MX" dirty="0"/>
          </a:p>
        </p:txBody>
      </p:sp>
      <p:sp>
        <p:nvSpPr>
          <p:cNvPr id="3" name="SmartArt Placeholder 2"/>
          <p:cNvSpPr>
            <a:spLocks noGrp="1"/>
          </p:cNvSpPr>
          <p:nvPr>
            <p:ph type="dgm" idx="1"/>
          </p:nvPr>
        </p:nvSpPr>
        <p:spPr>
          <a:xfrm>
            <a:off x="685800" y="1828800"/>
            <a:ext cx="7772400" cy="4724400"/>
          </a:xfrm>
        </p:spPr>
        <p:txBody>
          <a:bodyPr/>
          <a:lstStyle/>
          <a:p>
            <a:pPr lvl="0"/>
            <a:endParaRPr lang="es-MX"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5EA4BA-2D72-4E35-AF4E-47206F561219}"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152400"/>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D59264D3-6938-41E2-8093-013EAB61FD74}" type="slidenum">
              <a:rPr lang="es-MX"/>
              <a:pPr>
                <a:defRPr/>
              </a:pPr>
              <a:t>‹#›</a:t>
            </a:fld>
            <a:endParaRPr lang="es-MX" dirty="0"/>
          </a:p>
        </p:txBody>
      </p:sp>
    </p:spTree>
    <p:extLst>
      <p:ext uri="{BB962C8B-B14F-4D97-AF65-F5344CB8AC3E}">
        <p14:creationId xmlns:p14="http://schemas.microsoft.com/office/powerpoint/2010/main" val="550734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1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147" t="44928"/>
          <a:stretch>
            <a:fillRect/>
          </a:stretch>
        </p:blipFill>
        <p:spPr bwMode="auto">
          <a:xfrm>
            <a:off x="5638800" y="647700"/>
            <a:ext cx="3048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0238" y="6364288"/>
            <a:ext cx="4365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60C57376-434E-4E63-9A5E-0DC00258DF4D}" type="slidenum">
              <a:rPr lang="es-MX"/>
              <a:pPr>
                <a:defRPr/>
              </a:pPr>
              <a:t>‹#›</a:t>
            </a:fld>
            <a:endParaRPr lang="es-MX" dirty="0"/>
          </a:p>
        </p:txBody>
      </p:sp>
    </p:spTree>
    <p:extLst>
      <p:ext uri="{BB962C8B-B14F-4D97-AF65-F5344CB8AC3E}">
        <p14:creationId xmlns:p14="http://schemas.microsoft.com/office/powerpoint/2010/main" val="119898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147" t="44928"/>
          <a:stretch>
            <a:fillRect/>
          </a:stretch>
        </p:blipFill>
        <p:spPr bwMode="auto">
          <a:xfrm>
            <a:off x="5638800" y="647700"/>
            <a:ext cx="3048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0238" y="6364288"/>
            <a:ext cx="4365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A96F6867-4F40-444F-AB68-DC2E8712E4B6}" type="slidenum">
              <a:rPr lang="es-MX"/>
              <a:pPr>
                <a:defRPr/>
              </a:pPr>
              <a:t>‹#›</a:t>
            </a:fld>
            <a:endParaRPr lang="es-MX" dirty="0"/>
          </a:p>
        </p:txBody>
      </p:sp>
    </p:spTree>
    <p:extLst>
      <p:ext uri="{BB962C8B-B14F-4D97-AF65-F5344CB8AC3E}">
        <p14:creationId xmlns:p14="http://schemas.microsoft.com/office/powerpoint/2010/main" val="113374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530344"/>
            <a:ext cx="8229600" cy="4641856"/>
          </a:xfrm>
        </p:spPr>
        <p:txBody>
          <a:bodyPr/>
          <a:lstStyle>
            <a:lvl1pPr marL="0" indent="0">
              <a:defRPr sz="2000" cap="none" baseline="0">
                <a:solidFill>
                  <a:schemeClr val="tx1"/>
                </a:solidFill>
              </a:defRPr>
            </a:lvl1pPr>
            <a:lvl2pPr>
              <a:defRPr sz="12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4814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7"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6565817E-0907-47B0-9486-C8E3CB17942F}" type="slidenum">
              <a:rPr lang="es-MX"/>
              <a:pPr>
                <a:defRPr/>
              </a:pPr>
              <a:t>‹#›</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68400" y="6343650"/>
            <a:ext cx="3962400" cy="365125"/>
          </a:xfrm>
          <a:prstGeom prst="rect">
            <a:avLst/>
          </a:prstGeom>
        </p:spPr>
        <p:txBody>
          <a:bodyPr anchor="ctr"/>
          <a:lstStyle>
            <a:lvl1pPr algn="r" fontAlgn="auto">
              <a:spcBef>
                <a:spcPts val="0"/>
              </a:spcBef>
              <a:spcAft>
                <a:spcPts val="0"/>
              </a:spcAft>
              <a:defRPr sz="1200">
                <a:solidFill>
                  <a:schemeClr val="tx1">
                    <a:tint val="75000"/>
                  </a:schemeClr>
                </a:solidFill>
                <a:latin typeface="+mn-lt"/>
              </a:defRPr>
            </a:lvl1pPr>
          </a:lstStyle>
          <a:p>
            <a:pPr algn="l">
              <a:defRPr/>
            </a:pPr>
            <a:r>
              <a:rPr lang="en-US" sz="800" dirty="0" smtClean="0"/>
              <a:t>Professional Development Opportunities </a:t>
            </a:r>
          </a:p>
          <a:p>
            <a:pPr algn="l">
              <a:defRPr/>
            </a:pPr>
            <a:r>
              <a:rPr lang="en-US" sz="800" dirty="0" smtClean="0">
                <a:latin typeface="Candy Buzz BTN" pitchFamily="34" charset="0"/>
              </a:rPr>
              <a:t>for </a:t>
            </a:r>
            <a:r>
              <a:rPr lang="en-US" sz="800" dirty="0" smtClean="0"/>
              <a:t>Counselors and Mentors</a:t>
            </a:r>
            <a:endParaRPr lang="en-US" sz="800" dirty="0"/>
          </a:p>
        </p:txBody>
      </p:sp>
      <p:pic>
        <p:nvPicPr>
          <p:cNvPr id="7"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742950"/>
            <a:ext cx="3048000" cy="355600"/>
          </a:xfrm>
          <a:prstGeom prst="rect">
            <a:avLst/>
          </a:prstGeom>
          <a:noFill/>
          <a:ln w="9525">
            <a:noFill/>
            <a:miter lim="800000"/>
            <a:headEnd/>
            <a:tailEnd/>
          </a:ln>
        </p:spPr>
      </p:pic>
      <p:pic>
        <p:nvPicPr>
          <p:cNvPr id="8"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pic>
        <p:nvPicPr>
          <p:cNvPr id="10" name="Picture 6" descr="ISAC.JPG"/>
          <p:cNvPicPr>
            <a:picLocks noChangeAspect="1" noChangeArrowheads="1"/>
          </p:cNvPicPr>
          <p:nvPr userDrawn="1"/>
        </p:nvPicPr>
        <p:blipFill>
          <a:blip r:embed="rId4" cstate="print">
            <a:clrChange>
              <a:clrFrom>
                <a:srgbClr val="FFFFFF"/>
              </a:clrFrom>
              <a:clrTo>
                <a:srgbClr val="FFFFFF">
                  <a:alpha val="0"/>
                </a:srgbClr>
              </a:clrTo>
            </a:clrChange>
          </a:blip>
          <a:srcRect r="-4475" b="33333"/>
          <a:stretch>
            <a:fillRect/>
          </a:stretch>
        </p:blipFill>
        <p:spPr bwMode="auto">
          <a:xfrm>
            <a:off x="487363" y="6391275"/>
            <a:ext cx="731837" cy="276225"/>
          </a:xfrm>
          <a:prstGeom prst="rect">
            <a:avLst/>
          </a:prstGeom>
          <a:noFill/>
          <a:ln w="9525">
            <a:noFill/>
            <a:miter lim="800000"/>
            <a:headEnd/>
            <a:tailEnd/>
          </a:ln>
        </p:spPr>
      </p:pic>
      <p:sp>
        <p:nvSpPr>
          <p:cNvPr id="9" name="Content Placeholder 2"/>
          <p:cNvSpPr>
            <a:spLocks noGrp="1"/>
          </p:cNvSpPr>
          <p:nvPr>
            <p:ph idx="1"/>
          </p:nvPr>
        </p:nvSpPr>
        <p:spPr>
          <a:xfrm>
            <a:off x="3048000" y="1562100"/>
            <a:ext cx="5638800" cy="4495800"/>
          </a:xfrm>
        </p:spPr>
        <p:txBody>
          <a:bodyPr/>
          <a:lstStyle>
            <a:lvl1pPr marL="0" indent="0">
              <a:defRPr sz="2000" cap="none" baseline="0">
                <a:solidFill>
                  <a:schemeClr val="tx1"/>
                </a:solidFill>
              </a:defRPr>
            </a:lvl1pPr>
            <a:lvl2pPr>
              <a:defRPr sz="20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41800"/>
            <a:ext cx="8229599" cy="520303"/>
          </a:xfrm>
        </p:spPr>
        <p:txBody>
          <a:bodyPr/>
          <a:lstStyle>
            <a:lvl1pPr>
              <a:defRPr sz="2400" b="1">
                <a:solidFill>
                  <a:schemeClr val="tx1"/>
                </a:solidFill>
              </a:defRPr>
            </a:lvl1pPr>
          </a:lstStyle>
          <a:p>
            <a:pPr lvl="0"/>
            <a:r>
              <a:rPr lang="en-US" dirty="0" smtClean="0"/>
              <a:t>Click to edit Master text styles</a:t>
            </a:r>
          </a:p>
        </p:txBody>
      </p:sp>
      <p:sp>
        <p:nvSpPr>
          <p:cNvPr id="11" name="Picture Placeholder 10"/>
          <p:cNvSpPr>
            <a:spLocks noGrp="1"/>
          </p:cNvSpPr>
          <p:nvPr>
            <p:ph type="pic" sz="quarter" idx="15"/>
          </p:nvPr>
        </p:nvSpPr>
        <p:spPr>
          <a:xfrm>
            <a:off x="457200" y="1562100"/>
            <a:ext cx="2590800" cy="4495800"/>
          </a:xfrm>
        </p:spPr>
        <p:txBody>
          <a:bodyPr/>
          <a:lstStyle>
            <a:lvl1pPr>
              <a:defRPr sz="2000"/>
            </a:lvl1pPr>
          </a:lstStyle>
          <a:p>
            <a:pPr lvl="0"/>
            <a:endParaRPr lang="en-US" noProof="0" dirty="0"/>
          </a:p>
        </p:txBody>
      </p:sp>
      <p:sp>
        <p:nvSpPr>
          <p:cNvPr id="14"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12" name="Slide Number Placeholder 5"/>
          <p:cNvSpPr>
            <a:spLocks noGrp="1"/>
          </p:cNvSpPr>
          <p:nvPr>
            <p:ph type="sldNum" sz="quarter" idx="16"/>
          </p:nvPr>
        </p:nvSpPr>
        <p:spPr>
          <a:xfrm>
            <a:off x="3708400" y="6356350"/>
            <a:ext cx="1676400" cy="365125"/>
          </a:xfrm>
        </p:spPr>
        <p:txBody>
          <a:bodyPr/>
          <a:lstStyle>
            <a:lvl1pPr algn="ctr">
              <a:defRPr/>
            </a:lvl1pPr>
          </a:lstStyle>
          <a:p>
            <a:pPr>
              <a:defRPr/>
            </a:pPr>
            <a:fld id="{C8FC0B47-E546-476E-B2FE-152F762F669C}" type="slidenum">
              <a:rPr lang="es-MX"/>
              <a:pPr>
                <a:defRPr/>
              </a:pPr>
              <a:t>‹#›</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529952"/>
            <a:ext cx="5791200" cy="4604148"/>
          </a:xfrm>
        </p:spPr>
        <p:txBody>
          <a:bodyPr/>
          <a:lstStyle>
            <a:lvl1pPr marL="0" indent="0">
              <a:defRPr sz="2000" cap="none" baseline="0">
                <a:solidFill>
                  <a:schemeClr val="tx1"/>
                </a:solidFill>
              </a:defRPr>
            </a:lvl1pPr>
            <a:lvl2pPr>
              <a:defRPr sz="12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3" name="Title 12"/>
          <p:cNvSpPr>
            <a:spLocks noGrp="1"/>
          </p:cNvSpPr>
          <p:nvPr>
            <p:ph type="title"/>
          </p:nvPr>
        </p:nvSpPr>
        <p:spPr>
          <a:xfrm>
            <a:off x="457211" y="457203"/>
            <a:ext cx="8229599" cy="605233"/>
          </a:xfrm>
        </p:spPr>
        <p:txBody>
          <a:bodyPr/>
          <a:lstStyle>
            <a:lvl1pPr>
              <a:defRPr sz="3600" b="1"/>
            </a:lvl1pPr>
          </a:lstStyle>
          <a:p>
            <a:r>
              <a:rPr lang="en-US" dirty="0" smtClean="0"/>
              <a:t>Click to edit Master title style</a:t>
            </a:r>
            <a:endParaRPr lang="es-MX" dirty="0"/>
          </a:p>
        </p:txBody>
      </p:sp>
      <p:sp>
        <p:nvSpPr>
          <p:cNvPr id="15" name="Text Placeholder 14"/>
          <p:cNvSpPr>
            <a:spLocks noGrp="1"/>
          </p:cNvSpPr>
          <p:nvPr>
            <p:ph type="body" sz="quarter" idx="13"/>
          </p:nvPr>
        </p:nvSpPr>
        <p:spPr>
          <a:xfrm>
            <a:off x="457211" y="1047752"/>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10" name="Picture Placeholder 9"/>
          <p:cNvSpPr>
            <a:spLocks noGrp="1"/>
          </p:cNvSpPr>
          <p:nvPr>
            <p:ph type="pic" sz="quarter" idx="15"/>
          </p:nvPr>
        </p:nvSpPr>
        <p:spPr>
          <a:xfrm>
            <a:off x="6248400" y="1529952"/>
            <a:ext cx="2438400" cy="4604148"/>
          </a:xfrm>
        </p:spPr>
        <p:txBody>
          <a:bodyPr/>
          <a:lstStyle>
            <a:lvl1pPr>
              <a:defRPr sz="2000"/>
            </a:lvl1pPr>
          </a:lstStyle>
          <a:p>
            <a:pPr lvl="0"/>
            <a:endParaRPr lang="en-US" noProof="0" dirty="0"/>
          </a:p>
        </p:txBody>
      </p:sp>
      <p:sp>
        <p:nvSpPr>
          <p:cNvPr id="7" name="Slide Number Placeholder 5"/>
          <p:cNvSpPr>
            <a:spLocks noGrp="1"/>
          </p:cNvSpPr>
          <p:nvPr>
            <p:ph type="sldNum" sz="quarter" idx="16"/>
          </p:nvPr>
        </p:nvSpPr>
        <p:spPr>
          <a:xfrm>
            <a:off x="3708400" y="6356350"/>
            <a:ext cx="1676400" cy="365125"/>
          </a:xfrm>
        </p:spPr>
        <p:txBody>
          <a:bodyPr/>
          <a:lstStyle>
            <a:lvl1pPr algn="ctr">
              <a:defRPr/>
            </a:lvl1pPr>
          </a:lstStyle>
          <a:p>
            <a:pPr>
              <a:defRPr/>
            </a:pPr>
            <a:fld id="{7B8B1C33-C4C6-47E6-8E23-B666DCE75F6F}" type="slidenum">
              <a:rPr lang="es-MX"/>
              <a:pPr>
                <a:defRPr/>
              </a:pPr>
              <a:t>‹#›</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742950"/>
            <a:ext cx="3048000" cy="355600"/>
          </a:xfrm>
          <a:prstGeom prst="rect">
            <a:avLst/>
          </a:prstGeom>
          <a:noFill/>
          <a:ln w="9525">
            <a:noFill/>
            <a:miter lim="800000"/>
            <a:headEnd/>
            <a:tailEnd/>
          </a:ln>
        </p:spPr>
      </p:pic>
      <p:pic>
        <p:nvPicPr>
          <p:cNvPr id="6" name="Picture 1" descr="ISAC.JPG"/>
          <p:cNvPicPr>
            <a:picLocks noChangeAspect="1" noChangeArrowheads="1"/>
          </p:cNvPicPr>
          <p:nvPr userDrawn="1"/>
        </p:nvPicPr>
        <p:blipFill>
          <a:blip r:embed="rId3" cstate="print">
            <a:clrChange>
              <a:clrFrom>
                <a:srgbClr val="FFFFFF"/>
              </a:clrFrom>
              <a:clrTo>
                <a:srgbClr val="FFFFFF">
                  <a:alpha val="0"/>
                </a:srgbClr>
              </a:clrTo>
            </a:clrChange>
          </a:blip>
          <a:srcRect b="40535"/>
          <a:stretch>
            <a:fillRect/>
          </a:stretch>
        </p:blipFill>
        <p:spPr bwMode="auto">
          <a:xfrm>
            <a:off x="482600" y="53975"/>
            <a:ext cx="889000" cy="327025"/>
          </a:xfrm>
          <a:prstGeom prst="rect">
            <a:avLst/>
          </a:prstGeom>
          <a:noFill/>
          <a:ln w="9525">
            <a:noFill/>
            <a:miter lim="800000"/>
            <a:headEnd/>
            <a:tailEnd/>
          </a:ln>
        </p:spPr>
      </p:pic>
      <p:pic>
        <p:nvPicPr>
          <p:cNvPr id="7" name="Picture 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523999"/>
            <a:ext cx="8229600" cy="4724400"/>
          </a:xfrm>
        </p:spPr>
        <p:txBody>
          <a:bodyPr/>
          <a:lstStyle>
            <a:lvl1pPr marL="0" indent="0">
              <a:defRPr sz="2000" cap="none" baseline="0">
                <a:solidFill>
                  <a:schemeClr val="tx1"/>
                </a:solidFill>
              </a:defRPr>
            </a:lvl1pPr>
            <a:lvl2pPr>
              <a:defRPr sz="12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41799"/>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10"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8"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19BA91C6-954B-4FEC-95BE-3B946B1A9B36}" type="slidenum">
              <a:rPr lang="es-MX"/>
              <a:pPr>
                <a:defRPr/>
              </a:pPr>
              <a:t>‹#›</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457208"/>
            <a:ext cx="8229600" cy="5899151"/>
          </a:xfrm>
          <a:solidFill>
            <a:schemeClr val="bg1"/>
          </a:solidFill>
        </p:spPr>
        <p:txBody>
          <a:bodyPr/>
          <a:lstStyle>
            <a:lvl1pPr marL="0" indent="0">
              <a:defRPr sz="2000" cap="none" baseline="0">
                <a:solidFill>
                  <a:schemeClr val="tx1"/>
                </a:solidFill>
              </a:defRPr>
            </a:lvl1pPr>
            <a:lvl2pPr>
              <a:defRPr sz="1200" cap="all" baseline="0">
                <a:solidFill>
                  <a:srgbClr val="C00000"/>
                </a:solidFill>
              </a:defRPr>
            </a:lvl2pPr>
            <a:lvl3pPr marL="0" indent="0">
              <a:buNone/>
              <a:defRPr/>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0" y="457200"/>
            <a:ext cx="9144000" cy="923925"/>
          </a:xfrm>
          <a:prstGeom prst="rect">
            <a:avLst/>
          </a:prstGeom>
          <a:solidFill>
            <a:schemeClr val="bg1"/>
          </a:solidFill>
        </p:spPr>
        <p:txBody>
          <a:bodyPr>
            <a:spAutoFit/>
          </a:bodyPr>
          <a:lstStyle/>
          <a:p>
            <a:pPr>
              <a:defRPr/>
            </a:pPr>
            <a:endParaRPr lang="en-US" dirty="0"/>
          </a:p>
          <a:p>
            <a:pPr>
              <a:defRPr/>
            </a:pPr>
            <a:endParaRPr lang="en-US" dirty="0"/>
          </a:p>
          <a:p>
            <a:pPr>
              <a:defRPr/>
            </a:pPr>
            <a:endParaRPr lang="en-US" dirty="0"/>
          </a:p>
        </p:txBody>
      </p:sp>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0510" t="44928"/>
          <a:stretch>
            <a:fillRect/>
          </a:stretch>
        </p:blipFill>
        <p:spPr bwMode="auto">
          <a:xfrm>
            <a:off x="3200400" y="1862138"/>
            <a:ext cx="4889500" cy="8239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Slide Number Placeholder 5"/>
          <p:cNvSpPr>
            <a:spLocks noGrp="1"/>
          </p:cNvSpPr>
          <p:nvPr>
            <p:ph type="sldNum" sz="quarter" idx="11"/>
          </p:nvPr>
        </p:nvSpPr>
        <p:spPr>
          <a:xfrm>
            <a:off x="3505200" y="6356350"/>
            <a:ext cx="2133600" cy="365125"/>
          </a:xfrm>
        </p:spPr>
        <p:txBody>
          <a:bodyPr/>
          <a:lstStyle>
            <a:lvl1pPr algn="ctr">
              <a:defRPr/>
            </a:lvl1pPr>
          </a:lstStyle>
          <a:p>
            <a:pPr>
              <a:defRPr/>
            </a:pPr>
            <a:fld id="{2C87AB29-7541-43A0-AC04-4F729E7D5D1E}" type="slidenum">
              <a:rPr lang="es-MX"/>
              <a:pPr>
                <a:defRPr/>
              </a:pPr>
              <a:t>‹#›</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7" name="Slide Number Placeholder 6"/>
          <p:cNvSpPr>
            <a:spLocks noGrp="1"/>
          </p:cNvSpPr>
          <p:nvPr>
            <p:ph type="sldNum" sz="quarter" idx="12"/>
          </p:nvPr>
        </p:nvSpPr>
        <p:spPr/>
        <p:txBody>
          <a:bodyPr/>
          <a:lstStyle>
            <a:lvl1pPr>
              <a:defRPr/>
            </a:lvl1pPr>
          </a:lstStyle>
          <a:p>
            <a:pPr>
              <a:defRPr/>
            </a:pPr>
            <a:fld id="{A8A2F95C-A5B0-49ED-A4E0-88F348B1574D}" type="slidenum">
              <a:rPr lang="es-MX"/>
              <a:pPr>
                <a:defRPr/>
              </a:pPr>
              <a:t>‹#›</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file:///C:\STOCKLAYOUTS\CURRENT%20PROJECTS\FN99803-PL\FN99803-IMG02.emf"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smtClean="0"/>
          </a:p>
        </p:txBody>
      </p:sp>
      <p:sp>
        <p:nvSpPr>
          <p:cNvPr id="1027" name="Text Placeholder 2"/>
          <p:cNvSpPr>
            <a:spLocks noGrp="1"/>
          </p:cNvSpPr>
          <p:nvPr>
            <p:ph type="body" idx="1"/>
          </p:nvPr>
        </p:nvSpPr>
        <p:spPr bwMode="auto">
          <a:xfrm>
            <a:off x="457200" y="1084263"/>
            <a:ext cx="8229600" cy="5272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Third level</a:t>
            </a:r>
          </a:p>
          <a:p>
            <a:pPr lvl="1"/>
            <a:r>
              <a:rPr lang="en-US" smtClean="0"/>
              <a:t>Fourth level</a:t>
            </a:r>
          </a:p>
          <a:p>
            <a:pPr lvl="1"/>
            <a:endParaRPr lang="en-US" smtClean="0"/>
          </a:p>
          <a:p>
            <a:pPr lvl="1"/>
            <a:endParaRPr lang="en-US" smtClean="0"/>
          </a:p>
        </p:txBody>
      </p:sp>
      <p:sp>
        <p:nvSpPr>
          <p:cNvPr id="6" name="Slide Number Placeholder 5"/>
          <p:cNvSpPr>
            <a:spLocks noGrp="1"/>
          </p:cNvSpPr>
          <p:nvPr>
            <p:ph type="sldNum" sz="quarter" idx="4"/>
          </p:nvPr>
        </p:nvSpPr>
        <p:spPr>
          <a:xfrm>
            <a:off x="6116638"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4772B3-B08B-4E33-8E0B-59141F8A3F25}" type="slidenum">
              <a:rPr lang="es-MX"/>
              <a:pPr>
                <a:defRPr/>
              </a:pPr>
              <a:t>‹#›</a:t>
            </a:fld>
            <a:endParaRPr lang="es-MX" dirty="0"/>
          </a:p>
        </p:txBody>
      </p:sp>
      <p:pic>
        <p:nvPicPr>
          <p:cNvPr id="1029" name="Picture 36" descr="C:\STOCKLAYOUTS\CURRENT PROJECTS\FN99803-PL\FN99803-IMG02.emf"/>
          <p:cNvPicPr>
            <a:picLocks noChangeAspect="1" noChangeArrowheads="1"/>
          </p:cNvPicPr>
          <p:nvPr userDrawn="1"/>
        </p:nvPicPr>
        <p:blipFill>
          <a:blip r:embed="rId27" r:link="rId28" cstate="print"/>
          <a:srcRect l="11034" t="9854" r="7312"/>
          <a:stretch>
            <a:fillRect/>
          </a:stretch>
        </p:blipFill>
        <p:spPr bwMode="auto">
          <a:xfrm>
            <a:off x="4763" y="3175"/>
            <a:ext cx="9139237" cy="642938"/>
          </a:xfrm>
          <a:prstGeom prst="rect">
            <a:avLst/>
          </a:prstGeom>
          <a:noFill/>
          <a:ln w="9525" algn="in">
            <a:noFill/>
            <a:miter lim="800000"/>
            <a:headEnd/>
            <a:tailEnd/>
          </a:ln>
        </p:spPr>
      </p:pic>
      <p:cxnSp>
        <p:nvCxnSpPr>
          <p:cNvPr id="16" name="Straight Connector 15"/>
          <p:cNvCxnSpPr/>
          <p:nvPr userDrawn="1"/>
        </p:nvCxnSpPr>
        <p:spPr>
          <a:xfrm>
            <a:off x="457200" y="1066800"/>
            <a:ext cx="8229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6465" r:id="rId1"/>
    <p:sldLayoutId id="2147486466" r:id="rId2"/>
    <p:sldLayoutId id="2147486467" r:id="rId3"/>
    <p:sldLayoutId id="2147486468" r:id="rId4"/>
    <p:sldLayoutId id="2147486469" r:id="rId5"/>
    <p:sldLayoutId id="2147486470" r:id="rId6"/>
    <p:sldLayoutId id="2147486471" r:id="rId7"/>
    <p:sldLayoutId id="2147486472" r:id="rId8"/>
    <p:sldLayoutId id="2147486473" r:id="rId9"/>
    <p:sldLayoutId id="2147486474" r:id="rId10"/>
    <p:sldLayoutId id="2147486475" r:id="rId11"/>
    <p:sldLayoutId id="2147486476" r:id="rId12"/>
    <p:sldLayoutId id="2147486477" r:id="rId13"/>
    <p:sldLayoutId id="2147486478" r:id="rId14"/>
    <p:sldLayoutId id="2147486479" r:id="rId15"/>
    <p:sldLayoutId id="2147486480" r:id="rId16"/>
    <p:sldLayoutId id="2147486481" r:id="rId17"/>
    <p:sldLayoutId id="2147486482" r:id="rId18"/>
    <p:sldLayoutId id="2147486483" r:id="rId19"/>
    <p:sldLayoutId id="2147486484" r:id="rId20"/>
    <p:sldLayoutId id="2147486485" r:id="rId21"/>
    <p:sldLayoutId id="2147486486" r:id="rId22"/>
    <p:sldLayoutId id="2147486489" r:id="rId23"/>
    <p:sldLayoutId id="2147486490" r:id="rId24"/>
    <p:sldLayoutId id="2147486491" r:id="rId25"/>
  </p:sldLayoutIdLst>
  <p:hf hdr="0" ftr="0" dt="0"/>
  <p:txStyles>
    <p:titleStyle>
      <a:lvl1pPr algn="l" rtl="0" eaLnBrk="0" fontAlgn="base" hangingPunct="0">
        <a:spcBef>
          <a:spcPct val="0"/>
        </a:spcBef>
        <a:spcAft>
          <a:spcPct val="0"/>
        </a:spcAft>
        <a:defRPr sz="3600" b="1" kern="1200">
          <a:solidFill>
            <a:srgbClr val="C00000"/>
          </a:solidFill>
          <a:latin typeface="Times New Roman Bold" pitchFamily="18" charset="0"/>
          <a:ea typeface="+mj-ea"/>
          <a:cs typeface="+mj-cs"/>
        </a:defRPr>
      </a:lvl1pPr>
      <a:lvl2pPr algn="l" rtl="0" eaLnBrk="0" fontAlgn="base" hangingPunct="0">
        <a:spcBef>
          <a:spcPct val="0"/>
        </a:spcBef>
        <a:spcAft>
          <a:spcPct val="0"/>
        </a:spcAft>
        <a:defRPr sz="3600" b="1">
          <a:solidFill>
            <a:srgbClr val="C00000"/>
          </a:solidFill>
          <a:latin typeface="Times New Roman Bold" pitchFamily="18" charset="0"/>
        </a:defRPr>
      </a:lvl2pPr>
      <a:lvl3pPr algn="l" rtl="0" eaLnBrk="0" fontAlgn="base" hangingPunct="0">
        <a:spcBef>
          <a:spcPct val="0"/>
        </a:spcBef>
        <a:spcAft>
          <a:spcPct val="0"/>
        </a:spcAft>
        <a:defRPr sz="3600" b="1">
          <a:solidFill>
            <a:srgbClr val="C00000"/>
          </a:solidFill>
          <a:latin typeface="Times New Roman Bold" pitchFamily="18" charset="0"/>
        </a:defRPr>
      </a:lvl3pPr>
      <a:lvl4pPr algn="l" rtl="0" eaLnBrk="0" fontAlgn="base" hangingPunct="0">
        <a:spcBef>
          <a:spcPct val="0"/>
        </a:spcBef>
        <a:spcAft>
          <a:spcPct val="0"/>
        </a:spcAft>
        <a:defRPr sz="3600" b="1">
          <a:solidFill>
            <a:srgbClr val="C00000"/>
          </a:solidFill>
          <a:latin typeface="Times New Roman Bold" pitchFamily="18" charset="0"/>
        </a:defRPr>
      </a:lvl4pPr>
      <a:lvl5pPr algn="l" rtl="0" eaLnBrk="0" fontAlgn="base" hangingPunct="0">
        <a:spcBef>
          <a:spcPct val="0"/>
        </a:spcBef>
        <a:spcAft>
          <a:spcPct val="0"/>
        </a:spcAft>
        <a:defRPr sz="3600" b="1">
          <a:solidFill>
            <a:srgbClr val="C00000"/>
          </a:solidFill>
          <a:latin typeface="Times New Roman Bold" pitchFamily="18" charset="0"/>
        </a:defRPr>
      </a:lvl5pPr>
      <a:lvl6pPr marL="457200" algn="l" rtl="0" fontAlgn="base">
        <a:spcBef>
          <a:spcPct val="0"/>
        </a:spcBef>
        <a:spcAft>
          <a:spcPct val="0"/>
        </a:spcAft>
        <a:defRPr sz="2400">
          <a:solidFill>
            <a:srgbClr val="C00000"/>
          </a:solidFill>
          <a:latin typeface="Bodoni MT Condensed" pitchFamily="18" charset="0"/>
        </a:defRPr>
      </a:lvl6pPr>
      <a:lvl7pPr marL="914400" algn="l" rtl="0" fontAlgn="base">
        <a:spcBef>
          <a:spcPct val="0"/>
        </a:spcBef>
        <a:spcAft>
          <a:spcPct val="0"/>
        </a:spcAft>
        <a:defRPr sz="2400">
          <a:solidFill>
            <a:srgbClr val="C00000"/>
          </a:solidFill>
          <a:latin typeface="Bodoni MT Condensed" pitchFamily="18" charset="0"/>
        </a:defRPr>
      </a:lvl7pPr>
      <a:lvl8pPr marL="1371600" algn="l" rtl="0" fontAlgn="base">
        <a:spcBef>
          <a:spcPct val="0"/>
        </a:spcBef>
        <a:spcAft>
          <a:spcPct val="0"/>
        </a:spcAft>
        <a:defRPr sz="2400">
          <a:solidFill>
            <a:srgbClr val="C00000"/>
          </a:solidFill>
          <a:latin typeface="Bodoni MT Condensed" pitchFamily="18" charset="0"/>
        </a:defRPr>
      </a:lvl8pPr>
      <a:lvl9pPr marL="1828800" algn="l" rtl="0" fontAlgn="base">
        <a:spcBef>
          <a:spcPct val="0"/>
        </a:spcBef>
        <a:spcAft>
          <a:spcPct val="0"/>
        </a:spcAft>
        <a:defRPr sz="2400">
          <a:solidFill>
            <a:srgbClr val="C00000"/>
          </a:solidFill>
          <a:latin typeface="Bodoni MT Condensed" pitchFamily="18" charset="0"/>
        </a:defRPr>
      </a:lvl9pPr>
    </p:titleStyle>
    <p:bodyStyle>
      <a:lvl1pPr marL="342900" indent="-342900" algn="l" rtl="0" eaLnBrk="0" fontAlgn="base" hangingPunct="0">
        <a:spcBef>
          <a:spcPts val="600"/>
        </a:spcBef>
        <a:spcAft>
          <a:spcPts val="600"/>
        </a:spcAft>
        <a:buFont typeface="Arial" charset="0"/>
        <a:defRPr sz="2000"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www.pin.ed.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ollegechangeseverything.com/appmonth"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Dfld-fs2\dfld-data\Shared\College%20Access%20and%20Outreach\Active\External%20Training\Professional%20Development%20Sessions\ISAC_FinAidCertificationProgram_10Modules\PPT%20Presentations\JMH_Proposed\ModuleSupportingDocuments\Financial_Aid_Comparison_Worksheet2011.doc"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8" Type="http://schemas.openxmlformats.org/officeDocument/2006/relationships/hyperlink" Target="http://www.isac.org/" TargetMode="External"/><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hyperlink" Target="http://www.iacac.org/" TargetMode="External"/><Relationship Id="rId4" Type="http://schemas.openxmlformats.org/officeDocument/2006/relationships/image" Target="../media/image33.png"/><Relationship Id="rId9" Type="http://schemas.openxmlformats.org/officeDocument/2006/relationships/hyperlink" Target="http://www.fsapubs.or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mhec.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llegeillinois.org/"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hyperlink" Target="http://www.fsapubs.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0.gif"/><Relationship Id="rId4" Type="http://schemas.openxmlformats.org/officeDocument/2006/relationships/image" Target="../media/image3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sac.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971800"/>
            <a:ext cx="4114800" cy="2400300"/>
          </a:xfrm>
        </p:spPr>
        <p:txBody>
          <a:bodyPr/>
          <a:lstStyle/>
          <a:p>
            <a:pPr>
              <a:defRPr/>
            </a:pPr>
            <a:r>
              <a:rPr lang="en-US" dirty="0" smtClean="0"/>
              <a:t>ISAC Update and</a:t>
            </a:r>
            <a:br>
              <a:rPr lang="en-US" dirty="0" smtClean="0"/>
            </a:br>
            <a:r>
              <a:rPr lang="en-US" dirty="0" smtClean="0"/>
              <a:t>Nuts &amp; Bolts</a:t>
            </a:r>
            <a:br>
              <a:rPr lang="en-US" dirty="0" smtClean="0"/>
            </a:br>
            <a:r>
              <a:rPr lang="en-US" dirty="0" smtClean="0"/>
              <a:t>of</a:t>
            </a:r>
            <a:r>
              <a:rPr lang="en-US" dirty="0" smtClean="0">
                <a:latin typeface="Brush Script MT" pitchFamily="66" charset="0"/>
              </a:rPr>
              <a:t> </a:t>
            </a:r>
            <a:r>
              <a:rPr lang="en-US" dirty="0" smtClean="0"/>
              <a:t>Financial Aid</a:t>
            </a:r>
            <a:endParaRPr lang="en-US" sz="1400" dirty="0"/>
          </a:p>
        </p:txBody>
      </p:sp>
      <p:pic>
        <p:nvPicPr>
          <p:cNvPr id="2662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88" y="2584450"/>
            <a:ext cx="3725862" cy="3922713"/>
          </a:xfrm>
          <a:prstGeom prst="rect">
            <a:avLst/>
          </a:prstGeom>
          <a:noFill/>
          <a:ln w="9525">
            <a:noFill/>
            <a:miter lim="800000"/>
            <a:headEnd/>
            <a:tailEnd/>
          </a:ln>
        </p:spPr>
      </p:pic>
      <p:pic>
        <p:nvPicPr>
          <p:cNvPr id="1026" name="Picture 2" descr="U:\Shared\College Access and Outreach\Active\Graphics and Design\CCE Logo 3.png"/>
          <p:cNvPicPr>
            <a:picLocks noChangeAspect="1" noChangeArrowheads="1"/>
          </p:cNvPicPr>
          <p:nvPr/>
        </p:nvPicPr>
        <p:blipFill>
          <a:blip r:embed="rId4" cstate="print"/>
          <a:srcRect/>
          <a:stretch>
            <a:fillRect/>
          </a:stretch>
        </p:blipFill>
        <p:spPr bwMode="auto">
          <a:xfrm>
            <a:off x="309045" y="6462995"/>
            <a:ext cx="2127250" cy="363632"/>
          </a:xfrm>
          <a:prstGeom prst="rect">
            <a:avLst/>
          </a:prstGeom>
          <a:noFill/>
        </p:spPr>
      </p:pic>
      <p:sp>
        <p:nvSpPr>
          <p:cNvPr id="3" name="Content Placeholder 2"/>
          <p:cNvSpPr>
            <a:spLocks noGrp="1"/>
          </p:cNvSpPr>
          <p:nvPr>
            <p:ph sz="quarter" idx="11"/>
          </p:nvPr>
        </p:nvSpPr>
        <p:spPr/>
        <p:txBody>
          <a:bodyPr/>
          <a:lstStyle/>
          <a:p>
            <a:r>
              <a:rPr lang="en-US" dirty="0" smtClean="0"/>
              <a:t>IACAC May 1</a:t>
            </a:r>
            <a:r>
              <a:rPr lang="en-US" baseline="30000" dirty="0" smtClean="0"/>
              <a:t>st</a:t>
            </a:r>
            <a:r>
              <a:rPr lang="en-US" dirty="0" smtClean="0"/>
              <a:t>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5"/>
          <p:cNvGraphicFramePr>
            <a:graphicFrameLocks noGrp="1"/>
          </p:cNvGraphicFramePr>
          <p:nvPr>
            <p:ph idx="1"/>
            <p:extLst>
              <p:ext uri="{D42A27DB-BD31-4B8C-83A1-F6EECF244321}">
                <p14:modId xmlns:p14="http://schemas.microsoft.com/office/powerpoint/2010/main" val="3419571166"/>
              </p:ext>
            </p:extLst>
          </p:nvPr>
        </p:nvGraphicFramePr>
        <p:xfrm>
          <a:off x="463630" y="1417637"/>
          <a:ext cx="8229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3794" name="Text Placeholder 2"/>
          <p:cNvSpPr>
            <a:spLocks noGrp="1"/>
          </p:cNvSpPr>
          <p:nvPr>
            <p:ph type="body" sz="quarter" idx="13"/>
          </p:nvPr>
        </p:nvSpPr>
        <p:spPr>
          <a:xfrm>
            <a:off x="457200" y="1003300"/>
            <a:ext cx="8229600" cy="482600"/>
          </a:xfrm>
        </p:spPr>
        <p:txBody>
          <a:bodyPr/>
          <a:lstStyle/>
          <a:p>
            <a:pPr marL="0" indent="0"/>
            <a:r>
              <a:rPr lang="en-US" dirty="0" smtClean="0"/>
              <a:t>Median Weekly Earnings, Age 25+, December 2012</a:t>
            </a:r>
          </a:p>
        </p:txBody>
      </p:sp>
      <p:sp>
        <p:nvSpPr>
          <p:cNvPr id="33795" name="Title 3"/>
          <p:cNvSpPr>
            <a:spLocks noGrp="1"/>
          </p:cNvSpPr>
          <p:nvPr>
            <p:ph type="title"/>
          </p:nvPr>
        </p:nvSpPr>
        <p:spPr>
          <a:xfrm>
            <a:off x="457200" y="457200"/>
            <a:ext cx="8229600" cy="571500"/>
          </a:xfrm>
        </p:spPr>
        <p:txBody>
          <a:bodyPr/>
          <a:lstStyle/>
          <a:p>
            <a:r>
              <a:rPr lang="en-US" smtClean="0"/>
              <a:t>Education Pays</a:t>
            </a:r>
          </a:p>
        </p:txBody>
      </p:sp>
      <p:sp>
        <p:nvSpPr>
          <p:cNvPr id="5" name="Slide Number Placeholder 4"/>
          <p:cNvSpPr>
            <a:spLocks noGrp="1"/>
          </p:cNvSpPr>
          <p:nvPr>
            <p:ph type="sldNum" sz="quarter" idx="14"/>
          </p:nvPr>
        </p:nvSpPr>
        <p:spPr>
          <a:xfrm>
            <a:off x="3708400" y="6557963"/>
            <a:ext cx="1676400" cy="365125"/>
          </a:xfrm>
        </p:spPr>
        <p:txBody>
          <a:bodyPr/>
          <a:lstStyle/>
          <a:p>
            <a:pPr>
              <a:defRPr/>
            </a:pPr>
            <a:fld id="{A73A6F19-0F09-499E-BAC1-A8AC4D318026}" type="slidenum">
              <a:rPr lang="es-MX" smtClean="0"/>
              <a:pPr>
                <a:defRPr/>
              </a:pPr>
              <a:t>10</a:t>
            </a:fld>
            <a:endParaRPr lang="es-MX" dirty="0"/>
          </a:p>
        </p:txBody>
      </p:sp>
      <p:cxnSp>
        <p:nvCxnSpPr>
          <p:cNvPr id="8" name="Straight Connector 7"/>
          <p:cNvCxnSpPr/>
          <p:nvPr/>
        </p:nvCxnSpPr>
        <p:spPr>
          <a:xfrm>
            <a:off x="1308100" y="3121760"/>
            <a:ext cx="7181850" cy="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Line Callout 1 8"/>
          <p:cNvSpPr/>
          <p:nvPr/>
        </p:nvSpPr>
        <p:spPr>
          <a:xfrm>
            <a:off x="2114550" y="1854388"/>
            <a:ext cx="1593850" cy="998537"/>
          </a:xfrm>
          <a:prstGeom prst="borderCallout1">
            <a:avLst>
              <a:gd name="adj1" fmla="val 56543"/>
              <a:gd name="adj2" fmla="val -2034"/>
              <a:gd name="adj3" fmla="val 121948"/>
              <a:gd name="adj4" fmla="val -43582"/>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National Average</a:t>
            </a:r>
          </a:p>
          <a:p>
            <a:pPr algn="ctr">
              <a:defRPr/>
            </a:pPr>
            <a:r>
              <a:rPr lang="en-US" dirty="0" smtClean="0">
                <a:solidFill>
                  <a:schemeClr val="tx1"/>
                </a:solidFill>
              </a:rPr>
              <a:t>$823</a:t>
            </a:r>
            <a:endParaRPr lang="en-US" dirty="0">
              <a:solidFill>
                <a:schemeClr val="tx1"/>
              </a:solidFill>
            </a:endParaRPr>
          </a:p>
        </p:txBody>
      </p:sp>
      <p:sp>
        <p:nvSpPr>
          <p:cNvPr id="10" name="TextBox 9"/>
          <p:cNvSpPr txBox="1"/>
          <p:nvPr/>
        </p:nvSpPr>
        <p:spPr>
          <a:xfrm>
            <a:off x="231775" y="6080125"/>
            <a:ext cx="5338763" cy="460375"/>
          </a:xfrm>
          <a:prstGeom prst="rect">
            <a:avLst/>
          </a:prstGeom>
          <a:noFill/>
        </p:spPr>
        <p:txBody>
          <a:bodyPr>
            <a:spAutoFit/>
          </a:bodyPr>
          <a:lstStyle/>
          <a:p>
            <a:pPr>
              <a:defRPr/>
            </a:pPr>
            <a:r>
              <a:rPr lang="en-US" sz="1200" i="1" dirty="0">
                <a:latin typeface="+mn-lt"/>
              </a:rPr>
              <a:t>Note:</a:t>
            </a:r>
            <a:r>
              <a:rPr lang="en-US" sz="1200" dirty="0">
                <a:latin typeface="+mn-lt"/>
              </a:rPr>
              <a:t> Data are averages for persons 25 and over.</a:t>
            </a:r>
          </a:p>
          <a:p>
            <a:pPr>
              <a:defRPr/>
            </a:pPr>
            <a:r>
              <a:rPr lang="en-US" sz="1200" i="1" dirty="0">
                <a:latin typeface="+mn-lt"/>
              </a:rPr>
              <a:t>Source: </a:t>
            </a:r>
            <a:r>
              <a:rPr lang="en-US" sz="1200" dirty="0">
                <a:latin typeface="+mn-lt"/>
              </a:rPr>
              <a:t>Bureau of Labor Statistics, </a:t>
            </a:r>
            <a:r>
              <a:rPr lang="en-US" sz="1200" i="1" dirty="0">
                <a:latin typeface="+mn-lt"/>
              </a:rPr>
              <a:t>Current Population Survey</a:t>
            </a:r>
            <a:r>
              <a:rPr lang="en-US" sz="1200" dirty="0">
                <a:latin typeface="+mn-lt"/>
              </a:rPr>
              <a:t> (December </a:t>
            </a:r>
            <a:r>
              <a:rPr lang="en-US" sz="1200" dirty="0" smtClean="0">
                <a:latin typeface="+mn-lt"/>
              </a:rPr>
              <a:t>2012)</a:t>
            </a:r>
            <a:endParaRPr lang="en-US" sz="1200" i="1" dirty="0">
              <a:latin typeface="+mn-lt"/>
            </a:endParaRPr>
          </a:p>
        </p:txBody>
      </p:sp>
    </p:spTree>
    <p:extLst>
      <p:ext uri="{BB962C8B-B14F-4D97-AF65-F5344CB8AC3E}">
        <p14:creationId xmlns:p14="http://schemas.microsoft.com/office/powerpoint/2010/main" val="143108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Terms and concepts</a:t>
            </a:r>
            <a:endParaRPr lang="en-US" dirty="0"/>
          </a:p>
        </p:txBody>
      </p:sp>
      <p:sp>
        <p:nvSpPr>
          <p:cNvPr id="36867" name="Text Placeholder 6"/>
          <p:cNvSpPr>
            <a:spLocks noGrp="1"/>
          </p:cNvSpPr>
          <p:nvPr>
            <p:ph type="body" idx="1"/>
          </p:nvPr>
        </p:nvSpPr>
        <p:spPr>
          <a:xfrm>
            <a:off x="722313" y="2906713"/>
            <a:ext cx="7772400" cy="1500187"/>
          </a:xfrm>
        </p:spPr>
        <p:txBody>
          <a:bodyPr/>
          <a:lstStyle/>
          <a:p>
            <a:endParaRPr lang="en-US" dirty="0" smtClean="0"/>
          </a:p>
        </p:txBody>
      </p:sp>
      <p:sp>
        <p:nvSpPr>
          <p:cNvPr id="2" name="Slide Number Placeholder 1"/>
          <p:cNvSpPr>
            <a:spLocks noGrp="1"/>
          </p:cNvSpPr>
          <p:nvPr>
            <p:ph type="sldNum" sz="quarter" idx="11"/>
          </p:nvPr>
        </p:nvSpPr>
        <p:spPr/>
        <p:txBody>
          <a:bodyPr/>
          <a:lstStyle/>
          <a:p>
            <a:pPr>
              <a:defRPr/>
            </a:pPr>
            <a:fld id="{2C87AB29-7541-43A0-AC04-4F729E7D5D1E}" type="slidenum">
              <a:rPr lang="es-MX" smtClean="0"/>
              <a:pPr>
                <a:defRPr/>
              </a:pPr>
              <a:t>11</a:t>
            </a:fld>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5740400"/>
            <a:ext cx="7848600" cy="830263"/>
          </a:xfrm>
          <a:prstGeom prst="rect">
            <a:avLst/>
          </a:prstGeom>
          <a:noFill/>
          <a:ln w="9525">
            <a:noFill/>
            <a:miter lim="800000"/>
            <a:headEnd/>
            <a:tailEnd/>
          </a:ln>
        </p:spPr>
        <p:txBody>
          <a:bodyPr>
            <a:spAutoFit/>
          </a:bodyPr>
          <a:lstStyle/>
          <a:p>
            <a:pPr eaLnBrk="0" hangingPunct="0">
              <a:spcBef>
                <a:spcPct val="50000"/>
              </a:spcBef>
            </a:pPr>
            <a:r>
              <a:rPr lang="en-US" sz="1200"/>
              <a:t>Grants are typically based on financial need while scholarships are generally rewards for grades, athletics, a unique skill or even an specific career interest. Work-study allows students to earn money through a campus-based employment program. Loans can be subsidized or unsubsidized but must be repaid after graduation or dropping below half-time enrollment status.</a:t>
            </a:r>
          </a:p>
        </p:txBody>
      </p:sp>
      <p:sp>
        <p:nvSpPr>
          <p:cNvPr id="37891" name="Rectangle 3"/>
          <p:cNvSpPr>
            <a:spLocks noGrp="1" noChangeArrowheads="1"/>
          </p:cNvSpPr>
          <p:nvPr>
            <p:ph type="body" sz="quarter" idx="13"/>
          </p:nvPr>
        </p:nvSpPr>
        <p:spPr>
          <a:xfrm>
            <a:off x="457200" y="1003300"/>
            <a:ext cx="8229600" cy="482600"/>
          </a:xfrm>
          <a:noFill/>
        </p:spPr>
        <p:txBody>
          <a:bodyPr/>
          <a:lstStyle/>
          <a:p>
            <a:pPr marL="0" indent="0" eaLnBrk="1" hangingPunct="1"/>
            <a:r>
              <a:rPr lang="en-US" sz="2800" smtClean="0"/>
              <a:t>There are many types of financial aid, including:</a:t>
            </a:r>
          </a:p>
        </p:txBody>
      </p:sp>
      <p:sp>
        <p:nvSpPr>
          <p:cNvPr id="37892" name="Rectangle 4"/>
          <p:cNvSpPr>
            <a:spLocks noGrp="1" noChangeArrowheads="1"/>
          </p:cNvSpPr>
          <p:nvPr>
            <p:ph type="title"/>
          </p:nvPr>
        </p:nvSpPr>
        <p:spPr>
          <a:xfrm>
            <a:off x="457200" y="457200"/>
            <a:ext cx="8229600" cy="571500"/>
          </a:xfrm>
        </p:spPr>
        <p:txBody>
          <a:bodyPr/>
          <a:lstStyle/>
          <a:p>
            <a:pPr eaLnBrk="1" hangingPunct="1"/>
            <a:r>
              <a:rPr lang="en-US" dirty="0" smtClean="0"/>
              <a:t>Types of Financial Aid</a:t>
            </a:r>
          </a:p>
        </p:txBody>
      </p:sp>
      <p:sp>
        <p:nvSpPr>
          <p:cNvPr id="28677" name="Oval 5"/>
          <p:cNvSpPr>
            <a:spLocks noChangeArrowheads="1"/>
          </p:cNvSpPr>
          <p:nvPr/>
        </p:nvSpPr>
        <p:spPr bwMode="auto">
          <a:xfrm>
            <a:off x="885121" y="2300640"/>
            <a:ext cx="1508140" cy="1371600"/>
          </a:xfrm>
          <a:prstGeom prst="ellipse">
            <a:avLst/>
          </a:prstGeom>
          <a:solidFill>
            <a:srgbClr val="CC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200" dirty="0">
                <a:solidFill>
                  <a:schemeClr val="bg1"/>
                </a:solidFill>
              </a:rPr>
              <a:t>g</a:t>
            </a:r>
            <a:r>
              <a:rPr lang="en-US" sz="2200" dirty="0" smtClean="0">
                <a:solidFill>
                  <a:schemeClr val="bg1"/>
                </a:solidFill>
              </a:rPr>
              <a:t>ift-aid</a:t>
            </a:r>
            <a:endParaRPr lang="en-US" sz="2200" dirty="0">
              <a:solidFill>
                <a:schemeClr val="bg1"/>
              </a:solidFill>
            </a:endParaRPr>
          </a:p>
        </p:txBody>
      </p:sp>
      <p:sp>
        <p:nvSpPr>
          <p:cNvPr id="28678" name="Oval 6"/>
          <p:cNvSpPr>
            <a:spLocks noChangeArrowheads="1"/>
          </p:cNvSpPr>
          <p:nvPr/>
        </p:nvSpPr>
        <p:spPr bwMode="auto">
          <a:xfrm>
            <a:off x="885121" y="3900840"/>
            <a:ext cx="1508140" cy="1371600"/>
          </a:xfrm>
          <a:prstGeom prst="ellipse">
            <a:avLst/>
          </a:prstGeom>
          <a:solidFill>
            <a:schemeClr val="accent6">
              <a:lumMod val="75000"/>
            </a:schemeClr>
          </a:solidFill>
          <a:ln w="158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200" dirty="0">
                <a:solidFill>
                  <a:schemeClr val="bg1"/>
                </a:solidFill>
              </a:rPr>
              <a:t>self-help</a:t>
            </a:r>
          </a:p>
          <a:p>
            <a:pPr algn="ctr" eaLnBrk="0" hangingPunct="0">
              <a:defRPr/>
            </a:pPr>
            <a:r>
              <a:rPr lang="en-US" sz="2200" dirty="0">
                <a:solidFill>
                  <a:schemeClr val="bg1"/>
                </a:solidFill>
              </a:rPr>
              <a:t>aid</a:t>
            </a:r>
          </a:p>
        </p:txBody>
      </p:sp>
      <p:sp>
        <p:nvSpPr>
          <p:cNvPr id="36876" name="AutoShape 7"/>
          <p:cNvSpPr>
            <a:spLocks noChangeArrowheads="1"/>
          </p:cNvSpPr>
          <p:nvPr/>
        </p:nvSpPr>
        <p:spPr bwMode="auto">
          <a:xfrm>
            <a:off x="2600325" y="2511425"/>
            <a:ext cx="1066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50000"/>
              <a:lumOff val="50000"/>
            </a:schemeClr>
          </a:solidFill>
          <a:ln w="9525">
            <a:noFill/>
            <a:miter lim="800000"/>
            <a:headEnd/>
            <a:tailEnd/>
          </a:ln>
        </p:spPr>
        <p:txBody>
          <a:bodyPr wrap="none" anchor="ctr"/>
          <a:lstStyle/>
          <a:p>
            <a:pPr>
              <a:defRPr/>
            </a:pPr>
            <a:endParaRPr lang="en-US"/>
          </a:p>
        </p:txBody>
      </p:sp>
      <p:sp>
        <p:nvSpPr>
          <p:cNvPr id="36877" name="AutoShape 8"/>
          <p:cNvSpPr>
            <a:spLocks noChangeArrowheads="1"/>
          </p:cNvSpPr>
          <p:nvPr/>
        </p:nvSpPr>
        <p:spPr bwMode="auto">
          <a:xfrm>
            <a:off x="2600325" y="4187825"/>
            <a:ext cx="1066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50000"/>
              <a:lumOff val="50000"/>
            </a:schemeClr>
          </a:solidFill>
          <a:ln w="9525">
            <a:noFill/>
            <a:miter lim="800000"/>
            <a:headEnd/>
            <a:tailEnd/>
          </a:ln>
        </p:spPr>
        <p:txBody>
          <a:bodyPr wrap="none" anchor="ctr"/>
          <a:lstStyle/>
          <a:p>
            <a:pPr>
              <a:defRPr/>
            </a:pPr>
            <a:endParaRPr lang="en-US"/>
          </a:p>
        </p:txBody>
      </p:sp>
      <p:sp>
        <p:nvSpPr>
          <p:cNvPr id="37901" name="Rectangle 9"/>
          <p:cNvSpPr>
            <a:spLocks noChangeArrowheads="1"/>
          </p:cNvSpPr>
          <p:nvPr/>
        </p:nvSpPr>
        <p:spPr bwMode="auto">
          <a:xfrm>
            <a:off x="3971925" y="2282825"/>
            <a:ext cx="4572000" cy="3027363"/>
          </a:xfrm>
          <a:prstGeom prst="rect">
            <a:avLst/>
          </a:prstGeom>
          <a:noFill/>
          <a:ln w="9525">
            <a:noFill/>
            <a:miter lim="800000"/>
            <a:headEnd/>
            <a:tailEnd/>
          </a:ln>
        </p:spPr>
        <p:txBody>
          <a:bodyPr>
            <a:spAutoFit/>
          </a:bodyPr>
          <a:lstStyle/>
          <a:p>
            <a:pPr marL="514350" indent="-514350">
              <a:spcBef>
                <a:spcPct val="50000"/>
              </a:spcBef>
              <a:buClr>
                <a:srgbClr val="CC0000"/>
              </a:buClr>
              <a:buSzPct val="120000"/>
              <a:buFont typeface="Arial" charset="0"/>
              <a:buNone/>
            </a:pPr>
            <a:r>
              <a:rPr lang="en-US" sz="3200"/>
              <a:t>Grants</a:t>
            </a:r>
          </a:p>
          <a:p>
            <a:pPr marL="514350" indent="-514350">
              <a:spcBef>
                <a:spcPct val="50000"/>
              </a:spcBef>
              <a:buClr>
                <a:srgbClr val="CC0000"/>
              </a:buClr>
              <a:buSzPct val="120000"/>
              <a:buFont typeface="Arial" charset="0"/>
              <a:buNone/>
            </a:pPr>
            <a:r>
              <a:rPr lang="en-US" sz="3200"/>
              <a:t>Scholarships</a:t>
            </a:r>
          </a:p>
          <a:p>
            <a:pPr marL="514350" indent="-514350">
              <a:spcBef>
                <a:spcPct val="50000"/>
              </a:spcBef>
              <a:buClr>
                <a:srgbClr val="CC0000"/>
              </a:buClr>
              <a:buSzPct val="120000"/>
              <a:buFont typeface="Arial" charset="0"/>
              <a:buChar char="•"/>
            </a:pPr>
            <a:endParaRPr lang="en-US" sz="1100"/>
          </a:p>
          <a:p>
            <a:pPr marL="514350" indent="-514350">
              <a:spcBef>
                <a:spcPct val="50000"/>
              </a:spcBef>
              <a:buClr>
                <a:srgbClr val="CC0000"/>
              </a:buClr>
              <a:buSzPct val="120000"/>
              <a:buFont typeface="Arial" charset="0"/>
              <a:buNone/>
            </a:pPr>
            <a:r>
              <a:rPr lang="en-US" sz="3200"/>
              <a:t>Work-Study</a:t>
            </a:r>
          </a:p>
          <a:p>
            <a:pPr marL="514350" indent="-514350">
              <a:spcBef>
                <a:spcPct val="50000"/>
              </a:spcBef>
              <a:buClr>
                <a:srgbClr val="CC0000"/>
              </a:buClr>
              <a:buSzPct val="120000"/>
              <a:buFont typeface="Arial" charset="0"/>
              <a:buNone/>
            </a:pPr>
            <a:r>
              <a:rPr lang="en-US" sz="3200"/>
              <a:t>Loans</a:t>
            </a:r>
          </a:p>
        </p:txBody>
      </p:sp>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12</a:t>
            </a:fld>
            <a:endParaRPr lang="es-MX"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14"/>
          <p:cNvSpPr>
            <a:spLocks noGrp="1"/>
          </p:cNvSpPr>
          <p:nvPr>
            <p:ph type="body" sz="quarter" idx="13"/>
          </p:nvPr>
        </p:nvSpPr>
        <p:spPr>
          <a:xfrm>
            <a:off x="457200" y="1003300"/>
            <a:ext cx="8229600" cy="482600"/>
          </a:xfrm>
        </p:spPr>
        <p:txBody>
          <a:bodyPr/>
          <a:lstStyle/>
          <a:p>
            <a:pPr marL="0" indent="0"/>
            <a:r>
              <a:rPr lang="en-US" smtClean="0"/>
              <a:t>Financial aid comes from a variety of sources. </a:t>
            </a:r>
          </a:p>
        </p:txBody>
      </p:sp>
      <p:sp>
        <p:nvSpPr>
          <p:cNvPr id="38915" name="Title 12"/>
          <p:cNvSpPr>
            <a:spLocks noGrp="1"/>
          </p:cNvSpPr>
          <p:nvPr>
            <p:ph type="title"/>
          </p:nvPr>
        </p:nvSpPr>
        <p:spPr>
          <a:xfrm>
            <a:off x="457200" y="457200"/>
            <a:ext cx="8229600" cy="571500"/>
          </a:xfrm>
        </p:spPr>
        <p:txBody>
          <a:bodyPr/>
          <a:lstStyle/>
          <a:p>
            <a:r>
              <a:rPr lang="en-US" smtClean="0"/>
              <a:t>Sources of Financial Aid</a:t>
            </a:r>
          </a:p>
        </p:txBody>
      </p:sp>
      <p:sp>
        <p:nvSpPr>
          <p:cNvPr id="9" name="Oval 6"/>
          <p:cNvSpPr>
            <a:spLocks noChangeArrowheads="1"/>
          </p:cNvSpPr>
          <p:nvPr/>
        </p:nvSpPr>
        <p:spPr bwMode="auto">
          <a:xfrm>
            <a:off x="2344510" y="3944125"/>
            <a:ext cx="2168980" cy="1981200"/>
          </a:xfrm>
          <a:prstGeom prst="ellipse">
            <a:avLst/>
          </a:prstGeom>
          <a:solidFill>
            <a:srgbClr val="7030A0"/>
          </a:solidFill>
          <a:ln w="158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200" dirty="0">
                <a:solidFill>
                  <a:schemeClr val="bg1"/>
                </a:solidFill>
              </a:rPr>
              <a:t>college</a:t>
            </a:r>
          </a:p>
          <a:p>
            <a:pPr algn="ctr" eaLnBrk="0" hangingPunct="0">
              <a:defRPr/>
            </a:pPr>
            <a:r>
              <a:rPr lang="en-US" sz="2200" dirty="0">
                <a:solidFill>
                  <a:schemeClr val="bg1"/>
                </a:solidFill>
              </a:rPr>
              <a:t>(</a:t>
            </a:r>
            <a:r>
              <a:rPr lang="en-US" sz="1400" dirty="0">
                <a:solidFill>
                  <a:schemeClr val="bg1"/>
                </a:solidFill>
              </a:rPr>
              <a:t>institutional aid)</a:t>
            </a:r>
          </a:p>
        </p:txBody>
      </p:sp>
      <p:sp>
        <p:nvSpPr>
          <p:cNvPr id="10" name="Oval 6"/>
          <p:cNvSpPr>
            <a:spLocks noChangeArrowheads="1"/>
          </p:cNvSpPr>
          <p:nvPr/>
        </p:nvSpPr>
        <p:spPr bwMode="auto">
          <a:xfrm>
            <a:off x="4630510" y="3944125"/>
            <a:ext cx="2168980" cy="1981200"/>
          </a:xfrm>
          <a:prstGeom prst="ellipse">
            <a:avLst/>
          </a:prstGeom>
          <a:solidFill>
            <a:srgbClr val="C00000"/>
          </a:solidFill>
          <a:ln w="158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200" dirty="0">
                <a:solidFill>
                  <a:schemeClr val="bg1"/>
                </a:solidFill>
              </a:rPr>
              <a:t>outside/</a:t>
            </a:r>
          </a:p>
          <a:p>
            <a:pPr algn="ctr" eaLnBrk="0" hangingPunct="0">
              <a:defRPr/>
            </a:pPr>
            <a:r>
              <a:rPr lang="en-US" sz="2200" dirty="0">
                <a:solidFill>
                  <a:schemeClr val="bg1"/>
                </a:solidFill>
              </a:rPr>
              <a:t>private</a:t>
            </a:r>
          </a:p>
          <a:p>
            <a:pPr algn="ctr" eaLnBrk="0" hangingPunct="0">
              <a:defRPr/>
            </a:pPr>
            <a:r>
              <a:rPr lang="en-US" sz="2200" dirty="0">
                <a:solidFill>
                  <a:schemeClr val="bg1"/>
                </a:solidFill>
              </a:rPr>
              <a:t>sources</a:t>
            </a:r>
          </a:p>
        </p:txBody>
      </p:sp>
      <p:sp>
        <p:nvSpPr>
          <p:cNvPr id="11" name="Oval 6"/>
          <p:cNvSpPr>
            <a:spLocks noChangeArrowheads="1"/>
          </p:cNvSpPr>
          <p:nvPr/>
        </p:nvSpPr>
        <p:spPr bwMode="auto">
          <a:xfrm>
            <a:off x="2344510" y="1810525"/>
            <a:ext cx="2168980" cy="1981200"/>
          </a:xfrm>
          <a:prstGeom prst="ellipse">
            <a:avLst/>
          </a:prstGeom>
          <a:solidFill>
            <a:srgbClr val="C00000"/>
          </a:solidFill>
          <a:ln w="158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200" dirty="0">
                <a:solidFill>
                  <a:schemeClr val="bg1"/>
                </a:solidFill>
              </a:rPr>
              <a:t>federal</a:t>
            </a:r>
          </a:p>
          <a:p>
            <a:pPr algn="ctr" eaLnBrk="0" hangingPunct="0">
              <a:defRPr/>
            </a:pPr>
            <a:r>
              <a:rPr lang="en-US" sz="2200" dirty="0">
                <a:solidFill>
                  <a:schemeClr val="bg1"/>
                </a:solidFill>
              </a:rPr>
              <a:t>government</a:t>
            </a:r>
          </a:p>
        </p:txBody>
      </p:sp>
      <p:sp>
        <p:nvSpPr>
          <p:cNvPr id="12" name="Oval 6"/>
          <p:cNvSpPr>
            <a:spLocks noChangeArrowheads="1"/>
          </p:cNvSpPr>
          <p:nvPr/>
        </p:nvSpPr>
        <p:spPr bwMode="auto">
          <a:xfrm>
            <a:off x="4630510" y="1810525"/>
            <a:ext cx="2168980" cy="1981200"/>
          </a:xfrm>
          <a:prstGeom prst="ellipse">
            <a:avLst/>
          </a:prstGeom>
          <a:solidFill>
            <a:srgbClr val="7030A0"/>
          </a:solidFill>
          <a:ln w="158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200" dirty="0">
                <a:solidFill>
                  <a:schemeClr val="bg1"/>
                </a:solidFill>
              </a:rPr>
              <a:t>state </a:t>
            </a:r>
          </a:p>
          <a:p>
            <a:pPr algn="ctr" eaLnBrk="0" hangingPunct="0">
              <a:defRPr/>
            </a:pPr>
            <a:r>
              <a:rPr lang="en-US" sz="2200" dirty="0">
                <a:solidFill>
                  <a:schemeClr val="bg1"/>
                </a:solidFill>
              </a:rPr>
              <a:t>government</a:t>
            </a:r>
          </a:p>
        </p:txBody>
      </p:sp>
      <p:sp>
        <p:nvSpPr>
          <p:cNvPr id="38929" name="Text Box 2"/>
          <p:cNvSpPr txBox="1">
            <a:spLocks noChangeArrowheads="1"/>
          </p:cNvSpPr>
          <p:nvPr/>
        </p:nvSpPr>
        <p:spPr bwMode="auto">
          <a:xfrm>
            <a:off x="609600" y="6154738"/>
            <a:ext cx="7848600" cy="461962"/>
          </a:xfrm>
          <a:prstGeom prst="rect">
            <a:avLst/>
          </a:prstGeom>
          <a:noFill/>
          <a:ln w="9525">
            <a:noFill/>
            <a:miter lim="800000"/>
            <a:headEnd/>
            <a:tailEnd/>
          </a:ln>
        </p:spPr>
        <p:txBody>
          <a:bodyPr>
            <a:spAutoFit/>
          </a:bodyPr>
          <a:lstStyle/>
          <a:p>
            <a:pPr eaLnBrk="0" hangingPunct="0">
              <a:spcBef>
                <a:spcPct val="50000"/>
              </a:spcBef>
            </a:pPr>
            <a:r>
              <a:rPr lang="en-US" sz="1200"/>
              <a:t>The federal government is the largest source of financial aid for students, with colleges and universities providing the second largest source of financial aid for students. </a:t>
            </a:r>
          </a:p>
        </p:txBody>
      </p:sp>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13</a:t>
            </a:fld>
            <a:endParaRPr lang="es-MX"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59278308"/>
              </p:ext>
            </p:extLst>
          </p:nvPr>
        </p:nvGraphicFramePr>
        <p:xfrm>
          <a:off x="923525" y="1524000"/>
          <a:ext cx="7066521"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 Placeholder 2"/>
          <p:cNvSpPr>
            <a:spLocks noGrp="1"/>
          </p:cNvSpPr>
          <p:nvPr>
            <p:ph type="body" sz="quarter" idx="13"/>
          </p:nvPr>
        </p:nvSpPr>
        <p:spPr>
          <a:xfrm>
            <a:off x="457200" y="1041400"/>
            <a:ext cx="8229600" cy="482600"/>
          </a:xfrm>
        </p:spPr>
        <p:txBody>
          <a:bodyPr/>
          <a:lstStyle/>
          <a:p>
            <a:pPr marL="0" indent="0"/>
            <a:endParaRPr lang="en-US" smtClean="0"/>
          </a:p>
        </p:txBody>
      </p:sp>
      <p:sp>
        <p:nvSpPr>
          <p:cNvPr id="40964" name="Title 3"/>
          <p:cNvSpPr>
            <a:spLocks noGrp="1"/>
          </p:cNvSpPr>
          <p:nvPr>
            <p:ph type="title"/>
          </p:nvPr>
        </p:nvSpPr>
        <p:spPr>
          <a:xfrm>
            <a:off x="457200" y="457200"/>
            <a:ext cx="8229600" cy="571500"/>
          </a:xfrm>
        </p:spPr>
        <p:txBody>
          <a:bodyPr/>
          <a:lstStyle/>
          <a:p>
            <a:r>
              <a:rPr lang="en-US" smtClean="0"/>
              <a:t>Financial Aid Funding</a:t>
            </a:r>
          </a:p>
        </p:txBody>
      </p:sp>
      <p:sp>
        <p:nvSpPr>
          <p:cNvPr id="2" name="Slide Number Placeholder 1"/>
          <p:cNvSpPr>
            <a:spLocks noGrp="1"/>
          </p:cNvSpPr>
          <p:nvPr>
            <p:ph type="sldNum" sz="quarter" idx="14"/>
          </p:nvPr>
        </p:nvSpPr>
        <p:spPr/>
        <p:txBody>
          <a:bodyPr/>
          <a:lstStyle/>
          <a:p>
            <a:pPr>
              <a:defRPr/>
            </a:pPr>
            <a:fld id="{19BA91C6-954B-4FEC-95BE-3B946B1A9B36}" type="slidenum">
              <a:rPr lang="es-MX" smtClean="0"/>
              <a:pPr>
                <a:defRPr/>
              </a:pPr>
              <a:t>14</a:t>
            </a:fld>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296863" y="841375"/>
            <a:ext cx="8621712" cy="911225"/>
          </a:xfrm>
          <a:prstGeom prst="rect">
            <a:avLst/>
          </a:prstGeom>
          <a:noFill/>
          <a:ln w="9525">
            <a:noFill/>
            <a:miter lim="800000"/>
            <a:headEnd/>
            <a:tailEnd/>
          </a:ln>
        </p:spPr>
        <p:txBody>
          <a:bodyPr anchor="b"/>
          <a:lstStyle/>
          <a:p>
            <a:pPr>
              <a:spcBef>
                <a:spcPct val="20000"/>
              </a:spcBef>
              <a:buClr>
                <a:srgbClr val="DE1A3F"/>
              </a:buClr>
              <a:buSzPct val="150000"/>
            </a:pPr>
            <a:endParaRPr lang="en-US" sz="2700" dirty="0">
              <a:latin typeface="Impact" pitchFamily="34" charset="0"/>
            </a:endParaRPr>
          </a:p>
        </p:txBody>
      </p:sp>
      <p:sp>
        <p:nvSpPr>
          <p:cNvPr id="39939" name="Text Placeholder 8"/>
          <p:cNvSpPr>
            <a:spLocks noGrp="1"/>
          </p:cNvSpPr>
          <p:nvPr>
            <p:ph type="body" sz="quarter" idx="13"/>
          </p:nvPr>
        </p:nvSpPr>
        <p:spPr>
          <a:xfrm>
            <a:off x="457200" y="914400"/>
            <a:ext cx="8229600" cy="482600"/>
          </a:xfrm>
        </p:spPr>
        <p:txBody>
          <a:bodyPr/>
          <a:lstStyle/>
          <a:p>
            <a:pPr marL="0" indent="0"/>
            <a:r>
              <a:rPr lang="en-US" sz="2600" dirty="0" smtClean="0"/>
              <a:t>Grant and Scholarship Programs</a:t>
            </a:r>
          </a:p>
        </p:txBody>
      </p:sp>
      <p:sp>
        <p:nvSpPr>
          <p:cNvPr id="39940" name="Rectangle 7"/>
          <p:cNvSpPr>
            <a:spLocks noGrp="1" noChangeArrowheads="1"/>
          </p:cNvSpPr>
          <p:nvPr>
            <p:ph type="title"/>
          </p:nvPr>
        </p:nvSpPr>
        <p:spPr>
          <a:xfrm>
            <a:off x="304800" y="457200"/>
            <a:ext cx="8229600" cy="571500"/>
          </a:xfrm>
        </p:spPr>
        <p:txBody>
          <a:bodyPr/>
          <a:lstStyle/>
          <a:p>
            <a:pPr eaLnBrk="1" hangingPunct="1"/>
            <a:r>
              <a:rPr lang="en-US" sz="3200" dirty="0" smtClean="0"/>
              <a:t>Illinois Student Assistance Commission</a:t>
            </a:r>
          </a:p>
        </p:txBody>
      </p:sp>
      <p:graphicFrame>
        <p:nvGraphicFramePr>
          <p:cNvPr id="28731" name="Group 59"/>
          <p:cNvGraphicFramePr>
            <a:graphicFrameLocks noGrp="1"/>
          </p:cNvGraphicFramePr>
          <p:nvPr>
            <p:extLst>
              <p:ext uri="{D42A27DB-BD31-4B8C-83A1-F6EECF244321}">
                <p14:modId xmlns:p14="http://schemas.microsoft.com/office/powerpoint/2010/main" val="3981513625"/>
              </p:ext>
            </p:extLst>
          </p:nvPr>
        </p:nvGraphicFramePr>
        <p:xfrm>
          <a:off x="463550" y="1371600"/>
          <a:ext cx="8272436" cy="3397391"/>
        </p:xfrm>
        <a:graphic>
          <a:graphicData uri="http://schemas.openxmlformats.org/drawingml/2006/table">
            <a:tbl>
              <a:tblPr/>
              <a:tblGrid>
                <a:gridCol w="2736850"/>
                <a:gridCol w="914400"/>
                <a:gridCol w="2514600"/>
                <a:gridCol w="2106586"/>
              </a:tblGrid>
              <a:tr h="2378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Program</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Acronym</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Type of Aid</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2012-2013 Benefit</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r>
              <a:tr h="2378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Monetary Award Program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MAP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 Need-based;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up to $4,720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r>
              <a:tr h="288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Silas Purnell IL Incentive for Access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IIA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 Need-based;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3716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up to $1,000 </a:t>
                      </a:r>
                      <a:r>
                        <a:rPr kumimoji="0" lang="en-US" sz="1200" b="0" i="1" u="none" strike="noStrike" cap="none" normalizeH="0" baseline="0" dirty="0" smtClean="0">
                          <a:ln>
                            <a:noFill/>
                          </a:ln>
                          <a:solidFill>
                            <a:srgbClr val="000000"/>
                          </a:solidFill>
                          <a:effectLst/>
                          <a:latin typeface="Arial" charset="0"/>
                        </a:rPr>
                        <a:t>(Not funded)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Illinois Veteran Grant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IVG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 Entitlement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maximum 12 units per term, up to 120 units cumulative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Illinois National Guard Grant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ING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 Entitlement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maximum 12 units per term, up to 120 units cumulative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 Program for Dependents of Police, Fire, or Correctional Officers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up to 8 semesters or 12 quarters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7E7"/>
                    </a:solidFill>
                  </a:tcPr>
                </a:tc>
              </a:tr>
              <a:tr h="2378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Bonus Incentive Grant (BIG) Program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BIG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$40 to $440</a:t>
                      </a:r>
                      <a:r>
                        <a:rPr kumimoji="0" lang="en-US" sz="1200" b="0" i="0" u="none" strike="noStrike" kern="1200" cap="none" normalizeH="0" baseline="0" dirty="0" smtClean="0">
                          <a:ln>
                            <a:noFill/>
                          </a:ln>
                          <a:solidFill>
                            <a:srgbClr val="000000"/>
                          </a:solidFill>
                          <a:effectLst/>
                          <a:latin typeface="Arial" charset="0"/>
                          <a:ea typeface="+mn-ea"/>
                          <a:cs typeface="+mn-cs"/>
                        </a:rPr>
                        <a:t> </a:t>
                      </a:r>
                      <a:r>
                        <a:rPr kumimoji="0" lang="en-US" sz="1200" b="0" i="1" u="none" strike="noStrike" kern="1200" cap="none" normalizeH="0" baseline="0" dirty="0" smtClean="0">
                          <a:ln>
                            <a:noFill/>
                          </a:ln>
                          <a:solidFill>
                            <a:srgbClr val="000000"/>
                          </a:solidFill>
                          <a:effectLst/>
                          <a:latin typeface="Arial" charset="0"/>
                          <a:ea typeface="+mn-ea"/>
                          <a:cs typeface="+mn-cs"/>
                        </a:rPr>
                        <a:t>(Not funded)</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9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mn-cs"/>
                        </a:rPr>
                        <a:t>Illinois State Scholars Program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mn-cs"/>
                        </a:rPr>
                        <a:t>  ISSP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mn-cs"/>
                        </a:rPr>
                        <a:t>Certificate of Achievement, Scholarship,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Arial" charset="0"/>
                          <a:ea typeface="+mn-ea"/>
                          <a:cs typeface="+mn-cs"/>
                        </a:rPr>
                        <a:t>$1,000 </a:t>
                      </a:r>
                      <a:r>
                        <a:rPr kumimoji="0" lang="en-US" sz="1200" b="0" i="1" u="none" strike="noStrike" kern="1200" cap="none" normalizeH="0" baseline="0" dirty="0" smtClean="0">
                          <a:ln>
                            <a:noFill/>
                          </a:ln>
                          <a:solidFill>
                            <a:srgbClr val="000000"/>
                          </a:solidFill>
                          <a:effectLst/>
                          <a:latin typeface="Arial" charset="0"/>
                          <a:ea typeface="+mn-ea"/>
                          <a:cs typeface="+mn-cs"/>
                        </a:rPr>
                        <a:t>(Not funded)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r h="29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Merit Recognition Scholarship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MRS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Scholarship; Merit-Based;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$1,000 (</a:t>
                      </a:r>
                      <a:r>
                        <a:rPr kumimoji="0" lang="en-US" sz="1200" b="0" i="1" u="none" strike="noStrike" cap="none" normalizeH="0" baseline="0" dirty="0" smtClean="0">
                          <a:ln>
                            <a:noFill/>
                          </a:ln>
                          <a:solidFill>
                            <a:srgbClr val="000000"/>
                          </a:solidFill>
                          <a:effectLst/>
                          <a:latin typeface="Arial" charset="0"/>
                        </a:rPr>
                        <a:t>Not funded)</a:t>
                      </a:r>
                      <a:endParaRPr kumimoji="0" lang="en-US" sz="1200" b="0" i="1" u="none" strike="noStrike" cap="none" normalizeH="0" baseline="0" dirty="0" smtClean="0">
                        <a:ln>
                          <a:noFill/>
                        </a:ln>
                        <a:solidFill>
                          <a:srgbClr val="C00000"/>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0" name="Text Placeholder 7"/>
          <p:cNvSpPr txBox="1">
            <a:spLocks/>
          </p:cNvSpPr>
          <p:nvPr/>
        </p:nvSpPr>
        <p:spPr bwMode="auto">
          <a:xfrm>
            <a:off x="457200" y="4852988"/>
            <a:ext cx="8229600" cy="481012"/>
          </a:xfrm>
          <a:prstGeom prst="rect">
            <a:avLst/>
          </a:prstGeom>
          <a:noFill/>
          <a:ln w="9525">
            <a:noFill/>
            <a:miter lim="800000"/>
            <a:headEnd/>
            <a:tailEnd/>
          </a:ln>
        </p:spPr>
        <p:txBody>
          <a:bodyPr/>
          <a:lstStyle/>
          <a:p>
            <a:pPr marL="342900" indent="-342900" eaLnBrk="0" hangingPunct="0">
              <a:spcBef>
                <a:spcPts val="600"/>
              </a:spcBef>
              <a:spcAft>
                <a:spcPts val="600"/>
              </a:spcAft>
              <a:buClr>
                <a:srgbClr val="DE1A3F"/>
              </a:buClr>
              <a:buSzPct val="150000"/>
              <a:buFont typeface="Arial" pitchFamily="34" charset="0"/>
              <a:buNone/>
              <a:defRPr/>
            </a:pPr>
            <a:r>
              <a:rPr lang="en-US" sz="2600" dirty="0">
                <a:latin typeface="+mn-lt"/>
              </a:rPr>
              <a:t>Teacher Programs</a:t>
            </a:r>
          </a:p>
        </p:txBody>
      </p:sp>
      <p:graphicFrame>
        <p:nvGraphicFramePr>
          <p:cNvPr id="11" name="Group 59"/>
          <p:cNvGraphicFramePr>
            <a:graphicFrameLocks noGrp="1"/>
          </p:cNvGraphicFramePr>
          <p:nvPr>
            <p:extLst>
              <p:ext uri="{D42A27DB-BD31-4B8C-83A1-F6EECF244321}">
                <p14:modId xmlns:p14="http://schemas.microsoft.com/office/powerpoint/2010/main" val="2861391374"/>
              </p:ext>
            </p:extLst>
          </p:nvPr>
        </p:nvGraphicFramePr>
        <p:xfrm>
          <a:off x="476250" y="5334000"/>
          <a:ext cx="8191196" cy="902653"/>
        </p:xfrm>
        <a:graphic>
          <a:graphicData uri="http://schemas.openxmlformats.org/drawingml/2006/table">
            <a:tbl>
              <a:tblPr/>
              <a:tblGrid>
                <a:gridCol w="2876550"/>
                <a:gridCol w="990600"/>
                <a:gridCol w="2362200"/>
                <a:gridCol w="1961846"/>
              </a:tblGrid>
              <a:tr h="2124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Program</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FFFF"/>
                          </a:solidFill>
                          <a:effectLst/>
                          <a:latin typeface="Arial" charset="0"/>
                        </a:rPr>
                        <a:t>Acronym</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Type of Aid</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2012-2013 Benefit</a:t>
                      </a:r>
                    </a:p>
                  </a:txBody>
                  <a:tcPr horzOverflow="overflow">
                    <a:lnL>
                      <a:noFill/>
                    </a:lnL>
                    <a:lnR>
                      <a:noFill/>
                    </a:lnR>
                    <a:lnT w="254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tr>
              <a:tr h="2124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Minority Teachers of Illinois Scholarship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MTI</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Scholarship; Appropriation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up to $5,000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IL Special Ed. Teacher Tuition Waiver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SETTW</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Waiver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up to 4 yrs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pic>
        <p:nvPicPr>
          <p:cNvPr id="39998" name="Picture 14" descr="ISAClogo.png"/>
          <p:cNvPicPr>
            <a:picLocks noChangeAspect="1"/>
          </p:cNvPicPr>
          <p:nvPr/>
        </p:nvPicPr>
        <p:blipFill>
          <a:blip r:embed="rId3" cstate="print"/>
          <a:srcRect/>
          <a:stretch>
            <a:fillRect/>
          </a:stretch>
        </p:blipFill>
        <p:spPr bwMode="auto">
          <a:xfrm>
            <a:off x="7142163" y="152400"/>
            <a:ext cx="1620837" cy="1138238"/>
          </a:xfrm>
          <a:prstGeom prst="rect">
            <a:avLst/>
          </a:prstGeom>
          <a:noFill/>
          <a:ln w="9525">
            <a:noFill/>
            <a:miter lim="800000"/>
            <a:headEnd/>
            <a:tailEnd/>
          </a:ln>
        </p:spPr>
      </p:pic>
      <p:sp>
        <p:nvSpPr>
          <p:cNvPr id="2" name="Slide Number Placeholder 1"/>
          <p:cNvSpPr>
            <a:spLocks noGrp="1"/>
          </p:cNvSpPr>
          <p:nvPr>
            <p:ph type="sldNum" sz="quarter" idx="14"/>
          </p:nvPr>
        </p:nvSpPr>
        <p:spPr/>
        <p:txBody>
          <a:bodyPr/>
          <a:lstStyle/>
          <a:p>
            <a:pPr>
              <a:defRPr/>
            </a:pPr>
            <a:fld id="{6565817E-0907-47B0-9486-C8E3CB17942F}" type="slidenum">
              <a:rPr lang="es-MX" smtClean="0"/>
              <a:pPr>
                <a:defRPr/>
              </a:pPr>
              <a:t>15</a:t>
            </a:fld>
            <a:endParaRPr lang="es-MX" dirty="0"/>
          </a:p>
        </p:txBody>
      </p:sp>
    </p:spTree>
    <p:extLst>
      <p:ext uri="{BB962C8B-B14F-4D97-AF65-F5344CB8AC3E}">
        <p14:creationId xmlns:p14="http://schemas.microsoft.com/office/powerpoint/2010/main" val="328031010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7"/>
          <p:cNvSpPr>
            <a:spLocks noGrp="1"/>
          </p:cNvSpPr>
          <p:nvPr>
            <p:ph type="body" sz="quarter" idx="13"/>
          </p:nvPr>
        </p:nvSpPr>
        <p:spPr>
          <a:xfrm>
            <a:off x="457200" y="1371600"/>
            <a:ext cx="8229600" cy="482600"/>
          </a:xfrm>
        </p:spPr>
        <p:txBody>
          <a:bodyPr/>
          <a:lstStyle/>
          <a:p>
            <a:pPr marL="0" indent="0"/>
            <a:r>
              <a:rPr lang="en-US" sz="2600" dirty="0" smtClean="0"/>
              <a:t>Federal Grant Programs</a:t>
            </a:r>
          </a:p>
        </p:txBody>
      </p:sp>
      <p:sp>
        <p:nvSpPr>
          <p:cNvPr id="40963" name="Rectangle 3"/>
          <p:cNvSpPr>
            <a:spLocks noGrp="1" noChangeArrowheads="1"/>
          </p:cNvSpPr>
          <p:nvPr>
            <p:ph type="title"/>
          </p:nvPr>
        </p:nvSpPr>
        <p:spPr>
          <a:xfrm>
            <a:off x="457200" y="457200"/>
            <a:ext cx="8229600" cy="571500"/>
          </a:xfrm>
        </p:spPr>
        <p:txBody>
          <a:bodyPr/>
          <a:lstStyle/>
          <a:p>
            <a:pPr eaLnBrk="1" hangingPunct="1"/>
            <a:r>
              <a:rPr lang="en-US" dirty="0" smtClean="0">
                <a:solidFill>
                  <a:srgbClr val="0070C0"/>
                </a:solidFill>
              </a:rPr>
              <a:t>U. S. Department of Education</a:t>
            </a:r>
            <a:endParaRPr lang="en-US" sz="2700" dirty="0" smtClean="0">
              <a:solidFill>
                <a:schemeClr val="tx1"/>
              </a:solidFill>
            </a:endParaRPr>
          </a:p>
        </p:txBody>
      </p:sp>
      <p:graphicFrame>
        <p:nvGraphicFramePr>
          <p:cNvPr id="9" name="Group 51"/>
          <p:cNvGraphicFramePr>
            <a:graphicFrameLocks noGrp="1"/>
          </p:cNvGraphicFramePr>
          <p:nvPr>
            <p:extLst>
              <p:ext uri="{D42A27DB-BD31-4B8C-83A1-F6EECF244321}">
                <p14:modId xmlns:p14="http://schemas.microsoft.com/office/powerpoint/2010/main" val="2450446609"/>
              </p:ext>
            </p:extLst>
          </p:nvPr>
        </p:nvGraphicFramePr>
        <p:xfrm>
          <a:off x="381000" y="1965325"/>
          <a:ext cx="8458200" cy="1392790"/>
        </p:xfrm>
        <a:graphic>
          <a:graphicData uri="http://schemas.openxmlformats.org/drawingml/2006/table">
            <a:tbl>
              <a:tblPr/>
              <a:tblGrid>
                <a:gridCol w="3000445"/>
                <a:gridCol w="844911"/>
                <a:gridCol w="1945844"/>
                <a:gridCol w="2667000"/>
              </a:tblGrid>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Program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Acronym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Type of Aid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2012-2013 Award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6699"/>
                    </a:solidFill>
                  </a:tcPr>
                </a:tc>
              </a:tr>
              <a:tr h="2749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Federal Pell Grant</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 Need-based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up to $5,550</a:t>
                      </a:r>
                      <a:endParaRPr kumimoji="0" lang="en-US" sz="1200" b="0" i="0" u="none" strike="noStrike" cap="none" normalizeH="0" baseline="0" dirty="0" smtClean="0">
                        <a:ln>
                          <a:noFill/>
                        </a:ln>
                        <a:solidFill>
                          <a:srgbClr val="FF0000"/>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lumMod val="85000"/>
                      </a:schemeClr>
                    </a:solidFill>
                  </a:tcPr>
                </a:tc>
              </a:tr>
              <a:tr h="339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Iraq and Afghanistan Service Grant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up to $5,550</a:t>
                      </a:r>
                    </a:p>
                  </a:txBody>
                  <a:tcPr horzOverflow="overflow">
                    <a:lnL>
                      <a:noFill/>
                    </a:lnL>
                    <a:lnR>
                      <a:noFill/>
                    </a:lnR>
                    <a:lnT>
                      <a:noFill/>
                    </a:lnT>
                    <a:lnB>
                      <a:noFill/>
                    </a:lnB>
                    <a:lnTlToBr>
                      <a:noFill/>
                    </a:lnTlToBr>
                    <a:lnBlToTr>
                      <a:noFill/>
                    </a:lnBlToTr>
                    <a:noFill/>
                  </a:tcPr>
                </a:tc>
              </a:tr>
              <a:tr h="242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mn-cs"/>
                        </a:rPr>
                        <a:t>Federal TEACH Grant Program</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mn-cs"/>
                        </a:rPr>
                        <a:t>TEACH</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mn-cs"/>
                        </a:rPr>
                        <a:t>Grant</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mn-cs"/>
                        </a:rPr>
                        <a:t>up to $4,000 a yr; total amount may not exceed $16,000.</a:t>
                      </a:r>
                    </a:p>
                  </a:txBody>
                  <a:tcPr horzOverflow="overflow">
                    <a:lnL>
                      <a:noFill/>
                    </a:lnL>
                    <a:lnR>
                      <a:noFill/>
                    </a:lnR>
                    <a:lnT>
                      <a:noFill/>
                    </a:lnT>
                    <a:lnB>
                      <a:noFill/>
                    </a:lnB>
                    <a:lnTlToBr>
                      <a:noFill/>
                    </a:lnTlToBr>
                    <a:lnBlToTr>
                      <a:noFill/>
                    </a:lnBlToTr>
                    <a:solidFill>
                      <a:schemeClr val="bg1">
                        <a:lumMod val="85000"/>
                      </a:schemeClr>
                    </a:solidFill>
                  </a:tcPr>
                </a:tc>
              </a:tr>
            </a:tbl>
          </a:graphicData>
        </a:graphic>
      </p:graphicFrame>
      <p:pic>
        <p:nvPicPr>
          <p:cNvPr id="40983" name="Picture 13"/>
          <p:cNvPicPr>
            <a:picLocks noChangeAspect="1" noChangeArrowheads="1"/>
          </p:cNvPicPr>
          <p:nvPr/>
        </p:nvPicPr>
        <p:blipFill>
          <a:blip r:embed="rId3" cstate="print"/>
          <a:srcRect/>
          <a:stretch>
            <a:fillRect/>
          </a:stretch>
        </p:blipFill>
        <p:spPr bwMode="auto">
          <a:xfrm>
            <a:off x="6934200" y="304800"/>
            <a:ext cx="1647825" cy="1608138"/>
          </a:xfrm>
          <a:prstGeom prst="rect">
            <a:avLst/>
          </a:prstGeom>
          <a:noFill/>
          <a:ln w="9525">
            <a:noFill/>
            <a:miter lim="800000"/>
            <a:headEnd/>
            <a:tailEnd/>
          </a:ln>
        </p:spPr>
      </p:pic>
      <p:sp>
        <p:nvSpPr>
          <p:cNvPr id="11" name="Text Placeholder 7"/>
          <p:cNvSpPr txBox="1">
            <a:spLocks/>
          </p:cNvSpPr>
          <p:nvPr/>
        </p:nvSpPr>
        <p:spPr bwMode="auto">
          <a:xfrm>
            <a:off x="457200" y="4395788"/>
            <a:ext cx="8229600" cy="481012"/>
          </a:xfrm>
          <a:prstGeom prst="rect">
            <a:avLst/>
          </a:prstGeom>
          <a:noFill/>
          <a:ln w="9525">
            <a:noFill/>
            <a:miter lim="800000"/>
            <a:headEnd/>
            <a:tailEnd/>
          </a:ln>
        </p:spPr>
        <p:txBody>
          <a:bodyPr/>
          <a:lstStyle/>
          <a:p>
            <a:pPr marL="342900" indent="-342900" eaLnBrk="0" hangingPunct="0">
              <a:spcBef>
                <a:spcPts val="600"/>
              </a:spcBef>
              <a:spcAft>
                <a:spcPts val="600"/>
              </a:spcAft>
              <a:buClr>
                <a:srgbClr val="DE1A3F"/>
              </a:buClr>
              <a:buSzPct val="150000"/>
              <a:buFont typeface="Arial" pitchFamily="34" charset="0"/>
              <a:buNone/>
              <a:defRPr/>
            </a:pPr>
            <a:r>
              <a:rPr lang="en-US" sz="2600" dirty="0">
                <a:latin typeface="+mn-lt"/>
              </a:rPr>
              <a:t>Campus-Based Programs</a:t>
            </a:r>
          </a:p>
        </p:txBody>
      </p:sp>
      <p:graphicFrame>
        <p:nvGraphicFramePr>
          <p:cNvPr id="12" name="Group 51"/>
          <p:cNvGraphicFramePr>
            <a:graphicFrameLocks noGrp="1"/>
          </p:cNvGraphicFramePr>
          <p:nvPr>
            <p:extLst>
              <p:ext uri="{D42A27DB-BD31-4B8C-83A1-F6EECF244321}">
                <p14:modId xmlns:p14="http://schemas.microsoft.com/office/powerpoint/2010/main" val="3982126414"/>
              </p:ext>
            </p:extLst>
          </p:nvPr>
        </p:nvGraphicFramePr>
        <p:xfrm>
          <a:off x="381000" y="4906963"/>
          <a:ext cx="8534400" cy="1668469"/>
        </p:xfrm>
        <a:graphic>
          <a:graphicData uri="http://schemas.openxmlformats.org/drawingml/2006/table">
            <a:tbl>
              <a:tblPr/>
              <a:tblGrid>
                <a:gridCol w="2994980"/>
                <a:gridCol w="844911"/>
                <a:gridCol w="1951309"/>
                <a:gridCol w="2743200"/>
              </a:tblGrid>
              <a:tr h="2665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Program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Acronym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Type of Aid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2012-2013 Award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6699"/>
                    </a:solidFill>
                  </a:tcPr>
                </a:tc>
              </a:tr>
              <a:tr h="341154">
                <a:tc>
                  <a:txBody>
                    <a:bodyPr/>
                    <a:lstStyle/>
                    <a:p>
                      <a:pPr marL="0" marR="0" lvl="1" indent="0" algn="l" defTabSz="914400" rtl="0" eaLnBrk="1" fontAlgn="base" latinLnBrk="0" hangingPunct="1">
                        <a:lnSpc>
                          <a:spcPct val="90000"/>
                        </a:lnSpc>
                        <a:spcBef>
                          <a:spcPct val="15000"/>
                        </a:spcBef>
                        <a:spcAft>
                          <a:spcPct val="50000"/>
                        </a:spcAft>
                        <a:buClr>
                          <a:srgbClr val="DE1A3F"/>
                        </a:buClr>
                        <a:buSzPct val="150000"/>
                        <a:buFontTx/>
                        <a:buNone/>
                        <a:tabLst/>
                      </a:pPr>
                      <a:r>
                        <a:rPr kumimoji="0" lang="en-US" sz="1200" b="0" i="0" u="none" strike="noStrike" cap="none" normalizeH="0" baseline="0" dirty="0" smtClean="0">
                          <a:ln>
                            <a:noFill/>
                          </a:ln>
                          <a:solidFill>
                            <a:srgbClr val="000000"/>
                          </a:solidFill>
                          <a:effectLst/>
                          <a:latin typeface="Arial" charset="0"/>
                        </a:rPr>
                        <a:t>Federal Supplemental Education </a:t>
                      </a:r>
                      <a:br>
                        <a:rPr kumimoji="0" lang="en-US" sz="1200" b="0" i="0" u="none" strike="noStrike" cap="none" normalizeH="0" baseline="0" dirty="0" smtClean="0">
                          <a:ln>
                            <a:noFill/>
                          </a:ln>
                          <a:solidFill>
                            <a:srgbClr val="000000"/>
                          </a:solidFill>
                          <a:effectLst/>
                          <a:latin typeface="Arial" charset="0"/>
                        </a:rPr>
                      </a:br>
                      <a:r>
                        <a:rPr kumimoji="0" lang="en-US" sz="1200" b="0" i="0" u="none" strike="noStrike" cap="none" normalizeH="0" baseline="0" dirty="0" smtClean="0">
                          <a:ln>
                            <a:noFill/>
                          </a:ln>
                          <a:solidFill>
                            <a:srgbClr val="000000"/>
                          </a:solidFill>
                          <a:effectLst/>
                          <a:latin typeface="Arial" charset="0"/>
                        </a:rPr>
                        <a:t>Opportunity Grant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FSEOG</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Grant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Exceptional Need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$100-$4,000</a:t>
                      </a:r>
                      <a:endParaRPr kumimoji="0" lang="en-US" sz="1200" b="0" i="0" u="none" strike="noStrike" cap="none" normalizeH="0" baseline="0" dirty="0" smtClean="0">
                        <a:ln>
                          <a:noFill/>
                        </a:ln>
                        <a:solidFill>
                          <a:srgbClr val="C00000"/>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noFill/>
                  </a:tcPr>
                </a:tc>
              </a:tr>
              <a:tr h="479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Federal Work-Study</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FWS</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Need-based Employment</a:t>
                      </a:r>
                    </a:p>
                  </a:txBody>
                  <a:tcP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no annual minimum or maximum amounts; at least minimum wage</a:t>
                      </a:r>
                    </a:p>
                  </a:txBody>
                  <a:tcPr horzOverflow="overflow">
                    <a:lnL>
                      <a:noFill/>
                    </a:lnL>
                    <a:lnR>
                      <a:noFill/>
                    </a:lnR>
                    <a:lnT>
                      <a:noFill/>
                    </a:lnT>
                    <a:lnB>
                      <a:noFill/>
                    </a:lnB>
                    <a:lnTlToBr>
                      <a:noFill/>
                    </a:lnTlToBr>
                    <a:lnBlToTr>
                      <a:noFill/>
                    </a:lnBlToTr>
                    <a:solidFill>
                      <a:schemeClr val="bg1">
                        <a:lumMod val="85000"/>
                      </a:schemeClr>
                    </a:solidFill>
                  </a:tcPr>
                </a:tc>
              </a:tr>
              <a:tr h="177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Perkins Loans</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Need-based Loan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up to $5,500 for undergraduates and up to $8,000 for graduate students</a:t>
                      </a:r>
                    </a:p>
                  </a:txBody>
                  <a:tcPr horzOverflow="overflow">
                    <a:lnL>
                      <a:noFill/>
                    </a:lnL>
                    <a:lnR>
                      <a:noFill/>
                    </a:lnR>
                    <a:lnT>
                      <a:noFill/>
                    </a:lnT>
                    <a:lnB>
                      <a:noFill/>
                    </a:lnB>
                    <a:lnTlToBr>
                      <a:noFill/>
                    </a:lnTlToBr>
                    <a:lnBlToTr>
                      <a:noFill/>
                    </a:lnBlToTr>
                    <a:noFill/>
                  </a:tcPr>
                </a:tc>
              </a:tr>
            </a:tbl>
          </a:graphicData>
        </a:graphic>
      </p:graphicFrame>
      <p:sp>
        <p:nvSpPr>
          <p:cNvPr id="2" name="Slide Number Placeholder 1"/>
          <p:cNvSpPr>
            <a:spLocks noGrp="1"/>
          </p:cNvSpPr>
          <p:nvPr>
            <p:ph type="sldNum" sz="quarter" idx="14"/>
          </p:nvPr>
        </p:nvSpPr>
        <p:spPr/>
        <p:txBody>
          <a:bodyPr/>
          <a:lstStyle/>
          <a:p>
            <a:pPr>
              <a:defRPr/>
            </a:pPr>
            <a:fld id="{6565817E-0907-47B0-9486-C8E3CB17942F}" type="slidenum">
              <a:rPr lang="es-MX" smtClean="0"/>
              <a:pPr>
                <a:defRPr/>
              </a:pPr>
              <a:t>16</a:t>
            </a:fld>
            <a:endParaRPr lang="es-MX" dirty="0"/>
          </a:p>
        </p:txBody>
      </p:sp>
    </p:spTree>
    <p:extLst>
      <p:ext uri="{BB962C8B-B14F-4D97-AF65-F5344CB8AC3E}">
        <p14:creationId xmlns:p14="http://schemas.microsoft.com/office/powerpoint/2010/main" val="28355172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0"/>
          <p:cNvSpPr>
            <a:spLocks noGrp="1"/>
          </p:cNvSpPr>
          <p:nvPr>
            <p:ph idx="1"/>
          </p:nvPr>
        </p:nvSpPr>
        <p:spPr/>
        <p:txBody>
          <a:bodyPr/>
          <a:lstStyle/>
          <a:p>
            <a:endParaRPr lang="en-US" dirty="0" smtClean="0"/>
          </a:p>
        </p:txBody>
      </p:sp>
      <p:sp>
        <p:nvSpPr>
          <p:cNvPr id="38915" name="Rectangle 3"/>
          <p:cNvSpPr>
            <a:spLocks noGrp="1" noChangeArrowheads="1"/>
          </p:cNvSpPr>
          <p:nvPr>
            <p:ph type="body" sz="quarter" idx="13"/>
          </p:nvPr>
        </p:nvSpPr>
        <p:spPr>
          <a:xfrm>
            <a:off x="457200" y="1003300"/>
            <a:ext cx="8229600" cy="482600"/>
          </a:xfrm>
        </p:spPr>
        <p:txBody>
          <a:bodyPr/>
          <a:lstStyle/>
          <a:p>
            <a:pPr marL="0" lvl="1" indent="0" eaLnBrk="1" hangingPunct="1">
              <a:spcAft>
                <a:spcPct val="50000"/>
              </a:spcAft>
              <a:buFont typeface="Arial" charset="0"/>
              <a:buNone/>
            </a:pPr>
            <a:r>
              <a:rPr lang="en-US" sz="2800" b="1" dirty="0" smtClean="0"/>
              <a:t>Maximum Award Amounts for 2012-13</a:t>
            </a:r>
          </a:p>
        </p:txBody>
      </p:sp>
      <p:sp>
        <p:nvSpPr>
          <p:cNvPr id="38916" name="Rectangle 2"/>
          <p:cNvSpPr>
            <a:spLocks noGrp="1" noChangeArrowheads="1"/>
          </p:cNvSpPr>
          <p:nvPr>
            <p:ph type="title"/>
          </p:nvPr>
        </p:nvSpPr>
        <p:spPr>
          <a:xfrm>
            <a:off x="457200" y="457200"/>
            <a:ext cx="8229600" cy="571500"/>
          </a:xfrm>
        </p:spPr>
        <p:txBody>
          <a:bodyPr/>
          <a:lstStyle/>
          <a:p>
            <a:pPr eaLnBrk="1" hangingPunct="1"/>
            <a:r>
              <a:rPr lang="en-US" dirty="0"/>
              <a:t>The Big Three</a:t>
            </a:r>
          </a:p>
        </p:txBody>
      </p:sp>
      <p:graphicFrame>
        <p:nvGraphicFramePr>
          <p:cNvPr id="6" name="Diagram 5"/>
          <p:cNvGraphicFramePr/>
          <p:nvPr/>
        </p:nvGraphicFramePr>
        <p:xfrm>
          <a:off x="-766296" y="1736498"/>
          <a:ext cx="8914887" cy="4207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8" name="TextBox 7"/>
          <p:cNvSpPr txBox="1">
            <a:spLocks noChangeArrowheads="1"/>
          </p:cNvSpPr>
          <p:nvPr/>
        </p:nvSpPr>
        <p:spPr bwMode="auto">
          <a:xfrm>
            <a:off x="5029200" y="1782763"/>
            <a:ext cx="3657600" cy="4314825"/>
          </a:xfrm>
          <a:prstGeom prst="rect">
            <a:avLst/>
          </a:prstGeom>
          <a:noFill/>
          <a:ln w="9525">
            <a:noFill/>
            <a:miter lim="800000"/>
            <a:headEnd/>
            <a:tailEnd/>
          </a:ln>
        </p:spPr>
        <p:txBody>
          <a:bodyPr>
            <a:spAutoFit/>
          </a:bodyPr>
          <a:lstStyle/>
          <a:p>
            <a:pPr marL="349250" indent="-349250">
              <a:spcBef>
                <a:spcPct val="20000"/>
              </a:spcBef>
              <a:buSzPct val="100000"/>
              <a:buFont typeface="Arial Narrow" pitchFamily="34" charset="0"/>
              <a:buChar char="—"/>
            </a:pPr>
            <a:r>
              <a:rPr lang="en-US" sz="2800" b="0" dirty="0">
                <a:latin typeface="Arial Narrow" pitchFamily="34" charset="0"/>
              </a:rPr>
              <a:t>State of Illinois Monetary Award Program (MAP)</a:t>
            </a:r>
          </a:p>
          <a:p>
            <a:pPr marL="349250" indent="-349250">
              <a:spcBef>
                <a:spcPct val="20000"/>
              </a:spcBef>
              <a:buSzPct val="100000"/>
            </a:pPr>
            <a:endParaRPr lang="en-US" sz="2800" b="0" dirty="0">
              <a:latin typeface="Arial Narrow" pitchFamily="34" charset="0"/>
            </a:endParaRPr>
          </a:p>
          <a:p>
            <a:pPr marL="349250" indent="-349250">
              <a:spcBef>
                <a:spcPct val="20000"/>
              </a:spcBef>
              <a:buSzPct val="100000"/>
              <a:buFont typeface="Arial Narrow" pitchFamily="34" charset="0"/>
              <a:buChar char="—"/>
            </a:pPr>
            <a:r>
              <a:rPr lang="en-US" sz="2800" b="0" dirty="0">
                <a:latin typeface="Arial Narrow" pitchFamily="34" charset="0"/>
              </a:rPr>
              <a:t>Federal Pell Grant</a:t>
            </a:r>
          </a:p>
          <a:p>
            <a:pPr marL="349250" indent="-349250">
              <a:spcBef>
                <a:spcPct val="20000"/>
              </a:spcBef>
              <a:buSzPct val="100000"/>
            </a:pPr>
            <a:endParaRPr lang="en-US" sz="2800" b="0" dirty="0">
              <a:latin typeface="Arial Narrow" pitchFamily="34" charset="0"/>
            </a:endParaRPr>
          </a:p>
          <a:p>
            <a:pPr marL="349250" indent="-349250">
              <a:spcBef>
                <a:spcPct val="20000"/>
              </a:spcBef>
              <a:buSzPct val="100000"/>
              <a:buFont typeface="Arial Narrow" pitchFamily="34" charset="0"/>
              <a:buChar char="—"/>
            </a:pPr>
            <a:r>
              <a:rPr lang="en-US" sz="2800" b="0" dirty="0">
                <a:latin typeface="Arial Narrow" pitchFamily="34" charset="0"/>
              </a:rPr>
              <a:t>Federal Supplemental Education Opportunity Grant (FSEOG)</a:t>
            </a:r>
          </a:p>
        </p:txBody>
      </p:sp>
      <p:sp>
        <p:nvSpPr>
          <p:cNvPr id="38919" name="TextBox 10"/>
          <p:cNvSpPr txBox="1">
            <a:spLocks noChangeArrowheads="1"/>
          </p:cNvSpPr>
          <p:nvPr/>
        </p:nvSpPr>
        <p:spPr bwMode="auto">
          <a:xfrm>
            <a:off x="457200" y="5759450"/>
            <a:ext cx="2540000" cy="461963"/>
          </a:xfrm>
          <a:prstGeom prst="rect">
            <a:avLst/>
          </a:prstGeom>
          <a:noFill/>
          <a:ln w="9525">
            <a:noFill/>
            <a:miter lim="800000"/>
            <a:headEnd/>
            <a:tailEnd/>
          </a:ln>
        </p:spPr>
        <p:txBody>
          <a:bodyPr>
            <a:spAutoFit/>
          </a:bodyPr>
          <a:lstStyle/>
          <a:p>
            <a:pPr>
              <a:spcBef>
                <a:spcPct val="20000"/>
              </a:spcBef>
              <a:buClr>
                <a:srgbClr val="DE1A3F"/>
              </a:buClr>
              <a:buSzPct val="150000"/>
            </a:pPr>
            <a:r>
              <a:rPr lang="en-US" dirty="0">
                <a:solidFill>
                  <a:srgbClr val="C00000"/>
                </a:solidFill>
              </a:rPr>
              <a:t>Total =  $14,270</a:t>
            </a:r>
          </a:p>
        </p:txBody>
      </p:sp>
      <p:sp>
        <p:nvSpPr>
          <p:cNvPr id="38920" name="TextBox 7"/>
          <p:cNvSpPr txBox="1">
            <a:spLocks noChangeArrowheads="1"/>
          </p:cNvSpPr>
          <p:nvPr/>
        </p:nvSpPr>
        <p:spPr bwMode="auto">
          <a:xfrm>
            <a:off x="0" y="6400800"/>
            <a:ext cx="5029200" cy="461665"/>
          </a:xfrm>
          <a:prstGeom prst="rect">
            <a:avLst/>
          </a:prstGeom>
          <a:noFill/>
          <a:ln w="9525">
            <a:noFill/>
            <a:miter lim="800000"/>
            <a:headEnd/>
            <a:tailEnd/>
          </a:ln>
        </p:spPr>
        <p:txBody>
          <a:bodyPr wrap="square">
            <a:spAutoFit/>
          </a:bodyPr>
          <a:lstStyle/>
          <a:p>
            <a:pPr>
              <a:spcBef>
                <a:spcPct val="20000"/>
              </a:spcBef>
              <a:buClr>
                <a:srgbClr val="DE1A3F"/>
              </a:buClr>
              <a:buSzPct val="150000"/>
            </a:pPr>
            <a:r>
              <a:rPr lang="en-US" sz="1200" b="0" dirty="0"/>
              <a:t>* Based on funding as of publication date. Announced </a:t>
            </a:r>
            <a:r>
              <a:rPr lang="en-US" sz="1200" b="0" dirty="0" smtClean="0"/>
              <a:t>grant                                   awards </a:t>
            </a:r>
            <a:r>
              <a:rPr lang="en-US" sz="1200" b="0" dirty="0"/>
              <a:t>could increase or decrease throughout the academic year.</a:t>
            </a:r>
          </a:p>
        </p:txBody>
      </p:sp>
      <p:sp>
        <p:nvSpPr>
          <p:cNvPr id="2" name="Slide Number Placeholder 1"/>
          <p:cNvSpPr>
            <a:spLocks noGrp="1"/>
          </p:cNvSpPr>
          <p:nvPr>
            <p:ph type="sldNum" sz="quarter" idx="14"/>
          </p:nvPr>
        </p:nvSpPr>
        <p:spPr/>
        <p:txBody>
          <a:bodyPr/>
          <a:lstStyle/>
          <a:p>
            <a:pPr>
              <a:defRPr/>
            </a:pPr>
            <a:fld id="{D59264D3-6938-41E2-8093-013EAB61FD74}" type="slidenum">
              <a:rPr lang="es-MX" smtClean="0"/>
              <a:pPr>
                <a:defRPr/>
              </a:pPr>
              <a:t>17</a:t>
            </a:fld>
            <a:endParaRPr lang="es-MX" dirty="0"/>
          </a:p>
        </p:txBody>
      </p:sp>
    </p:spTree>
    <p:extLst>
      <p:ext uri="{BB962C8B-B14F-4D97-AF65-F5344CB8AC3E}">
        <p14:creationId xmlns:p14="http://schemas.microsoft.com/office/powerpoint/2010/main" val="26516794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4"/>
          <p:cNvSpPr>
            <a:spLocks noChangeArrowheads="1"/>
          </p:cNvSpPr>
          <p:nvPr/>
        </p:nvSpPr>
        <p:spPr bwMode="auto">
          <a:xfrm>
            <a:off x="577880" y="2724150"/>
            <a:ext cx="1828800" cy="1828800"/>
          </a:xfrm>
          <a:prstGeom prst="roundRect">
            <a:avLst>
              <a:gd name="adj" fmla="val 16667"/>
            </a:avLst>
          </a:prstGeom>
          <a:solidFill>
            <a:srgbClr val="6699FF"/>
          </a:solidFill>
          <a:ln w="9525">
            <a:solidFill>
              <a:srgbClr val="CC99F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a:t>Source</a:t>
            </a:r>
          </a:p>
          <a:p>
            <a:pPr algn="ctr">
              <a:defRPr/>
            </a:pPr>
            <a:r>
              <a:rPr lang="en-US" sz="2000" dirty="0"/>
              <a:t>of </a:t>
            </a:r>
            <a:br>
              <a:rPr lang="en-US" sz="2000" dirty="0"/>
            </a:br>
            <a:r>
              <a:rPr lang="en-US" sz="2000" dirty="0"/>
              <a:t>Loan</a:t>
            </a:r>
          </a:p>
        </p:txBody>
      </p:sp>
      <p:sp>
        <p:nvSpPr>
          <p:cNvPr id="47107" name="AutoShape 5"/>
          <p:cNvSpPr>
            <a:spLocks noChangeArrowheads="1"/>
          </p:cNvSpPr>
          <p:nvPr/>
        </p:nvSpPr>
        <p:spPr bwMode="auto">
          <a:xfrm>
            <a:off x="6750080" y="2724150"/>
            <a:ext cx="1828800" cy="1828800"/>
          </a:xfrm>
          <a:prstGeom prst="roundRect">
            <a:avLst>
              <a:gd name="adj" fmla="val 16667"/>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a:t>Repayment </a:t>
            </a:r>
          </a:p>
          <a:p>
            <a:pPr algn="ctr">
              <a:defRPr/>
            </a:pPr>
            <a:r>
              <a:rPr lang="en-US" sz="2000" dirty="0"/>
              <a:t>Options</a:t>
            </a:r>
          </a:p>
          <a:p>
            <a:pPr algn="ctr">
              <a:defRPr/>
            </a:pPr>
            <a:r>
              <a:rPr lang="en-US" sz="2000" dirty="0"/>
              <a:t>&amp;</a:t>
            </a:r>
          </a:p>
          <a:p>
            <a:pPr algn="ctr">
              <a:defRPr/>
            </a:pPr>
            <a:r>
              <a:rPr lang="en-US" sz="2000" dirty="0"/>
              <a:t>Grace </a:t>
            </a:r>
          </a:p>
          <a:p>
            <a:pPr algn="ctr">
              <a:defRPr/>
            </a:pPr>
            <a:r>
              <a:rPr lang="en-US" sz="2000" dirty="0"/>
              <a:t>Period</a:t>
            </a:r>
          </a:p>
        </p:txBody>
      </p:sp>
      <p:sp>
        <p:nvSpPr>
          <p:cNvPr id="47108" name="AutoShape 6"/>
          <p:cNvSpPr>
            <a:spLocks noChangeArrowheads="1"/>
          </p:cNvSpPr>
          <p:nvPr/>
        </p:nvSpPr>
        <p:spPr bwMode="auto">
          <a:xfrm>
            <a:off x="4692680" y="2724150"/>
            <a:ext cx="1828800" cy="1828800"/>
          </a:xfrm>
          <a:prstGeom prst="roundRect">
            <a:avLst>
              <a:gd name="adj" fmla="val 16667"/>
            </a:avLst>
          </a:prstGeom>
          <a:solidFill>
            <a:srgbClr val="66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a:t>Interest </a:t>
            </a:r>
          </a:p>
          <a:p>
            <a:pPr algn="ctr">
              <a:defRPr/>
            </a:pPr>
            <a:r>
              <a:rPr lang="en-US" sz="2000" dirty="0"/>
              <a:t>Rate</a:t>
            </a:r>
          </a:p>
          <a:p>
            <a:pPr algn="ctr">
              <a:defRPr/>
            </a:pPr>
            <a:r>
              <a:rPr lang="en-US" sz="2000" dirty="0"/>
              <a:t>+</a:t>
            </a:r>
          </a:p>
          <a:p>
            <a:pPr algn="ctr">
              <a:defRPr/>
            </a:pPr>
            <a:r>
              <a:rPr lang="en-US" sz="2000" dirty="0"/>
              <a:t>Fees</a:t>
            </a:r>
          </a:p>
        </p:txBody>
      </p:sp>
      <p:sp>
        <p:nvSpPr>
          <p:cNvPr id="45067" name="Text Placeholder 9"/>
          <p:cNvSpPr>
            <a:spLocks noGrp="1"/>
          </p:cNvSpPr>
          <p:nvPr>
            <p:ph type="body" sz="quarter" idx="13"/>
          </p:nvPr>
        </p:nvSpPr>
        <p:spPr>
          <a:xfrm>
            <a:off x="457200" y="1003300"/>
            <a:ext cx="8229600" cy="482600"/>
          </a:xfrm>
        </p:spPr>
        <p:txBody>
          <a:bodyPr/>
          <a:lstStyle/>
          <a:p>
            <a:pPr marL="0" indent="0"/>
            <a:r>
              <a:rPr lang="en-US" smtClean="0"/>
              <a:t>When evaluating loan options, consider the following:</a:t>
            </a:r>
          </a:p>
        </p:txBody>
      </p:sp>
      <p:sp>
        <p:nvSpPr>
          <p:cNvPr id="45068" name="Rectangle 8"/>
          <p:cNvSpPr>
            <a:spLocks noGrp="1" noChangeArrowheads="1"/>
          </p:cNvSpPr>
          <p:nvPr>
            <p:ph type="title"/>
          </p:nvPr>
        </p:nvSpPr>
        <p:spPr>
          <a:xfrm>
            <a:off x="457200" y="457200"/>
            <a:ext cx="8229600" cy="571500"/>
          </a:xfrm>
          <a:noFill/>
        </p:spPr>
        <p:txBody>
          <a:bodyPr/>
          <a:lstStyle/>
          <a:p>
            <a:pPr eaLnBrk="1" hangingPunct="1">
              <a:lnSpc>
                <a:spcPct val="90000"/>
              </a:lnSpc>
              <a:spcBef>
                <a:spcPct val="50000"/>
              </a:spcBef>
              <a:buClr>
                <a:srgbClr val="DE1A3F"/>
              </a:buClr>
              <a:buSzPct val="150000"/>
            </a:pPr>
            <a:r>
              <a:rPr lang="en-US" dirty="0" smtClean="0"/>
              <a:t>Loan Programs</a:t>
            </a:r>
          </a:p>
        </p:txBody>
      </p:sp>
      <p:sp>
        <p:nvSpPr>
          <p:cNvPr id="45069" name="Rectangle 10"/>
          <p:cNvSpPr>
            <a:spLocks noChangeArrowheads="1"/>
          </p:cNvSpPr>
          <p:nvPr/>
        </p:nvSpPr>
        <p:spPr bwMode="auto">
          <a:xfrm>
            <a:off x="685800" y="5181600"/>
            <a:ext cx="8153400" cy="425450"/>
          </a:xfrm>
          <a:prstGeom prst="rect">
            <a:avLst/>
          </a:prstGeom>
          <a:noFill/>
          <a:ln w="9525">
            <a:noFill/>
            <a:miter lim="800000"/>
            <a:headEnd/>
            <a:tailEnd/>
          </a:ln>
        </p:spPr>
        <p:txBody>
          <a:bodyPr>
            <a:spAutoFit/>
          </a:bodyPr>
          <a:lstStyle/>
          <a:p>
            <a:pPr>
              <a:lnSpc>
                <a:spcPct val="90000"/>
              </a:lnSpc>
              <a:spcBef>
                <a:spcPct val="50000"/>
              </a:spcBef>
            </a:pPr>
            <a:r>
              <a:rPr lang="en-US" sz="2400"/>
              <a:t>Start by knowing a student’s rights and responsibilities.</a:t>
            </a:r>
          </a:p>
        </p:txBody>
      </p:sp>
      <p:sp>
        <p:nvSpPr>
          <p:cNvPr id="47112" name="AutoShape 11"/>
          <p:cNvSpPr>
            <a:spLocks noChangeArrowheads="1"/>
          </p:cNvSpPr>
          <p:nvPr/>
        </p:nvSpPr>
        <p:spPr bwMode="auto">
          <a:xfrm>
            <a:off x="2635280" y="2724150"/>
            <a:ext cx="1828800" cy="1828800"/>
          </a:xfrm>
          <a:prstGeom prst="roundRect">
            <a:avLst>
              <a:gd name="adj" fmla="val 16667"/>
            </a:avLst>
          </a:prstGeom>
          <a:solidFill>
            <a:srgbClr val="FFCC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a:t>Subsidized </a:t>
            </a:r>
          </a:p>
          <a:p>
            <a:pPr algn="ctr">
              <a:defRPr/>
            </a:pPr>
            <a:r>
              <a:rPr lang="en-US" sz="2000" dirty="0"/>
              <a:t>vs. </a:t>
            </a:r>
          </a:p>
          <a:p>
            <a:pPr algn="ctr">
              <a:defRPr/>
            </a:pPr>
            <a:r>
              <a:rPr lang="en-US" sz="2000" dirty="0"/>
              <a:t>Unsubsidized</a:t>
            </a:r>
          </a:p>
        </p:txBody>
      </p:sp>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18</a:t>
            </a:fld>
            <a:endParaRPr lang="es-MX"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sz="quarter" idx="13"/>
          </p:nvPr>
        </p:nvSpPr>
        <p:spPr>
          <a:xfrm>
            <a:off x="457200" y="1003300"/>
            <a:ext cx="8229600" cy="482600"/>
          </a:xfrm>
        </p:spPr>
        <p:txBody>
          <a:bodyPr/>
          <a:lstStyle/>
          <a:p>
            <a:pPr marL="0" indent="0" eaLnBrk="1" hangingPunct="1"/>
            <a:r>
              <a:rPr lang="en-US" sz="2800" dirty="0" smtClean="0"/>
              <a:t>Federal Loan Programs, 2012-13</a:t>
            </a:r>
          </a:p>
          <a:p>
            <a:pPr marL="0" indent="0" eaLnBrk="1" hangingPunct="1"/>
            <a:endParaRPr lang="en-US" sz="3200" dirty="0" smtClean="0"/>
          </a:p>
          <a:p>
            <a:pPr marL="0" indent="0" eaLnBrk="1" hangingPunct="1"/>
            <a:endParaRPr lang="en-US" sz="3200" dirty="0" smtClean="0"/>
          </a:p>
        </p:txBody>
      </p:sp>
      <p:sp>
        <p:nvSpPr>
          <p:cNvPr id="44035" name="Rectangle 2"/>
          <p:cNvSpPr>
            <a:spLocks noGrp="1" noChangeArrowheads="1"/>
          </p:cNvSpPr>
          <p:nvPr>
            <p:ph type="title"/>
          </p:nvPr>
        </p:nvSpPr>
        <p:spPr>
          <a:xfrm>
            <a:off x="457200" y="457200"/>
            <a:ext cx="8229600" cy="571500"/>
          </a:xfrm>
        </p:spPr>
        <p:txBody>
          <a:bodyPr/>
          <a:lstStyle/>
          <a:p>
            <a:pPr eaLnBrk="1" hangingPunct="1"/>
            <a:r>
              <a:rPr lang="en-US" dirty="0" smtClean="0">
                <a:solidFill>
                  <a:srgbClr val="0070C0"/>
                </a:solidFill>
              </a:rPr>
              <a:t>U. S. Department of Education</a:t>
            </a:r>
            <a:endParaRPr lang="en-US" dirty="0" smtClean="0">
              <a:latin typeface="Arial" charset="0"/>
            </a:endParaRPr>
          </a:p>
        </p:txBody>
      </p:sp>
      <p:pic>
        <p:nvPicPr>
          <p:cNvPr id="44036" name="Picture 13"/>
          <p:cNvPicPr>
            <a:picLocks noChangeAspect="1" noChangeArrowheads="1"/>
          </p:cNvPicPr>
          <p:nvPr/>
        </p:nvPicPr>
        <p:blipFill>
          <a:blip r:embed="rId3" cstate="print"/>
          <a:srcRect/>
          <a:stretch>
            <a:fillRect/>
          </a:stretch>
        </p:blipFill>
        <p:spPr bwMode="auto">
          <a:xfrm>
            <a:off x="6962775" y="152400"/>
            <a:ext cx="1647825" cy="1608138"/>
          </a:xfrm>
          <a:prstGeom prst="rect">
            <a:avLst/>
          </a:prstGeom>
          <a:noFill/>
          <a:ln w="9525">
            <a:noFill/>
            <a:miter lim="800000"/>
            <a:headEnd/>
            <a:tailEnd/>
          </a:ln>
        </p:spPr>
      </p:pic>
      <p:sp>
        <p:nvSpPr>
          <p:cNvPr id="11" name="Rectangle 3"/>
          <p:cNvSpPr txBox="1">
            <a:spLocks noChangeArrowheads="1"/>
          </p:cNvSpPr>
          <p:nvPr/>
        </p:nvSpPr>
        <p:spPr bwMode="auto">
          <a:xfrm>
            <a:off x="533400" y="1776413"/>
            <a:ext cx="8153400" cy="4895850"/>
          </a:xfrm>
          <a:prstGeom prst="rect">
            <a:avLst/>
          </a:prstGeom>
          <a:noFill/>
          <a:ln w="9525">
            <a:noFill/>
            <a:miter lim="800000"/>
            <a:headEnd/>
            <a:tailEnd/>
          </a:ln>
        </p:spPr>
        <p:txBody>
          <a:bodyPr/>
          <a:lstStyle/>
          <a:p>
            <a:pPr marL="342900" indent="-342900" eaLnBrk="0" hangingPunct="0">
              <a:spcBef>
                <a:spcPct val="20000"/>
              </a:spcBef>
              <a:buClr>
                <a:srgbClr val="DE1A3F"/>
              </a:buClr>
              <a:buSzPct val="150000"/>
              <a:defRPr/>
            </a:pPr>
            <a:endParaRPr lang="en-US" kern="0" dirty="0">
              <a:latin typeface="+mn-lt"/>
            </a:endParaRPr>
          </a:p>
          <a:p>
            <a:pPr marL="342900" indent="-342900" eaLnBrk="0" hangingPunct="0">
              <a:spcBef>
                <a:spcPct val="20000"/>
              </a:spcBef>
              <a:buClr>
                <a:srgbClr val="DE1A3F"/>
              </a:buClr>
              <a:buSzPct val="150000"/>
              <a:defRPr/>
            </a:pPr>
            <a:endParaRPr lang="en-US" kern="0" dirty="0">
              <a:latin typeface="+mn-lt"/>
            </a:endParaRPr>
          </a:p>
        </p:txBody>
      </p:sp>
      <p:sp>
        <p:nvSpPr>
          <p:cNvPr id="13" name="AutoShape 12"/>
          <p:cNvSpPr>
            <a:spLocks noChangeArrowheads="1"/>
          </p:cNvSpPr>
          <p:nvPr/>
        </p:nvSpPr>
        <p:spPr bwMode="auto">
          <a:xfrm>
            <a:off x="2743200" y="1828800"/>
            <a:ext cx="1295400" cy="533400"/>
          </a:xfrm>
          <a:prstGeom prst="roundRect">
            <a:avLst>
              <a:gd name="adj" fmla="val 16667"/>
            </a:avLst>
          </a:prstGeom>
          <a:solidFill>
            <a:srgbClr val="FFCC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buClr>
                <a:srgbClr val="DE1A3F"/>
              </a:buClr>
              <a:buSzPct val="150000"/>
              <a:defRPr/>
            </a:pPr>
            <a:r>
              <a:rPr lang="en-US" dirty="0">
                <a:latin typeface="Arial Narrow" pitchFamily="34" charset="0"/>
              </a:rPr>
              <a:t>Type</a:t>
            </a:r>
          </a:p>
        </p:txBody>
      </p:sp>
      <p:sp>
        <p:nvSpPr>
          <p:cNvPr id="14" name="AutoShape 13"/>
          <p:cNvSpPr>
            <a:spLocks noChangeArrowheads="1"/>
          </p:cNvSpPr>
          <p:nvPr/>
        </p:nvSpPr>
        <p:spPr bwMode="auto">
          <a:xfrm>
            <a:off x="7239000" y="1828800"/>
            <a:ext cx="1371600" cy="533400"/>
          </a:xfrm>
          <a:prstGeom prst="roundRect">
            <a:avLst>
              <a:gd name="adj" fmla="val 16667"/>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buClr>
                <a:srgbClr val="DE1A3F"/>
              </a:buClr>
              <a:buSzPct val="150000"/>
              <a:defRPr/>
            </a:pPr>
            <a:r>
              <a:rPr lang="en-US" dirty="0">
                <a:latin typeface="Arial Narrow" pitchFamily="34" charset="0"/>
              </a:rPr>
              <a:t>Grace</a:t>
            </a:r>
          </a:p>
        </p:txBody>
      </p:sp>
      <p:sp>
        <p:nvSpPr>
          <p:cNvPr id="15" name="AutoShape 14"/>
          <p:cNvSpPr>
            <a:spLocks noChangeArrowheads="1"/>
          </p:cNvSpPr>
          <p:nvPr/>
        </p:nvSpPr>
        <p:spPr bwMode="auto">
          <a:xfrm>
            <a:off x="4191000" y="1828800"/>
            <a:ext cx="1219200" cy="533400"/>
          </a:xfrm>
          <a:prstGeom prst="roundRect">
            <a:avLst>
              <a:gd name="adj" fmla="val 16667"/>
            </a:avLst>
          </a:prstGeom>
          <a:solidFill>
            <a:srgbClr val="66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buClr>
                <a:srgbClr val="DE1A3F"/>
              </a:buClr>
              <a:buSzPct val="150000"/>
              <a:defRPr/>
            </a:pPr>
            <a:r>
              <a:rPr lang="en-US" dirty="0">
                <a:latin typeface="Arial Narrow" pitchFamily="34" charset="0"/>
              </a:rPr>
              <a:t>Rate</a:t>
            </a:r>
          </a:p>
        </p:txBody>
      </p:sp>
      <p:graphicFrame>
        <p:nvGraphicFramePr>
          <p:cNvPr id="16" name="Group 467"/>
          <p:cNvGraphicFramePr>
            <a:graphicFrameLocks noGrp="1"/>
          </p:cNvGraphicFramePr>
          <p:nvPr>
            <p:extLst>
              <p:ext uri="{D42A27DB-BD31-4B8C-83A1-F6EECF244321}">
                <p14:modId xmlns:p14="http://schemas.microsoft.com/office/powerpoint/2010/main" val="1138872982"/>
              </p:ext>
            </p:extLst>
          </p:nvPr>
        </p:nvGraphicFramePr>
        <p:xfrm>
          <a:off x="584200" y="2405063"/>
          <a:ext cx="8077201" cy="3444240"/>
        </p:xfrm>
        <a:graphic>
          <a:graphicData uri="http://schemas.openxmlformats.org/drawingml/2006/table">
            <a:tbl>
              <a:tblPr>
                <a:tableStyleId>{F5AB1C69-6EDB-4FF4-983F-18BD219EF322}</a:tableStyleId>
              </a:tblPr>
              <a:tblGrid>
                <a:gridCol w="2163536"/>
                <a:gridCol w="1318726"/>
                <a:gridCol w="1545383"/>
                <a:gridCol w="1524778"/>
                <a:gridCol w="1524778"/>
              </a:tblGrid>
              <a:tr h="685800">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2400" b="1" u="none" strike="noStrike" cap="none" normalizeH="0" baseline="0" dirty="0" smtClean="0">
                          <a:ln>
                            <a:noFill/>
                          </a:ln>
                          <a:effectLst/>
                          <a:latin typeface="Arial Narrow" pitchFamily="34" charset="0"/>
                        </a:rPr>
                        <a:t>Perkins</a:t>
                      </a:r>
                      <a:endParaRPr kumimoji="0" lang="en-US" sz="1800" b="0" i="0" u="none" strike="noStrike" cap="none" normalizeH="0" baseline="0" dirty="0" smtClean="0">
                        <a:ln>
                          <a:noFill/>
                        </a:ln>
                        <a:solidFill>
                          <a:schemeClr val="tx1"/>
                        </a:solidFill>
                        <a:effectLst/>
                        <a:latin typeface="Arial Narrow"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Subsidized</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b="0" i="0" u="none" strike="noStrike" cap="none" normalizeH="0" baseline="0" dirty="0" smtClean="0">
                          <a:ln>
                            <a:noFill/>
                          </a:ln>
                          <a:solidFill>
                            <a:schemeClr val="tx1"/>
                          </a:solidFill>
                          <a:effectLst/>
                          <a:latin typeface="Arial Narrow" pitchFamily="34" charset="0"/>
                        </a:rPr>
                        <a:t>(need-based)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5%</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Fixed</a:t>
                      </a:r>
                      <a:endParaRPr kumimoji="0" lang="en-US" sz="1400" b="0" i="0" u="none" strike="noStrike" cap="none" normalizeH="0" baseline="0" dirty="0" smtClean="0">
                        <a:ln>
                          <a:noFill/>
                        </a:ln>
                        <a:solidFill>
                          <a:schemeClr val="tx1"/>
                        </a:solidFill>
                        <a:effectLst/>
                        <a:latin typeface="Arial Narrow"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b="0" i="0" u="none" strike="noStrike" cap="none" normalizeH="0" baseline="0" dirty="0" smtClean="0">
                          <a:ln>
                            <a:noFill/>
                          </a:ln>
                          <a:solidFill>
                            <a:schemeClr val="tx1"/>
                          </a:solidFill>
                          <a:effectLst/>
                          <a:latin typeface="Arial Narrow" pitchFamily="34" charset="0"/>
                        </a:rPr>
                        <a:t>$5,500 per year</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9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Months</a:t>
                      </a:r>
                      <a:endParaRPr kumimoji="0" lang="en-US" sz="1400" b="0" i="0" u="none" strike="noStrike" cap="none" normalizeH="0" baseline="0" dirty="0" smtClean="0">
                        <a:ln>
                          <a:noFill/>
                        </a:ln>
                        <a:solidFill>
                          <a:schemeClr val="tx1"/>
                        </a:solidFill>
                        <a:effectLst/>
                        <a:latin typeface="Arial Narrow" pitchFamily="34" charset="0"/>
                      </a:endParaRPr>
                    </a:p>
                  </a:txBody>
                  <a:tcPr horzOverflow="overflow"/>
                </a:tc>
              </a:tr>
              <a:tr h="704088">
                <a:tc rowSpan="2">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2400" b="1" u="none" strike="noStrike" cap="none" normalizeH="0" baseline="0" dirty="0" smtClean="0">
                          <a:ln>
                            <a:noFill/>
                          </a:ln>
                          <a:effectLst/>
                          <a:latin typeface="Arial Narrow" pitchFamily="34" charset="0"/>
                        </a:rPr>
                        <a:t>Stafford* </a:t>
                      </a:r>
                    </a:p>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1800" u="none" strike="noStrike" cap="none" normalizeH="0" baseline="0" dirty="0" smtClean="0">
                          <a:ln>
                            <a:noFill/>
                          </a:ln>
                          <a:effectLst/>
                          <a:latin typeface="Arial Narrow" pitchFamily="34" charset="0"/>
                        </a:rPr>
                        <a:t>(2012-2013)</a:t>
                      </a:r>
                      <a:endParaRPr kumimoji="0" lang="en-US" sz="1800" b="0" i="0" u="none" strike="noStrike" cap="none" normalizeH="0" baseline="0" dirty="0" smtClean="0">
                        <a:ln>
                          <a:noFill/>
                        </a:ln>
                        <a:solidFill>
                          <a:schemeClr val="tx1"/>
                        </a:solidFill>
                        <a:effectLst/>
                        <a:latin typeface="Arial Narrow"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Subsidized</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b="0" i="0" u="none" strike="noStrike" cap="none" normalizeH="0" baseline="0" dirty="0" smtClean="0">
                          <a:ln>
                            <a:noFill/>
                          </a:ln>
                          <a:solidFill>
                            <a:schemeClr val="tx1"/>
                          </a:solidFill>
                          <a:effectLst/>
                          <a:latin typeface="Arial Narrow" pitchFamily="34" charset="0"/>
                        </a:rPr>
                        <a:t>(need-based)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3.4%</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Fixed</a:t>
                      </a:r>
                      <a:endParaRPr kumimoji="0" lang="en-US" sz="1400" b="0" i="0" u="none" strike="noStrike" cap="none" normalizeH="0" baseline="0" dirty="0" smtClean="0">
                        <a:ln>
                          <a:noFill/>
                        </a:ln>
                        <a:solidFill>
                          <a:schemeClr val="tx1"/>
                        </a:solidFill>
                        <a:effectLst/>
                        <a:latin typeface="Arial Narrow"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b="0" i="0" u="none" strike="noStrike" cap="none" normalizeH="0" baseline="0" dirty="0" smtClean="0">
                          <a:ln>
                            <a:noFill/>
                          </a:ln>
                          <a:solidFill>
                            <a:schemeClr val="tx1"/>
                          </a:solidFill>
                          <a:effectLst/>
                          <a:latin typeface="Arial Narrow" pitchFamily="34" charset="0"/>
                        </a:rPr>
                        <a:t>$3,500 first-year undergraduate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6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Months</a:t>
                      </a:r>
                      <a:endParaRPr kumimoji="0" lang="en-US" sz="1400" b="0" i="0" u="none" strike="noStrike" cap="none" normalizeH="0" baseline="0" dirty="0" smtClean="0">
                        <a:ln>
                          <a:noFill/>
                        </a:ln>
                        <a:solidFill>
                          <a:schemeClr val="tx1"/>
                        </a:solidFill>
                        <a:effectLst/>
                        <a:latin typeface="Arial Narrow" pitchFamily="34" charset="0"/>
                      </a:endParaRPr>
                    </a:p>
                  </a:txBody>
                  <a:tcPr horzOverflow="overflow"/>
                </a:tc>
              </a:tr>
              <a:tr h="68580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Unsubsidized</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b="0" i="0" u="none" strike="noStrike" cap="none" normalizeH="0" baseline="0" dirty="0" smtClean="0">
                          <a:ln>
                            <a:noFill/>
                          </a:ln>
                          <a:solidFill>
                            <a:schemeClr val="tx1"/>
                          </a:solidFill>
                          <a:effectLst/>
                          <a:latin typeface="Arial Narrow" pitchFamily="34" charset="0"/>
                        </a:rPr>
                        <a:t>(not need-based)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6.8%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fixed</a:t>
                      </a:r>
                      <a:endParaRPr kumimoji="0" lang="en-US" sz="1400" b="0" i="0" u="none" strike="noStrike" cap="none" normalizeH="0" baseline="0" dirty="0" smtClean="0">
                        <a:ln>
                          <a:noFill/>
                        </a:ln>
                        <a:solidFill>
                          <a:schemeClr val="tx1"/>
                        </a:solidFill>
                        <a:effectLst/>
                        <a:latin typeface="Arial Narrow"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b="0" i="0" u="none" strike="noStrike" cap="none" normalizeH="0" baseline="0" dirty="0" smtClean="0">
                          <a:ln>
                            <a:noFill/>
                          </a:ln>
                          <a:solidFill>
                            <a:schemeClr val="tx1"/>
                          </a:solidFill>
                          <a:effectLst/>
                          <a:latin typeface="Arial Narrow" pitchFamily="34" charset="0"/>
                        </a:rPr>
                        <a:t>$2,000 first-year for dependents, $6,000 for independents first-year undergraduate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6</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 Months</a:t>
                      </a:r>
                      <a:endParaRPr kumimoji="0" lang="en-US" sz="1400" b="0" i="0" u="none" strike="noStrike" cap="none" normalizeH="0" baseline="0" dirty="0" smtClean="0">
                        <a:ln>
                          <a:noFill/>
                        </a:ln>
                        <a:solidFill>
                          <a:schemeClr val="tx1"/>
                        </a:solidFill>
                        <a:effectLst/>
                        <a:latin typeface="Arial Narrow" pitchFamily="34" charset="0"/>
                      </a:endParaRPr>
                    </a:p>
                  </a:txBody>
                  <a:tcPr horzOverflow="overflow"/>
                </a:tc>
              </a:tr>
              <a:tr h="852432">
                <a:tc>
                  <a:txBody>
                    <a:bodyPr/>
                    <a:lstStyle/>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2400" b="1" u="none" strike="noStrike" cap="none" normalizeH="0" baseline="0" dirty="0" smtClean="0">
                          <a:ln>
                            <a:noFill/>
                          </a:ln>
                          <a:effectLst/>
                          <a:latin typeface="Arial Narrow" pitchFamily="34" charset="0"/>
                        </a:rPr>
                        <a:t>PLUS</a:t>
                      </a:r>
                    </a:p>
                    <a:p>
                      <a:pPr marL="0" marR="0" lvl="0" indent="0" algn="l" defTabSz="914400" rtl="0" eaLnBrk="1" fontAlgn="base" latinLnBrk="0" hangingPunct="1">
                        <a:lnSpc>
                          <a:spcPct val="100000"/>
                        </a:lnSpc>
                        <a:spcBef>
                          <a:spcPct val="20000"/>
                        </a:spcBef>
                        <a:spcAft>
                          <a:spcPct val="0"/>
                        </a:spcAft>
                        <a:buClr>
                          <a:srgbClr val="DE1A3F"/>
                        </a:buClr>
                        <a:buSzPct val="150000"/>
                        <a:buFontTx/>
                        <a:buNone/>
                        <a:tabLst/>
                      </a:pPr>
                      <a:r>
                        <a:rPr kumimoji="0" lang="en-US" sz="2400" b="1" i="0" u="none" strike="noStrike" cap="none" normalizeH="0" baseline="0" dirty="0" smtClean="0">
                          <a:ln>
                            <a:noFill/>
                          </a:ln>
                          <a:solidFill>
                            <a:schemeClr val="tx1"/>
                          </a:solidFill>
                          <a:effectLst/>
                          <a:latin typeface="Arial Narrow" pitchFamily="34" charset="0"/>
                        </a:rPr>
                        <a:t>Graduate PLUS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Credit-based</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b="0" i="0" u="none" strike="noStrike" cap="none" normalizeH="0" baseline="0" dirty="0" smtClean="0">
                          <a:ln>
                            <a:noFill/>
                          </a:ln>
                          <a:solidFill>
                            <a:schemeClr val="tx1"/>
                          </a:solidFill>
                          <a:effectLst/>
                          <a:latin typeface="Arial Narrow" pitchFamily="34" charset="0"/>
                        </a:rPr>
                        <a:t>Unsubsidized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7.9%</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fixed</a:t>
                      </a:r>
                      <a:endParaRPr kumimoji="0" lang="en-US" sz="1400" b="0" i="0" u="none" strike="noStrike" cap="none" normalizeH="0" baseline="0" dirty="0" smtClean="0">
                        <a:ln>
                          <a:noFill/>
                        </a:ln>
                        <a:solidFill>
                          <a:schemeClr val="tx1"/>
                        </a:solidFill>
                        <a:effectLst/>
                        <a:latin typeface="Arial Narrow"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b="0" i="0" u="none" strike="noStrike" cap="none" normalizeH="0" baseline="0" dirty="0" smtClean="0">
                          <a:ln>
                            <a:noFill/>
                          </a:ln>
                          <a:solidFill>
                            <a:schemeClr val="tx1"/>
                          </a:solidFill>
                          <a:effectLst/>
                          <a:latin typeface="Arial Narrow" pitchFamily="34" charset="0"/>
                        </a:rPr>
                        <a:t>Depends on remaining financial need.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Within first </a:t>
                      </a:r>
                    </a:p>
                    <a:p>
                      <a:pPr marL="0" marR="0" lvl="0" indent="0" algn="ctr" defTabSz="914400" rtl="0" eaLnBrk="1" fontAlgn="base" latinLnBrk="0" hangingPunct="1">
                        <a:lnSpc>
                          <a:spcPct val="100000"/>
                        </a:lnSpc>
                        <a:spcBef>
                          <a:spcPct val="20000"/>
                        </a:spcBef>
                        <a:spcAft>
                          <a:spcPct val="0"/>
                        </a:spcAft>
                        <a:buClr>
                          <a:srgbClr val="DE1A3F"/>
                        </a:buClr>
                        <a:buSzPct val="150000"/>
                        <a:buFontTx/>
                        <a:buNone/>
                        <a:tabLst/>
                      </a:pPr>
                      <a:r>
                        <a:rPr kumimoji="0" lang="en-US" sz="1400" u="none" strike="noStrike" cap="none" normalizeH="0" baseline="0" dirty="0" smtClean="0">
                          <a:ln>
                            <a:noFill/>
                          </a:ln>
                          <a:effectLst/>
                          <a:latin typeface="Arial Narrow" pitchFamily="34" charset="0"/>
                        </a:rPr>
                        <a:t>60 days</a:t>
                      </a:r>
                      <a:endParaRPr kumimoji="0" lang="en-US" sz="1400" b="0" i="0" u="none" strike="noStrike" cap="none" normalizeH="0" baseline="0" dirty="0" smtClean="0">
                        <a:ln>
                          <a:noFill/>
                        </a:ln>
                        <a:solidFill>
                          <a:schemeClr val="tx1"/>
                        </a:solidFill>
                        <a:effectLst/>
                        <a:latin typeface="Arial Narrow" pitchFamily="34" charset="0"/>
                      </a:endParaRPr>
                    </a:p>
                  </a:txBody>
                  <a:tcPr horzOverflow="overflow"/>
                </a:tc>
              </a:tr>
            </a:tbl>
          </a:graphicData>
        </a:graphic>
      </p:graphicFrame>
      <p:sp>
        <p:nvSpPr>
          <p:cNvPr id="44078" name="Rectangle 464"/>
          <p:cNvSpPr>
            <a:spLocks noChangeArrowheads="1"/>
          </p:cNvSpPr>
          <p:nvPr/>
        </p:nvSpPr>
        <p:spPr bwMode="auto">
          <a:xfrm>
            <a:off x="533400" y="6121400"/>
            <a:ext cx="8077200" cy="584200"/>
          </a:xfrm>
          <a:prstGeom prst="rect">
            <a:avLst/>
          </a:prstGeom>
          <a:noFill/>
          <a:ln w="9525">
            <a:noFill/>
            <a:miter lim="800000"/>
            <a:headEnd/>
            <a:tailEnd/>
          </a:ln>
        </p:spPr>
        <p:txBody>
          <a:bodyPr anchor="ctr">
            <a:spAutoFit/>
          </a:bodyPr>
          <a:lstStyle/>
          <a:p>
            <a:pPr>
              <a:spcBef>
                <a:spcPct val="20000"/>
              </a:spcBef>
              <a:buClr>
                <a:srgbClr val="DE1A3F"/>
              </a:buClr>
              <a:buSzPct val="150000"/>
            </a:pPr>
            <a:r>
              <a:rPr lang="en-US" sz="1600" b="0" dirty="0">
                <a:solidFill>
                  <a:srgbClr val="CC0000"/>
                </a:solidFill>
              </a:rPr>
              <a:t>*Note:</a:t>
            </a:r>
            <a:r>
              <a:rPr lang="en-US" sz="1600" b="0" dirty="0"/>
              <a:t> </a:t>
            </a:r>
            <a:r>
              <a:rPr lang="en-US" sz="1600" b="0" dirty="0" smtClean="0"/>
              <a:t>New Unsubsidized Stafford </a:t>
            </a:r>
            <a:r>
              <a:rPr lang="en-US" sz="1600" b="0" dirty="0"/>
              <a:t>Loans </a:t>
            </a:r>
            <a:r>
              <a:rPr lang="en-US" sz="1600" b="0" dirty="0" smtClean="0"/>
              <a:t>for </a:t>
            </a:r>
            <a:r>
              <a:rPr lang="en-US" sz="1600" b="0" dirty="0"/>
              <a:t>g</a:t>
            </a:r>
            <a:r>
              <a:rPr lang="en-US" sz="1600" b="0" dirty="0" smtClean="0"/>
              <a:t>raduate </a:t>
            </a:r>
            <a:r>
              <a:rPr lang="en-US" sz="1600" b="0" dirty="0"/>
              <a:t>students have a fixed interest rate of 6.8% through the 2012-2013 academic year.</a:t>
            </a:r>
          </a:p>
        </p:txBody>
      </p:sp>
      <p:sp>
        <p:nvSpPr>
          <p:cNvPr id="12" name="AutoShape 14"/>
          <p:cNvSpPr>
            <a:spLocks noChangeArrowheads="1"/>
          </p:cNvSpPr>
          <p:nvPr/>
        </p:nvSpPr>
        <p:spPr bwMode="auto">
          <a:xfrm>
            <a:off x="5715000" y="1828800"/>
            <a:ext cx="1219200" cy="533400"/>
          </a:xfrm>
          <a:prstGeom prst="roundRect">
            <a:avLst>
              <a:gd name="adj" fmla="val 16667"/>
            </a:avLst>
          </a:prstGeom>
          <a:solidFill>
            <a:schemeClr val="accent1">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buClr>
                <a:srgbClr val="DE1A3F"/>
              </a:buClr>
              <a:buSzPct val="150000"/>
              <a:defRPr/>
            </a:pPr>
            <a:r>
              <a:rPr lang="en-US" dirty="0">
                <a:latin typeface="Arial Narrow" pitchFamily="34" charset="0"/>
              </a:rPr>
              <a:t>Amount</a:t>
            </a:r>
          </a:p>
        </p:txBody>
      </p:sp>
      <p:sp>
        <p:nvSpPr>
          <p:cNvPr id="2" name="Slide Number Placeholder 1"/>
          <p:cNvSpPr>
            <a:spLocks noGrp="1"/>
          </p:cNvSpPr>
          <p:nvPr>
            <p:ph type="sldNum" sz="quarter" idx="14"/>
          </p:nvPr>
        </p:nvSpPr>
        <p:spPr/>
        <p:txBody>
          <a:bodyPr/>
          <a:lstStyle/>
          <a:p>
            <a:pPr>
              <a:defRPr/>
            </a:pPr>
            <a:fld id="{6565817E-0907-47B0-9486-C8E3CB17942F}" type="slidenum">
              <a:rPr lang="es-MX" smtClean="0"/>
              <a:pPr>
                <a:defRPr/>
              </a:pPr>
              <a:t>19</a:t>
            </a:fld>
            <a:endParaRPr lang="es-MX" dirty="0"/>
          </a:p>
        </p:txBody>
      </p:sp>
    </p:spTree>
    <p:extLst>
      <p:ext uri="{BB962C8B-B14F-4D97-AF65-F5344CB8AC3E}">
        <p14:creationId xmlns:p14="http://schemas.microsoft.com/office/powerpoint/2010/main" val="8723345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10" y="2276850"/>
            <a:ext cx="8229589" cy="3933450"/>
          </a:xfrm>
        </p:spPr>
        <p:txBody>
          <a:bodyPr/>
          <a:lstStyle/>
          <a:p>
            <a:pPr marL="342900" indent="-342900">
              <a:buFont typeface="Arial" pitchFamily="34" charset="0"/>
              <a:buChar char="•"/>
            </a:pPr>
            <a:r>
              <a:rPr lang="en-US" dirty="0"/>
              <a:t>Monetary Award Program</a:t>
            </a:r>
          </a:p>
          <a:p>
            <a:pPr marL="1085850" lvl="1" indent="-342900">
              <a:buFont typeface="Arial" pitchFamily="34" charset="0"/>
              <a:buChar char="•"/>
            </a:pPr>
            <a:r>
              <a:rPr lang="en-US" dirty="0"/>
              <a:t>Over $370M given </a:t>
            </a:r>
            <a:r>
              <a:rPr lang="en-US" dirty="0" smtClean="0"/>
              <a:t>annually—dependent on state appropriation</a:t>
            </a:r>
            <a:endParaRPr lang="en-US" dirty="0"/>
          </a:p>
          <a:p>
            <a:pPr marL="1085850" lvl="1" indent="-342900">
              <a:buFont typeface="Arial" pitchFamily="34" charset="0"/>
              <a:buChar char="•"/>
            </a:pPr>
            <a:r>
              <a:rPr lang="en-US" dirty="0"/>
              <a:t>Approximately 150K students receive award</a:t>
            </a:r>
          </a:p>
          <a:p>
            <a:pPr marL="1085850" lvl="1" indent="-342900">
              <a:buFont typeface="Arial" pitchFamily="34" charset="0"/>
              <a:buChar char="•"/>
            </a:pPr>
            <a:r>
              <a:rPr lang="en-US" dirty="0"/>
              <a:t>Early suspension date in 2013—March 2</a:t>
            </a:r>
            <a:r>
              <a:rPr lang="en-US" baseline="30000" dirty="0"/>
              <a:t>nd</a:t>
            </a:r>
            <a:endParaRPr lang="en-US" dirty="0"/>
          </a:p>
          <a:p>
            <a:pPr marL="1085850" lvl="1" indent="-342900">
              <a:buFont typeface="Arial" pitchFamily="34" charset="0"/>
              <a:buChar char="•"/>
            </a:pPr>
            <a:r>
              <a:rPr lang="en-US" dirty="0"/>
              <a:t>Approximately 100K more students qualify but apply after suspension date</a:t>
            </a:r>
          </a:p>
          <a:p>
            <a:pPr marL="342900" indent="-342900">
              <a:buFont typeface="Arial" pitchFamily="34" charset="0"/>
              <a:buChar char="•"/>
            </a:pPr>
            <a:r>
              <a:rPr lang="en-US" dirty="0" smtClean="0"/>
              <a:t>Persistence and Completion as important as access</a:t>
            </a:r>
          </a:p>
          <a:p>
            <a:pPr marL="1085850" lvl="1" indent="-342900">
              <a:buFont typeface="Arial" pitchFamily="34" charset="0"/>
              <a:buChar char="•"/>
            </a:pPr>
            <a:r>
              <a:rPr lang="en-US" dirty="0" smtClean="0"/>
              <a:t>“Return on investment”</a:t>
            </a:r>
          </a:p>
          <a:p>
            <a:pPr marL="342900" indent="-342900">
              <a:buFont typeface="Arial" pitchFamily="34" charset="0"/>
              <a:buChar char="•"/>
            </a:pPr>
            <a:r>
              <a:rPr lang="en-US" dirty="0" smtClean="0"/>
              <a:t>Economic benefits to state</a:t>
            </a:r>
          </a:p>
          <a:p>
            <a:endParaRPr lang="en-US" dirty="0" smtClean="0"/>
          </a:p>
          <a:p>
            <a:endParaRPr lang="en-US" dirty="0"/>
          </a:p>
        </p:txBody>
      </p:sp>
      <p:sp>
        <p:nvSpPr>
          <p:cNvPr id="3" name="Text Placeholder 2"/>
          <p:cNvSpPr>
            <a:spLocks noGrp="1"/>
          </p:cNvSpPr>
          <p:nvPr>
            <p:ph type="body" sz="quarter" idx="13"/>
          </p:nvPr>
        </p:nvSpPr>
        <p:spPr>
          <a:xfrm>
            <a:off x="457211" y="1003704"/>
            <a:ext cx="8377744" cy="773881"/>
          </a:xfrm>
        </p:spPr>
        <p:txBody>
          <a:bodyPr/>
          <a:lstStyle/>
          <a:p>
            <a:pPr>
              <a:spcAft>
                <a:spcPts val="0"/>
              </a:spcAft>
            </a:pPr>
            <a:r>
              <a:rPr lang="en-US" dirty="0" smtClean="0"/>
              <a:t>Mission Statement: </a:t>
            </a:r>
          </a:p>
          <a:p>
            <a:pPr>
              <a:spcBef>
                <a:spcPts val="0"/>
              </a:spcBef>
            </a:pPr>
            <a:r>
              <a:rPr lang="en-US" i="1" dirty="0" smtClean="0"/>
              <a:t>Making </a:t>
            </a:r>
            <a:r>
              <a:rPr lang="en-US" i="1" dirty="0"/>
              <a:t>college affordable and accessible for Illinois students.</a:t>
            </a:r>
          </a:p>
          <a:p>
            <a:endParaRPr lang="en-US" dirty="0"/>
          </a:p>
        </p:txBody>
      </p:sp>
      <p:sp>
        <p:nvSpPr>
          <p:cNvPr id="4" name="Title 3"/>
          <p:cNvSpPr>
            <a:spLocks noGrp="1"/>
          </p:cNvSpPr>
          <p:nvPr>
            <p:ph type="title"/>
          </p:nvPr>
        </p:nvSpPr>
        <p:spPr/>
        <p:txBody>
          <a:bodyPr/>
          <a:lstStyle/>
          <a:p>
            <a:r>
              <a:rPr lang="en-US" dirty="0" smtClean="0"/>
              <a:t>Illinois Student Assistance Commission</a:t>
            </a:r>
            <a:endParaRPr lang="en-US" dirty="0"/>
          </a:p>
        </p:txBody>
      </p:sp>
      <p:sp>
        <p:nvSpPr>
          <p:cNvPr id="5" name="Slide Number Placeholder 4"/>
          <p:cNvSpPr>
            <a:spLocks noGrp="1"/>
          </p:cNvSpPr>
          <p:nvPr>
            <p:ph type="sldNum" sz="quarter" idx="14"/>
          </p:nvPr>
        </p:nvSpPr>
        <p:spPr/>
        <p:txBody>
          <a:bodyPr/>
          <a:lstStyle/>
          <a:p>
            <a:pPr>
              <a:defRPr/>
            </a:pPr>
            <a:fld id="{0BC245A3-9D73-4390-8FB3-6C53FA3D3D02}" type="slidenum">
              <a:rPr lang="es-MX" smtClean="0"/>
              <a:pPr>
                <a:defRPr/>
              </a:pPr>
              <a:t>2</a:t>
            </a:fld>
            <a:endParaRPr lang="es-MX" dirty="0"/>
          </a:p>
        </p:txBody>
      </p:sp>
    </p:spTree>
    <p:extLst>
      <p:ext uri="{BB962C8B-B14F-4D97-AF65-F5344CB8AC3E}">
        <p14:creationId xmlns:p14="http://schemas.microsoft.com/office/powerpoint/2010/main" val="62652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7"/>
          <p:cNvSpPr>
            <a:spLocks noGrp="1"/>
          </p:cNvSpPr>
          <p:nvPr>
            <p:ph idx="1"/>
          </p:nvPr>
        </p:nvSpPr>
        <p:spPr>
          <a:xfrm>
            <a:off x="654050" y="5541963"/>
            <a:ext cx="8032750" cy="668337"/>
          </a:xfrm>
        </p:spPr>
        <p:txBody>
          <a:bodyPr/>
          <a:lstStyle/>
          <a:p>
            <a:r>
              <a:rPr lang="en-US" b="1" smtClean="0">
                <a:solidFill>
                  <a:srgbClr val="C00000"/>
                </a:solidFill>
              </a:rPr>
              <a:t>Note:</a:t>
            </a:r>
            <a:r>
              <a:rPr lang="en-US" smtClean="0"/>
              <a:t>  Communicate with each college to inquire about steps to a complete application.</a:t>
            </a:r>
          </a:p>
          <a:p>
            <a:endParaRPr lang="en-US" smtClean="0"/>
          </a:p>
        </p:txBody>
      </p:sp>
      <p:sp>
        <p:nvSpPr>
          <p:cNvPr id="50179" name="Rectangle 3"/>
          <p:cNvSpPr>
            <a:spLocks noGrp="1" noChangeArrowheads="1"/>
          </p:cNvSpPr>
          <p:nvPr>
            <p:ph type="body" sz="quarter" idx="13"/>
          </p:nvPr>
        </p:nvSpPr>
        <p:spPr>
          <a:xfrm>
            <a:off x="457200" y="1003300"/>
            <a:ext cx="8229600" cy="482600"/>
          </a:xfrm>
        </p:spPr>
        <p:txBody>
          <a:bodyPr/>
          <a:lstStyle/>
          <a:p>
            <a:pPr marL="0" indent="0" eaLnBrk="1" hangingPunct="1">
              <a:buClr>
                <a:schemeClr val="folHlink"/>
              </a:buClr>
              <a:buFont typeface="Wingdings" pitchFamily="2" charset="2"/>
              <a:buNone/>
            </a:pPr>
            <a:r>
              <a:rPr lang="en-US" smtClean="0"/>
              <a:t>To be considered for student aid, a student must complete all forms required by a college.</a:t>
            </a:r>
          </a:p>
        </p:txBody>
      </p:sp>
      <p:sp>
        <p:nvSpPr>
          <p:cNvPr id="50180" name="Rectangle 2"/>
          <p:cNvSpPr>
            <a:spLocks noGrp="1" noChangeArrowheads="1"/>
          </p:cNvSpPr>
          <p:nvPr>
            <p:ph type="title"/>
          </p:nvPr>
        </p:nvSpPr>
        <p:spPr>
          <a:xfrm>
            <a:off x="457200" y="457200"/>
            <a:ext cx="8229600" cy="571500"/>
          </a:xfrm>
        </p:spPr>
        <p:txBody>
          <a:bodyPr/>
          <a:lstStyle/>
          <a:p>
            <a:pPr eaLnBrk="1" hangingPunct="1"/>
            <a:r>
              <a:rPr lang="en-US" smtClean="0"/>
              <a:t>How to Apply</a:t>
            </a:r>
            <a:endParaRPr lang="en-US" sz="2700" smtClean="0">
              <a:solidFill>
                <a:schemeClr val="tx1"/>
              </a:solidFill>
            </a:endParaRPr>
          </a:p>
        </p:txBody>
      </p:sp>
      <p:graphicFrame>
        <p:nvGraphicFramePr>
          <p:cNvPr id="6" name="Diagram 5"/>
          <p:cNvGraphicFramePr/>
          <p:nvPr/>
        </p:nvGraphicFramePr>
        <p:xfrm>
          <a:off x="923525" y="1969610"/>
          <a:ext cx="7296950" cy="337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20</a:t>
            </a:fld>
            <a:endParaRPr lang="es-MX"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Content Placeholder 12"/>
          <p:cNvSpPr>
            <a:spLocks noGrp="1"/>
          </p:cNvSpPr>
          <p:nvPr>
            <p:ph idx="1"/>
          </p:nvPr>
        </p:nvSpPr>
        <p:spPr>
          <a:xfrm>
            <a:off x="452438" y="1508125"/>
            <a:ext cx="8158162" cy="4724400"/>
          </a:xfrm>
        </p:spPr>
        <p:txBody>
          <a:bodyPr/>
          <a:lstStyle/>
          <a:p>
            <a:r>
              <a:rPr lang="en-US" sz="1600" dirty="0" smtClean="0"/>
              <a:t>It is the first step in the financial aid process. A FAFSA is used to apply for Illinois scholarships and grants and for federal student financial aid such as grants, loans and work-study (e.g. Pell Grant, MAP Grant).  In addition, postsecondary schools use it to award non-federal financial aid.  The application is available to students at </a:t>
            </a:r>
            <a:r>
              <a:rPr lang="en-US" sz="1600" i="1" dirty="0" smtClean="0"/>
              <a:t>no fee</a:t>
            </a:r>
            <a:r>
              <a:rPr lang="en-US" sz="1600" dirty="0" smtClean="0"/>
              <a:t>. </a:t>
            </a:r>
          </a:p>
          <a:p>
            <a:r>
              <a:rPr lang="en-US" b="1" dirty="0" smtClean="0"/>
              <a:t>Three Ways to Access a FAFSA</a:t>
            </a:r>
          </a:p>
        </p:txBody>
      </p:sp>
      <p:sp>
        <p:nvSpPr>
          <p:cNvPr id="25604" name="Text Placeholder 11"/>
          <p:cNvSpPr>
            <a:spLocks noGrp="1"/>
          </p:cNvSpPr>
          <p:nvPr>
            <p:ph type="body" sz="quarter" idx="13"/>
          </p:nvPr>
        </p:nvSpPr>
        <p:spPr>
          <a:xfrm>
            <a:off x="457200" y="1003300"/>
            <a:ext cx="8229600" cy="482600"/>
          </a:xfrm>
        </p:spPr>
        <p:txBody>
          <a:bodyPr/>
          <a:lstStyle/>
          <a:p>
            <a:pPr marL="0" indent="0"/>
            <a:r>
              <a:rPr lang="en-US" smtClean="0"/>
              <a:t>What is a FAFSA?</a:t>
            </a:r>
          </a:p>
        </p:txBody>
      </p:sp>
      <p:sp>
        <p:nvSpPr>
          <p:cNvPr id="25605" name="Title 6"/>
          <p:cNvSpPr>
            <a:spLocks noGrp="1"/>
          </p:cNvSpPr>
          <p:nvPr>
            <p:ph type="title"/>
          </p:nvPr>
        </p:nvSpPr>
        <p:spPr>
          <a:xfrm>
            <a:off x="457200" y="457200"/>
            <a:ext cx="8229600" cy="571500"/>
          </a:xfrm>
        </p:spPr>
        <p:txBody>
          <a:bodyPr/>
          <a:lstStyle/>
          <a:p>
            <a:r>
              <a:rPr lang="en-US" smtClean="0"/>
              <a:t>Free Application for Federal Student Aid</a:t>
            </a:r>
          </a:p>
        </p:txBody>
      </p:sp>
      <p:graphicFrame>
        <p:nvGraphicFramePr>
          <p:cNvPr id="9" name="Table 8"/>
          <p:cNvGraphicFramePr>
            <a:graphicFrameLocks noGrp="1"/>
          </p:cNvGraphicFramePr>
          <p:nvPr>
            <p:extLst>
              <p:ext uri="{D42A27DB-BD31-4B8C-83A1-F6EECF244321}">
                <p14:modId xmlns:p14="http://schemas.microsoft.com/office/powerpoint/2010/main" val="625020950"/>
              </p:ext>
            </p:extLst>
          </p:nvPr>
        </p:nvGraphicFramePr>
        <p:xfrm>
          <a:off x="571500" y="5363086"/>
          <a:ext cx="8039100" cy="1023099"/>
        </p:xfrm>
        <a:graphic>
          <a:graphicData uri="http://schemas.openxmlformats.org/drawingml/2006/table">
            <a:tbl>
              <a:tblPr firstRow="1" bandRow="1">
                <a:tableStyleId>{C083E6E3-FA7D-4D7B-A595-EF9225AFEA82}</a:tableStyleId>
              </a:tblPr>
              <a:tblGrid>
                <a:gridCol w="2679700"/>
                <a:gridCol w="2679700"/>
                <a:gridCol w="2679700"/>
              </a:tblGrid>
              <a:tr h="302463">
                <a:tc>
                  <a:txBody>
                    <a:bodyPr/>
                    <a:lstStyle/>
                    <a:p>
                      <a:pPr algn="ctr"/>
                      <a:r>
                        <a:rPr lang="en-US" sz="2400" b="1" dirty="0" smtClean="0"/>
                        <a:t>Paper</a:t>
                      </a:r>
                      <a:r>
                        <a:rPr lang="en-US" sz="2400" b="1" baseline="0" dirty="0" smtClean="0"/>
                        <a:t> FAFSA</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FAFSA on the Web</a:t>
                      </a:r>
                      <a:endParaRPr lang="en-US" sz="2400" b="1" dirty="0"/>
                    </a:p>
                  </a:txBody>
                  <a:tcPr/>
                </a:tc>
                <a:tc>
                  <a:txBody>
                    <a:bodyPr/>
                    <a:lstStyle/>
                    <a:p>
                      <a:pPr algn="ctr"/>
                      <a:r>
                        <a:rPr lang="en-US" sz="2400" b="1" dirty="0" smtClean="0"/>
                        <a:t>.pdf FAFSA</a:t>
                      </a:r>
                      <a:endParaRPr lang="en-US" sz="2400" b="1" dirty="0"/>
                    </a:p>
                  </a:txBody>
                  <a:tcPr/>
                </a:tc>
              </a:tr>
              <a:tr h="565899">
                <a:tc>
                  <a:txBody>
                    <a:bodyPr/>
                    <a:lstStyle/>
                    <a:p>
                      <a:pPr algn="ctr"/>
                      <a:r>
                        <a:rPr lang="en-US" sz="2400" b="1" dirty="0" smtClean="0"/>
                        <a:t>1-800-4-FED-AID</a:t>
                      </a:r>
                      <a:endParaRPr lang="en-US" sz="2400" b="1" dirty="0"/>
                    </a:p>
                  </a:txBody>
                  <a:tcPr anchor="ctr"/>
                </a:tc>
                <a:tc>
                  <a:txBody>
                    <a:bodyPr/>
                    <a:lstStyle/>
                    <a:p>
                      <a:pPr algn="ctr"/>
                      <a:r>
                        <a:rPr lang="en-US" sz="2400" b="1" dirty="0" smtClean="0">
                          <a:solidFill>
                            <a:srgbClr val="FF0000"/>
                          </a:solidFill>
                        </a:rPr>
                        <a:t>www.FAFSA.gov</a:t>
                      </a:r>
                      <a:endParaRPr lang="en-US" sz="2400" b="1" dirty="0">
                        <a:solidFill>
                          <a:srgbClr val="FF0000"/>
                        </a:solidFill>
                      </a:endParaRPr>
                    </a:p>
                  </a:txBody>
                  <a:tcPr anchor="ctr"/>
                </a:tc>
                <a:tc>
                  <a:txBody>
                    <a:bodyPr/>
                    <a:lstStyle/>
                    <a:p>
                      <a:pPr algn="ctr"/>
                      <a:r>
                        <a:rPr lang="en-US" sz="2400" b="1" dirty="0" smtClean="0">
                          <a:solidFill>
                            <a:srgbClr val="FF0000"/>
                          </a:solidFill>
                        </a:rPr>
                        <a:t>www.FAFSA.gov</a:t>
                      </a:r>
                      <a:endParaRPr lang="en-US" sz="2400" b="1" dirty="0">
                        <a:solidFill>
                          <a:srgbClr val="FF0000"/>
                        </a:solidFill>
                      </a:endParaRPr>
                    </a:p>
                  </a:txBody>
                  <a:tcPr anchor="ctr"/>
                </a:tc>
              </a:tr>
            </a:tbl>
          </a:graphicData>
        </a:graphic>
      </p:graphicFrame>
      <p:pic>
        <p:nvPicPr>
          <p:cNvPr id="10" name="Picture 1" descr="FAFSA-Homepage-FINAL_v10"/>
          <p:cNvPicPr>
            <a:picLocks noChangeAspect="1" noChangeArrowheads="1"/>
          </p:cNvPicPr>
          <p:nvPr/>
        </p:nvPicPr>
        <p:blipFill>
          <a:blip r:embed="rId3" cstate="print"/>
          <a:srcRect b="13144"/>
          <a:stretch>
            <a:fillRect/>
          </a:stretch>
        </p:blipFill>
        <p:spPr bwMode="auto">
          <a:xfrm>
            <a:off x="3692525" y="3044950"/>
            <a:ext cx="1758950" cy="188118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21</a:t>
            </a:fld>
            <a:endParaRPr lang="es-MX" dirty="0"/>
          </a:p>
        </p:txBody>
      </p:sp>
      <p:sp>
        <p:nvSpPr>
          <p:cNvPr id="3" name="TextBox 2"/>
          <p:cNvSpPr txBox="1"/>
          <p:nvPr/>
        </p:nvSpPr>
        <p:spPr>
          <a:xfrm>
            <a:off x="3307631" y="5103029"/>
            <a:ext cx="2992594" cy="246221"/>
          </a:xfrm>
          <a:prstGeom prst="rect">
            <a:avLst/>
          </a:prstGeom>
          <a:noFill/>
        </p:spPr>
        <p:txBody>
          <a:bodyPr wrap="square" rtlCol="0">
            <a:spAutoFit/>
          </a:bodyPr>
          <a:lstStyle/>
          <a:p>
            <a:r>
              <a:rPr lang="en-US" sz="1000" b="1" dirty="0" smtClean="0"/>
              <a:t>Over 98% of FAFSAs completed online!</a:t>
            </a:r>
            <a:endParaRPr lang="en-US" sz="1000" b="1"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723" y="3034687"/>
            <a:ext cx="1503482" cy="194767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208" y="3006545"/>
            <a:ext cx="1503482" cy="19476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0" y="2057400"/>
            <a:ext cx="5334000" cy="4152900"/>
          </a:xfrm>
        </p:spPr>
        <p:txBody>
          <a:bodyPr/>
          <a:lstStyle/>
          <a:p>
            <a:pPr marL="457200" indent="-457200">
              <a:spcBef>
                <a:spcPts val="0"/>
              </a:spcBef>
              <a:spcAft>
                <a:spcPts val="1800"/>
              </a:spcAft>
              <a:buFont typeface="Arial" pitchFamily="34" charset="0"/>
              <a:buChar char="•"/>
              <a:defRPr/>
            </a:pPr>
            <a:r>
              <a:rPr lang="en-US" dirty="0" smtClean="0"/>
              <a:t>Serves as an </a:t>
            </a:r>
            <a:r>
              <a:rPr lang="en-US" i="1" dirty="0" smtClean="0"/>
              <a:t>electronic signature </a:t>
            </a:r>
            <a:r>
              <a:rPr lang="en-US" dirty="0" smtClean="0"/>
              <a:t>and provides access to personal records</a:t>
            </a:r>
          </a:p>
          <a:p>
            <a:pPr marL="457200" indent="-457200">
              <a:spcBef>
                <a:spcPts val="0"/>
              </a:spcBef>
              <a:spcAft>
                <a:spcPts val="1800"/>
              </a:spcAft>
              <a:buFont typeface="Arial" pitchFamily="34" charset="0"/>
              <a:buChar char="•"/>
              <a:defRPr/>
            </a:pPr>
            <a:r>
              <a:rPr lang="en-US" dirty="0" smtClean="0"/>
              <a:t>Go to </a:t>
            </a:r>
            <a:r>
              <a:rPr lang="en-US" b="1" dirty="0" smtClean="0">
                <a:hlinkClick r:id="rId3"/>
              </a:rPr>
              <a:t>www.pin.ed.gov</a:t>
            </a:r>
            <a:endParaRPr lang="en-US" b="1" dirty="0" smtClean="0"/>
          </a:p>
          <a:p>
            <a:pPr marL="457200" indent="6350">
              <a:spcBef>
                <a:spcPts val="0"/>
              </a:spcBef>
              <a:spcAft>
                <a:spcPts val="0"/>
              </a:spcAft>
              <a:buFont typeface="Arial" pitchFamily="34" charset="0"/>
              <a:buNone/>
              <a:defRPr/>
            </a:pPr>
            <a:r>
              <a:rPr lang="en-US" sz="1800" i="1" dirty="0" smtClean="0"/>
              <a:t>Option 1:  </a:t>
            </a:r>
            <a:r>
              <a:rPr lang="en-US" sz="1800" dirty="0" smtClean="0"/>
              <a:t>Create a four-digit PIN</a:t>
            </a:r>
          </a:p>
          <a:p>
            <a:pPr marL="457200" indent="6350">
              <a:spcBef>
                <a:spcPts val="0"/>
              </a:spcBef>
              <a:spcAft>
                <a:spcPts val="0"/>
              </a:spcAft>
              <a:buFont typeface="Arial" pitchFamily="34" charset="0"/>
              <a:buNone/>
              <a:defRPr/>
            </a:pPr>
            <a:r>
              <a:rPr lang="en-US" sz="1800" i="1" dirty="0" smtClean="0"/>
              <a:t>Option 2:  </a:t>
            </a:r>
            <a:r>
              <a:rPr lang="en-US" sz="1800" dirty="0" smtClean="0"/>
              <a:t>Have the site create PIN</a:t>
            </a:r>
          </a:p>
          <a:p>
            <a:pPr marL="457200" indent="-457200">
              <a:spcBef>
                <a:spcPts val="1800"/>
              </a:spcBef>
              <a:spcAft>
                <a:spcPts val="1800"/>
              </a:spcAft>
              <a:buFont typeface="Arial" pitchFamily="34" charset="0"/>
              <a:buChar char="•"/>
              <a:defRPr/>
            </a:pPr>
            <a:r>
              <a:rPr lang="en-US" dirty="0" smtClean="0"/>
              <a:t>PIN is </a:t>
            </a:r>
            <a:r>
              <a:rPr lang="en-US" b="1" i="1" dirty="0" smtClean="0">
                <a:solidFill>
                  <a:srgbClr val="C00000"/>
                </a:solidFill>
              </a:rPr>
              <a:t>conditional</a:t>
            </a:r>
            <a:r>
              <a:rPr lang="en-US" dirty="0" smtClean="0">
                <a:solidFill>
                  <a:srgbClr val="C00000"/>
                </a:solidFill>
              </a:rPr>
              <a:t> </a:t>
            </a:r>
            <a:r>
              <a:rPr lang="en-US" dirty="0" smtClean="0"/>
              <a:t>until relevant information is verified with the </a:t>
            </a:r>
            <a:r>
              <a:rPr lang="en-US" i="1" dirty="0" smtClean="0"/>
              <a:t>Social Security Administration</a:t>
            </a:r>
            <a:r>
              <a:rPr lang="en-US" dirty="0" smtClean="0"/>
              <a:t> (1-3 days)</a:t>
            </a:r>
          </a:p>
          <a:p>
            <a:pPr marL="457200" indent="-457200">
              <a:spcBef>
                <a:spcPts val="0"/>
              </a:spcBef>
              <a:spcAft>
                <a:spcPts val="1800"/>
              </a:spcAft>
              <a:buFont typeface="Arial" pitchFamily="34" charset="0"/>
              <a:buChar char="•"/>
              <a:defRPr/>
            </a:pPr>
            <a:r>
              <a:rPr lang="en-US" dirty="0" smtClean="0"/>
              <a:t>PIN will not expire at the end of the year</a:t>
            </a:r>
          </a:p>
          <a:p>
            <a:pPr marL="457200" indent="-457200">
              <a:spcBef>
                <a:spcPts val="0"/>
              </a:spcBef>
              <a:spcAft>
                <a:spcPts val="1800"/>
              </a:spcAft>
              <a:buFont typeface="Arial" pitchFamily="34" charset="0"/>
              <a:buChar char="•"/>
              <a:defRPr/>
            </a:pPr>
            <a:r>
              <a:rPr lang="en-US" dirty="0" smtClean="0"/>
              <a:t>Parents and students need separate PINs to use the FAFSA on the Web </a:t>
            </a:r>
          </a:p>
          <a:p>
            <a:pPr marL="457200" indent="-457200">
              <a:spcBef>
                <a:spcPts val="0"/>
              </a:spcBef>
              <a:spcAft>
                <a:spcPts val="1800"/>
              </a:spcAft>
              <a:buFont typeface="Arial" pitchFamily="34" charset="0"/>
              <a:buChar char="•"/>
              <a:defRPr/>
            </a:pPr>
            <a:endParaRPr lang="en-US" dirty="0" smtClean="0"/>
          </a:p>
          <a:p>
            <a:pPr>
              <a:spcBef>
                <a:spcPts val="0"/>
              </a:spcBef>
              <a:spcAft>
                <a:spcPts val="1800"/>
              </a:spcAft>
              <a:buFont typeface="Arial" pitchFamily="34" charset="0"/>
              <a:buNone/>
              <a:defRPr/>
            </a:pPr>
            <a:endParaRPr lang="en-US" dirty="0" smtClean="0"/>
          </a:p>
        </p:txBody>
      </p:sp>
      <p:sp>
        <p:nvSpPr>
          <p:cNvPr id="50179" name="Text Placeholder 4"/>
          <p:cNvSpPr>
            <a:spLocks noGrp="1"/>
          </p:cNvSpPr>
          <p:nvPr>
            <p:ph type="body" sz="quarter" idx="13"/>
          </p:nvPr>
        </p:nvSpPr>
        <p:spPr>
          <a:xfrm>
            <a:off x="457200" y="1003300"/>
            <a:ext cx="8229600" cy="482600"/>
          </a:xfrm>
        </p:spPr>
        <p:txBody>
          <a:bodyPr/>
          <a:lstStyle/>
          <a:p>
            <a:pPr marL="0" indent="0"/>
            <a:r>
              <a:rPr lang="en-US" b="0" dirty="0" smtClean="0"/>
              <a:t>A </a:t>
            </a:r>
            <a:r>
              <a:rPr lang="en-US" b="0" dirty="0" smtClean="0">
                <a:solidFill>
                  <a:srgbClr val="C00000"/>
                </a:solidFill>
              </a:rPr>
              <a:t>PIN</a:t>
            </a:r>
            <a:r>
              <a:rPr lang="en-US" b="0" dirty="0" smtClean="0"/>
              <a:t>, along with other identifiers, gives Internet access to information on the Federal Student Aid systems.</a:t>
            </a:r>
          </a:p>
        </p:txBody>
      </p:sp>
      <p:sp>
        <p:nvSpPr>
          <p:cNvPr id="49156" name="Title 1"/>
          <p:cNvSpPr>
            <a:spLocks noGrp="1"/>
          </p:cNvSpPr>
          <p:nvPr>
            <p:ph type="title"/>
          </p:nvPr>
        </p:nvSpPr>
        <p:spPr>
          <a:xfrm>
            <a:off x="457200" y="457200"/>
            <a:ext cx="8229600" cy="571500"/>
          </a:xfrm>
        </p:spPr>
        <p:txBody>
          <a:bodyPr/>
          <a:lstStyle/>
          <a:p>
            <a:pPr>
              <a:defRPr/>
            </a:pPr>
            <a:r>
              <a:rPr lang="en-US" dirty="0" smtClean="0"/>
              <a:t>Personal Identification Number (PIN)</a:t>
            </a:r>
            <a:endParaRPr lang="en-US" sz="2400" dirty="0" smtClean="0">
              <a:solidFill>
                <a:schemeClr val="tx1">
                  <a:lumMod val="65000"/>
                  <a:lumOff val="3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90552844"/>
              </p:ext>
            </p:extLst>
          </p:nvPr>
        </p:nvGraphicFramePr>
        <p:xfrm>
          <a:off x="5686425" y="2209800"/>
          <a:ext cx="3216747" cy="3505200"/>
        </p:xfrm>
        <a:graphic>
          <a:graphicData uri="http://schemas.openxmlformats.org/drawingml/2006/table">
            <a:tbl>
              <a:tblPr firstRow="1" bandRow="1">
                <a:tableStyleId>{2D5ABB26-0587-4C30-8999-92F81FD0307C}</a:tableStyleId>
              </a:tblPr>
              <a:tblGrid>
                <a:gridCol w="216747"/>
                <a:gridCol w="3000000"/>
              </a:tblGrid>
              <a:tr h="672897">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r>
                        <a:rPr lang="en-US" sz="2400" b="1" dirty="0" smtClean="0"/>
                        <a:t>PIN Checklist</a:t>
                      </a:r>
                      <a:endParaRPr lang="en-US" sz="2400" b="1" dirty="0"/>
                    </a:p>
                  </a:txBody>
                  <a:tcPr>
                    <a:lnL w="12700" cap="flat" cmpd="sng" algn="ctr">
                      <a:solidFill>
                        <a:schemeClr val="tx1"/>
                      </a:solidFill>
                      <a:prstDash val="solid"/>
                      <a:round/>
                      <a:headEnd type="none" w="med" len="med"/>
                      <a:tailEnd type="none" w="med" len="med"/>
                    </a:lnL>
                  </a:tcPr>
                </a:tc>
              </a:tr>
              <a:tr h="403695">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pPr>
                        <a:buClr>
                          <a:srgbClr val="C00000"/>
                        </a:buClr>
                        <a:buSzPct val="200000"/>
                        <a:buFont typeface="Courier New" pitchFamily="49" charset="0"/>
                        <a:buChar char="o"/>
                      </a:pPr>
                      <a:r>
                        <a:rPr lang="en-US" sz="1400" dirty="0" smtClean="0"/>
                        <a:t>Social Security Number</a:t>
                      </a:r>
                      <a:endParaRPr lang="en-US" sz="1400" dirty="0"/>
                    </a:p>
                  </a:txBody>
                  <a:tcPr>
                    <a:lnL w="12700" cap="flat" cmpd="sng" algn="ctr">
                      <a:solidFill>
                        <a:schemeClr val="tx1"/>
                      </a:solidFill>
                      <a:prstDash val="solid"/>
                      <a:round/>
                      <a:headEnd type="none" w="med" len="med"/>
                      <a:tailEnd type="none" w="med" len="med"/>
                    </a:lnL>
                  </a:tcPr>
                </a:tc>
              </a:tr>
              <a:tr h="403695">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pPr>
                        <a:buClr>
                          <a:srgbClr val="C00000"/>
                        </a:buClr>
                        <a:buSzPct val="200000"/>
                        <a:buFont typeface="Courier New" pitchFamily="49" charset="0"/>
                        <a:buChar char="o"/>
                      </a:pPr>
                      <a:r>
                        <a:rPr lang="en-US" sz="1400" dirty="0" smtClean="0"/>
                        <a:t>Last Name</a:t>
                      </a:r>
                      <a:endParaRPr lang="en-US" sz="1400" dirty="0"/>
                    </a:p>
                  </a:txBody>
                  <a:tcPr>
                    <a:lnL w="12700" cap="flat" cmpd="sng" algn="ctr">
                      <a:solidFill>
                        <a:schemeClr val="tx1"/>
                      </a:solidFill>
                      <a:prstDash val="solid"/>
                      <a:round/>
                      <a:headEnd type="none" w="med" len="med"/>
                      <a:tailEnd type="none" w="med" len="med"/>
                    </a:lnL>
                  </a:tcPr>
                </a:tc>
              </a:tr>
              <a:tr h="403695">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pPr>
                        <a:buClr>
                          <a:srgbClr val="C00000"/>
                        </a:buClr>
                        <a:buSzPct val="200000"/>
                        <a:buFont typeface="Courier New" pitchFamily="49" charset="0"/>
                        <a:buChar char="o"/>
                      </a:pPr>
                      <a:r>
                        <a:rPr lang="en-US" sz="1400" dirty="0" smtClean="0"/>
                        <a:t>First Name</a:t>
                      </a:r>
                      <a:endParaRPr lang="en-US" sz="1400" dirty="0"/>
                    </a:p>
                  </a:txBody>
                  <a:tcPr>
                    <a:lnL w="12700" cap="flat" cmpd="sng" algn="ctr">
                      <a:solidFill>
                        <a:schemeClr val="tx1"/>
                      </a:solidFill>
                      <a:prstDash val="solid"/>
                      <a:round/>
                      <a:headEnd type="none" w="med" len="med"/>
                      <a:tailEnd type="none" w="med" len="med"/>
                    </a:lnL>
                  </a:tcPr>
                </a:tc>
              </a:tr>
              <a:tr h="403695">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pPr>
                        <a:buClr>
                          <a:srgbClr val="C00000"/>
                        </a:buClr>
                        <a:buSzPct val="200000"/>
                        <a:buFont typeface="Courier New" pitchFamily="49" charset="0"/>
                        <a:buChar char="o"/>
                      </a:pPr>
                      <a:r>
                        <a:rPr lang="en-US" sz="1400" dirty="0" smtClean="0"/>
                        <a:t>Middle Initial</a:t>
                      </a:r>
                      <a:endParaRPr lang="en-US" sz="1400" dirty="0"/>
                    </a:p>
                  </a:txBody>
                  <a:tcPr>
                    <a:lnL w="12700" cap="flat" cmpd="sng" algn="ctr">
                      <a:solidFill>
                        <a:schemeClr val="tx1"/>
                      </a:solidFill>
                      <a:prstDash val="solid"/>
                      <a:round/>
                      <a:headEnd type="none" w="med" len="med"/>
                      <a:tailEnd type="none" w="med" len="med"/>
                    </a:lnL>
                  </a:tcPr>
                </a:tc>
              </a:tr>
              <a:tr h="403695">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pPr>
                        <a:buClr>
                          <a:srgbClr val="C00000"/>
                        </a:buClr>
                        <a:buSzPct val="200000"/>
                        <a:buFont typeface="Courier New" pitchFamily="49" charset="0"/>
                        <a:buChar char="o"/>
                      </a:pPr>
                      <a:r>
                        <a:rPr lang="en-US" sz="1400" dirty="0" smtClean="0"/>
                        <a:t>Date of Birth</a:t>
                      </a:r>
                      <a:endParaRPr lang="en-US" sz="1400" dirty="0"/>
                    </a:p>
                  </a:txBody>
                  <a:tcPr>
                    <a:lnL w="12700" cap="flat" cmpd="sng" algn="ctr">
                      <a:solidFill>
                        <a:schemeClr val="tx1"/>
                      </a:solidFill>
                      <a:prstDash val="solid"/>
                      <a:round/>
                      <a:headEnd type="none" w="med" len="med"/>
                      <a:tailEnd type="none" w="med" len="med"/>
                    </a:lnL>
                  </a:tcPr>
                </a:tc>
              </a:tr>
              <a:tr h="356628">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pPr>
                        <a:buClr>
                          <a:srgbClr val="C00000"/>
                        </a:buClr>
                        <a:buSzPct val="200000"/>
                        <a:buFont typeface="Courier New" pitchFamily="49" charset="0"/>
                        <a:buChar char="o"/>
                      </a:pPr>
                      <a:r>
                        <a:rPr lang="en-US" sz="1400" dirty="0" smtClean="0"/>
                        <a:t>Address</a:t>
                      </a:r>
                      <a:endParaRPr lang="en-US" sz="1400" dirty="0"/>
                    </a:p>
                  </a:txBody>
                  <a:tcPr>
                    <a:lnL w="12700" cap="flat" cmpd="sng" algn="ctr">
                      <a:solidFill>
                        <a:schemeClr val="tx1"/>
                      </a:solidFill>
                      <a:prstDash val="solid"/>
                      <a:round/>
                      <a:headEnd type="none" w="med" len="med"/>
                      <a:tailEnd type="none" w="med" len="med"/>
                    </a:lnL>
                  </a:tcPr>
                </a:tc>
              </a:tr>
              <a:tr h="448068">
                <a:tc>
                  <a:txBody>
                    <a:bodyPr/>
                    <a:lstStyle/>
                    <a:p>
                      <a:endParaRPr lang="en-US" sz="1800" dirty="0"/>
                    </a:p>
                  </a:txBody>
                  <a:tcPr>
                    <a:lnR w="12700" cap="flat" cmpd="sng" algn="ctr">
                      <a:solidFill>
                        <a:schemeClr val="tx1"/>
                      </a:solidFill>
                      <a:prstDash val="solid"/>
                      <a:round/>
                      <a:headEnd type="none" w="med" len="med"/>
                      <a:tailEnd type="none" w="med" len="med"/>
                    </a:lnR>
                  </a:tcPr>
                </a:tc>
                <a:tc>
                  <a:txBody>
                    <a:bodyPr/>
                    <a:lstStyle/>
                    <a:p>
                      <a:pPr>
                        <a:buClr>
                          <a:srgbClr val="C00000"/>
                        </a:buClr>
                        <a:buSzPct val="200000"/>
                        <a:buFont typeface="Courier New" pitchFamily="49" charset="0"/>
                        <a:buChar char="o"/>
                      </a:pPr>
                      <a:r>
                        <a:rPr lang="en-US" sz="1400" dirty="0" smtClean="0"/>
                        <a:t>e-Mail</a:t>
                      </a:r>
                      <a:r>
                        <a:rPr lang="en-US" sz="1400" baseline="0" dirty="0" smtClean="0"/>
                        <a:t> address (</a:t>
                      </a:r>
                      <a:r>
                        <a:rPr lang="en-US" sz="1400" i="1" baseline="0" dirty="0" smtClean="0"/>
                        <a:t>optional</a:t>
                      </a:r>
                      <a:r>
                        <a:rPr lang="en-US" sz="1400" baseline="0" dirty="0" smtClean="0"/>
                        <a:t>)</a:t>
                      </a:r>
                      <a:endParaRPr lang="en-US" sz="1400" dirty="0"/>
                    </a:p>
                  </a:txBody>
                  <a:tcPr>
                    <a:lnL w="12700" cap="flat" cmpd="sng" algn="ctr">
                      <a:solidFill>
                        <a:schemeClr val="tx1"/>
                      </a:solidFill>
                      <a:prstDash val="solid"/>
                      <a:round/>
                      <a:headEnd type="none" w="med" len="med"/>
                      <a:tailEnd type="none" w="med" len="med"/>
                    </a:lnL>
                  </a:tcPr>
                </a:tc>
              </a:tr>
            </a:tbl>
          </a:graphicData>
        </a:graphic>
      </p:graphicFrame>
      <p:sp>
        <p:nvSpPr>
          <p:cNvPr id="2" name="Slide Number Placeholder 1"/>
          <p:cNvSpPr>
            <a:spLocks noGrp="1"/>
          </p:cNvSpPr>
          <p:nvPr>
            <p:ph type="sldNum" sz="quarter" idx="14"/>
          </p:nvPr>
        </p:nvSpPr>
        <p:spPr/>
        <p:txBody>
          <a:bodyPr/>
          <a:lstStyle/>
          <a:p>
            <a:pPr>
              <a:defRPr/>
            </a:pPr>
            <a:fld id="{6565817E-0907-47B0-9486-C8E3CB17942F}" type="slidenum">
              <a:rPr lang="es-MX" smtClean="0"/>
              <a:pPr>
                <a:defRPr/>
              </a:pPr>
              <a:t>22</a:t>
            </a:fld>
            <a:endParaRPr lang="es-MX" dirty="0"/>
          </a:p>
        </p:txBody>
      </p:sp>
    </p:spTree>
    <p:extLst>
      <p:ext uri="{BB962C8B-B14F-4D97-AF65-F5344CB8AC3E}">
        <p14:creationId xmlns:p14="http://schemas.microsoft.com/office/powerpoint/2010/main" val="329330739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1568934"/>
              </p:ext>
            </p:extLst>
          </p:nvPr>
        </p:nvGraphicFramePr>
        <p:xfrm>
          <a:off x="533400" y="2097087"/>
          <a:ext cx="3657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Rectangle 3"/>
          <p:cNvSpPr>
            <a:spLocks noGrp="1" noChangeArrowheads="1"/>
          </p:cNvSpPr>
          <p:nvPr>
            <p:ph type="body" sz="quarter" idx="13"/>
          </p:nvPr>
        </p:nvSpPr>
        <p:spPr>
          <a:xfrm>
            <a:off x="457200" y="1003300"/>
            <a:ext cx="8229600" cy="482600"/>
          </a:xfrm>
        </p:spPr>
        <p:txBody>
          <a:bodyPr numCol="1"/>
          <a:lstStyle/>
          <a:p>
            <a:pPr marL="115888" indent="-115888">
              <a:spcBef>
                <a:spcPct val="50000"/>
              </a:spcBef>
              <a:buFont typeface="Arial" pitchFamily="34" charset="0"/>
              <a:buNone/>
              <a:defRPr/>
            </a:pPr>
            <a:r>
              <a:rPr lang="en-US" sz="2800" dirty="0" smtClean="0"/>
              <a:t>Important Dates:</a:t>
            </a:r>
            <a:endParaRPr lang="en-US" sz="2800" dirty="0" smtClean="0">
              <a:solidFill>
                <a:srgbClr val="CC0000"/>
              </a:solidFill>
            </a:endParaRPr>
          </a:p>
          <a:p>
            <a:pPr eaLnBrk="1" hangingPunct="1">
              <a:tabLst>
                <a:tab pos="4005263" algn="l"/>
              </a:tabLst>
              <a:defRPr/>
            </a:pPr>
            <a:r>
              <a:rPr lang="en-US" sz="2300" u="sng" dirty="0" smtClean="0"/>
              <a:t>2013-2014 </a:t>
            </a:r>
            <a:r>
              <a:rPr lang="en-US" sz="2300" u="sng" dirty="0" smtClean="0"/>
              <a:t>Academic Year</a:t>
            </a:r>
            <a:r>
              <a:rPr lang="en-US" sz="2300" dirty="0" smtClean="0"/>
              <a:t>    	</a:t>
            </a:r>
            <a:r>
              <a:rPr lang="en-US" sz="2300" u="sng" dirty="0" smtClean="0"/>
              <a:t>2014-2015 </a:t>
            </a:r>
            <a:r>
              <a:rPr lang="en-US" sz="2300" u="sng" dirty="0"/>
              <a:t>Academic </a:t>
            </a:r>
            <a:r>
              <a:rPr lang="en-US" sz="2300" u="sng" dirty="0" smtClean="0"/>
              <a:t>Year </a:t>
            </a:r>
          </a:p>
          <a:p>
            <a:pPr eaLnBrk="1" hangingPunct="1">
              <a:buFont typeface="Arial" pitchFamily="34" charset="0"/>
              <a:buNone/>
              <a:defRPr/>
            </a:pPr>
            <a:r>
              <a:rPr lang="en-US" dirty="0" smtClean="0"/>
              <a:t>		  </a:t>
            </a:r>
          </a:p>
        </p:txBody>
      </p:sp>
      <p:sp>
        <p:nvSpPr>
          <p:cNvPr id="48132" name="Rectangle 2"/>
          <p:cNvSpPr>
            <a:spLocks noGrp="1" noChangeArrowheads="1"/>
          </p:cNvSpPr>
          <p:nvPr>
            <p:ph type="title"/>
          </p:nvPr>
        </p:nvSpPr>
        <p:spPr>
          <a:xfrm>
            <a:off x="457200" y="457200"/>
            <a:ext cx="8229600" cy="571500"/>
          </a:xfrm>
        </p:spPr>
        <p:txBody>
          <a:bodyPr/>
          <a:lstStyle/>
          <a:p>
            <a:pPr eaLnBrk="1" hangingPunct="1"/>
            <a:r>
              <a:rPr lang="en-US" sz="3200" dirty="0" smtClean="0"/>
              <a:t>When to Apply  </a:t>
            </a:r>
          </a:p>
        </p:txBody>
      </p:sp>
      <p:sp>
        <p:nvSpPr>
          <p:cNvPr id="48133" name="Rectangle 7"/>
          <p:cNvSpPr>
            <a:spLocks noChangeArrowheads="1"/>
          </p:cNvSpPr>
          <p:nvPr/>
        </p:nvSpPr>
        <p:spPr bwMode="auto">
          <a:xfrm>
            <a:off x="501650" y="6059487"/>
            <a:ext cx="8185150" cy="646113"/>
          </a:xfrm>
          <a:prstGeom prst="rect">
            <a:avLst/>
          </a:prstGeom>
          <a:noFill/>
          <a:ln w="9525">
            <a:noFill/>
            <a:miter lim="800000"/>
            <a:headEnd/>
            <a:tailEnd/>
          </a:ln>
        </p:spPr>
        <p:txBody>
          <a:bodyPr>
            <a:spAutoFit/>
          </a:bodyPr>
          <a:lstStyle/>
          <a:p>
            <a:pPr>
              <a:spcBef>
                <a:spcPct val="50000"/>
              </a:spcBef>
              <a:buClr>
                <a:srgbClr val="DE1A3F"/>
              </a:buClr>
              <a:buSzPct val="150000"/>
            </a:pPr>
            <a:r>
              <a:rPr lang="en-US" sz="1800" dirty="0">
                <a:solidFill>
                  <a:srgbClr val="CC0000"/>
                </a:solidFill>
              </a:rPr>
              <a:t>* Note:</a:t>
            </a:r>
            <a:r>
              <a:rPr lang="en-US" sz="1800" dirty="0"/>
              <a:t>  </a:t>
            </a:r>
            <a:r>
              <a:rPr lang="en-US" sz="1800" b="0" dirty="0"/>
              <a:t>In Illinois, grants and dollar amounts are subject to appropriations by the Illinois General Assembly and the Governor.</a:t>
            </a:r>
          </a:p>
        </p:txBody>
      </p:sp>
      <p:graphicFrame>
        <p:nvGraphicFramePr>
          <p:cNvPr id="6" name="Content Placeholder 6"/>
          <p:cNvGraphicFramePr>
            <a:graphicFrameLocks/>
          </p:cNvGraphicFramePr>
          <p:nvPr>
            <p:extLst>
              <p:ext uri="{D42A27DB-BD31-4B8C-83A1-F6EECF244321}">
                <p14:modId xmlns:p14="http://schemas.microsoft.com/office/powerpoint/2010/main" val="2122779969"/>
              </p:ext>
            </p:extLst>
          </p:nvPr>
        </p:nvGraphicFramePr>
        <p:xfrm>
          <a:off x="4495800" y="2097087"/>
          <a:ext cx="3657600" cy="381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4"/>
          </p:nvPr>
        </p:nvSpPr>
        <p:spPr/>
        <p:txBody>
          <a:bodyPr/>
          <a:lstStyle/>
          <a:p>
            <a:pPr>
              <a:defRPr/>
            </a:pPr>
            <a:fld id="{6565817E-0907-47B0-9486-C8E3CB17942F}" type="slidenum">
              <a:rPr lang="es-MX" smtClean="0"/>
              <a:pPr>
                <a:defRPr/>
              </a:pPr>
              <a:t>23</a:t>
            </a:fld>
            <a:endParaRPr lang="es-MX" dirty="0"/>
          </a:p>
        </p:txBody>
      </p:sp>
    </p:spTree>
    <p:extLst>
      <p:ext uri="{BB962C8B-B14F-4D97-AF65-F5344CB8AC3E}">
        <p14:creationId xmlns:p14="http://schemas.microsoft.com/office/powerpoint/2010/main" val="54394562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None/>
              <a:defRPr/>
            </a:pPr>
            <a:r>
              <a:rPr lang="en-US" dirty="0" smtClean="0"/>
              <a:t>Eligibility for most federal and state aid programs is based on </a:t>
            </a:r>
            <a:r>
              <a:rPr lang="en-US" i="1" dirty="0" smtClean="0"/>
              <a:t>financial need </a:t>
            </a:r>
            <a:r>
              <a:rPr lang="en-US" dirty="0" smtClean="0"/>
              <a:t>rather than </a:t>
            </a:r>
            <a:r>
              <a:rPr lang="en-US" i="1" dirty="0" smtClean="0"/>
              <a:t>academic achievement</a:t>
            </a:r>
            <a:r>
              <a:rPr lang="en-US" dirty="0" smtClean="0"/>
              <a:t>.  </a:t>
            </a:r>
          </a:p>
          <a:p>
            <a:pPr marL="457200" indent="-457200">
              <a:buFont typeface="Arial" pitchFamily="34" charset="0"/>
              <a:buNone/>
              <a:defRPr/>
            </a:pPr>
            <a:r>
              <a:rPr lang="en-US" b="1" dirty="0" smtClean="0"/>
              <a:t>In addition to a completed FAFSA, a student must:</a:t>
            </a:r>
          </a:p>
          <a:p>
            <a:pPr marL="457200" indent="-457200">
              <a:buFont typeface="Arial" pitchFamily="34" charset="0"/>
              <a:buChar char="•"/>
              <a:defRPr/>
            </a:pPr>
            <a:endParaRPr lang="en-US" dirty="0"/>
          </a:p>
        </p:txBody>
      </p:sp>
      <p:sp>
        <p:nvSpPr>
          <p:cNvPr id="54275" name="Text Placeholder 2"/>
          <p:cNvSpPr>
            <a:spLocks noGrp="1"/>
          </p:cNvSpPr>
          <p:nvPr>
            <p:ph type="body" sz="quarter" idx="13"/>
          </p:nvPr>
        </p:nvSpPr>
        <p:spPr>
          <a:xfrm>
            <a:off x="457200" y="1003300"/>
            <a:ext cx="8229600" cy="482600"/>
          </a:xfrm>
        </p:spPr>
        <p:txBody>
          <a:bodyPr/>
          <a:lstStyle/>
          <a:p>
            <a:pPr marL="0" indent="0"/>
            <a:r>
              <a:rPr lang="en-US" smtClean="0"/>
              <a:t>Who can get federal and state student aid?</a:t>
            </a:r>
          </a:p>
        </p:txBody>
      </p:sp>
      <p:sp>
        <p:nvSpPr>
          <p:cNvPr id="54276" name="Title 3"/>
          <p:cNvSpPr>
            <a:spLocks noGrp="1"/>
          </p:cNvSpPr>
          <p:nvPr>
            <p:ph type="title"/>
          </p:nvPr>
        </p:nvSpPr>
        <p:spPr>
          <a:xfrm>
            <a:off x="457200" y="457200"/>
            <a:ext cx="8229600" cy="571500"/>
          </a:xfrm>
        </p:spPr>
        <p:txBody>
          <a:bodyPr/>
          <a:lstStyle/>
          <a:p>
            <a:r>
              <a:rPr lang="en-US" dirty="0" smtClean="0"/>
              <a:t>General Eligibility Requirements</a:t>
            </a:r>
          </a:p>
        </p:txBody>
      </p:sp>
      <p:graphicFrame>
        <p:nvGraphicFramePr>
          <p:cNvPr id="6" name="Diagram 5"/>
          <p:cNvGraphicFramePr/>
          <p:nvPr>
            <p:extLst>
              <p:ext uri="{D42A27DB-BD31-4B8C-83A1-F6EECF244321}">
                <p14:modId xmlns:p14="http://schemas.microsoft.com/office/powerpoint/2010/main" val="2809721924"/>
              </p:ext>
            </p:extLst>
          </p:nvPr>
        </p:nvGraphicFramePr>
        <p:xfrm>
          <a:off x="1153954" y="2852925"/>
          <a:ext cx="6989711" cy="335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4"/>
          </p:nvPr>
        </p:nvSpPr>
        <p:spPr/>
        <p:txBody>
          <a:bodyPr/>
          <a:lstStyle/>
          <a:p>
            <a:pPr>
              <a:defRPr/>
            </a:pPr>
            <a:fld id="{0BC245A3-9D73-4390-8FB3-6C53FA3D3D02}" type="slidenum">
              <a:rPr lang="es-MX" smtClean="0"/>
              <a:pPr>
                <a:defRPr/>
              </a:pPr>
              <a:t>24</a:t>
            </a:fld>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p:txBody>
          <a:bodyPr/>
          <a:lstStyle/>
          <a:p>
            <a:pPr>
              <a:buFontTx/>
              <a:buNone/>
            </a:pPr>
            <a:r>
              <a:rPr lang="en-US" smtClean="0"/>
              <a:t>For financial aid purposes, questions on the FAFSA will determine the status of the student.</a:t>
            </a:r>
          </a:p>
        </p:txBody>
      </p:sp>
      <p:sp>
        <p:nvSpPr>
          <p:cNvPr id="55299" name="Text Placeholder 4"/>
          <p:cNvSpPr>
            <a:spLocks noGrp="1"/>
          </p:cNvSpPr>
          <p:nvPr>
            <p:ph type="body" sz="quarter" idx="13"/>
          </p:nvPr>
        </p:nvSpPr>
        <p:spPr>
          <a:xfrm>
            <a:off x="457200" y="1003300"/>
            <a:ext cx="8229600" cy="482600"/>
          </a:xfrm>
        </p:spPr>
        <p:txBody>
          <a:bodyPr/>
          <a:lstStyle/>
          <a:p>
            <a:pPr marL="0" indent="0"/>
            <a:r>
              <a:rPr lang="en-US" smtClean="0"/>
              <a:t>Whose information is required on a FAFSA?</a:t>
            </a:r>
          </a:p>
        </p:txBody>
      </p:sp>
      <p:sp>
        <p:nvSpPr>
          <p:cNvPr id="55300" name="Title 1"/>
          <p:cNvSpPr>
            <a:spLocks noGrp="1"/>
          </p:cNvSpPr>
          <p:nvPr>
            <p:ph type="title"/>
          </p:nvPr>
        </p:nvSpPr>
        <p:spPr>
          <a:xfrm>
            <a:off x="457200" y="457200"/>
            <a:ext cx="8229600" cy="571500"/>
          </a:xfrm>
        </p:spPr>
        <p:txBody>
          <a:bodyPr/>
          <a:lstStyle/>
          <a:p>
            <a:r>
              <a:rPr lang="en-US" smtClean="0"/>
              <a:t>Dependency Status</a:t>
            </a:r>
          </a:p>
        </p:txBody>
      </p:sp>
      <p:graphicFrame>
        <p:nvGraphicFramePr>
          <p:cNvPr id="4" name="Table 3"/>
          <p:cNvGraphicFramePr>
            <a:graphicFrameLocks noGrp="1"/>
          </p:cNvGraphicFramePr>
          <p:nvPr/>
        </p:nvGraphicFramePr>
        <p:xfrm>
          <a:off x="685800" y="3810000"/>
          <a:ext cx="7924800" cy="2387600"/>
        </p:xfrm>
        <a:graphic>
          <a:graphicData uri="http://schemas.openxmlformats.org/drawingml/2006/table">
            <a:tbl>
              <a:tblPr/>
              <a:tblGrid>
                <a:gridCol w="3962400"/>
                <a:gridCol w="396240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Arial" charset="0"/>
                        </a:rPr>
                        <a:t>Status based on FAFSA</a:t>
                      </a:r>
                      <a:endParaRPr kumimoji="0" lang="en-US" sz="2400" b="0" i="0" u="none" strike="noStrike" cap="none" normalizeH="0" baseline="0" dirty="0" smtClean="0">
                        <a:ln>
                          <a:noFill/>
                        </a:ln>
                        <a:solidFill>
                          <a:schemeClr val="bg1"/>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Arial" charset="0"/>
                        </a:rPr>
                        <a:t>Report income and assets</a:t>
                      </a:r>
                      <a:endParaRPr kumimoji="0" lang="en-US" sz="2400" b="0" i="0" u="none" strike="noStrike" cap="none" normalizeH="0" baseline="0" dirty="0" smtClean="0">
                        <a:ln>
                          <a:noFill/>
                        </a:ln>
                        <a:solidFill>
                          <a:schemeClr val="bg1"/>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Dependent</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rPr>
                        <a:t>Parents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rPr>
                        <a:t>Student</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Independent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rPr>
                        <a:t>Student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rPr>
                        <a:t>Spouse</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5311" name="Picture 5" descr="computerkid.jpg"/>
          <p:cNvPicPr>
            <a:picLocks noChangeAspect="1"/>
          </p:cNvPicPr>
          <p:nvPr/>
        </p:nvPicPr>
        <p:blipFill>
          <a:blip r:embed="rId3" cstate="print"/>
          <a:srcRect/>
          <a:stretch>
            <a:fillRect/>
          </a:stretch>
        </p:blipFill>
        <p:spPr bwMode="auto">
          <a:xfrm>
            <a:off x="6184900" y="4495800"/>
            <a:ext cx="2151063" cy="1428750"/>
          </a:xfrm>
          <a:prstGeom prst="rect">
            <a:avLst/>
          </a:prstGeom>
          <a:noFill/>
          <a:ln w="9525">
            <a:noFill/>
            <a:miter lim="800000"/>
            <a:headEnd/>
            <a:tailEnd/>
          </a:ln>
        </p:spPr>
      </p:pic>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25</a:t>
            </a:fld>
            <a:endParaRPr lang="es-MX"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idx="1"/>
          </p:nvPr>
        </p:nvSpPr>
        <p:spPr>
          <a:xfrm>
            <a:off x="4225925" y="1825625"/>
            <a:ext cx="4576763" cy="3354388"/>
          </a:xfrm>
        </p:spPr>
        <p:txBody>
          <a:bodyPr anchor="ctr">
            <a:spAutoFit/>
          </a:bodyPr>
          <a:lstStyle/>
          <a:p>
            <a:pPr eaLnBrk="1" hangingPunct="1">
              <a:buFont typeface="Arial" pitchFamily="34" charset="0"/>
              <a:buNone/>
              <a:defRPr/>
            </a:pPr>
            <a:r>
              <a:rPr lang="en-US" sz="2400" dirty="0" smtClean="0"/>
              <a:t>After FAFSA processing is complete, a students will receive an output document or record that shows:</a:t>
            </a:r>
          </a:p>
          <a:p>
            <a:pPr eaLnBrk="1" hangingPunct="1">
              <a:buFont typeface="Arial" pitchFamily="34" charset="0"/>
              <a:buNone/>
              <a:defRPr/>
            </a:pPr>
            <a:endParaRPr lang="en-US" sz="1000" dirty="0" smtClean="0"/>
          </a:p>
          <a:p>
            <a:pPr marL="346075" indent="-346075" eaLnBrk="1" hangingPunct="1">
              <a:spcBef>
                <a:spcPts val="0"/>
              </a:spcBef>
              <a:buClr>
                <a:srgbClr val="C00000"/>
              </a:buClr>
              <a:buSzPct val="150000"/>
              <a:buFont typeface="Arial" pitchFamily="34" charset="0"/>
              <a:buChar char="•"/>
              <a:defRPr/>
            </a:pPr>
            <a:r>
              <a:rPr lang="en-US" dirty="0" smtClean="0"/>
              <a:t>information originally provided by a student;</a:t>
            </a:r>
          </a:p>
          <a:p>
            <a:pPr marL="346075" indent="-346075" eaLnBrk="1" hangingPunct="1">
              <a:spcBef>
                <a:spcPts val="0"/>
              </a:spcBef>
              <a:buClr>
                <a:srgbClr val="C00000"/>
              </a:buClr>
              <a:buSzPct val="150000"/>
              <a:buFont typeface="Arial" pitchFamily="34" charset="0"/>
              <a:buChar char="•"/>
              <a:defRPr/>
            </a:pPr>
            <a:r>
              <a:rPr lang="en-US" dirty="0" smtClean="0"/>
              <a:t>the </a:t>
            </a:r>
            <a:r>
              <a:rPr lang="en-US" i="1" dirty="0" smtClean="0"/>
              <a:t>Expected Family Contribution;</a:t>
            </a:r>
            <a:endParaRPr lang="en-US" dirty="0" smtClean="0"/>
          </a:p>
          <a:p>
            <a:pPr marL="346075" indent="-346075" eaLnBrk="1" hangingPunct="1">
              <a:spcBef>
                <a:spcPts val="0"/>
              </a:spcBef>
              <a:buClr>
                <a:srgbClr val="C00000"/>
              </a:buClr>
              <a:buSzPct val="150000"/>
              <a:buFont typeface="Arial" pitchFamily="34" charset="0"/>
              <a:buChar char="•"/>
              <a:defRPr/>
            </a:pPr>
            <a:r>
              <a:rPr lang="en-US" dirty="0" smtClean="0"/>
              <a:t>results of the eligibility matches; and </a:t>
            </a:r>
          </a:p>
          <a:p>
            <a:pPr marL="346075" indent="-346075" eaLnBrk="1" hangingPunct="1">
              <a:spcBef>
                <a:spcPts val="0"/>
              </a:spcBef>
              <a:buClr>
                <a:srgbClr val="C00000"/>
              </a:buClr>
              <a:buSzPct val="150000"/>
              <a:buFont typeface="Arial" pitchFamily="34" charset="0"/>
              <a:buChar char="•"/>
              <a:defRPr/>
            </a:pPr>
            <a:r>
              <a:rPr lang="en-US" dirty="0" smtClean="0"/>
              <a:t>information about inconsistencies</a:t>
            </a:r>
          </a:p>
        </p:txBody>
      </p:sp>
      <p:sp>
        <p:nvSpPr>
          <p:cNvPr id="56323" name="Text Placeholder 46"/>
          <p:cNvSpPr>
            <a:spLocks noGrp="1"/>
          </p:cNvSpPr>
          <p:nvPr>
            <p:ph type="body" sz="quarter" idx="13"/>
          </p:nvPr>
        </p:nvSpPr>
        <p:spPr>
          <a:xfrm>
            <a:off x="457200" y="1003300"/>
            <a:ext cx="8229600" cy="482600"/>
          </a:xfrm>
        </p:spPr>
        <p:txBody>
          <a:bodyPr/>
          <a:lstStyle/>
          <a:p>
            <a:pPr marL="0" indent="0"/>
            <a:r>
              <a:rPr lang="en-US" smtClean="0"/>
              <a:t>The SAR and ISIR</a:t>
            </a:r>
          </a:p>
        </p:txBody>
      </p:sp>
      <p:sp>
        <p:nvSpPr>
          <p:cNvPr id="56324" name="Rectangle 2"/>
          <p:cNvSpPr>
            <a:spLocks noGrp="1" noChangeArrowheads="1"/>
          </p:cNvSpPr>
          <p:nvPr>
            <p:ph type="title"/>
          </p:nvPr>
        </p:nvSpPr>
        <p:spPr>
          <a:xfrm>
            <a:off x="457200" y="457200"/>
            <a:ext cx="8229600" cy="571500"/>
          </a:xfrm>
        </p:spPr>
        <p:txBody>
          <a:bodyPr/>
          <a:lstStyle/>
          <a:p>
            <a:pPr eaLnBrk="1" hangingPunct="1"/>
            <a:r>
              <a:rPr lang="en-US" smtClean="0"/>
              <a:t>Output Documents</a:t>
            </a:r>
          </a:p>
        </p:txBody>
      </p:sp>
      <p:graphicFrame>
        <p:nvGraphicFramePr>
          <p:cNvPr id="45" name="Diagram 44"/>
          <p:cNvGraphicFramePr/>
          <p:nvPr/>
        </p:nvGraphicFramePr>
        <p:xfrm>
          <a:off x="457200" y="1825074"/>
          <a:ext cx="3571665" cy="315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Rectangle 47"/>
          <p:cNvSpPr/>
          <p:nvPr/>
        </p:nvSpPr>
        <p:spPr>
          <a:xfrm>
            <a:off x="457200" y="5080000"/>
            <a:ext cx="8229600" cy="2000250"/>
          </a:xfrm>
          <a:prstGeom prst="rect">
            <a:avLst/>
          </a:prstGeom>
        </p:spPr>
        <p:txBody>
          <a:bodyPr>
            <a:spAutoFit/>
          </a:bodyPr>
          <a:lstStyle/>
          <a:p>
            <a:pPr marL="342900" indent="-342900" eaLnBrk="0" hangingPunct="0">
              <a:spcAft>
                <a:spcPts val="1200"/>
              </a:spcAft>
              <a:buClr>
                <a:srgbClr val="C00000"/>
              </a:buClr>
              <a:buSzPct val="150000"/>
              <a:tabLst>
                <a:tab pos="457200" algn="l"/>
              </a:tabLst>
              <a:defRPr/>
            </a:pPr>
            <a:r>
              <a:rPr lang="en-US" sz="1600" b="1" dirty="0">
                <a:solidFill>
                  <a:srgbClr val="C00000"/>
                </a:solidFill>
                <a:latin typeface="+mn-lt"/>
                <a:ea typeface="Calibri" pitchFamily="34" charset="0"/>
                <a:cs typeface="Times New Roman" pitchFamily="18" charset="0"/>
              </a:rPr>
              <a:t>Notes:</a:t>
            </a:r>
          </a:p>
          <a:p>
            <a:pPr marL="342900" indent="-342900" eaLnBrk="0" hangingPunct="0">
              <a:spcAft>
                <a:spcPts val="1200"/>
              </a:spcAft>
              <a:buClr>
                <a:srgbClr val="C00000"/>
              </a:buClr>
              <a:buSzPct val="150000"/>
              <a:buFont typeface="Arial" pitchFamily="34" charset="0"/>
              <a:buChar char="•"/>
              <a:tabLst>
                <a:tab pos="457200" algn="l"/>
              </a:tabLst>
              <a:defRPr/>
            </a:pPr>
            <a:r>
              <a:rPr lang="en-US" sz="1600" dirty="0">
                <a:latin typeface="+mn-lt"/>
                <a:ea typeface="Calibri" pitchFamily="34" charset="0"/>
                <a:cs typeface="Times New Roman" pitchFamily="18" charset="0"/>
              </a:rPr>
              <a:t>The body of the SAR has been reduced to enable students to determine the status of their FAFSA, their eligibility for a Federal Pell Grant and the next steps in the application process </a:t>
            </a:r>
            <a:endParaRPr lang="en-US" sz="1600" dirty="0">
              <a:latin typeface="+mn-lt"/>
            </a:endParaRPr>
          </a:p>
          <a:p>
            <a:pPr marL="342900" indent="-342900" eaLnBrk="0" hangingPunct="0">
              <a:spcAft>
                <a:spcPts val="1200"/>
              </a:spcAft>
              <a:buClr>
                <a:srgbClr val="C00000"/>
              </a:buClr>
              <a:buSzPct val="150000"/>
              <a:buFont typeface="Arial" pitchFamily="34" charset="0"/>
              <a:buChar char="•"/>
              <a:tabLst>
                <a:tab pos="457200" algn="l"/>
              </a:tabLst>
              <a:defRPr/>
            </a:pPr>
            <a:r>
              <a:rPr lang="en-US" sz="1600" dirty="0">
                <a:latin typeface="+mn-lt"/>
                <a:ea typeface="Calibri" pitchFamily="34" charset="0"/>
                <a:cs typeface="Times New Roman" pitchFamily="18" charset="0"/>
              </a:rPr>
              <a:t>Students who submit a </a:t>
            </a:r>
            <a:r>
              <a:rPr lang="en-US" sz="1600" i="1" dirty="0">
                <a:latin typeface="+mn-lt"/>
                <a:ea typeface="Calibri" pitchFamily="34" charset="0"/>
                <a:cs typeface="Times New Roman" pitchFamily="18" charset="0"/>
              </a:rPr>
              <a:t>Spanish</a:t>
            </a:r>
            <a:r>
              <a:rPr lang="en-US" sz="1600" dirty="0">
                <a:latin typeface="+mn-lt"/>
                <a:ea typeface="Calibri" pitchFamily="34" charset="0"/>
                <a:cs typeface="Times New Roman" pitchFamily="18" charset="0"/>
              </a:rPr>
              <a:t> FAFSA or a correction in Spanish will receive all communication in Spanish </a:t>
            </a:r>
            <a:endParaRPr lang="en-US" sz="1600" dirty="0">
              <a:latin typeface="+mn-lt"/>
            </a:endParaRPr>
          </a:p>
          <a:p>
            <a:pPr marL="457200" indent="-457200" eaLnBrk="0" hangingPunct="0">
              <a:spcAft>
                <a:spcPts val="1200"/>
              </a:spcAft>
              <a:buFont typeface="Arial" pitchFamily="34" charset="0"/>
              <a:buChar char="•"/>
              <a:tabLst>
                <a:tab pos="457200" algn="l"/>
              </a:tabLst>
              <a:defRPr/>
            </a:pPr>
            <a:endParaRPr lang="en-US" sz="1400" dirty="0">
              <a:latin typeface="Arial" pitchFamily="34" charset="0"/>
            </a:endParaRPr>
          </a:p>
        </p:txBody>
      </p:sp>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26</a:t>
            </a:fld>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1963" y="471488"/>
            <a:ext cx="8153400" cy="576262"/>
          </a:xfrm>
        </p:spPr>
        <p:txBody>
          <a:bodyPr/>
          <a:lstStyle/>
          <a:p>
            <a:pPr eaLnBrk="1" hangingPunct="1"/>
            <a:r>
              <a:rPr lang="en-US" smtClean="0"/>
              <a:t>Expected Family Contribution</a:t>
            </a:r>
          </a:p>
        </p:txBody>
      </p:sp>
      <p:sp>
        <p:nvSpPr>
          <p:cNvPr id="57347" name="Rectangle 3"/>
          <p:cNvSpPr>
            <a:spLocks noGrp="1" noChangeArrowheads="1"/>
          </p:cNvSpPr>
          <p:nvPr>
            <p:ph sz="half" idx="1"/>
          </p:nvPr>
        </p:nvSpPr>
        <p:spPr>
          <a:xfrm>
            <a:off x="3200400" y="1600200"/>
            <a:ext cx="5715000" cy="1828800"/>
          </a:xfrm>
        </p:spPr>
        <p:txBody>
          <a:bodyPr/>
          <a:lstStyle/>
          <a:p>
            <a:pPr marL="0" indent="0" eaLnBrk="1" hangingPunct="1">
              <a:spcAft>
                <a:spcPct val="20000"/>
              </a:spcAft>
              <a:buFontTx/>
              <a:buNone/>
            </a:pPr>
            <a:r>
              <a:rPr lang="en-US" sz="2400" smtClean="0"/>
              <a:t>A need analysis formula established by Congress determines a student’s </a:t>
            </a:r>
            <a:r>
              <a:rPr lang="en-US" sz="2400" b="1" smtClean="0"/>
              <a:t>Expected Family Contribution; </a:t>
            </a:r>
            <a:r>
              <a:rPr lang="en-US" sz="2400" smtClean="0"/>
              <a:t>using information reported on the FAFSA.</a:t>
            </a:r>
          </a:p>
          <a:p>
            <a:pPr marL="0" indent="0" eaLnBrk="1" hangingPunct="1">
              <a:spcAft>
                <a:spcPct val="20000"/>
              </a:spcAft>
              <a:buFontTx/>
              <a:buNone/>
            </a:pPr>
            <a:endParaRPr lang="en-US" sz="1100" smtClean="0"/>
          </a:p>
        </p:txBody>
      </p:sp>
      <p:graphicFrame>
        <p:nvGraphicFramePr>
          <p:cNvPr id="40984" name="Group 24"/>
          <p:cNvGraphicFramePr>
            <a:graphicFrameLocks noGrp="1"/>
          </p:cNvGraphicFramePr>
          <p:nvPr/>
        </p:nvGraphicFramePr>
        <p:xfrm>
          <a:off x="461963" y="4038600"/>
          <a:ext cx="8301036" cy="2377440"/>
        </p:xfrm>
        <a:graphic>
          <a:graphicData uri="http://schemas.openxmlformats.org/drawingml/2006/table">
            <a:tbl>
              <a:tblPr/>
              <a:tblGrid>
                <a:gridCol w="2767012"/>
                <a:gridCol w="2767012"/>
                <a:gridCol w="2767012"/>
              </a:tblGrid>
              <a:tr h="4330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What?</a:t>
                      </a:r>
                    </a:p>
                  </a:txBody>
                  <a:tcPr horzOverflow="overflow">
                    <a:lnL>
                      <a:noFill/>
                    </a:lnL>
                    <a:lnR w="12700" cap="flat" cmpd="sng" algn="ctr">
                      <a:solidFill>
                        <a:schemeClr val="bg2">
                          <a:lumMod val="75000"/>
                        </a:schemeClr>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Why?</a:t>
                      </a:r>
                    </a:p>
                  </a:txBody>
                  <a:tcP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Where?</a:t>
                      </a:r>
                    </a:p>
                  </a:txBody>
                  <a:tcPr horzOverflow="overflow">
                    <a:lnL w="12700" cap="flat" cmpd="sng" algn="ctr">
                      <a:solidFill>
                        <a:schemeClr val="bg2">
                          <a:lumMod val="75000"/>
                        </a:schemeClr>
                      </a:solidFill>
                      <a:prstDash val="solid"/>
                      <a:round/>
                      <a:headEnd type="none" w="med" len="med"/>
                      <a:tailEnd type="none" w="med" len="med"/>
                    </a:lnL>
                    <a:lnR>
                      <a:noFill/>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noFill/>
                  </a:tcPr>
                </a:tc>
              </a:tr>
              <a:tr h="1914567">
                <a:tc>
                  <a:txBody>
                    <a:bodyPr/>
                    <a:lstStyle/>
                    <a:p>
                      <a:pPr marL="0" marR="0" lvl="0" indent="0" algn="l" defTabSz="914400" rtl="0" eaLnBrk="1" fontAlgn="base" latinLnBrk="0" hangingPunct="1">
                        <a:lnSpc>
                          <a:spcPct val="100000"/>
                        </a:lnSpc>
                        <a:spcBef>
                          <a:spcPct val="20000"/>
                        </a:spcBef>
                        <a:spcAft>
                          <a:spcPct val="20000"/>
                        </a:spcAft>
                        <a:buClr>
                          <a:srgbClr val="CC0000"/>
                        </a:buClr>
                        <a:buSzPct val="150000"/>
                        <a:buFontTx/>
                        <a:buNone/>
                        <a:tabLst/>
                      </a:pPr>
                      <a:r>
                        <a:rPr kumimoji="0" lang="en-US" sz="2000" b="0" i="0" u="none" strike="noStrike" cap="none" normalizeH="0" baseline="0" dirty="0" smtClean="0">
                          <a:ln>
                            <a:noFill/>
                          </a:ln>
                          <a:solidFill>
                            <a:schemeClr val="tx1"/>
                          </a:solidFill>
                          <a:effectLst/>
                          <a:latin typeface="Arial" charset="0"/>
                        </a:rPr>
                        <a:t>A comparative measure of how much a family can be expected to contribute over the course of an academic year</a:t>
                      </a:r>
                    </a:p>
                  </a:txBody>
                  <a:tcPr horzOverflow="overflow">
                    <a:lnL>
                      <a:noFill/>
                    </a:lnL>
                    <a:lnR w="12700" cap="flat" cmpd="sng" algn="ctr">
                      <a:solidFill>
                        <a:schemeClr val="bg2">
                          <a:lumMod val="75000"/>
                        </a:schemeClr>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solidFill>
                      <a:srgbClr val="A28E6A">
                        <a:alpha val="20000"/>
                      </a:srgbClr>
                    </a:solidFill>
                  </a:tcPr>
                </a:tc>
                <a:tc>
                  <a:txBody>
                    <a:bodyPr/>
                    <a:lstStyle/>
                    <a:p>
                      <a:pPr marL="0" marR="0" lvl="0" indent="0" algn="l" defTabSz="914400" rtl="0" eaLnBrk="1" fontAlgn="base" latinLnBrk="0" hangingPunct="1">
                        <a:lnSpc>
                          <a:spcPct val="100000"/>
                        </a:lnSpc>
                        <a:spcBef>
                          <a:spcPct val="20000"/>
                        </a:spcBef>
                        <a:spcAft>
                          <a:spcPct val="20000"/>
                        </a:spcAft>
                        <a:buClr>
                          <a:srgbClr val="CC0000"/>
                        </a:buClr>
                        <a:buSzPct val="150000"/>
                        <a:buFontTx/>
                        <a:buNone/>
                        <a:tabLst/>
                      </a:pPr>
                      <a:r>
                        <a:rPr kumimoji="0" lang="en-US" sz="2000" b="0" i="0" u="none" strike="noStrike" cap="none" normalizeH="0" baseline="0" dirty="0" smtClean="0">
                          <a:ln>
                            <a:noFill/>
                          </a:ln>
                          <a:solidFill>
                            <a:schemeClr val="tx1"/>
                          </a:solidFill>
                          <a:effectLst/>
                          <a:latin typeface="Arial" charset="0"/>
                        </a:rPr>
                        <a:t>Used to determine a student’s eligibility for most federal and state assistance</a:t>
                      </a:r>
                    </a:p>
                  </a:txBody>
                  <a:tcP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solidFill>
                      <a:srgbClr val="A28E6A">
                        <a:alpha val="20000"/>
                      </a:srgbClr>
                    </a:solidFill>
                  </a:tcPr>
                </a:tc>
                <a:tc>
                  <a:txBody>
                    <a:bodyPr/>
                    <a:lstStyle/>
                    <a:p>
                      <a:pPr marL="0" marR="0" lvl="0" indent="0" algn="l" defTabSz="914400" rtl="0" eaLnBrk="1" fontAlgn="base" latinLnBrk="0" hangingPunct="1">
                        <a:lnSpc>
                          <a:spcPct val="100000"/>
                        </a:lnSpc>
                        <a:spcBef>
                          <a:spcPct val="20000"/>
                        </a:spcBef>
                        <a:spcAft>
                          <a:spcPct val="20000"/>
                        </a:spcAft>
                        <a:buClr>
                          <a:srgbClr val="CC0000"/>
                        </a:buClr>
                        <a:buSzPct val="150000"/>
                        <a:buFontTx/>
                        <a:buNone/>
                        <a:tabLst/>
                      </a:pPr>
                      <a:r>
                        <a:rPr kumimoji="0" lang="en-US" sz="2000" b="0" i="0" u="none" strike="noStrike" cap="none" normalizeH="0" baseline="0" dirty="0" smtClean="0">
                          <a:ln>
                            <a:noFill/>
                          </a:ln>
                          <a:solidFill>
                            <a:schemeClr val="tx1"/>
                          </a:solidFill>
                          <a:effectLst/>
                          <a:latin typeface="Arial" charset="0"/>
                        </a:rPr>
                        <a:t>Shown on the Student Aid Report (SAR) </a:t>
                      </a:r>
                    </a:p>
                  </a:txBody>
                  <a:tcPr horzOverflow="overflow">
                    <a:lnL w="12700" cap="flat" cmpd="sng" algn="ctr">
                      <a:solidFill>
                        <a:schemeClr val="bg2">
                          <a:lumMod val="75000"/>
                        </a:schemeClr>
                      </a:solidFill>
                      <a:prstDash val="solid"/>
                      <a:round/>
                      <a:headEnd type="none" w="med" len="med"/>
                      <a:tailEnd type="none" w="med" len="med"/>
                    </a:lnL>
                    <a:lnR>
                      <a:noFill/>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a:noFill/>
                    </a:lnTlToBr>
                    <a:lnBlToTr>
                      <a:noFill/>
                    </a:lnBlToTr>
                    <a:solidFill>
                      <a:srgbClr val="A28E6A">
                        <a:alpha val="20000"/>
                      </a:srgbClr>
                    </a:solidFill>
                  </a:tcPr>
                </a:tc>
              </a:tr>
            </a:tbl>
          </a:graphicData>
        </a:graphic>
      </p:graphicFrame>
      <p:sp>
        <p:nvSpPr>
          <p:cNvPr id="5" name="Oval 12"/>
          <p:cNvSpPr>
            <a:spLocks noChangeArrowheads="1"/>
          </p:cNvSpPr>
          <p:nvPr/>
        </p:nvSpPr>
        <p:spPr bwMode="auto">
          <a:xfrm>
            <a:off x="609600" y="1295400"/>
            <a:ext cx="2514600" cy="2438400"/>
          </a:xfrm>
          <a:prstGeom prst="ellipse">
            <a:avLst/>
          </a:prstGeom>
          <a:solidFill>
            <a:srgbClr val="7030A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sz="3000" dirty="0">
                <a:solidFill>
                  <a:schemeClr val="bg1"/>
                </a:solidFill>
              </a:rPr>
              <a:t>EFC</a:t>
            </a:r>
          </a:p>
          <a:p>
            <a:pPr algn="ctr">
              <a:defRPr/>
            </a:pPr>
            <a:r>
              <a:rPr lang="es-MX" sz="1300" dirty="0">
                <a:solidFill>
                  <a:schemeClr val="bg1"/>
                </a:solidFill>
              </a:rPr>
              <a:t>Expected Family Contribution</a:t>
            </a:r>
          </a:p>
        </p:txBody>
      </p:sp>
      <p:sp>
        <p:nvSpPr>
          <p:cNvPr id="2" name="Slide Number Placeholder 1"/>
          <p:cNvSpPr>
            <a:spLocks noGrp="1"/>
          </p:cNvSpPr>
          <p:nvPr>
            <p:ph type="sldNum" sz="quarter" idx="12"/>
          </p:nvPr>
        </p:nvSpPr>
        <p:spPr>
          <a:xfrm>
            <a:off x="4384297" y="6356350"/>
            <a:ext cx="375407" cy="365125"/>
          </a:xfrm>
        </p:spPr>
        <p:txBody>
          <a:bodyPr/>
          <a:lstStyle/>
          <a:p>
            <a:pPr>
              <a:defRPr/>
            </a:pPr>
            <a:fld id="{A8A2F95C-A5B0-49ED-A4E0-88F348B1574D}" type="slidenum">
              <a:rPr lang="es-MX" smtClean="0"/>
              <a:pPr>
                <a:defRPr/>
              </a:pPr>
              <a:t>27</a:t>
            </a:fld>
            <a:endParaRPr lang="es-MX"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838200" y="1777425"/>
            <a:ext cx="6210300" cy="609600"/>
          </a:xfrm>
          <a:prstGeom prst="rect">
            <a:avLst/>
          </a:prstGeom>
          <a:solidFill>
            <a:srgbClr val="6699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3200" dirty="0">
                <a:solidFill>
                  <a:schemeClr val="bg1"/>
                </a:solidFill>
              </a:rPr>
              <a:t>	</a:t>
            </a:r>
            <a:r>
              <a:rPr lang="en-US" sz="2800" dirty="0">
                <a:solidFill>
                  <a:schemeClr val="bg1"/>
                </a:solidFill>
              </a:rPr>
              <a:t>Tuition &amp; Fees</a:t>
            </a:r>
            <a:r>
              <a:rPr lang="en-US" sz="2800" dirty="0">
                <a:solidFill>
                  <a:srgbClr val="000066"/>
                </a:solidFill>
              </a:rPr>
              <a:t>   </a:t>
            </a:r>
            <a:endParaRPr lang="en-US" sz="3200" dirty="0">
              <a:solidFill>
                <a:srgbClr val="000066"/>
              </a:solidFill>
            </a:endParaRPr>
          </a:p>
        </p:txBody>
      </p:sp>
      <p:sp>
        <p:nvSpPr>
          <p:cNvPr id="51204" name="Rectangle 4"/>
          <p:cNvSpPr>
            <a:spLocks noChangeArrowheads="1"/>
          </p:cNvSpPr>
          <p:nvPr/>
        </p:nvSpPr>
        <p:spPr bwMode="auto">
          <a:xfrm>
            <a:off x="838200" y="2387025"/>
            <a:ext cx="6210300" cy="609600"/>
          </a:xfrm>
          <a:prstGeom prst="rect">
            <a:avLst/>
          </a:prstGeom>
          <a:solidFill>
            <a:srgbClr val="9900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3200" dirty="0">
                <a:solidFill>
                  <a:schemeClr val="bg1"/>
                </a:solidFill>
              </a:rPr>
              <a:t>	</a:t>
            </a:r>
            <a:r>
              <a:rPr lang="en-US" sz="2800" dirty="0">
                <a:solidFill>
                  <a:schemeClr val="bg1"/>
                </a:solidFill>
              </a:rPr>
              <a:t>Room &amp; Board</a:t>
            </a:r>
            <a:endParaRPr lang="en-US" sz="3200" dirty="0">
              <a:solidFill>
                <a:schemeClr val="bg1"/>
              </a:solidFill>
            </a:endParaRPr>
          </a:p>
        </p:txBody>
      </p:sp>
      <p:sp>
        <p:nvSpPr>
          <p:cNvPr id="51205" name="Rectangle 5"/>
          <p:cNvSpPr>
            <a:spLocks noChangeArrowheads="1"/>
          </p:cNvSpPr>
          <p:nvPr/>
        </p:nvSpPr>
        <p:spPr bwMode="auto">
          <a:xfrm>
            <a:off x="838200" y="2996625"/>
            <a:ext cx="6210300" cy="685800"/>
          </a:xfrm>
          <a:prstGeom prst="rect">
            <a:avLst/>
          </a:prstGeom>
          <a:solidFill>
            <a:srgbClr val="6699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3200" dirty="0">
                <a:solidFill>
                  <a:srgbClr val="000066"/>
                </a:solidFill>
              </a:rPr>
              <a:t>	</a:t>
            </a:r>
            <a:r>
              <a:rPr lang="en-US" sz="2800" dirty="0">
                <a:solidFill>
                  <a:schemeClr val="bg1"/>
                </a:solidFill>
              </a:rPr>
              <a:t>Transportation</a:t>
            </a:r>
          </a:p>
        </p:txBody>
      </p:sp>
      <p:sp>
        <p:nvSpPr>
          <p:cNvPr id="51206" name="Rectangle 6"/>
          <p:cNvSpPr>
            <a:spLocks noChangeArrowheads="1"/>
          </p:cNvSpPr>
          <p:nvPr/>
        </p:nvSpPr>
        <p:spPr bwMode="auto">
          <a:xfrm>
            <a:off x="838200" y="3682425"/>
            <a:ext cx="6210300" cy="685800"/>
          </a:xfrm>
          <a:prstGeom prst="rect">
            <a:avLst/>
          </a:prstGeom>
          <a:solidFill>
            <a:srgbClr val="9900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3200" dirty="0">
                <a:solidFill>
                  <a:schemeClr val="bg1"/>
                </a:solidFill>
              </a:rPr>
              <a:t>	</a:t>
            </a:r>
            <a:r>
              <a:rPr lang="en-US" sz="2800" dirty="0">
                <a:solidFill>
                  <a:schemeClr val="bg1"/>
                </a:solidFill>
              </a:rPr>
              <a:t>Books &amp; Supplies</a:t>
            </a:r>
            <a:endParaRPr lang="en-US" sz="3200" dirty="0">
              <a:solidFill>
                <a:schemeClr val="bg1"/>
              </a:solidFill>
            </a:endParaRPr>
          </a:p>
        </p:txBody>
      </p:sp>
      <p:sp>
        <p:nvSpPr>
          <p:cNvPr id="51207" name="Rectangle 7"/>
          <p:cNvSpPr>
            <a:spLocks noChangeArrowheads="1"/>
          </p:cNvSpPr>
          <p:nvPr/>
        </p:nvSpPr>
        <p:spPr bwMode="auto">
          <a:xfrm>
            <a:off x="838200" y="4368225"/>
            <a:ext cx="6210300" cy="609600"/>
          </a:xfrm>
          <a:prstGeom prst="rect">
            <a:avLst/>
          </a:prstGeom>
          <a:solidFill>
            <a:srgbClr val="6699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a:spcBef>
                <a:spcPct val="20000"/>
              </a:spcBef>
              <a:buClr>
                <a:srgbClr val="DE1A3F"/>
              </a:buClr>
              <a:buSzPct val="150000"/>
              <a:defRPr/>
            </a:pPr>
            <a:r>
              <a:rPr lang="en-US" sz="2800" dirty="0">
                <a:solidFill>
                  <a:schemeClr val="bg1"/>
                </a:solidFill>
              </a:rPr>
              <a:t>	Miscellaneous Living Expenses</a:t>
            </a:r>
          </a:p>
        </p:txBody>
      </p:sp>
      <p:sp>
        <p:nvSpPr>
          <p:cNvPr id="51208" name="Text Box 8"/>
          <p:cNvSpPr txBox="1">
            <a:spLocks noChangeArrowheads="1"/>
          </p:cNvSpPr>
          <p:nvPr/>
        </p:nvSpPr>
        <p:spPr bwMode="auto">
          <a:xfrm>
            <a:off x="838200" y="5130225"/>
            <a:ext cx="6210300" cy="584775"/>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spcBef>
                <a:spcPct val="50000"/>
              </a:spcBef>
              <a:buClr>
                <a:srgbClr val="DE1A3F"/>
              </a:buClr>
              <a:buSzPct val="150000"/>
              <a:defRPr/>
            </a:pPr>
            <a:r>
              <a:rPr lang="en-US" sz="3200" dirty="0">
                <a:latin typeface="Trebuchet MS" pitchFamily="34" charset="0"/>
              </a:rPr>
              <a:t>  </a:t>
            </a:r>
            <a:r>
              <a:rPr lang="en-US" sz="3200" dirty="0"/>
              <a:t>Cost of Attendance (COA)</a:t>
            </a:r>
            <a:endParaRPr lang="en-US" sz="3600" dirty="0"/>
          </a:p>
        </p:txBody>
      </p:sp>
      <p:sp>
        <p:nvSpPr>
          <p:cNvPr id="51220" name="Line 9"/>
          <p:cNvSpPr>
            <a:spLocks noChangeShapeType="1"/>
          </p:cNvSpPr>
          <p:nvPr/>
        </p:nvSpPr>
        <p:spPr bwMode="auto">
          <a:xfrm>
            <a:off x="457200" y="5054025"/>
            <a:ext cx="6571274" cy="1588"/>
          </a:xfrm>
          <a:prstGeom prst="line">
            <a:avLst/>
          </a:prstGeom>
          <a:noFill/>
          <a:ln w="142875">
            <a:solidFill>
              <a:schemeClr val="tx1"/>
            </a:solidFill>
            <a:round/>
            <a:headEnd/>
            <a:tailEnd/>
          </a:ln>
        </p:spPr>
        <p:txBody>
          <a:bodyPr wrap="none" anchor="ctr"/>
          <a:lstStyle/>
          <a:p>
            <a:endParaRPr lang="en-US" dirty="0"/>
          </a:p>
        </p:txBody>
      </p:sp>
      <p:sp>
        <p:nvSpPr>
          <p:cNvPr id="51221" name="Text Box 10"/>
          <p:cNvSpPr txBox="1">
            <a:spLocks noChangeArrowheads="1"/>
          </p:cNvSpPr>
          <p:nvPr/>
        </p:nvSpPr>
        <p:spPr bwMode="auto">
          <a:xfrm>
            <a:off x="228600" y="4330125"/>
            <a:ext cx="796925" cy="708025"/>
          </a:xfrm>
          <a:prstGeom prst="rect">
            <a:avLst/>
          </a:prstGeom>
          <a:noFill/>
          <a:ln w="9525">
            <a:noFill/>
            <a:miter lim="800000"/>
            <a:headEnd/>
            <a:tailEnd/>
          </a:ln>
        </p:spPr>
        <p:txBody>
          <a:bodyPr>
            <a:spAutoFit/>
          </a:bodyPr>
          <a:lstStyle/>
          <a:p>
            <a:pPr algn="ctr" eaLnBrk="0" hangingPunct="0">
              <a:spcBef>
                <a:spcPct val="50000"/>
              </a:spcBef>
              <a:buClr>
                <a:srgbClr val="DE1A3F"/>
              </a:buClr>
              <a:buSzPct val="150000"/>
            </a:pPr>
            <a:r>
              <a:rPr lang="en-US" sz="4000" dirty="0">
                <a:latin typeface="Trebuchet MS" pitchFamily="34" charset="0"/>
              </a:rPr>
              <a:t>+</a:t>
            </a:r>
          </a:p>
        </p:txBody>
      </p:sp>
      <p:sp>
        <p:nvSpPr>
          <p:cNvPr id="4" name="Text Placeholder 3"/>
          <p:cNvSpPr>
            <a:spLocks noGrp="1"/>
          </p:cNvSpPr>
          <p:nvPr>
            <p:ph type="body" sz="quarter" idx="13"/>
          </p:nvPr>
        </p:nvSpPr>
        <p:spPr/>
        <p:txBody>
          <a:bodyPr/>
          <a:lstStyle/>
          <a:p>
            <a:pPr marL="0" indent="0"/>
            <a:r>
              <a:rPr lang="en-US" sz="1400" dirty="0"/>
              <a:t>Each college determines the Cost of Attendance at their institution. Some academic majors/programs may have a different Cost of Attendance at the same university. </a:t>
            </a:r>
          </a:p>
          <a:p>
            <a:pPr marL="0" indent="0"/>
            <a:endParaRPr lang="en-US" sz="1400" dirty="0"/>
          </a:p>
        </p:txBody>
      </p:sp>
      <p:sp>
        <p:nvSpPr>
          <p:cNvPr id="51223" name="Rectangle 11"/>
          <p:cNvSpPr>
            <a:spLocks noGrp="1" noChangeArrowheads="1"/>
          </p:cNvSpPr>
          <p:nvPr>
            <p:ph type="title"/>
          </p:nvPr>
        </p:nvSpPr>
        <p:spPr/>
        <p:txBody>
          <a:bodyPr/>
          <a:lstStyle/>
          <a:p>
            <a:pPr eaLnBrk="1" hangingPunct="1"/>
            <a:r>
              <a:rPr lang="en-US" dirty="0" smtClean="0"/>
              <a:t>What are the costs?</a:t>
            </a:r>
          </a:p>
        </p:txBody>
      </p:sp>
      <p:sp>
        <p:nvSpPr>
          <p:cNvPr id="12" name="Right Brace 11"/>
          <p:cNvSpPr>
            <a:spLocks/>
          </p:cNvSpPr>
          <p:nvPr/>
        </p:nvSpPr>
        <p:spPr bwMode="auto">
          <a:xfrm>
            <a:off x="7086600" y="1777425"/>
            <a:ext cx="381000" cy="591652"/>
          </a:xfrm>
          <a:prstGeom prst="rightBrace">
            <a:avLst>
              <a:gd name="adj1" fmla="val 8326"/>
              <a:gd name="adj2" fmla="val 50000"/>
            </a:avLst>
          </a:prstGeom>
          <a:solidFill>
            <a:srgbClr val="FFFF00"/>
          </a:solidFill>
          <a:ln w="9525" algn="ctr">
            <a:solidFill>
              <a:srgbClr val="333399"/>
            </a:solidFill>
            <a:round/>
            <a:headEnd/>
            <a:tailEnd/>
          </a:ln>
        </p:spPr>
        <p:txBody>
          <a:bodyPr/>
          <a:lstStyle/>
          <a:p>
            <a:pPr marL="342900" indent="-342900"/>
            <a:endParaRPr lang="es-MX"/>
          </a:p>
        </p:txBody>
      </p:sp>
      <p:sp>
        <p:nvSpPr>
          <p:cNvPr id="13" name="TextBox 12"/>
          <p:cNvSpPr txBox="1">
            <a:spLocks noChangeArrowheads="1"/>
          </p:cNvSpPr>
          <p:nvPr/>
        </p:nvSpPr>
        <p:spPr bwMode="auto">
          <a:xfrm>
            <a:off x="7543800" y="1857435"/>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s-MX" sz="1400" dirty="0" err="1" smtClean="0"/>
              <a:t>Direct</a:t>
            </a:r>
            <a:endParaRPr lang="es-MX" sz="1400" dirty="0"/>
          </a:p>
          <a:p>
            <a:pPr eaLnBrk="1" hangingPunct="1"/>
            <a:r>
              <a:rPr lang="es-MX" sz="1400" dirty="0"/>
              <a:t>e</a:t>
            </a:r>
            <a:r>
              <a:rPr lang="es-MX" sz="1400" dirty="0" smtClean="0"/>
              <a:t>xpenses</a:t>
            </a:r>
            <a:endParaRPr lang="es-MX" sz="1400" dirty="0"/>
          </a:p>
        </p:txBody>
      </p:sp>
      <p:sp>
        <p:nvSpPr>
          <p:cNvPr id="14" name="Right Brace 13"/>
          <p:cNvSpPr>
            <a:spLocks/>
          </p:cNvSpPr>
          <p:nvPr/>
        </p:nvSpPr>
        <p:spPr bwMode="auto">
          <a:xfrm>
            <a:off x="7086600" y="3072825"/>
            <a:ext cx="381000" cy="1905000"/>
          </a:xfrm>
          <a:prstGeom prst="rightBrace">
            <a:avLst>
              <a:gd name="adj1" fmla="val 8333"/>
              <a:gd name="adj2" fmla="val 50000"/>
            </a:avLst>
          </a:prstGeom>
          <a:solidFill>
            <a:srgbClr val="FFFF00"/>
          </a:solidFill>
          <a:ln w="9525" algn="ctr">
            <a:solidFill>
              <a:srgbClr val="333399"/>
            </a:solidFill>
            <a:round/>
            <a:headEnd/>
            <a:tailEnd/>
          </a:ln>
        </p:spPr>
        <p:txBody>
          <a:bodyPr/>
          <a:lstStyle/>
          <a:p>
            <a:pPr marL="342900" indent="-342900"/>
            <a:endParaRPr lang="es-MX"/>
          </a:p>
        </p:txBody>
      </p:sp>
      <p:sp>
        <p:nvSpPr>
          <p:cNvPr id="15" name="TextBox 14"/>
          <p:cNvSpPr txBox="1">
            <a:spLocks noChangeArrowheads="1"/>
          </p:cNvSpPr>
          <p:nvPr/>
        </p:nvSpPr>
        <p:spPr bwMode="auto">
          <a:xfrm>
            <a:off x="7543800" y="3415725"/>
            <a:ext cx="16763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endParaRPr lang="es-MX" sz="1400" dirty="0"/>
          </a:p>
          <a:p>
            <a:pPr eaLnBrk="1" hangingPunct="1"/>
            <a:r>
              <a:rPr lang="es-MX" sz="1400" dirty="0" err="1"/>
              <a:t>Indirect</a:t>
            </a:r>
            <a:endParaRPr lang="es-MX" sz="1400" dirty="0"/>
          </a:p>
          <a:p>
            <a:pPr eaLnBrk="1" hangingPunct="1"/>
            <a:r>
              <a:rPr lang="es-MX" sz="1400" dirty="0"/>
              <a:t>e</a:t>
            </a:r>
            <a:r>
              <a:rPr lang="es-MX" sz="1400" dirty="0" smtClean="0"/>
              <a:t>xpenses</a:t>
            </a:r>
            <a:endParaRPr lang="es-MX" sz="1400" dirty="0"/>
          </a:p>
        </p:txBody>
      </p:sp>
      <p:sp>
        <p:nvSpPr>
          <p:cNvPr id="16" name="Right Brace 11"/>
          <p:cNvSpPr>
            <a:spLocks/>
          </p:cNvSpPr>
          <p:nvPr/>
        </p:nvSpPr>
        <p:spPr bwMode="auto">
          <a:xfrm>
            <a:off x="7086600" y="2440022"/>
            <a:ext cx="381000" cy="537865"/>
          </a:xfrm>
          <a:prstGeom prst="rightBrace">
            <a:avLst>
              <a:gd name="adj1" fmla="val 8326"/>
              <a:gd name="adj2" fmla="val 53954"/>
            </a:avLst>
          </a:prstGeom>
          <a:solidFill>
            <a:srgbClr val="FFFF00"/>
          </a:solidFill>
          <a:ln w="9525" algn="ctr">
            <a:solidFill>
              <a:srgbClr val="333399"/>
            </a:solidFill>
            <a:round/>
            <a:headEnd/>
            <a:tailEnd/>
          </a:ln>
        </p:spPr>
        <p:txBody>
          <a:bodyPr/>
          <a:lstStyle/>
          <a:p>
            <a:pPr marL="342900" indent="-342900"/>
            <a:endParaRPr lang="es-MX"/>
          </a:p>
        </p:txBody>
      </p:sp>
      <p:sp>
        <p:nvSpPr>
          <p:cNvPr id="17" name="TextBox 16"/>
          <p:cNvSpPr txBox="1"/>
          <p:nvPr/>
        </p:nvSpPr>
        <p:spPr>
          <a:xfrm>
            <a:off x="7543800" y="2465961"/>
            <a:ext cx="1600200" cy="575542"/>
          </a:xfrm>
          <a:prstGeom prst="rect">
            <a:avLst/>
          </a:prstGeom>
          <a:noFill/>
        </p:spPr>
        <p:txBody>
          <a:bodyPr wrap="square" rtlCol="0">
            <a:spAutoFit/>
          </a:bodyPr>
          <a:lstStyle/>
          <a:p>
            <a:r>
              <a:rPr lang="en-US" sz="1400" b="1" dirty="0" smtClean="0">
                <a:latin typeface="Arial" pitchFamily="34" charset="0"/>
                <a:cs typeface="Arial" pitchFamily="34" charset="0"/>
              </a:rPr>
              <a:t>Direct/Indirect expenses</a:t>
            </a:r>
            <a:endParaRPr lang="en-US" sz="1400" b="1" dirty="0">
              <a:latin typeface="Arial" pitchFamily="34" charset="0"/>
              <a:cs typeface="Arial" pitchFamily="34" charset="0"/>
            </a:endParaRPr>
          </a:p>
        </p:txBody>
      </p:sp>
      <p:sp>
        <p:nvSpPr>
          <p:cNvPr id="2" name="Slide Number Placeholder 1"/>
          <p:cNvSpPr>
            <a:spLocks noGrp="1"/>
          </p:cNvSpPr>
          <p:nvPr>
            <p:ph type="sldNum" sz="quarter" idx="14"/>
          </p:nvPr>
        </p:nvSpPr>
        <p:spPr/>
        <p:txBody>
          <a:bodyPr/>
          <a:lstStyle/>
          <a:p>
            <a:pPr>
              <a:defRPr/>
            </a:pPr>
            <a:fld id="{6565817E-0907-47B0-9486-C8E3CB17942F}" type="slidenum">
              <a:rPr lang="es-MX" smtClean="0"/>
              <a:pPr>
                <a:defRPr/>
              </a:pPr>
              <a:t>28</a:t>
            </a:fld>
            <a:endParaRPr lang="es-MX" dirty="0"/>
          </a:p>
        </p:txBody>
      </p:sp>
    </p:spTree>
    <p:extLst>
      <p:ext uri="{BB962C8B-B14F-4D97-AF65-F5344CB8AC3E}">
        <p14:creationId xmlns:p14="http://schemas.microsoft.com/office/powerpoint/2010/main" val="2889765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51203"/>
                                        </p:tgtEl>
                                        <p:attrNameLst>
                                          <p:attrName>style.visibility</p:attrName>
                                        </p:attrNameLst>
                                      </p:cBhvr>
                                      <p:to>
                                        <p:strVal val="visible"/>
                                      </p:to>
                                    </p:set>
                                    <p:anim calcmode="lin" valueType="num">
                                      <p:cBhvr additive="base">
                                        <p:cTn id="7" dur="500" fill="hold"/>
                                        <p:tgtEl>
                                          <p:spTgt spid="51203"/>
                                        </p:tgtEl>
                                        <p:attrNameLst>
                                          <p:attrName>ppt_x</p:attrName>
                                        </p:attrNameLst>
                                      </p:cBhvr>
                                      <p:tavLst>
                                        <p:tav tm="0">
                                          <p:val>
                                            <p:strVal val="#ppt_x"/>
                                          </p:val>
                                        </p:tav>
                                        <p:tav tm="100000">
                                          <p:val>
                                            <p:strVal val="#ppt_x"/>
                                          </p:val>
                                        </p:tav>
                                      </p:tavLst>
                                    </p:anim>
                                    <p:anim calcmode="lin" valueType="num">
                                      <p:cBhvr additive="base">
                                        <p:cTn id="8" dur="500" fill="hold"/>
                                        <p:tgtEl>
                                          <p:spTgt spid="5120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additive="base">
                                        <p:cTn id="12" dur="500" fill="hold"/>
                                        <p:tgtEl>
                                          <p:spTgt spid="51204"/>
                                        </p:tgtEl>
                                        <p:attrNameLst>
                                          <p:attrName>ppt_x</p:attrName>
                                        </p:attrNameLst>
                                      </p:cBhvr>
                                      <p:tavLst>
                                        <p:tav tm="0">
                                          <p:val>
                                            <p:strVal val="#ppt_x"/>
                                          </p:val>
                                        </p:tav>
                                        <p:tav tm="100000">
                                          <p:val>
                                            <p:strVal val="#ppt_x"/>
                                          </p:val>
                                        </p:tav>
                                      </p:tavLst>
                                    </p:anim>
                                    <p:anim calcmode="lin" valueType="num">
                                      <p:cBhvr additive="base">
                                        <p:cTn id="13" dur="500" fill="hold"/>
                                        <p:tgtEl>
                                          <p:spTgt spid="5120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51205"/>
                                        </p:tgtEl>
                                        <p:attrNameLst>
                                          <p:attrName>style.visibility</p:attrName>
                                        </p:attrNameLst>
                                      </p:cBhvr>
                                      <p:to>
                                        <p:strVal val="visible"/>
                                      </p:to>
                                    </p:set>
                                    <p:anim calcmode="lin" valueType="num">
                                      <p:cBhvr additive="base">
                                        <p:cTn id="17" dur="500" fill="hold"/>
                                        <p:tgtEl>
                                          <p:spTgt spid="51205"/>
                                        </p:tgtEl>
                                        <p:attrNameLst>
                                          <p:attrName>ppt_x</p:attrName>
                                        </p:attrNameLst>
                                      </p:cBhvr>
                                      <p:tavLst>
                                        <p:tav tm="0">
                                          <p:val>
                                            <p:strVal val="#ppt_x"/>
                                          </p:val>
                                        </p:tav>
                                        <p:tav tm="100000">
                                          <p:val>
                                            <p:strVal val="#ppt_x"/>
                                          </p:val>
                                        </p:tav>
                                      </p:tavLst>
                                    </p:anim>
                                    <p:anim calcmode="lin" valueType="num">
                                      <p:cBhvr additive="base">
                                        <p:cTn id="18" dur="500" fill="hold"/>
                                        <p:tgtEl>
                                          <p:spTgt spid="51205"/>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51206"/>
                                        </p:tgtEl>
                                        <p:attrNameLst>
                                          <p:attrName>style.visibility</p:attrName>
                                        </p:attrNameLst>
                                      </p:cBhvr>
                                      <p:to>
                                        <p:strVal val="visible"/>
                                      </p:to>
                                    </p:set>
                                    <p:anim calcmode="lin" valueType="num">
                                      <p:cBhvr additive="base">
                                        <p:cTn id="22" dur="500" fill="hold"/>
                                        <p:tgtEl>
                                          <p:spTgt spid="51206"/>
                                        </p:tgtEl>
                                        <p:attrNameLst>
                                          <p:attrName>ppt_x</p:attrName>
                                        </p:attrNameLst>
                                      </p:cBhvr>
                                      <p:tavLst>
                                        <p:tav tm="0">
                                          <p:val>
                                            <p:strVal val="#ppt_x"/>
                                          </p:val>
                                        </p:tav>
                                        <p:tav tm="100000">
                                          <p:val>
                                            <p:strVal val="#ppt_x"/>
                                          </p:val>
                                        </p:tav>
                                      </p:tavLst>
                                    </p:anim>
                                    <p:anim calcmode="lin" valueType="num">
                                      <p:cBhvr additive="base">
                                        <p:cTn id="23" dur="500" fill="hold"/>
                                        <p:tgtEl>
                                          <p:spTgt spid="51206"/>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51207"/>
                                        </p:tgtEl>
                                        <p:attrNameLst>
                                          <p:attrName>style.visibility</p:attrName>
                                        </p:attrNameLst>
                                      </p:cBhvr>
                                      <p:to>
                                        <p:strVal val="visible"/>
                                      </p:to>
                                    </p:set>
                                    <p:anim calcmode="lin" valueType="num">
                                      <p:cBhvr additive="base">
                                        <p:cTn id="27" dur="500" fill="hold"/>
                                        <p:tgtEl>
                                          <p:spTgt spid="51207"/>
                                        </p:tgtEl>
                                        <p:attrNameLst>
                                          <p:attrName>ppt_x</p:attrName>
                                        </p:attrNameLst>
                                      </p:cBhvr>
                                      <p:tavLst>
                                        <p:tav tm="0">
                                          <p:val>
                                            <p:strVal val="#ppt_x"/>
                                          </p:val>
                                        </p:tav>
                                        <p:tav tm="100000">
                                          <p:val>
                                            <p:strVal val="#ppt_x"/>
                                          </p:val>
                                        </p:tav>
                                      </p:tavLst>
                                    </p:anim>
                                    <p:anim calcmode="lin" valueType="num">
                                      <p:cBhvr additive="base">
                                        <p:cTn id="28" dur="500" fill="hold"/>
                                        <p:tgtEl>
                                          <p:spTgt spid="51207"/>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2" presetClass="entr" presetSubtype="8" fill="hold" nodeType="afterEffect">
                                  <p:stCondLst>
                                    <p:cond delay="0"/>
                                  </p:stCondLst>
                                  <p:childTnLst>
                                    <p:set>
                                      <p:cBhvr>
                                        <p:cTn id="31" dur="1" fill="hold">
                                          <p:stCondLst>
                                            <p:cond delay="0"/>
                                          </p:stCondLst>
                                        </p:cTn>
                                        <p:tgtEl>
                                          <p:spTgt spid="51208"/>
                                        </p:tgtEl>
                                        <p:attrNameLst>
                                          <p:attrName>style.visibility</p:attrName>
                                        </p:attrNameLst>
                                      </p:cBhvr>
                                      <p:to>
                                        <p:strVal val="visible"/>
                                      </p:to>
                                    </p:set>
                                    <p:anim calcmode="lin" valueType="num">
                                      <p:cBhvr additive="base">
                                        <p:cTn id="32" dur="500" fill="hold"/>
                                        <p:tgtEl>
                                          <p:spTgt spid="51208"/>
                                        </p:tgtEl>
                                        <p:attrNameLst>
                                          <p:attrName>ppt_x</p:attrName>
                                        </p:attrNameLst>
                                      </p:cBhvr>
                                      <p:tavLst>
                                        <p:tav tm="0">
                                          <p:val>
                                            <p:strVal val="0-#ppt_w/2"/>
                                          </p:val>
                                        </p:tav>
                                        <p:tav tm="100000">
                                          <p:val>
                                            <p:strVal val="#ppt_x"/>
                                          </p:val>
                                        </p:tav>
                                      </p:tavLst>
                                    </p:anim>
                                    <p:anim calcmode="lin" valueType="num">
                                      <p:cBhvr additive="base">
                                        <p:cTn id="33" dur="500" fill="hold"/>
                                        <p:tgtEl>
                                          <p:spTgt spid="51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2"/>
          <p:cNvSpPr>
            <a:spLocks noChangeArrowheads="1"/>
          </p:cNvSpPr>
          <p:nvPr/>
        </p:nvSpPr>
        <p:spPr bwMode="auto">
          <a:xfrm>
            <a:off x="381000" y="2438400"/>
            <a:ext cx="2514600" cy="2438400"/>
          </a:xfrm>
          <a:prstGeom prst="ellipse">
            <a:avLst/>
          </a:prstGeom>
          <a:solidFill>
            <a:srgbClr val="DE1A3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chemeClr val="bg1"/>
                </a:solidFill>
              </a:rPr>
              <a:t>Cost of </a:t>
            </a:r>
          </a:p>
          <a:p>
            <a:pPr algn="ctr">
              <a:defRPr/>
            </a:pPr>
            <a:r>
              <a:rPr lang="en-US" sz="2400" b="1" dirty="0">
                <a:solidFill>
                  <a:schemeClr val="bg1"/>
                </a:solidFill>
              </a:rPr>
              <a:t> Attendance</a:t>
            </a:r>
          </a:p>
          <a:p>
            <a:pPr algn="ctr">
              <a:defRPr/>
            </a:pPr>
            <a:endParaRPr lang="es-MX" sz="1000" dirty="0">
              <a:solidFill>
                <a:schemeClr val="bg1"/>
              </a:solidFill>
            </a:endParaRPr>
          </a:p>
          <a:p>
            <a:pPr algn="ctr">
              <a:defRPr/>
            </a:pPr>
            <a:r>
              <a:rPr lang="es-MX" sz="2800" dirty="0">
                <a:solidFill>
                  <a:schemeClr val="bg1"/>
                </a:solidFill>
              </a:rPr>
              <a:t>(COA)</a:t>
            </a:r>
            <a:endParaRPr lang="en-US" sz="2800" dirty="0">
              <a:solidFill>
                <a:schemeClr val="bg1"/>
              </a:solidFill>
            </a:endParaRPr>
          </a:p>
        </p:txBody>
      </p:sp>
      <p:sp>
        <p:nvSpPr>
          <p:cNvPr id="6" name="Oval 12"/>
          <p:cNvSpPr>
            <a:spLocks noChangeArrowheads="1"/>
          </p:cNvSpPr>
          <p:nvPr/>
        </p:nvSpPr>
        <p:spPr bwMode="auto">
          <a:xfrm>
            <a:off x="3352800" y="2438400"/>
            <a:ext cx="2514600" cy="2438400"/>
          </a:xfrm>
          <a:prstGeom prst="ellipse">
            <a:avLst/>
          </a:prstGeom>
          <a:solidFill>
            <a:srgbClr val="7030A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chemeClr val="bg1"/>
                </a:solidFill>
              </a:rPr>
              <a:t>Expected</a:t>
            </a:r>
          </a:p>
          <a:p>
            <a:pPr algn="ctr">
              <a:defRPr/>
            </a:pPr>
            <a:r>
              <a:rPr lang="en-US" sz="2400" b="1" dirty="0">
                <a:solidFill>
                  <a:schemeClr val="bg1"/>
                </a:solidFill>
              </a:rPr>
              <a:t>Family</a:t>
            </a:r>
          </a:p>
          <a:p>
            <a:pPr algn="ctr">
              <a:defRPr/>
            </a:pPr>
            <a:r>
              <a:rPr lang="en-US" sz="2400" b="1" dirty="0">
                <a:solidFill>
                  <a:schemeClr val="bg1"/>
                </a:solidFill>
              </a:rPr>
              <a:t>Contribution</a:t>
            </a:r>
          </a:p>
          <a:p>
            <a:pPr algn="ctr">
              <a:defRPr/>
            </a:pPr>
            <a:endParaRPr lang="en-US" sz="1000" b="1" dirty="0">
              <a:solidFill>
                <a:schemeClr val="bg1"/>
              </a:solidFill>
            </a:endParaRPr>
          </a:p>
          <a:p>
            <a:pPr algn="ctr">
              <a:defRPr/>
            </a:pPr>
            <a:r>
              <a:rPr lang="en-US" sz="2800" dirty="0">
                <a:solidFill>
                  <a:schemeClr val="bg1"/>
                </a:solidFill>
              </a:rPr>
              <a:t>(EFC</a:t>
            </a:r>
            <a:r>
              <a:rPr lang="es-MX" sz="2800" dirty="0">
                <a:solidFill>
                  <a:schemeClr val="bg1"/>
                </a:solidFill>
              </a:rPr>
              <a:t>)</a:t>
            </a:r>
          </a:p>
        </p:txBody>
      </p:sp>
      <p:sp>
        <p:nvSpPr>
          <p:cNvPr id="7" name="Oval 12"/>
          <p:cNvSpPr>
            <a:spLocks noChangeArrowheads="1"/>
          </p:cNvSpPr>
          <p:nvPr/>
        </p:nvSpPr>
        <p:spPr bwMode="auto">
          <a:xfrm>
            <a:off x="6400800" y="2438400"/>
            <a:ext cx="2514600" cy="2438400"/>
          </a:xfrm>
          <a:prstGeom prst="ellipse">
            <a:avLst/>
          </a:prstGeom>
          <a:solidFill>
            <a:srgbClr val="FFC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sz="2400" b="1" dirty="0">
                <a:solidFill>
                  <a:schemeClr val="bg1"/>
                </a:solidFill>
              </a:rPr>
              <a:t>Financial</a:t>
            </a:r>
          </a:p>
          <a:p>
            <a:pPr algn="ctr">
              <a:defRPr/>
            </a:pPr>
            <a:r>
              <a:rPr lang="es-MX" sz="2400" b="1" dirty="0">
                <a:solidFill>
                  <a:schemeClr val="bg1"/>
                </a:solidFill>
              </a:rPr>
              <a:t>Need</a:t>
            </a:r>
          </a:p>
        </p:txBody>
      </p:sp>
      <p:sp>
        <p:nvSpPr>
          <p:cNvPr id="59403" name="TextBox 7"/>
          <p:cNvSpPr txBox="1">
            <a:spLocks noChangeArrowheads="1"/>
          </p:cNvSpPr>
          <p:nvPr/>
        </p:nvSpPr>
        <p:spPr bwMode="auto">
          <a:xfrm>
            <a:off x="2895600" y="3429000"/>
            <a:ext cx="457200" cy="708025"/>
          </a:xfrm>
          <a:prstGeom prst="rect">
            <a:avLst/>
          </a:prstGeom>
          <a:noFill/>
          <a:ln w="9525">
            <a:noFill/>
            <a:miter lim="800000"/>
            <a:headEnd/>
            <a:tailEnd/>
          </a:ln>
        </p:spPr>
        <p:txBody>
          <a:bodyPr>
            <a:spAutoFit/>
          </a:bodyPr>
          <a:lstStyle/>
          <a:p>
            <a:r>
              <a:rPr lang="en-US" sz="4000"/>
              <a:t>-</a:t>
            </a:r>
          </a:p>
        </p:txBody>
      </p:sp>
      <p:sp>
        <p:nvSpPr>
          <p:cNvPr id="59404" name="TextBox 8"/>
          <p:cNvSpPr txBox="1">
            <a:spLocks noChangeArrowheads="1"/>
          </p:cNvSpPr>
          <p:nvPr/>
        </p:nvSpPr>
        <p:spPr bwMode="auto">
          <a:xfrm>
            <a:off x="5867400" y="3429000"/>
            <a:ext cx="457200" cy="708025"/>
          </a:xfrm>
          <a:prstGeom prst="rect">
            <a:avLst/>
          </a:prstGeom>
          <a:noFill/>
          <a:ln w="9525">
            <a:noFill/>
            <a:miter lim="800000"/>
            <a:headEnd/>
            <a:tailEnd/>
          </a:ln>
        </p:spPr>
        <p:txBody>
          <a:bodyPr>
            <a:spAutoFit/>
          </a:bodyPr>
          <a:lstStyle/>
          <a:p>
            <a:r>
              <a:rPr lang="en-US" sz="4000"/>
              <a:t>=</a:t>
            </a:r>
          </a:p>
        </p:txBody>
      </p:sp>
      <p:sp>
        <p:nvSpPr>
          <p:cNvPr id="59405" name="Title 7"/>
          <p:cNvSpPr>
            <a:spLocks noGrp="1"/>
          </p:cNvSpPr>
          <p:nvPr>
            <p:ph type="title"/>
          </p:nvPr>
        </p:nvSpPr>
        <p:spPr>
          <a:xfrm>
            <a:off x="457200" y="457200"/>
            <a:ext cx="8229600" cy="571500"/>
          </a:xfrm>
        </p:spPr>
        <p:txBody>
          <a:bodyPr/>
          <a:lstStyle/>
          <a:p>
            <a:r>
              <a:rPr lang="en-US" dirty="0" smtClean="0"/>
              <a:t>Financial Need</a:t>
            </a:r>
          </a:p>
        </p:txBody>
      </p:sp>
      <p:sp>
        <p:nvSpPr>
          <p:cNvPr id="59406" name="Text Placeholder 9"/>
          <p:cNvSpPr>
            <a:spLocks noGrp="1"/>
          </p:cNvSpPr>
          <p:nvPr>
            <p:ph type="body" sz="quarter" idx="13"/>
          </p:nvPr>
        </p:nvSpPr>
        <p:spPr>
          <a:xfrm>
            <a:off x="457200" y="1003300"/>
            <a:ext cx="8229600" cy="482600"/>
          </a:xfrm>
        </p:spPr>
        <p:txBody>
          <a:bodyPr/>
          <a:lstStyle/>
          <a:p>
            <a:pPr marL="0" indent="0"/>
            <a:endParaRPr lang="en-US" smtClean="0"/>
          </a:p>
        </p:txBody>
      </p:sp>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29</a:t>
            </a:fld>
            <a:endParaRPr lang="es-MX"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spcAft>
                <a:spcPts val="0"/>
              </a:spcAft>
              <a:buFont typeface="Arial" pitchFamily="34" charset="0"/>
              <a:buChar char="•"/>
            </a:pPr>
            <a:r>
              <a:rPr lang="en-US" dirty="0" smtClean="0"/>
              <a:t>National Campaign sponsored by American Council on Education</a:t>
            </a:r>
          </a:p>
          <a:p>
            <a:pPr marL="1085850" lvl="1" indent="-342900">
              <a:buFont typeface="Arial" pitchFamily="34" charset="0"/>
              <a:buChar char="•"/>
            </a:pPr>
            <a:r>
              <a:rPr lang="en-US" dirty="0" smtClean="0"/>
              <a:t>24 states and DC participated in 2012</a:t>
            </a:r>
          </a:p>
          <a:p>
            <a:pPr marL="1085850" lvl="1" indent="-342900">
              <a:buFont typeface="Arial" pitchFamily="34" charset="0"/>
              <a:buChar char="•"/>
            </a:pPr>
            <a:r>
              <a:rPr lang="en-US" dirty="0" smtClean="0"/>
              <a:t>First-generation and/or low-income students that apply late or not at all</a:t>
            </a:r>
          </a:p>
          <a:p>
            <a:pPr marL="342900" indent="-342900">
              <a:spcAft>
                <a:spcPts val="0"/>
              </a:spcAft>
              <a:buFont typeface="Arial" pitchFamily="34" charset="0"/>
              <a:buChar char="•"/>
            </a:pPr>
            <a:r>
              <a:rPr lang="en-US" dirty="0" smtClean="0"/>
              <a:t>Inaugural campaign in Illinois fall 2012</a:t>
            </a:r>
          </a:p>
          <a:p>
            <a:pPr marL="1085850" lvl="1" indent="-342900">
              <a:buFont typeface="Arial" pitchFamily="34" charset="0"/>
              <a:buChar char="•"/>
            </a:pPr>
            <a:r>
              <a:rPr lang="en-US" dirty="0" smtClean="0"/>
              <a:t>33  high schools participated</a:t>
            </a:r>
          </a:p>
          <a:p>
            <a:pPr marL="1085850" lvl="1" indent="-342900">
              <a:buFont typeface="Arial" pitchFamily="34" charset="0"/>
              <a:buChar char="•"/>
            </a:pPr>
            <a:r>
              <a:rPr lang="en-US" dirty="0" smtClean="0"/>
              <a:t>Nearly 2,000 students participated</a:t>
            </a:r>
          </a:p>
          <a:p>
            <a:pPr marL="1085850" lvl="1" indent="-342900">
              <a:buFont typeface="Arial" pitchFamily="34" charset="0"/>
              <a:buChar char="•"/>
            </a:pPr>
            <a:r>
              <a:rPr lang="en-US" dirty="0" smtClean="0"/>
              <a:t>Volunteers assist with workshops</a:t>
            </a:r>
          </a:p>
          <a:p>
            <a:pPr marL="342900" indent="-342900">
              <a:spcAft>
                <a:spcPts val="0"/>
              </a:spcAft>
              <a:buFont typeface="Arial" pitchFamily="34" charset="0"/>
              <a:buChar char="•"/>
            </a:pPr>
            <a:r>
              <a:rPr lang="en-US" dirty="0" smtClean="0"/>
              <a:t>2013 campaign</a:t>
            </a:r>
          </a:p>
          <a:p>
            <a:pPr marL="1085850" lvl="1" indent="-342900">
              <a:buFont typeface="Arial" pitchFamily="34" charset="0"/>
              <a:buChar char="•"/>
            </a:pPr>
            <a:r>
              <a:rPr lang="en-US" dirty="0" smtClean="0"/>
              <a:t>Going </a:t>
            </a:r>
            <a:r>
              <a:rPr lang="en-US" dirty="0"/>
              <a:t>from one week to a month: October</a:t>
            </a:r>
          </a:p>
          <a:p>
            <a:pPr marL="1085850" lvl="1" indent="-342900">
              <a:buFont typeface="Arial" pitchFamily="34" charset="0"/>
              <a:buChar char="•"/>
            </a:pPr>
            <a:r>
              <a:rPr lang="en-US" dirty="0" smtClean="0"/>
              <a:t>Open to any high school interested in participating</a:t>
            </a:r>
          </a:p>
          <a:p>
            <a:pPr marL="1085850" lvl="1" indent="-342900">
              <a:buFont typeface="Arial" pitchFamily="34" charset="0"/>
              <a:buChar char="•"/>
            </a:pPr>
            <a:r>
              <a:rPr lang="en-US" dirty="0" smtClean="0"/>
              <a:t>Implementation Guide available at </a:t>
            </a:r>
            <a:r>
              <a:rPr lang="en-US" dirty="0" smtClean="0">
                <a:hlinkClick r:id="rId2"/>
              </a:rPr>
              <a:t>www.collegechangeseverything.com/appmonth</a:t>
            </a:r>
            <a:endParaRPr lang="en-US" dirty="0" smtClean="0"/>
          </a:p>
          <a:p>
            <a:pPr marL="342900" indent="-342900">
              <a:buFont typeface="Arial" pitchFamily="34" charset="0"/>
              <a:buChar char="•"/>
            </a:pPr>
            <a:endParaRPr lang="en-US" dirty="0" smtClean="0"/>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College Application Month</a:t>
            </a:r>
            <a:endParaRPr lang="en-US" dirty="0"/>
          </a:p>
        </p:txBody>
      </p:sp>
      <p:sp>
        <p:nvSpPr>
          <p:cNvPr id="5" name="Slide Number Placeholder 4"/>
          <p:cNvSpPr>
            <a:spLocks noGrp="1"/>
          </p:cNvSpPr>
          <p:nvPr>
            <p:ph type="sldNum" sz="quarter" idx="14"/>
          </p:nvPr>
        </p:nvSpPr>
        <p:spPr/>
        <p:txBody>
          <a:bodyPr/>
          <a:lstStyle/>
          <a:p>
            <a:pPr>
              <a:defRPr/>
            </a:pPr>
            <a:fld id="{0BC245A3-9D73-4390-8FB3-6C53FA3D3D02}" type="slidenum">
              <a:rPr lang="es-MX" smtClean="0"/>
              <a:pPr>
                <a:defRPr/>
              </a:pPr>
              <a:t>3</a:t>
            </a:fld>
            <a:endParaRPr lang="es-MX" dirty="0"/>
          </a:p>
        </p:txBody>
      </p:sp>
    </p:spTree>
    <p:extLst>
      <p:ext uri="{BB962C8B-B14F-4D97-AF65-F5344CB8AC3E}">
        <p14:creationId xmlns:p14="http://schemas.microsoft.com/office/powerpoint/2010/main" val="288410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5"/>
          <p:cNvSpPr>
            <a:spLocks noGrp="1"/>
          </p:cNvSpPr>
          <p:nvPr>
            <p:ph idx="1"/>
          </p:nvPr>
        </p:nvSpPr>
        <p:spPr/>
        <p:txBody>
          <a:bodyPr/>
          <a:lstStyle/>
          <a:p>
            <a:endParaRPr lang="en-US" smtClean="0"/>
          </a:p>
        </p:txBody>
      </p:sp>
      <p:sp>
        <p:nvSpPr>
          <p:cNvPr id="60419" name="Text Placeholder 26"/>
          <p:cNvSpPr>
            <a:spLocks noGrp="1"/>
          </p:cNvSpPr>
          <p:nvPr>
            <p:ph type="body" sz="quarter" idx="13"/>
          </p:nvPr>
        </p:nvSpPr>
        <p:spPr>
          <a:xfrm>
            <a:off x="457200" y="1003300"/>
            <a:ext cx="8229600" cy="482600"/>
          </a:xfrm>
        </p:spPr>
        <p:txBody>
          <a:bodyPr/>
          <a:lstStyle/>
          <a:p>
            <a:pPr marL="0" indent="0"/>
            <a:r>
              <a:rPr lang="en-US" smtClean="0"/>
              <a:t>Examples</a:t>
            </a:r>
          </a:p>
        </p:txBody>
      </p:sp>
      <p:sp>
        <p:nvSpPr>
          <p:cNvPr id="60420" name="Rectangle 2"/>
          <p:cNvSpPr>
            <a:spLocks noGrp="1" noChangeArrowheads="1"/>
          </p:cNvSpPr>
          <p:nvPr>
            <p:ph type="title"/>
          </p:nvPr>
        </p:nvSpPr>
        <p:spPr>
          <a:xfrm>
            <a:off x="457200" y="457200"/>
            <a:ext cx="8229600" cy="571500"/>
          </a:xfrm>
        </p:spPr>
        <p:txBody>
          <a:bodyPr/>
          <a:lstStyle/>
          <a:p>
            <a:r>
              <a:rPr lang="en-US" dirty="0" smtClean="0"/>
              <a:t>To Determine Financial Need </a:t>
            </a:r>
          </a:p>
        </p:txBody>
      </p:sp>
      <p:sp>
        <p:nvSpPr>
          <p:cNvPr id="33" name="Rectangle 6"/>
          <p:cNvSpPr>
            <a:spLocks noChangeArrowheads="1"/>
          </p:cNvSpPr>
          <p:nvPr/>
        </p:nvSpPr>
        <p:spPr bwMode="auto">
          <a:xfrm>
            <a:off x="1905000" y="1584325"/>
            <a:ext cx="1905000" cy="1066800"/>
          </a:xfrm>
          <a:prstGeom prst="rect">
            <a:avLst/>
          </a:prstGeom>
          <a:noFill/>
          <a:ln w="9525">
            <a:noFill/>
            <a:miter lim="800000"/>
            <a:headEnd/>
            <a:tailEnd/>
          </a:ln>
          <a:effectLst/>
        </p:spPr>
        <p:txBody>
          <a:bodyPr/>
          <a:lstStyle/>
          <a:p>
            <a:pPr marL="342900" indent="-342900" algn="ctr">
              <a:lnSpc>
                <a:spcPct val="70000"/>
              </a:lnSpc>
              <a:defRPr/>
            </a:pPr>
            <a:endParaRPr lang="es-MX" sz="2000" dirty="0">
              <a:effectLst>
                <a:outerShdw blurRad="38100" dist="38100" dir="2700000" algn="tl">
                  <a:srgbClr val="C0C0C0"/>
                </a:outerShdw>
              </a:effectLst>
            </a:endParaRPr>
          </a:p>
          <a:p>
            <a:pPr marL="342900" indent="-342900" algn="ctr">
              <a:lnSpc>
                <a:spcPct val="70000"/>
              </a:lnSpc>
              <a:defRPr/>
            </a:pPr>
            <a:r>
              <a:rPr lang="es-MX" dirty="0"/>
              <a:t>COA</a:t>
            </a:r>
          </a:p>
        </p:txBody>
      </p:sp>
      <p:sp>
        <p:nvSpPr>
          <p:cNvPr id="34" name="Rectangle 7"/>
          <p:cNvSpPr>
            <a:spLocks noChangeArrowheads="1"/>
          </p:cNvSpPr>
          <p:nvPr/>
        </p:nvSpPr>
        <p:spPr bwMode="auto">
          <a:xfrm>
            <a:off x="3886200" y="1584325"/>
            <a:ext cx="2438400" cy="685800"/>
          </a:xfrm>
          <a:prstGeom prst="rect">
            <a:avLst/>
          </a:prstGeom>
          <a:noFill/>
          <a:ln w="9525">
            <a:noFill/>
            <a:miter lim="800000"/>
            <a:headEnd/>
            <a:tailEnd/>
          </a:ln>
          <a:effectLst/>
        </p:spPr>
        <p:txBody>
          <a:bodyPr/>
          <a:lstStyle/>
          <a:p>
            <a:pPr marL="342900" indent="-342900" algn="ctr">
              <a:lnSpc>
                <a:spcPct val="70000"/>
              </a:lnSpc>
              <a:defRPr/>
            </a:pPr>
            <a:endParaRPr lang="es-MX" sz="2000" dirty="0">
              <a:effectLst>
                <a:outerShdw blurRad="38100" dist="38100" dir="2700000" algn="tl">
                  <a:srgbClr val="C0C0C0"/>
                </a:outerShdw>
              </a:effectLst>
            </a:endParaRPr>
          </a:p>
          <a:p>
            <a:pPr marL="342900" indent="-342900" algn="ctr">
              <a:lnSpc>
                <a:spcPct val="70000"/>
              </a:lnSpc>
              <a:defRPr/>
            </a:pPr>
            <a:r>
              <a:rPr lang="es-MX" dirty="0"/>
              <a:t>EFC</a:t>
            </a:r>
          </a:p>
        </p:txBody>
      </p:sp>
      <p:sp>
        <p:nvSpPr>
          <p:cNvPr id="60423" name="Rectangle 8"/>
          <p:cNvSpPr>
            <a:spLocks noChangeArrowheads="1"/>
          </p:cNvSpPr>
          <p:nvPr/>
        </p:nvSpPr>
        <p:spPr bwMode="auto">
          <a:xfrm>
            <a:off x="6324600" y="1355725"/>
            <a:ext cx="2057400" cy="685800"/>
          </a:xfrm>
          <a:prstGeom prst="rect">
            <a:avLst/>
          </a:prstGeom>
          <a:noFill/>
          <a:ln w="9525">
            <a:noFill/>
            <a:miter lim="800000"/>
            <a:headEnd/>
            <a:tailEnd/>
          </a:ln>
        </p:spPr>
        <p:txBody>
          <a:bodyPr/>
          <a:lstStyle/>
          <a:p>
            <a:pPr marL="342900" indent="-342900" algn="ctr"/>
            <a:r>
              <a:rPr lang="es-MX"/>
              <a:t>Financial</a:t>
            </a:r>
          </a:p>
          <a:p>
            <a:pPr marL="342900" indent="-342900" algn="ctr"/>
            <a:r>
              <a:rPr lang="es-MX"/>
              <a:t>Need</a:t>
            </a:r>
          </a:p>
        </p:txBody>
      </p:sp>
      <p:sp>
        <p:nvSpPr>
          <p:cNvPr id="37896" name="Oval 11"/>
          <p:cNvSpPr>
            <a:spLocks noChangeArrowheads="1"/>
          </p:cNvSpPr>
          <p:nvPr/>
        </p:nvSpPr>
        <p:spPr bwMode="auto">
          <a:xfrm>
            <a:off x="4364038" y="2270125"/>
            <a:ext cx="1350962" cy="1295400"/>
          </a:xfrm>
          <a:prstGeom prst="ellipse">
            <a:avLst/>
          </a:prstGeom>
          <a:solidFill>
            <a:srgbClr val="9900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$3,000</a:t>
            </a:r>
          </a:p>
        </p:txBody>
      </p:sp>
      <p:sp>
        <p:nvSpPr>
          <p:cNvPr id="37897" name="Oval 12"/>
          <p:cNvSpPr>
            <a:spLocks noChangeArrowheads="1"/>
          </p:cNvSpPr>
          <p:nvPr/>
        </p:nvSpPr>
        <p:spPr bwMode="auto">
          <a:xfrm>
            <a:off x="2133600" y="2270125"/>
            <a:ext cx="1350963" cy="1295400"/>
          </a:xfrm>
          <a:prstGeom prst="ellipse">
            <a:avLst/>
          </a:prstGeom>
          <a:solidFill>
            <a:srgbClr val="DE1A3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$10,000</a:t>
            </a:r>
          </a:p>
        </p:txBody>
      </p:sp>
      <p:sp>
        <p:nvSpPr>
          <p:cNvPr id="37898" name="Oval 13"/>
          <p:cNvSpPr>
            <a:spLocks noChangeArrowheads="1"/>
          </p:cNvSpPr>
          <p:nvPr/>
        </p:nvSpPr>
        <p:spPr bwMode="auto">
          <a:xfrm>
            <a:off x="6726238" y="2270125"/>
            <a:ext cx="1350962" cy="1295400"/>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$7,000</a:t>
            </a:r>
          </a:p>
        </p:txBody>
      </p:sp>
      <p:sp>
        <p:nvSpPr>
          <p:cNvPr id="37899" name="Oval 14"/>
          <p:cNvSpPr>
            <a:spLocks noChangeArrowheads="1"/>
          </p:cNvSpPr>
          <p:nvPr/>
        </p:nvSpPr>
        <p:spPr bwMode="auto">
          <a:xfrm>
            <a:off x="4364038" y="3717925"/>
            <a:ext cx="1350962" cy="1295400"/>
          </a:xfrm>
          <a:prstGeom prst="ellipse">
            <a:avLst/>
          </a:prstGeom>
          <a:solidFill>
            <a:srgbClr val="9900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$3,000</a:t>
            </a:r>
          </a:p>
        </p:txBody>
      </p:sp>
      <p:sp>
        <p:nvSpPr>
          <p:cNvPr id="37900" name="Oval 15"/>
          <p:cNvSpPr>
            <a:spLocks noChangeArrowheads="1"/>
          </p:cNvSpPr>
          <p:nvPr/>
        </p:nvSpPr>
        <p:spPr bwMode="auto">
          <a:xfrm>
            <a:off x="2154238" y="3717925"/>
            <a:ext cx="1350962" cy="1295400"/>
          </a:xfrm>
          <a:prstGeom prst="ellipse">
            <a:avLst/>
          </a:prstGeom>
          <a:solidFill>
            <a:srgbClr val="DE1A3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$20,000</a:t>
            </a:r>
          </a:p>
        </p:txBody>
      </p:sp>
      <p:sp>
        <p:nvSpPr>
          <p:cNvPr id="37901" name="Oval 16"/>
          <p:cNvSpPr>
            <a:spLocks noChangeArrowheads="1"/>
          </p:cNvSpPr>
          <p:nvPr/>
        </p:nvSpPr>
        <p:spPr bwMode="auto">
          <a:xfrm>
            <a:off x="6726238" y="3717925"/>
            <a:ext cx="1350962" cy="1295400"/>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$17,000</a:t>
            </a:r>
          </a:p>
        </p:txBody>
      </p:sp>
      <p:sp>
        <p:nvSpPr>
          <p:cNvPr id="60442" name="Text Box 17"/>
          <p:cNvSpPr txBox="1">
            <a:spLocks noChangeArrowheads="1"/>
          </p:cNvSpPr>
          <p:nvPr/>
        </p:nvSpPr>
        <p:spPr bwMode="auto">
          <a:xfrm>
            <a:off x="3733800" y="2573338"/>
            <a:ext cx="338138" cy="585787"/>
          </a:xfrm>
          <a:prstGeom prst="rect">
            <a:avLst/>
          </a:prstGeom>
          <a:noFill/>
          <a:ln w="9525">
            <a:noFill/>
            <a:miter lim="800000"/>
            <a:headEnd/>
            <a:tailEnd/>
          </a:ln>
        </p:spPr>
        <p:txBody>
          <a:bodyPr>
            <a:spAutoFit/>
          </a:bodyPr>
          <a:lstStyle/>
          <a:p>
            <a:pPr algn="ctr">
              <a:spcBef>
                <a:spcPct val="50000"/>
              </a:spcBef>
            </a:pPr>
            <a:r>
              <a:rPr lang="es-MX" sz="3200">
                <a:latin typeface="Impact" pitchFamily="34" charset="0"/>
              </a:rPr>
              <a:t>-</a:t>
            </a:r>
          </a:p>
        </p:txBody>
      </p:sp>
      <p:sp>
        <p:nvSpPr>
          <p:cNvPr id="60443" name="Text Box 18"/>
          <p:cNvSpPr txBox="1">
            <a:spLocks noChangeArrowheads="1"/>
          </p:cNvSpPr>
          <p:nvPr/>
        </p:nvSpPr>
        <p:spPr bwMode="auto">
          <a:xfrm>
            <a:off x="3733800" y="3975100"/>
            <a:ext cx="338138" cy="585788"/>
          </a:xfrm>
          <a:prstGeom prst="rect">
            <a:avLst/>
          </a:prstGeom>
          <a:noFill/>
          <a:ln w="9525">
            <a:noFill/>
            <a:miter lim="800000"/>
            <a:headEnd/>
            <a:tailEnd/>
          </a:ln>
        </p:spPr>
        <p:txBody>
          <a:bodyPr>
            <a:spAutoFit/>
          </a:bodyPr>
          <a:lstStyle/>
          <a:p>
            <a:pPr algn="ctr">
              <a:spcBef>
                <a:spcPct val="50000"/>
              </a:spcBef>
            </a:pPr>
            <a:r>
              <a:rPr lang="es-MX" sz="3200">
                <a:latin typeface="Impact" pitchFamily="34" charset="0"/>
              </a:rPr>
              <a:t>-</a:t>
            </a:r>
          </a:p>
        </p:txBody>
      </p:sp>
      <p:sp>
        <p:nvSpPr>
          <p:cNvPr id="60444" name="Text Box 19"/>
          <p:cNvSpPr txBox="1">
            <a:spLocks noChangeArrowheads="1"/>
          </p:cNvSpPr>
          <p:nvPr/>
        </p:nvSpPr>
        <p:spPr bwMode="auto">
          <a:xfrm>
            <a:off x="6062663" y="2574925"/>
            <a:ext cx="338137" cy="584200"/>
          </a:xfrm>
          <a:prstGeom prst="rect">
            <a:avLst/>
          </a:prstGeom>
          <a:noFill/>
          <a:ln w="9525">
            <a:noFill/>
            <a:miter lim="800000"/>
            <a:headEnd/>
            <a:tailEnd/>
          </a:ln>
        </p:spPr>
        <p:txBody>
          <a:bodyPr>
            <a:spAutoFit/>
          </a:bodyPr>
          <a:lstStyle/>
          <a:p>
            <a:pPr algn="ctr">
              <a:spcBef>
                <a:spcPct val="50000"/>
              </a:spcBef>
            </a:pPr>
            <a:r>
              <a:rPr lang="es-MX" sz="3200">
                <a:latin typeface="Impact" pitchFamily="34" charset="0"/>
              </a:rPr>
              <a:t>=</a:t>
            </a:r>
          </a:p>
        </p:txBody>
      </p:sp>
      <p:sp>
        <p:nvSpPr>
          <p:cNvPr id="60445" name="Text Box 20"/>
          <p:cNvSpPr txBox="1">
            <a:spLocks noChangeArrowheads="1"/>
          </p:cNvSpPr>
          <p:nvPr/>
        </p:nvSpPr>
        <p:spPr bwMode="auto">
          <a:xfrm>
            <a:off x="6062663" y="4052888"/>
            <a:ext cx="338137" cy="584200"/>
          </a:xfrm>
          <a:prstGeom prst="rect">
            <a:avLst/>
          </a:prstGeom>
          <a:noFill/>
          <a:ln w="9525">
            <a:noFill/>
            <a:miter lim="800000"/>
            <a:headEnd/>
            <a:tailEnd/>
          </a:ln>
        </p:spPr>
        <p:txBody>
          <a:bodyPr>
            <a:spAutoFit/>
          </a:bodyPr>
          <a:lstStyle/>
          <a:p>
            <a:pPr algn="ctr">
              <a:spcBef>
                <a:spcPct val="50000"/>
              </a:spcBef>
            </a:pPr>
            <a:r>
              <a:rPr lang="es-MX" sz="3200">
                <a:latin typeface="Impact" pitchFamily="34" charset="0"/>
              </a:rPr>
              <a:t>=</a:t>
            </a:r>
          </a:p>
        </p:txBody>
      </p:sp>
      <p:sp>
        <p:nvSpPr>
          <p:cNvPr id="37907" name="Oval 14"/>
          <p:cNvSpPr>
            <a:spLocks noChangeArrowheads="1"/>
          </p:cNvSpPr>
          <p:nvPr/>
        </p:nvSpPr>
        <p:spPr bwMode="auto">
          <a:xfrm>
            <a:off x="4364038" y="5165725"/>
            <a:ext cx="1350962" cy="1295400"/>
          </a:xfrm>
          <a:prstGeom prst="ellipse">
            <a:avLst/>
          </a:prstGeom>
          <a:solidFill>
            <a:srgbClr val="9900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$3,000</a:t>
            </a:r>
          </a:p>
        </p:txBody>
      </p:sp>
      <p:sp>
        <p:nvSpPr>
          <p:cNvPr id="37908" name="Oval 15"/>
          <p:cNvSpPr>
            <a:spLocks noChangeArrowheads="1"/>
          </p:cNvSpPr>
          <p:nvPr/>
        </p:nvSpPr>
        <p:spPr bwMode="auto">
          <a:xfrm>
            <a:off x="2154238" y="5165725"/>
            <a:ext cx="1350962" cy="1295400"/>
          </a:xfrm>
          <a:prstGeom prst="ellipse">
            <a:avLst/>
          </a:prstGeom>
          <a:solidFill>
            <a:srgbClr val="DE1A3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$35,000</a:t>
            </a:r>
          </a:p>
        </p:txBody>
      </p:sp>
      <p:sp>
        <p:nvSpPr>
          <p:cNvPr id="37909" name="Oval 16"/>
          <p:cNvSpPr>
            <a:spLocks noChangeArrowheads="1"/>
          </p:cNvSpPr>
          <p:nvPr/>
        </p:nvSpPr>
        <p:spPr bwMode="auto">
          <a:xfrm>
            <a:off x="6726238" y="5165725"/>
            <a:ext cx="1350962" cy="1295400"/>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dirty="0">
                <a:solidFill>
                  <a:schemeClr val="bg1"/>
                </a:solidFill>
              </a:rPr>
              <a:t>$32,000</a:t>
            </a:r>
          </a:p>
        </p:txBody>
      </p:sp>
      <p:sp>
        <p:nvSpPr>
          <p:cNvPr id="60455" name="Text Box 18"/>
          <p:cNvSpPr txBox="1">
            <a:spLocks noChangeArrowheads="1"/>
          </p:cNvSpPr>
          <p:nvPr/>
        </p:nvSpPr>
        <p:spPr bwMode="auto">
          <a:xfrm>
            <a:off x="3733800" y="5422900"/>
            <a:ext cx="338138" cy="585788"/>
          </a:xfrm>
          <a:prstGeom prst="rect">
            <a:avLst/>
          </a:prstGeom>
          <a:noFill/>
          <a:ln w="9525">
            <a:noFill/>
            <a:miter lim="800000"/>
            <a:headEnd/>
            <a:tailEnd/>
          </a:ln>
        </p:spPr>
        <p:txBody>
          <a:bodyPr>
            <a:spAutoFit/>
          </a:bodyPr>
          <a:lstStyle/>
          <a:p>
            <a:pPr algn="ctr">
              <a:spcBef>
                <a:spcPct val="50000"/>
              </a:spcBef>
            </a:pPr>
            <a:r>
              <a:rPr lang="es-MX" sz="3200">
                <a:latin typeface="Impact" pitchFamily="34" charset="0"/>
              </a:rPr>
              <a:t>-</a:t>
            </a:r>
          </a:p>
        </p:txBody>
      </p:sp>
      <p:sp>
        <p:nvSpPr>
          <p:cNvPr id="60456" name="Text Box 20"/>
          <p:cNvSpPr txBox="1">
            <a:spLocks noChangeArrowheads="1"/>
          </p:cNvSpPr>
          <p:nvPr/>
        </p:nvSpPr>
        <p:spPr bwMode="auto">
          <a:xfrm>
            <a:off x="6062663" y="5500688"/>
            <a:ext cx="338137" cy="584200"/>
          </a:xfrm>
          <a:prstGeom prst="rect">
            <a:avLst/>
          </a:prstGeom>
          <a:noFill/>
          <a:ln w="9525">
            <a:noFill/>
            <a:miter lim="800000"/>
            <a:headEnd/>
            <a:tailEnd/>
          </a:ln>
        </p:spPr>
        <p:txBody>
          <a:bodyPr>
            <a:spAutoFit/>
          </a:bodyPr>
          <a:lstStyle/>
          <a:p>
            <a:pPr algn="ctr">
              <a:spcBef>
                <a:spcPct val="50000"/>
              </a:spcBef>
            </a:pPr>
            <a:r>
              <a:rPr lang="es-MX" sz="3200">
                <a:latin typeface="Impact" pitchFamily="34" charset="0"/>
              </a:rPr>
              <a:t>=</a:t>
            </a:r>
          </a:p>
        </p:txBody>
      </p:sp>
      <p:sp>
        <p:nvSpPr>
          <p:cNvPr id="60457" name="TextBox 25"/>
          <p:cNvSpPr txBox="1">
            <a:spLocks noChangeArrowheads="1"/>
          </p:cNvSpPr>
          <p:nvPr/>
        </p:nvSpPr>
        <p:spPr bwMode="auto">
          <a:xfrm>
            <a:off x="754063" y="2239963"/>
            <a:ext cx="1150937" cy="1477962"/>
          </a:xfrm>
          <a:prstGeom prst="rect">
            <a:avLst/>
          </a:prstGeom>
          <a:noFill/>
          <a:ln w="9525">
            <a:noFill/>
            <a:miter lim="800000"/>
            <a:headEnd/>
            <a:tailEnd/>
          </a:ln>
        </p:spPr>
        <p:txBody>
          <a:bodyPr>
            <a:spAutoFit/>
          </a:bodyPr>
          <a:lstStyle/>
          <a:p>
            <a:pPr algn="ctr"/>
            <a:r>
              <a:rPr lang="en-US"/>
              <a:t>College </a:t>
            </a:r>
          </a:p>
          <a:p>
            <a:pPr algn="ctr"/>
            <a:r>
              <a:rPr lang="en-US" sz="7200"/>
              <a:t>A</a:t>
            </a:r>
          </a:p>
        </p:txBody>
      </p:sp>
      <p:sp>
        <p:nvSpPr>
          <p:cNvPr id="60458" name="TextBox 26"/>
          <p:cNvSpPr txBox="1">
            <a:spLocks noChangeArrowheads="1"/>
          </p:cNvSpPr>
          <p:nvPr/>
        </p:nvSpPr>
        <p:spPr bwMode="auto">
          <a:xfrm>
            <a:off x="769938" y="3621088"/>
            <a:ext cx="1150937" cy="1477962"/>
          </a:xfrm>
          <a:prstGeom prst="rect">
            <a:avLst/>
          </a:prstGeom>
          <a:noFill/>
          <a:ln w="9525">
            <a:noFill/>
            <a:miter lim="800000"/>
            <a:headEnd/>
            <a:tailEnd/>
          </a:ln>
        </p:spPr>
        <p:txBody>
          <a:bodyPr>
            <a:spAutoFit/>
          </a:bodyPr>
          <a:lstStyle/>
          <a:p>
            <a:pPr algn="ctr"/>
            <a:r>
              <a:rPr lang="en-US"/>
              <a:t>College </a:t>
            </a:r>
          </a:p>
          <a:p>
            <a:pPr algn="ctr"/>
            <a:r>
              <a:rPr lang="en-US" sz="7200"/>
              <a:t>B</a:t>
            </a:r>
          </a:p>
        </p:txBody>
      </p:sp>
      <p:sp>
        <p:nvSpPr>
          <p:cNvPr id="60459" name="TextBox 27"/>
          <p:cNvSpPr txBox="1">
            <a:spLocks noChangeArrowheads="1"/>
          </p:cNvSpPr>
          <p:nvPr/>
        </p:nvSpPr>
        <p:spPr bwMode="auto">
          <a:xfrm>
            <a:off x="731838" y="5062538"/>
            <a:ext cx="1149350" cy="1477962"/>
          </a:xfrm>
          <a:prstGeom prst="rect">
            <a:avLst/>
          </a:prstGeom>
          <a:noFill/>
          <a:ln w="9525">
            <a:noFill/>
            <a:miter lim="800000"/>
            <a:headEnd/>
            <a:tailEnd/>
          </a:ln>
        </p:spPr>
        <p:txBody>
          <a:bodyPr>
            <a:spAutoFit/>
          </a:bodyPr>
          <a:lstStyle/>
          <a:p>
            <a:pPr algn="ctr"/>
            <a:r>
              <a:rPr lang="en-US"/>
              <a:t>College </a:t>
            </a:r>
          </a:p>
          <a:p>
            <a:pPr algn="ctr"/>
            <a:r>
              <a:rPr lang="en-US" sz="7200"/>
              <a:t>C</a:t>
            </a:r>
          </a:p>
        </p:txBody>
      </p:sp>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30</a:t>
            </a:fld>
            <a:endParaRPr lang="es-MX"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smtClean="0"/>
              <a:t>Financial Aid Awards</a:t>
            </a:r>
          </a:p>
        </p:txBody>
      </p:sp>
      <p:sp>
        <p:nvSpPr>
          <p:cNvPr id="2" name="Slide Number Placeholder 1"/>
          <p:cNvSpPr>
            <a:spLocks noGrp="1"/>
          </p:cNvSpPr>
          <p:nvPr>
            <p:ph type="sldNum" sz="quarter" idx="10"/>
          </p:nvPr>
        </p:nvSpPr>
        <p:spPr/>
        <p:txBody>
          <a:bodyPr/>
          <a:lstStyle/>
          <a:p>
            <a:pPr>
              <a:defRPr/>
            </a:pPr>
            <a:fld id="{0BC245A3-9D73-4390-8FB3-6C53FA3D3D02}" type="slidenum">
              <a:rPr lang="es-MX" smtClean="0"/>
              <a:pPr>
                <a:defRPr/>
              </a:pPr>
              <a:t>31</a:t>
            </a:fld>
            <a:endParaRPr lang="es-MX" dirty="0"/>
          </a:p>
        </p:txBody>
      </p:sp>
      <p:sp>
        <p:nvSpPr>
          <p:cNvPr id="45059" name="Rectangle 3"/>
          <p:cNvSpPr>
            <a:spLocks noGrp="1" noChangeArrowheads="1"/>
          </p:cNvSpPr>
          <p:nvPr>
            <p:ph type="body" sz="quarter" idx="4294967295"/>
          </p:nvPr>
        </p:nvSpPr>
        <p:spPr>
          <a:xfrm>
            <a:off x="259710" y="1086295"/>
            <a:ext cx="8229600" cy="482600"/>
          </a:xfrm>
        </p:spPr>
        <p:txBody>
          <a:bodyPr/>
          <a:lstStyle/>
          <a:p>
            <a:pPr marL="0" indent="0" eaLnBrk="1" hangingPunct="1">
              <a:buFontTx/>
              <a:buNone/>
              <a:defRPr/>
            </a:pPr>
            <a:r>
              <a:rPr lang="en-US" dirty="0" smtClean="0"/>
              <a:t>The financial aid administrator at the college will </a:t>
            </a:r>
            <a:r>
              <a:rPr lang="en-US" sz="3200" i="1" dirty="0" smtClean="0"/>
              <a:t>package</a:t>
            </a:r>
            <a:r>
              <a:rPr lang="en-US" dirty="0" smtClean="0"/>
              <a:t> all available aid and send an </a:t>
            </a:r>
            <a:r>
              <a:rPr lang="en-US" sz="3200" i="1" dirty="0" smtClean="0"/>
              <a:t>award offer</a:t>
            </a:r>
            <a:r>
              <a:rPr lang="en-US" dirty="0" smtClean="0"/>
              <a:t> for consideration.</a:t>
            </a:r>
          </a:p>
          <a:p>
            <a:pPr marL="52388" indent="-52388" eaLnBrk="1" hangingPunct="1">
              <a:buFontTx/>
              <a:buNone/>
              <a:defRPr/>
            </a:pPr>
            <a:endParaRPr lang="en-US" dirty="0" smtClean="0"/>
          </a:p>
          <a:p>
            <a:pPr marL="52388" indent="-52388" eaLnBrk="1" hangingPunct="1">
              <a:buFontTx/>
              <a:buNone/>
              <a:defRPr/>
            </a:pPr>
            <a:endParaRPr lang="en-US" dirty="0" smtClean="0"/>
          </a:p>
          <a:p>
            <a:pPr marL="52388" indent="-52388" eaLnBrk="1" hangingPunct="1">
              <a:buFontTx/>
              <a:buNone/>
              <a:defRPr/>
            </a:pPr>
            <a:endParaRPr lang="en-US" dirty="0" smtClean="0"/>
          </a:p>
          <a:p>
            <a:pPr marL="52388" indent="-52388" eaLnBrk="1" hangingPunct="1">
              <a:buFontTx/>
              <a:buNone/>
              <a:defRPr/>
            </a:pPr>
            <a:endParaRPr lang="en-US" dirty="0" smtClean="0"/>
          </a:p>
          <a:p>
            <a:pPr marL="52388" indent="-52388" eaLnBrk="1" hangingPunct="1">
              <a:buFontTx/>
              <a:buNone/>
              <a:defRPr/>
            </a:pPr>
            <a:r>
              <a:rPr lang="en-US" sz="2000" dirty="0" smtClean="0"/>
              <a:t>	</a:t>
            </a:r>
          </a:p>
          <a:p>
            <a:pPr marL="52388" indent="-52388" eaLnBrk="1" hangingPunct="1">
              <a:buFontTx/>
              <a:buNone/>
              <a:defRPr/>
            </a:pPr>
            <a:r>
              <a:rPr lang="en-US" sz="3200" i="1" dirty="0" smtClean="0">
                <a:solidFill>
                  <a:srgbClr val="C00000"/>
                </a:solidFill>
              </a:rPr>
              <a:t>Goal:</a:t>
            </a:r>
            <a:r>
              <a:rPr lang="en-US" sz="3200" dirty="0" smtClean="0">
                <a:solidFill>
                  <a:srgbClr val="C00000"/>
                </a:solidFill>
              </a:rPr>
              <a:t>  To meet a student’s need.</a:t>
            </a:r>
          </a:p>
          <a:p>
            <a:pPr marL="519113" indent="-519113">
              <a:spcBef>
                <a:spcPts val="0"/>
              </a:spcBef>
              <a:buClr>
                <a:srgbClr val="C00000"/>
              </a:buClr>
              <a:buSzPct val="150000"/>
              <a:buFont typeface="Arial" pitchFamily="34" charset="0"/>
              <a:buChar char="•"/>
              <a:defRPr/>
            </a:pPr>
            <a:r>
              <a:rPr lang="en-US" sz="2000" b="0" dirty="0" smtClean="0"/>
              <a:t>New information creates </a:t>
            </a:r>
            <a:r>
              <a:rPr lang="en-US" sz="2000" b="0" i="1" dirty="0" smtClean="0"/>
              <a:t>changes</a:t>
            </a:r>
            <a:r>
              <a:rPr lang="en-US" sz="2000" b="0" dirty="0" smtClean="0"/>
              <a:t>.</a:t>
            </a:r>
          </a:p>
          <a:p>
            <a:pPr marL="519113" indent="-519113">
              <a:spcBef>
                <a:spcPts val="0"/>
              </a:spcBef>
              <a:buClr>
                <a:srgbClr val="C00000"/>
              </a:buClr>
              <a:buSzPct val="150000"/>
              <a:buFont typeface="Arial" pitchFamily="34" charset="0"/>
              <a:buChar char="•"/>
              <a:defRPr/>
            </a:pPr>
            <a:r>
              <a:rPr lang="en-US" sz="2000" b="0" dirty="0" smtClean="0"/>
              <a:t>When packaging need based-aid, students must have need and all sources of aid must be considered.</a:t>
            </a:r>
          </a:p>
          <a:p>
            <a:pPr marL="519113" indent="-519113">
              <a:spcBef>
                <a:spcPts val="0"/>
              </a:spcBef>
              <a:buClr>
                <a:srgbClr val="C00000"/>
              </a:buClr>
              <a:buSzPct val="150000"/>
              <a:buFont typeface="Arial" pitchFamily="34" charset="0"/>
              <a:buChar char="•"/>
              <a:defRPr/>
            </a:pPr>
            <a:r>
              <a:rPr lang="en-US" sz="2000" b="0" dirty="0" smtClean="0"/>
              <a:t>The total of all sources of aid may not exceed </a:t>
            </a:r>
            <a:r>
              <a:rPr lang="en-US" sz="2000" b="0" i="1" dirty="0" smtClean="0"/>
              <a:t>cost of attendance </a:t>
            </a:r>
            <a:r>
              <a:rPr lang="en-US" sz="2000" b="0" dirty="0" smtClean="0"/>
              <a:t>(COA).</a:t>
            </a:r>
          </a:p>
          <a:p>
            <a:pPr marL="52388" indent="-52388" eaLnBrk="1" hangingPunct="1">
              <a:buFontTx/>
              <a:buNone/>
              <a:defRPr/>
            </a:pPr>
            <a:endParaRPr lang="en-US" sz="2000" b="0" dirty="0" smtClean="0"/>
          </a:p>
          <a:p>
            <a:pPr marL="52388" indent="-52388" eaLnBrk="1" hangingPunct="1">
              <a:buFont typeface="Arial" pitchFamily="34" charset="0"/>
              <a:buNone/>
              <a:defRPr/>
            </a:pPr>
            <a:endParaRPr lang="en-US" sz="2000" b="0" dirty="0" smtClean="0"/>
          </a:p>
        </p:txBody>
      </p:sp>
      <p:graphicFrame>
        <p:nvGraphicFramePr>
          <p:cNvPr id="45088" name="Group 32"/>
          <p:cNvGraphicFramePr>
            <a:graphicFrameLocks noGrp="1"/>
          </p:cNvGraphicFramePr>
          <p:nvPr>
            <p:extLst>
              <p:ext uri="{D42A27DB-BD31-4B8C-83A1-F6EECF244321}">
                <p14:modId xmlns:p14="http://schemas.microsoft.com/office/powerpoint/2010/main" val="3995512315"/>
              </p:ext>
            </p:extLst>
          </p:nvPr>
        </p:nvGraphicFramePr>
        <p:xfrm>
          <a:off x="1768475" y="2276850"/>
          <a:ext cx="6956455" cy="1920240"/>
        </p:xfrm>
        <a:graphic>
          <a:graphicData uri="http://schemas.openxmlformats.org/drawingml/2006/table">
            <a:tbl>
              <a:tblPr/>
              <a:tblGrid>
                <a:gridCol w="3446062"/>
                <a:gridCol w="3510393"/>
              </a:tblGrid>
              <a:tr h="488597">
                <a:tc>
                  <a:txBody>
                    <a:bodyPr/>
                    <a:lstStyle/>
                    <a:p>
                      <a:pPr marL="342900" marR="0" lvl="0" indent="-342900" algn="l" defTabSz="914400" rtl="0" eaLnBrk="1" fontAlgn="base" latinLnBrk="0" hangingPunct="1">
                        <a:lnSpc>
                          <a:spcPct val="100000"/>
                        </a:lnSpc>
                        <a:spcBef>
                          <a:spcPct val="50000"/>
                        </a:spcBef>
                        <a:spcAft>
                          <a:spcPct val="0"/>
                        </a:spcAft>
                        <a:buClr>
                          <a:schemeClr val="tx1"/>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What is the total </a:t>
                      </a:r>
                      <a:r>
                        <a:rPr kumimoji="0" lang="en-US" sz="1800" b="0" i="1" u="none" strike="noStrike" cap="none" normalizeH="0" baseline="0" dirty="0" smtClean="0">
                          <a:ln>
                            <a:noFill/>
                          </a:ln>
                          <a:solidFill>
                            <a:schemeClr val="tx1"/>
                          </a:solidFill>
                          <a:effectLst/>
                          <a:latin typeface="Arial" charset="0"/>
                        </a:rPr>
                        <a:t>cost of attendance</a:t>
                      </a:r>
                      <a:r>
                        <a:rPr kumimoji="0" lang="en-US" sz="1800" b="0" i="0" u="none" strike="noStrike" cap="none" normalizeH="0" baseline="0" dirty="0" smtClean="0">
                          <a:ln>
                            <a:noFill/>
                          </a:ln>
                          <a:solidFill>
                            <a:schemeClr val="tx1"/>
                          </a:solidFill>
                          <a:effectLst/>
                          <a:latin typeface="Arial" charset="0"/>
                        </a:rPr>
                        <a:t>?</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DEAE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Arial" charset="0"/>
                        </a:rPr>
                        <a:t>What is the </a:t>
                      </a:r>
                      <a:r>
                        <a:rPr kumimoji="0" lang="en-US" sz="1800" b="0" i="1" u="none" strike="noStrike" cap="none" normalizeH="0" baseline="0" dirty="0" smtClean="0">
                          <a:ln>
                            <a:noFill/>
                          </a:ln>
                          <a:solidFill>
                            <a:srgbClr val="000000"/>
                          </a:solidFill>
                          <a:effectLst/>
                          <a:latin typeface="Arial" charset="0"/>
                        </a:rPr>
                        <a:t>Expected Family Contribution</a:t>
                      </a:r>
                      <a:r>
                        <a:rPr kumimoji="0" lang="en-US" sz="1800" b="0" i="0" u="none" strike="noStrike" cap="none" normalizeH="0" baseline="0" dirty="0" smtClean="0">
                          <a:ln>
                            <a:noFill/>
                          </a:ln>
                          <a:solidFill>
                            <a:srgbClr val="000000"/>
                          </a:solidFill>
                          <a:effectLst/>
                          <a:latin typeface="Arial" charset="0"/>
                        </a:rPr>
                        <a:t>?</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EDEAEA"/>
                    </a:solidFill>
                  </a:tcPr>
                </a:tc>
              </a:tr>
              <a:tr h="324282">
                <a:tc>
                  <a:txBody>
                    <a:bodyPr/>
                    <a:lstStyle/>
                    <a:p>
                      <a:pPr marL="342900" marR="0" lvl="0" indent="-342900" algn="l" defTabSz="914400" rtl="0" eaLnBrk="1" fontAlgn="base" latinLnBrk="0" hangingPunct="1">
                        <a:lnSpc>
                          <a:spcPct val="100000"/>
                        </a:lnSpc>
                        <a:spcBef>
                          <a:spcPct val="0"/>
                        </a:spcBef>
                        <a:spcAft>
                          <a:spcPct val="0"/>
                        </a:spcAft>
                        <a:buClr>
                          <a:schemeClr val="tx1"/>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What is a student’s financial aid </a:t>
                      </a:r>
                      <a:r>
                        <a:rPr kumimoji="0" lang="en-US" sz="1800" b="0" i="1" u="none" strike="noStrike" cap="none" normalizeH="0" baseline="0" dirty="0" smtClean="0">
                          <a:ln>
                            <a:noFill/>
                          </a:ln>
                          <a:solidFill>
                            <a:schemeClr val="tx1"/>
                          </a:solidFill>
                          <a:effectLst/>
                          <a:latin typeface="Arial" charset="0"/>
                        </a:rPr>
                        <a:t>eligibility</a:t>
                      </a:r>
                      <a:r>
                        <a:rPr kumimoji="0" lang="en-US" sz="1800" b="0" i="0" u="none" strike="noStrike" cap="none" normalizeH="0" baseline="0" dirty="0" smtClean="0">
                          <a:ln>
                            <a:noFill/>
                          </a:ln>
                          <a:solidFill>
                            <a:schemeClr val="tx1"/>
                          </a:solidFill>
                          <a:effectLst/>
                          <a:latin typeface="Arial" charset="0"/>
                        </a:rPr>
                        <a:t>?</a:t>
                      </a:r>
                    </a:p>
                  </a:txBody>
                  <a:tcPr anchor="ctr" horzOverflow="overflow">
                    <a:lnL cap="flat">
                      <a:noFill/>
                    </a:lnL>
                    <a:lnR>
                      <a:noFill/>
                    </a:lnR>
                    <a:lnT>
                      <a:noFill/>
                    </a:lnT>
                    <a:lnB>
                      <a:noFill/>
                    </a:lnB>
                    <a:lnTlToBr>
                      <a:noFill/>
                    </a:lnTlToBr>
                    <a:lnBlToTr>
                      <a:noFill/>
                    </a:lnBlToTr>
                    <a:solidFill>
                      <a:srgbClr val="D9D2D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rgbClr val="000000"/>
                          </a:solidFill>
                          <a:effectLst/>
                          <a:latin typeface="Arial" charset="0"/>
                        </a:rPr>
                        <a:t>What </a:t>
                      </a:r>
                      <a:r>
                        <a:rPr kumimoji="0" lang="en-US" sz="1800" b="0" i="1" u="none" strike="noStrike" cap="none" normalizeH="0" baseline="0" dirty="0" smtClean="0">
                          <a:ln>
                            <a:noFill/>
                          </a:ln>
                          <a:solidFill>
                            <a:srgbClr val="000000"/>
                          </a:solidFill>
                          <a:effectLst/>
                          <a:latin typeface="Arial" charset="0"/>
                        </a:rPr>
                        <a:t>types of financial aid </a:t>
                      </a:r>
                      <a:r>
                        <a:rPr kumimoji="0" lang="en-US" sz="1800" b="0" i="0" u="none" strike="noStrike" cap="none" normalizeH="0" baseline="0" dirty="0" smtClean="0">
                          <a:ln>
                            <a:noFill/>
                          </a:ln>
                          <a:solidFill>
                            <a:srgbClr val="000000"/>
                          </a:solidFill>
                          <a:effectLst/>
                          <a:latin typeface="Arial" charset="0"/>
                        </a:rPr>
                        <a:t>are included?</a:t>
                      </a:r>
                    </a:p>
                  </a:txBody>
                  <a:tcPr anchor="ctr" horzOverflow="overflow">
                    <a:lnL>
                      <a:noFill/>
                    </a:lnL>
                    <a:lnR cap="flat">
                      <a:noFill/>
                    </a:lnR>
                    <a:lnT>
                      <a:noFill/>
                    </a:lnT>
                    <a:lnB>
                      <a:noFill/>
                    </a:lnB>
                    <a:lnTlToBr>
                      <a:noFill/>
                    </a:lnTlToBr>
                    <a:lnBlToTr>
                      <a:noFill/>
                    </a:lnBlToTr>
                    <a:solidFill>
                      <a:srgbClr val="D9D2D2"/>
                    </a:solidFill>
                  </a:tcPr>
                </a:tc>
              </a:tr>
              <a:tr h="488597">
                <a:tc>
                  <a:txBody>
                    <a:bodyPr/>
                    <a:lstStyle/>
                    <a:p>
                      <a:pPr marL="342900" marR="0" lvl="0" indent="-342900" algn="l" defTabSz="914400" rtl="0" eaLnBrk="1" fontAlgn="base" latinLnBrk="0" hangingPunct="1">
                        <a:lnSpc>
                          <a:spcPct val="100000"/>
                        </a:lnSpc>
                        <a:spcBef>
                          <a:spcPct val="0"/>
                        </a:spcBef>
                        <a:spcAft>
                          <a:spcPct val="0"/>
                        </a:spcAft>
                        <a:buClr>
                          <a:schemeClr val="tx1"/>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Was </a:t>
                      </a:r>
                      <a:r>
                        <a:rPr kumimoji="0" lang="en-US" sz="1800" b="0" i="1" u="none" strike="noStrike" cap="none" normalizeH="0" baseline="0" dirty="0" smtClean="0">
                          <a:ln>
                            <a:noFill/>
                          </a:ln>
                          <a:solidFill>
                            <a:schemeClr val="tx1"/>
                          </a:solidFill>
                          <a:effectLst/>
                          <a:latin typeface="Arial" charset="0"/>
                        </a:rPr>
                        <a:t>financial need </a:t>
                      </a:r>
                      <a:r>
                        <a:rPr kumimoji="0" lang="en-US" sz="1800" b="0" i="0" u="none" strike="noStrike" cap="none" normalizeH="0" baseline="0" dirty="0" smtClean="0">
                          <a:ln>
                            <a:noFill/>
                          </a:ln>
                          <a:solidFill>
                            <a:schemeClr val="tx1"/>
                          </a:solidFill>
                          <a:effectLst/>
                          <a:latin typeface="Arial" charset="0"/>
                        </a:rPr>
                        <a:t>met?</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DEAE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dirty="0" smtClean="0">
                          <a:ln>
                            <a:noFill/>
                          </a:ln>
                          <a:solidFill>
                            <a:srgbClr val="C00000"/>
                          </a:solidFill>
                          <a:effectLst/>
                          <a:latin typeface="Arial" charset="0"/>
                        </a:rPr>
                        <a:t>What is the </a:t>
                      </a:r>
                      <a:r>
                        <a:rPr kumimoji="0" lang="en-US" sz="1800" b="1" i="1" u="none" strike="noStrike" cap="none" normalizeH="0" baseline="0" dirty="0" smtClean="0">
                          <a:ln>
                            <a:noFill/>
                          </a:ln>
                          <a:solidFill>
                            <a:srgbClr val="C00000"/>
                          </a:solidFill>
                          <a:effectLst/>
                          <a:latin typeface="Arial" charset="0"/>
                        </a:rPr>
                        <a:t>out-of-pocket </a:t>
                      </a:r>
                      <a:r>
                        <a:rPr kumimoji="0" lang="en-US" sz="1800" b="1" i="0" u="none" strike="noStrike" cap="none" normalizeH="0" baseline="0" dirty="0" smtClean="0">
                          <a:ln>
                            <a:noFill/>
                          </a:ln>
                          <a:solidFill>
                            <a:srgbClr val="C00000"/>
                          </a:solidFill>
                          <a:effectLst/>
                          <a:latin typeface="Arial" charset="0"/>
                        </a:rPr>
                        <a:t>cost?</a:t>
                      </a:r>
                      <a:endParaRPr kumimoji="0" lang="en-US" sz="1800" b="0" i="0" u="none" strike="noStrike" cap="none" normalizeH="0" baseline="0" dirty="0" smtClean="0">
                        <a:ln>
                          <a:noFill/>
                        </a:ln>
                        <a:solidFill>
                          <a:srgbClr val="C00000"/>
                        </a:solidFill>
                        <a:effectLst/>
                        <a:latin typeface="Arial" charset="0"/>
                      </a:endParaRP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EDEAEA"/>
                    </a:solidFill>
                  </a:tcPr>
                </a:tc>
              </a:tr>
            </a:tbl>
          </a:graphicData>
        </a:graphic>
      </p:graphicFrame>
      <p:pic>
        <p:nvPicPr>
          <p:cNvPr id="6" name="Picture 4">
            <a:hlinkClick r:id="rId3" action="ppaction://hlinkfile"/>
          </p:cNvPr>
          <p:cNvPicPr>
            <a:picLocks noChangeAspect="1" noChangeArrowheads="1"/>
          </p:cNvPicPr>
          <p:nvPr/>
        </p:nvPicPr>
        <p:blipFill>
          <a:blip r:embed="rId4" cstate="print"/>
          <a:srcRect/>
          <a:stretch>
            <a:fillRect/>
          </a:stretch>
        </p:blipFill>
        <p:spPr bwMode="auto">
          <a:xfrm rot="21323858">
            <a:off x="276057" y="2178427"/>
            <a:ext cx="1460500" cy="2108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28" name="Group 16"/>
          <p:cNvGraphicFramePr>
            <a:graphicFrameLocks noGrp="1"/>
          </p:cNvGraphicFramePr>
          <p:nvPr/>
        </p:nvGraphicFramePr>
        <p:xfrm>
          <a:off x="461963" y="1316038"/>
          <a:ext cx="8227160" cy="4956885"/>
        </p:xfrm>
        <a:graphic>
          <a:graphicData uri="http://schemas.openxmlformats.org/drawingml/2006/table">
            <a:tbl>
              <a:tblPr/>
              <a:tblGrid>
                <a:gridCol w="8227160"/>
              </a:tblGrid>
              <a:tr h="703452">
                <a:tc>
                  <a:txBody>
                    <a:bodyPr/>
                    <a:lstStyle/>
                    <a:p>
                      <a:pPr marL="57150" marR="0" lvl="0" indent="-57150" algn="l" defTabSz="914400" rtl="0" eaLnBrk="1" fontAlgn="base" latinLnBrk="0" hangingPunct="1">
                        <a:lnSpc>
                          <a:spcPct val="130000"/>
                        </a:lnSpc>
                        <a:spcBef>
                          <a:spcPct val="0"/>
                        </a:spcBef>
                        <a:spcAft>
                          <a:spcPts val="800"/>
                        </a:spcAft>
                        <a:buClrTx/>
                        <a:buSzTx/>
                        <a:buFontTx/>
                        <a:buNone/>
                        <a:tabLst/>
                      </a:pPr>
                      <a:r>
                        <a:rPr kumimoji="0" lang="en-US" sz="2800" b="0" i="0" u="none" strike="noStrike" cap="none" normalizeH="0" baseline="0" dirty="0" smtClean="0">
                          <a:ln>
                            <a:noFill/>
                          </a:ln>
                          <a:solidFill>
                            <a:srgbClr val="FFFFFF"/>
                          </a:solidFill>
                          <a:effectLst/>
                          <a:latin typeface="Impact" pitchFamily="34" charset="0"/>
                        </a:rPr>
                        <a:t>Other things to know about applying for financial aid:</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526424">
                <a:tc>
                  <a:txBody>
                    <a:bodyPr/>
                    <a:lstStyle/>
                    <a:p>
                      <a:pPr marL="517525" marR="0" lvl="0" indent="-517525" algn="l" defTabSz="914400" rtl="0" eaLnBrk="1" fontAlgn="base" latinLnBrk="0" hangingPunct="1">
                        <a:lnSpc>
                          <a:spcPct val="130000"/>
                        </a:lnSpc>
                        <a:spcBef>
                          <a:spcPct val="0"/>
                        </a:spcBef>
                        <a:spcAft>
                          <a:spcPts val="800"/>
                        </a:spcAft>
                        <a:buClr>
                          <a:srgbClr val="C00000"/>
                        </a:buClr>
                        <a:buSzPct val="200000"/>
                        <a:buFont typeface="Arial" pitchFamily="34" charset="0"/>
                        <a:buChar char="•"/>
                        <a:tabLst/>
                      </a:pPr>
                      <a:r>
                        <a:rPr kumimoji="0" lang="en-US" sz="2200" b="0" i="0" u="none" strike="noStrike" cap="none" normalizeH="0" baseline="0" dirty="0" smtClean="0">
                          <a:ln>
                            <a:noFill/>
                          </a:ln>
                          <a:solidFill>
                            <a:srgbClr val="000000"/>
                          </a:solidFill>
                          <a:effectLst/>
                          <a:latin typeface="Arial" charset="0"/>
                        </a:rPr>
                        <a:t>Apply early!</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763239">
                <a:tc>
                  <a:txBody>
                    <a:bodyPr/>
                    <a:lstStyle/>
                    <a:p>
                      <a:pPr marL="457200" marR="0" lvl="0" indent="-457200" algn="l" defTabSz="914400" rtl="0" eaLnBrk="1" fontAlgn="base" latinLnBrk="0" hangingPunct="1">
                        <a:lnSpc>
                          <a:spcPct val="90000"/>
                        </a:lnSpc>
                        <a:spcBef>
                          <a:spcPct val="0"/>
                        </a:spcBef>
                        <a:spcAft>
                          <a:spcPts val="800"/>
                        </a:spcAft>
                        <a:buClr>
                          <a:srgbClr val="C00000"/>
                        </a:buClr>
                        <a:buSzPct val="200000"/>
                        <a:buFont typeface="Arial" pitchFamily="34" charset="0"/>
                        <a:buChar char="•"/>
                        <a:tabLst/>
                      </a:pPr>
                      <a:r>
                        <a:rPr kumimoji="0" lang="en-US" sz="2200" b="0" i="0" u="none" strike="noStrike" cap="none" normalizeH="0" baseline="0" dirty="0" smtClean="0">
                          <a:ln>
                            <a:noFill/>
                          </a:ln>
                          <a:solidFill>
                            <a:srgbClr val="000000"/>
                          </a:solidFill>
                          <a:effectLst/>
                          <a:latin typeface="Arial" charset="0"/>
                        </a:rPr>
                        <a:t>Information reported on a FAFSA is confidential and is used ONLY to determine financial aid eligibility.</a:t>
                      </a:r>
                    </a:p>
                  </a:txBody>
                  <a:tcPr horzOverflow="overflow">
                    <a:lnL>
                      <a:noFill/>
                    </a:lnL>
                    <a:lnR>
                      <a:noFill/>
                    </a:lnR>
                    <a:lnT>
                      <a:noFill/>
                    </a:lnT>
                    <a:lnB>
                      <a:noFill/>
                    </a:lnB>
                    <a:lnTlToBr>
                      <a:noFill/>
                    </a:lnTlToBr>
                    <a:lnBlToTr>
                      <a:noFill/>
                    </a:lnBlToTr>
                    <a:noFill/>
                  </a:tcPr>
                </a:tc>
              </a:tr>
              <a:tr h="905860">
                <a:tc>
                  <a:txBody>
                    <a:bodyPr/>
                    <a:lstStyle/>
                    <a:p>
                      <a:pPr marL="457200" marR="0" lvl="0" indent="-457200" algn="l" defTabSz="914400" rtl="0" eaLnBrk="1" fontAlgn="base" latinLnBrk="0" hangingPunct="1">
                        <a:lnSpc>
                          <a:spcPct val="90000"/>
                        </a:lnSpc>
                        <a:spcBef>
                          <a:spcPct val="0"/>
                        </a:spcBef>
                        <a:spcAft>
                          <a:spcPts val="800"/>
                        </a:spcAft>
                        <a:buClr>
                          <a:srgbClr val="C00000"/>
                        </a:buClr>
                        <a:buSzPct val="200000"/>
                        <a:buFont typeface="Arial" pitchFamily="34" charset="0"/>
                        <a:buChar char="•"/>
                        <a:tabLst/>
                      </a:pPr>
                      <a:r>
                        <a:rPr kumimoji="0" lang="en-US" sz="2200" b="0" i="0" u="none" strike="noStrike" cap="none" normalizeH="0" baseline="0" dirty="0" smtClean="0">
                          <a:ln>
                            <a:noFill/>
                          </a:ln>
                          <a:solidFill>
                            <a:srgbClr val="000000"/>
                          </a:solidFill>
                          <a:effectLst/>
                          <a:latin typeface="Arial" charset="0"/>
                        </a:rPr>
                        <a:t>A student may be asked to submit documentation to the financial aid office for </a:t>
                      </a:r>
                      <a:r>
                        <a:rPr kumimoji="0" lang="en-US" sz="3200" b="1" i="0" u="none" strike="noStrike" cap="none" normalizeH="0" baseline="0" dirty="0" smtClean="0">
                          <a:ln>
                            <a:noFill/>
                          </a:ln>
                          <a:solidFill>
                            <a:srgbClr val="C00000"/>
                          </a:solidFill>
                          <a:effectLst/>
                          <a:latin typeface="Arial" charset="0"/>
                        </a:rPr>
                        <a:t>verification</a:t>
                      </a:r>
                      <a:r>
                        <a:rPr kumimoji="0" lang="en-US" sz="2200" b="1" i="0" u="none" strike="noStrike" cap="none" normalizeH="0" baseline="0" dirty="0" smtClean="0">
                          <a:ln>
                            <a:noFill/>
                          </a:ln>
                          <a:solidFill>
                            <a:srgbClr val="000000"/>
                          </a:solidFill>
                          <a:effectLst/>
                          <a:latin typeface="Arial" charset="0"/>
                        </a:rPr>
                        <a:t> </a:t>
                      </a:r>
                      <a:r>
                        <a:rPr kumimoji="0" lang="en-US" sz="2200" b="0" i="0" u="none" strike="noStrike" cap="none" normalizeH="0" baseline="0" dirty="0" smtClean="0">
                          <a:ln>
                            <a:noFill/>
                          </a:ln>
                          <a:solidFill>
                            <a:srgbClr val="000000"/>
                          </a:solidFill>
                          <a:effectLst/>
                          <a:latin typeface="Arial" charset="0"/>
                        </a:rPr>
                        <a:t>purposes.</a:t>
                      </a:r>
                    </a:p>
                  </a:txBody>
                  <a:tcPr horzOverflow="overflow">
                    <a:lnL>
                      <a:noFill/>
                    </a:lnL>
                    <a:lnR>
                      <a:noFill/>
                    </a:lnR>
                    <a:lnT>
                      <a:noFill/>
                    </a:lnT>
                    <a:lnB>
                      <a:noFill/>
                    </a:lnB>
                    <a:lnTlToBr>
                      <a:noFill/>
                    </a:lnTlToBr>
                    <a:lnBlToTr>
                      <a:noFill/>
                    </a:lnBlToTr>
                    <a:solidFill>
                      <a:srgbClr val="E7E7E7"/>
                    </a:solidFill>
                  </a:tcPr>
                </a:tc>
              </a:tr>
              <a:tr h="428379">
                <a:tc>
                  <a:txBody>
                    <a:bodyPr/>
                    <a:lstStyle/>
                    <a:p>
                      <a:pPr marL="517525" marR="0" lvl="0" indent="-517525" algn="l" defTabSz="914400" rtl="0" eaLnBrk="1" fontAlgn="base" latinLnBrk="0" hangingPunct="1">
                        <a:lnSpc>
                          <a:spcPct val="90000"/>
                        </a:lnSpc>
                        <a:spcBef>
                          <a:spcPct val="0"/>
                        </a:spcBef>
                        <a:spcAft>
                          <a:spcPts val="800"/>
                        </a:spcAft>
                        <a:buClr>
                          <a:srgbClr val="C00000"/>
                        </a:buClr>
                        <a:buSzPct val="200000"/>
                        <a:buFont typeface="Arial" pitchFamily="34" charset="0"/>
                        <a:buChar char="•"/>
                        <a:tabLst/>
                      </a:pPr>
                      <a:r>
                        <a:rPr kumimoji="0" lang="en-US" sz="2200" b="0" i="0" u="none" strike="noStrike" cap="none" normalizeH="0" baseline="0" dirty="0" smtClean="0">
                          <a:ln>
                            <a:noFill/>
                          </a:ln>
                          <a:solidFill>
                            <a:srgbClr val="000000"/>
                          </a:solidFill>
                          <a:effectLst/>
                          <a:latin typeface="Arial" charset="0"/>
                        </a:rPr>
                        <a:t>Supplemental applications or forms may be required.</a:t>
                      </a:r>
                    </a:p>
                  </a:txBody>
                  <a:tcPr horzOverflow="overflow">
                    <a:lnL>
                      <a:noFill/>
                    </a:lnL>
                    <a:lnR>
                      <a:noFill/>
                    </a:lnR>
                    <a:lnT>
                      <a:noFill/>
                    </a:lnT>
                    <a:lnB>
                      <a:noFill/>
                    </a:lnB>
                    <a:lnTlToBr>
                      <a:noFill/>
                    </a:lnTlToBr>
                    <a:lnBlToTr>
                      <a:noFill/>
                    </a:lnBlToTr>
                    <a:noFill/>
                  </a:tcPr>
                </a:tc>
              </a:tr>
              <a:tr h="574043">
                <a:tc>
                  <a:txBody>
                    <a:bodyPr/>
                    <a:lstStyle/>
                    <a:p>
                      <a:pPr marL="517525" marR="0" lvl="0" indent="-517525" algn="l" defTabSz="914400" rtl="0" eaLnBrk="1" fontAlgn="base" latinLnBrk="0" hangingPunct="1">
                        <a:lnSpc>
                          <a:spcPct val="130000"/>
                        </a:lnSpc>
                        <a:spcBef>
                          <a:spcPct val="0"/>
                        </a:spcBef>
                        <a:spcAft>
                          <a:spcPts val="800"/>
                        </a:spcAft>
                        <a:buClr>
                          <a:srgbClr val="C00000"/>
                        </a:buClr>
                        <a:buSzPct val="200000"/>
                        <a:buFont typeface="Arial" pitchFamily="34" charset="0"/>
                        <a:buChar char="•"/>
                        <a:tabLst/>
                      </a:pPr>
                      <a:r>
                        <a:rPr kumimoji="0" lang="en-US" sz="2200" b="0" i="0" u="none" strike="noStrike" cap="none" normalizeH="0" baseline="0" dirty="0" smtClean="0">
                          <a:ln>
                            <a:noFill/>
                          </a:ln>
                          <a:solidFill>
                            <a:srgbClr val="000000"/>
                          </a:solidFill>
                          <a:effectLst/>
                          <a:latin typeface="Arial" charset="0"/>
                        </a:rPr>
                        <a:t>Keep track of application DEADLINES!</a:t>
                      </a:r>
                    </a:p>
                  </a:txBody>
                  <a:tcPr horzOverflow="overflow">
                    <a:lnL>
                      <a:noFill/>
                    </a:lnL>
                    <a:lnR>
                      <a:noFill/>
                    </a:lnR>
                    <a:lnT>
                      <a:noFill/>
                    </a:lnT>
                    <a:lnB>
                      <a:noFill/>
                    </a:lnB>
                    <a:lnTlToBr>
                      <a:noFill/>
                    </a:lnTlToBr>
                    <a:lnBlToTr>
                      <a:noFill/>
                    </a:lnBlToTr>
                    <a:solidFill>
                      <a:srgbClr val="E7E7E7"/>
                    </a:solidFill>
                  </a:tcPr>
                </a:tc>
              </a:tr>
              <a:tr h="526424">
                <a:tc>
                  <a:txBody>
                    <a:bodyPr/>
                    <a:lstStyle/>
                    <a:p>
                      <a:pPr marL="517525" marR="0" lvl="0" indent="-517525" algn="l" defTabSz="914400" rtl="0" eaLnBrk="1" fontAlgn="base" latinLnBrk="0" hangingPunct="1">
                        <a:lnSpc>
                          <a:spcPct val="130000"/>
                        </a:lnSpc>
                        <a:spcBef>
                          <a:spcPct val="0"/>
                        </a:spcBef>
                        <a:spcAft>
                          <a:spcPts val="800"/>
                        </a:spcAft>
                        <a:buClr>
                          <a:srgbClr val="C00000"/>
                        </a:buClr>
                        <a:buSzPct val="200000"/>
                        <a:buFont typeface="Arial" pitchFamily="34" charset="0"/>
                        <a:buChar char="•"/>
                        <a:tabLst/>
                      </a:pPr>
                      <a:r>
                        <a:rPr kumimoji="0" lang="en-US" sz="2200" b="0" i="0" u="none" strike="noStrike" cap="none" normalizeH="0" baseline="0" dirty="0" smtClean="0">
                          <a:ln>
                            <a:noFill/>
                          </a:ln>
                          <a:solidFill>
                            <a:srgbClr val="000000"/>
                          </a:solidFill>
                          <a:effectLst/>
                          <a:latin typeface="Arial" charset="0"/>
                        </a:rPr>
                        <a:t>It helps to keep a record of everything that is submitted.</a:t>
                      </a:r>
                    </a:p>
                  </a:txBody>
                  <a:tcPr horzOverflow="overflow">
                    <a:lnL>
                      <a:noFill/>
                    </a:lnL>
                    <a:lnR>
                      <a:noFill/>
                    </a:lnR>
                    <a:lnT>
                      <a:noFill/>
                    </a:lnT>
                    <a:lnB>
                      <a:noFill/>
                    </a:lnB>
                    <a:lnTlToBr>
                      <a:noFill/>
                    </a:lnTlToBr>
                    <a:lnBlToTr>
                      <a:noFill/>
                    </a:lnBlToTr>
                    <a:noFill/>
                  </a:tcPr>
                </a:tc>
              </a:tr>
              <a:tr h="526424">
                <a:tc>
                  <a:txBody>
                    <a:bodyPr/>
                    <a:lstStyle/>
                    <a:p>
                      <a:pPr marL="517525" marR="0" lvl="0" indent="-517525" algn="l" defTabSz="914400" rtl="0" eaLnBrk="1" fontAlgn="base" latinLnBrk="0" hangingPunct="1">
                        <a:lnSpc>
                          <a:spcPct val="130000"/>
                        </a:lnSpc>
                        <a:spcBef>
                          <a:spcPct val="0"/>
                        </a:spcBef>
                        <a:spcAft>
                          <a:spcPts val="800"/>
                        </a:spcAft>
                        <a:buClr>
                          <a:srgbClr val="C00000"/>
                        </a:buClr>
                        <a:buSzPct val="200000"/>
                        <a:buFont typeface="Arial" pitchFamily="34" charset="0"/>
                        <a:buChar char="•"/>
                        <a:tabLst/>
                      </a:pPr>
                      <a:r>
                        <a:rPr kumimoji="0" lang="en-US" sz="2200" b="0" i="0" u="none" strike="noStrike" cap="none" normalizeH="0" baseline="0" dirty="0" smtClean="0">
                          <a:ln>
                            <a:noFill/>
                          </a:ln>
                          <a:solidFill>
                            <a:srgbClr val="000000"/>
                          </a:solidFill>
                          <a:effectLst/>
                          <a:latin typeface="Arial" charset="0"/>
                        </a:rPr>
                        <a:t>A student must reapply every year.</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32</a:t>
            </a:fld>
            <a:endParaRPr lang="es-MX"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2"/>
          <p:cNvSpPr>
            <a:spLocks noGrp="1"/>
          </p:cNvSpPr>
          <p:nvPr>
            <p:ph type="body" sz="quarter" idx="13"/>
          </p:nvPr>
        </p:nvSpPr>
        <p:spPr>
          <a:xfrm>
            <a:off x="457200" y="1425575"/>
            <a:ext cx="2271713" cy="1235075"/>
          </a:xfrm>
        </p:spPr>
        <p:txBody>
          <a:bodyPr/>
          <a:lstStyle/>
          <a:p>
            <a:pPr marL="0" indent="0"/>
            <a:r>
              <a:rPr lang="en-US" b="0" smtClean="0"/>
              <a:t>A student needs to meet the following requirements in order for an award to be disbursed: </a:t>
            </a:r>
          </a:p>
          <a:p>
            <a:pPr marL="0" indent="0"/>
            <a:endParaRPr lang="en-US" smtClean="0"/>
          </a:p>
        </p:txBody>
      </p:sp>
      <p:sp>
        <p:nvSpPr>
          <p:cNvPr id="63491" name="Title 3"/>
          <p:cNvSpPr>
            <a:spLocks noGrp="1"/>
          </p:cNvSpPr>
          <p:nvPr>
            <p:ph type="title"/>
          </p:nvPr>
        </p:nvSpPr>
        <p:spPr>
          <a:xfrm>
            <a:off x="457200" y="457200"/>
            <a:ext cx="8229600" cy="571500"/>
          </a:xfrm>
        </p:spPr>
        <p:txBody>
          <a:bodyPr/>
          <a:lstStyle/>
          <a:p>
            <a:r>
              <a:rPr lang="en-US" smtClean="0"/>
              <a:t>Disbursement</a:t>
            </a:r>
          </a:p>
        </p:txBody>
      </p:sp>
      <p:graphicFrame>
        <p:nvGraphicFramePr>
          <p:cNvPr id="8" name="Diagram 7"/>
          <p:cNvGraphicFramePr/>
          <p:nvPr/>
        </p:nvGraphicFramePr>
        <p:xfrm>
          <a:off x="2997394" y="1393535"/>
          <a:ext cx="5689405" cy="5225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4" name="Picture 8" descr="banks.jpg"/>
          <p:cNvPicPr>
            <a:picLocks noChangeAspect="1"/>
          </p:cNvPicPr>
          <p:nvPr/>
        </p:nvPicPr>
        <p:blipFill>
          <a:blip r:embed="rId8" cstate="print"/>
          <a:srcRect/>
          <a:stretch>
            <a:fillRect/>
          </a:stretch>
        </p:blipFill>
        <p:spPr bwMode="auto">
          <a:xfrm>
            <a:off x="217488" y="4308475"/>
            <a:ext cx="2549525" cy="2549525"/>
          </a:xfrm>
          <a:prstGeom prst="rect">
            <a:avLst/>
          </a:prstGeom>
          <a:noFill/>
          <a:ln w="9525">
            <a:noFill/>
            <a:miter lim="800000"/>
            <a:headEnd/>
            <a:tailEnd/>
          </a:ln>
        </p:spPr>
      </p:pic>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33</a:t>
            </a:fld>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The Financial Aid Process</a:t>
            </a:r>
            <a:endParaRPr lang="en-US" dirty="0"/>
          </a:p>
        </p:txBody>
      </p:sp>
      <p:sp>
        <p:nvSpPr>
          <p:cNvPr id="65539" name="Text Placeholder 6"/>
          <p:cNvSpPr>
            <a:spLocks noGrp="1"/>
          </p:cNvSpPr>
          <p:nvPr>
            <p:ph type="body" idx="1"/>
          </p:nvPr>
        </p:nvSpPr>
        <p:spPr>
          <a:xfrm>
            <a:off x="722313" y="2906713"/>
            <a:ext cx="7772400" cy="1500187"/>
          </a:xfrm>
        </p:spPr>
        <p:txBody>
          <a:bodyPr/>
          <a:lstStyle/>
          <a:p>
            <a:endParaRPr lang="en-US" smtClean="0"/>
          </a:p>
        </p:txBody>
      </p:sp>
      <p:sp>
        <p:nvSpPr>
          <p:cNvPr id="2" name="Slide Number Placeholder 1"/>
          <p:cNvSpPr>
            <a:spLocks noGrp="1"/>
          </p:cNvSpPr>
          <p:nvPr>
            <p:ph type="sldNum" sz="quarter" idx="11"/>
          </p:nvPr>
        </p:nvSpPr>
        <p:spPr/>
        <p:txBody>
          <a:bodyPr/>
          <a:lstStyle/>
          <a:p>
            <a:pPr>
              <a:defRPr/>
            </a:pPr>
            <a:fld id="{2C87AB29-7541-43A0-AC04-4F729E7D5D1E}" type="slidenum">
              <a:rPr lang="es-MX" smtClean="0"/>
              <a:pPr>
                <a:defRPr/>
              </a:pPr>
              <a:t>34</a:t>
            </a:fld>
            <a:endParaRPr lang="es-MX"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2"/>
          <p:cNvSpPr>
            <a:spLocks noGrp="1"/>
          </p:cNvSpPr>
          <p:nvPr>
            <p:ph type="body" sz="quarter" idx="13"/>
          </p:nvPr>
        </p:nvSpPr>
        <p:spPr>
          <a:xfrm>
            <a:off x="457200" y="1003300"/>
            <a:ext cx="8229600" cy="482600"/>
          </a:xfrm>
        </p:spPr>
        <p:txBody>
          <a:bodyPr/>
          <a:lstStyle/>
          <a:p>
            <a:pPr marL="0" indent="0"/>
            <a:r>
              <a:rPr lang="en-US" smtClean="0"/>
              <a:t>Financial aid funds are available to make it possible for students to continue their education beyond high school.</a:t>
            </a:r>
          </a:p>
          <a:p>
            <a:pPr marL="0" indent="0"/>
            <a:endParaRPr lang="en-US" smtClean="0"/>
          </a:p>
        </p:txBody>
      </p:sp>
      <p:sp>
        <p:nvSpPr>
          <p:cNvPr id="66563" name="Title 3"/>
          <p:cNvSpPr>
            <a:spLocks noGrp="1"/>
          </p:cNvSpPr>
          <p:nvPr>
            <p:ph type="title"/>
          </p:nvPr>
        </p:nvSpPr>
        <p:spPr>
          <a:xfrm>
            <a:off x="457200" y="457200"/>
            <a:ext cx="8229600" cy="571500"/>
          </a:xfrm>
        </p:spPr>
        <p:txBody>
          <a:bodyPr/>
          <a:lstStyle/>
          <a:p>
            <a:r>
              <a:rPr lang="en-US" smtClean="0"/>
              <a:t>Guiding Principles</a:t>
            </a:r>
          </a:p>
        </p:txBody>
      </p:sp>
      <p:graphicFrame>
        <p:nvGraphicFramePr>
          <p:cNvPr id="6" name="Diagram 5"/>
          <p:cNvGraphicFramePr/>
          <p:nvPr/>
        </p:nvGraphicFramePr>
        <p:xfrm>
          <a:off x="616285" y="1947345"/>
          <a:ext cx="7878480" cy="4774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35</a:t>
            </a:fld>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0"/>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p:txBody>
      </p:sp>
      <p:sp>
        <p:nvSpPr>
          <p:cNvPr id="67587" name="Text Placeholder 5"/>
          <p:cNvSpPr>
            <a:spLocks noGrp="1"/>
          </p:cNvSpPr>
          <p:nvPr>
            <p:ph type="body" sz="quarter" idx="13"/>
          </p:nvPr>
        </p:nvSpPr>
        <p:spPr>
          <a:xfrm>
            <a:off x="457200" y="1003300"/>
            <a:ext cx="8229600" cy="482600"/>
          </a:xfrm>
        </p:spPr>
        <p:txBody>
          <a:bodyPr/>
          <a:lstStyle/>
          <a:p>
            <a:pPr marL="0" indent="0"/>
            <a:r>
              <a:rPr lang="en-US" smtClean="0"/>
              <a:t>From a financial aid administrator’s point of view…</a:t>
            </a:r>
          </a:p>
        </p:txBody>
      </p:sp>
      <p:sp>
        <p:nvSpPr>
          <p:cNvPr id="67588" name="Title 1"/>
          <p:cNvSpPr>
            <a:spLocks noGrp="1"/>
          </p:cNvSpPr>
          <p:nvPr>
            <p:ph type="title"/>
          </p:nvPr>
        </p:nvSpPr>
        <p:spPr>
          <a:xfrm>
            <a:off x="457200" y="457200"/>
            <a:ext cx="8229600" cy="571500"/>
          </a:xfrm>
        </p:spPr>
        <p:txBody>
          <a:bodyPr/>
          <a:lstStyle/>
          <a:p>
            <a:r>
              <a:rPr lang="en-US" smtClean="0"/>
              <a:t>The Process</a:t>
            </a:r>
            <a:endParaRPr lang="en-US" sz="2000" smtClean="0">
              <a:solidFill>
                <a:schemeClr val="tx1"/>
              </a:solidFill>
            </a:endParaRPr>
          </a:p>
        </p:txBody>
      </p:sp>
      <p:graphicFrame>
        <p:nvGraphicFramePr>
          <p:cNvPr id="4" name="Diagram 3"/>
          <p:cNvGraphicFramePr/>
          <p:nvPr/>
        </p:nvGraphicFramePr>
        <p:xfrm>
          <a:off x="457212" y="1485900"/>
          <a:ext cx="8229598" cy="5053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36</a:t>
            </a:fld>
            <a:endParaRPr lang="es-MX"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F202770-196D-436B-B256-43C0C2C7B2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2B07DA3-FCE3-4B60-B33D-9B5989FBBB7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1F51B09-DE23-4E91-B20F-F857BF7C047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C11038F-5CAF-4EF4-9642-D9AB971CAD1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281F858A-D983-4F1F-9D8B-A38F11CC3C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Resources</a:t>
            </a:r>
            <a:endParaRPr lang="en-US" dirty="0"/>
          </a:p>
        </p:txBody>
      </p:sp>
      <p:sp>
        <p:nvSpPr>
          <p:cNvPr id="72707" name="Text Placeholder 6"/>
          <p:cNvSpPr>
            <a:spLocks noGrp="1"/>
          </p:cNvSpPr>
          <p:nvPr>
            <p:ph type="body" idx="1"/>
          </p:nvPr>
        </p:nvSpPr>
        <p:spPr>
          <a:xfrm>
            <a:off x="722313" y="2906713"/>
            <a:ext cx="7772400" cy="1500187"/>
          </a:xfrm>
        </p:spPr>
        <p:txBody>
          <a:bodyPr/>
          <a:lstStyle/>
          <a:p>
            <a:r>
              <a:rPr lang="en-US" smtClean="0"/>
              <a:t>Get your hands on up-to-date, accurate and trusted sources of information to learn what you need to know.</a:t>
            </a:r>
          </a:p>
        </p:txBody>
      </p:sp>
      <p:sp>
        <p:nvSpPr>
          <p:cNvPr id="2" name="Slide Number Placeholder 1"/>
          <p:cNvSpPr>
            <a:spLocks noGrp="1"/>
          </p:cNvSpPr>
          <p:nvPr>
            <p:ph type="sldNum" sz="quarter" idx="11"/>
          </p:nvPr>
        </p:nvSpPr>
        <p:spPr/>
        <p:txBody>
          <a:bodyPr/>
          <a:lstStyle/>
          <a:p>
            <a:pPr>
              <a:defRPr/>
            </a:pPr>
            <a:fld id="{2C87AB29-7541-43A0-AC04-4F729E7D5D1E}" type="slidenum">
              <a:rPr lang="es-MX" smtClean="0"/>
              <a:pPr>
                <a:defRPr/>
              </a:pPr>
              <a:t>37</a:t>
            </a:fld>
            <a:endParaRPr lang="es-MX"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5"/>
          <p:cNvSpPr>
            <a:spLocks noGrp="1"/>
          </p:cNvSpPr>
          <p:nvPr>
            <p:ph type="body" sz="quarter" idx="13"/>
          </p:nvPr>
        </p:nvSpPr>
        <p:spPr>
          <a:xfrm>
            <a:off x="457200" y="1003300"/>
            <a:ext cx="8229600" cy="482600"/>
          </a:xfrm>
        </p:spPr>
        <p:txBody>
          <a:bodyPr/>
          <a:lstStyle/>
          <a:p>
            <a:pPr marL="0" indent="0"/>
            <a:r>
              <a:rPr lang="en-US" smtClean="0"/>
              <a:t>Get your hands on up-to-date, accurate and trusted sources of information to learn what you need to know.</a:t>
            </a:r>
          </a:p>
          <a:p>
            <a:pPr marL="0" indent="0"/>
            <a:endParaRPr lang="en-US" smtClean="0"/>
          </a:p>
        </p:txBody>
      </p:sp>
      <p:sp>
        <p:nvSpPr>
          <p:cNvPr id="58371" name="Rectangle 2"/>
          <p:cNvSpPr>
            <a:spLocks noGrp="1" noChangeArrowheads="1"/>
          </p:cNvSpPr>
          <p:nvPr>
            <p:ph type="title"/>
          </p:nvPr>
        </p:nvSpPr>
        <p:spPr>
          <a:xfrm>
            <a:off x="457200" y="457200"/>
            <a:ext cx="8229600" cy="571500"/>
          </a:xfrm>
        </p:spPr>
        <p:txBody>
          <a:bodyPr/>
          <a:lstStyle/>
          <a:p>
            <a:r>
              <a:rPr lang="en-US" smtClean="0"/>
              <a:t>Trusted Web Sites</a:t>
            </a:r>
          </a:p>
        </p:txBody>
      </p:sp>
      <p:graphicFrame>
        <p:nvGraphicFramePr>
          <p:cNvPr id="8" name="Diagram 7"/>
          <p:cNvGraphicFramePr/>
          <p:nvPr>
            <p:extLst>
              <p:ext uri="{D42A27DB-BD31-4B8C-83A1-F6EECF244321}">
                <p14:modId xmlns:p14="http://schemas.microsoft.com/office/powerpoint/2010/main" val="1258902330"/>
              </p:ext>
            </p:extLst>
          </p:nvPr>
        </p:nvGraphicFramePr>
        <p:xfrm>
          <a:off x="381000" y="1943100"/>
          <a:ext cx="8229600"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714" t="17314" r="6857" b="29428"/>
          <a:stretch/>
        </p:blipFill>
        <p:spPr bwMode="auto">
          <a:xfrm>
            <a:off x="501070" y="2046420"/>
            <a:ext cx="1613010" cy="691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4"/>
          </p:nvPr>
        </p:nvSpPr>
        <p:spPr/>
        <p:txBody>
          <a:bodyPr/>
          <a:lstStyle/>
          <a:p>
            <a:pPr>
              <a:defRPr/>
            </a:pPr>
            <a:fld id="{6565817E-0907-47B0-9486-C8E3CB17942F}" type="slidenum">
              <a:rPr lang="es-MX" smtClean="0"/>
              <a:pPr>
                <a:defRPr/>
              </a:pPr>
              <a:t>38</a:t>
            </a:fld>
            <a:endParaRPr lang="es-MX" dirty="0"/>
          </a:p>
        </p:txBody>
      </p:sp>
    </p:spTree>
    <p:extLst>
      <p:ext uri="{BB962C8B-B14F-4D97-AF65-F5344CB8AC3E}">
        <p14:creationId xmlns:p14="http://schemas.microsoft.com/office/powerpoint/2010/main" val="29764835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itle 1"/>
          <p:cNvSpPr>
            <a:spLocks noGrp="1"/>
          </p:cNvSpPr>
          <p:nvPr>
            <p:ph type="title"/>
          </p:nvPr>
        </p:nvSpPr>
        <p:spPr>
          <a:xfrm>
            <a:off x="457200" y="457200"/>
            <a:ext cx="8229600" cy="571500"/>
          </a:xfrm>
          <a:ln/>
        </p:spPr>
        <p:txBody>
          <a:bodyPr/>
          <a:lstStyle/>
          <a:p>
            <a:r>
              <a:rPr lang="en-US" smtClean="0"/>
              <a:t>Manuals &amp; Handbooks</a:t>
            </a:r>
          </a:p>
        </p:txBody>
      </p:sp>
      <p:pic>
        <p:nvPicPr>
          <p:cNvPr id="8" name="Picture 4"/>
          <p:cNvPicPr>
            <a:picLocks noChangeAspect="1" noChangeArrowheads="1"/>
          </p:cNvPicPr>
          <p:nvPr/>
        </p:nvPicPr>
        <p:blipFill>
          <a:blip r:embed="rId3" cstate="print"/>
          <a:srcRect/>
          <a:stretch>
            <a:fillRect/>
          </a:stretch>
        </p:blipFill>
        <p:spPr bwMode="auto">
          <a:xfrm>
            <a:off x="6250103" y="722126"/>
            <a:ext cx="1453059" cy="188988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5" name="Picture 5"/>
          <p:cNvPicPr>
            <a:picLocks noChangeAspect="1" noChangeArrowheads="1"/>
          </p:cNvPicPr>
          <p:nvPr/>
        </p:nvPicPr>
        <p:blipFill>
          <a:blip r:embed="rId4" cstate="print"/>
          <a:srcRect/>
          <a:stretch>
            <a:fillRect/>
          </a:stretch>
        </p:blipFill>
        <p:spPr bwMode="auto">
          <a:xfrm>
            <a:off x="7315210" y="1626757"/>
            <a:ext cx="1371600" cy="180224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3"/>
          <p:cNvPicPr>
            <a:picLocks noChangeAspect="1" noChangeArrowheads="1"/>
          </p:cNvPicPr>
          <p:nvPr/>
        </p:nvPicPr>
        <p:blipFill>
          <a:blip r:embed="rId5" cstate="print"/>
          <a:srcRect/>
          <a:stretch>
            <a:fillRect/>
          </a:stretch>
        </p:blipFill>
        <p:spPr bwMode="auto">
          <a:xfrm rot="20770952">
            <a:off x="6590242" y="1963429"/>
            <a:ext cx="1449934" cy="1905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2"/>
          <p:cNvPicPr>
            <a:picLocks noChangeAspect="1" noChangeArrowheads="1"/>
          </p:cNvPicPr>
          <p:nvPr/>
        </p:nvPicPr>
        <p:blipFill>
          <a:blip r:embed="rId6" cstate="print"/>
          <a:srcRect/>
          <a:stretch>
            <a:fillRect/>
          </a:stretch>
        </p:blipFill>
        <p:spPr bwMode="auto">
          <a:xfrm rot="950339">
            <a:off x="7323670" y="2778192"/>
            <a:ext cx="1485000" cy="192102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9752"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0913" y="3443288"/>
            <a:ext cx="23971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4"/>
          </p:nvPr>
        </p:nvSpPr>
        <p:spPr/>
        <p:txBody>
          <a:bodyPr/>
          <a:lstStyle/>
          <a:p>
            <a:pPr>
              <a:defRPr/>
            </a:pPr>
            <a:fld id="{EB9FE7AE-E3B0-408D-9B4B-BBBC719DDB13}" type="slidenum">
              <a:rPr lang="es-MX" smtClean="0"/>
              <a:pPr>
                <a:defRPr/>
              </a:pPr>
              <a:t>39</a:t>
            </a:fld>
            <a:endParaRPr lang="es-MX" dirty="0"/>
          </a:p>
        </p:txBody>
      </p:sp>
      <p:sp>
        <p:nvSpPr>
          <p:cNvPr id="3" name="TextBox 2"/>
          <p:cNvSpPr txBox="1"/>
          <p:nvPr/>
        </p:nvSpPr>
        <p:spPr>
          <a:xfrm>
            <a:off x="154097" y="1121060"/>
            <a:ext cx="6030913" cy="6494085"/>
          </a:xfrm>
          <a:prstGeom prst="rect">
            <a:avLst/>
          </a:prstGeom>
          <a:noFill/>
        </p:spPr>
        <p:txBody>
          <a:bodyPr wrap="square" rtlCol="0">
            <a:spAutoFit/>
          </a:bodyPr>
          <a:lstStyle/>
          <a:p>
            <a:r>
              <a:rPr lang="en-US" sz="1600" b="1" dirty="0"/>
              <a:t>Handbook of Illinois Postsecondary Institutions</a:t>
            </a:r>
          </a:p>
          <a:p>
            <a:r>
              <a:rPr lang="en-US" sz="1600" dirty="0"/>
              <a:t>Up-to-date financial aid and admission information for institutions approved to  participate in ISAC's scholarship and grant programs</a:t>
            </a:r>
            <a:r>
              <a:rPr lang="en-US" sz="1600" dirty="0">
                <a:solidFill>
                  <a:srgbClr val="6699FF"/>
                </a:solidFill>
              </a:rPr>
              <a:t>. </a:t>
            </a:r>
            <a:r>
              <a:rPr lang="en-US" sz="1600" i="1" dirty="0">
                <a:solidFill>
                  <a:srgbClr val="6699FF"/>
                </a:solidFill>
              </a:rPr>
              <a:t>Source:</a:t>
            </a:r>
            <a:r>
              <a:rPr lang="en-US" sz="1600" dirty="0">
                <a:solidFill>
                  <a:srgbClr val="6699FF"/>
                </a:solidFill>
              </a:rPr>
              <a:t>  </a:t>
            </a:r>
            <a:r>
              <a:rPr lang="en-US" sz="1600" dirty="0" smtClean="0">
                <a:solidFill>
                  <a:srgbClr val="6699FF"/>
                </a:solidFill>
                <a:hlinkClick r:id="rId8"/>
              </a:rPr>
              <a:t>www.isac.org</a:t>
            </a:r>
            <a:endParaRPr lang="en-US" sz="1600" dirty="0" smtClean="0">
              <a:solidFill>
                <a:srgbClr val="6699FF"/>
              </a:solidFill>
            </a:endParaRPr>
          </a:p>
          <a:p>
            <a:endParaRPr lang="en-US" sz="1600" dirty="0" smtClean="0">
              <a:solidFill>
                <a:srgbClr val="6699FF"/>
              </a:solidFill>
            </a:endParaRPr>
          </a:p>
          <a:p>
            <a:r>
              <a:rPr lang="en-US" sz="1600" b="1" dirty="0"/>
              <a:t>FAFSA Expert Guide</a:t>
            </a:r>
          </a:p>
          <a:p>
            <a:r>
              <a:rPr lang="en-US" sz="1600" dirty="0" smtClean="0"/>
              <a:t>A </a:t>
            </a:r>
            <a:r>
              <a:rPr lang="en-US" sz="1600" dirty="0"/>
              <a:t>compilations of all documents that are referenced in the FAFSA, including IRS tax forms, a description of the McKinney-Vento Act, and the EFC formula. </a:t>
            </a:r>
            <a:r>
              <a:rPr lang="en-US" sz="1600" i="1" dirty="0">
                <a:solidFill>
                  <a:srgbClr val="6699FF"/>
                </a:solidFill>
              </a:rPr>
              <a:t>Source:</a:t>
            </a:r>
            <a:r>
              <a:rPr lang="en-US" sz="1600" dirty="0">
                <a:solidFill>
                  <a:srgbClr val="6699FF"/>
                </a:solidFill>
              </a:rPr>
              <a:t>  Only distributed at </a:t>
            </a:r>
            <a:r>
              <a:rPr lang="en-US" sz="1600" i="1" dirty="0">
                <a:solidFill>
                  <a:srgbClr val="6699FF"/>
                </a:solidFill>
              </a:rPr>
              <a:t>ISAC’s Financial Aid Certification </a:t>
            </a:r>
            <a:r>
              <a:rPr lang="en-US" sz="1600" i="1" dirty="0" smtClean="0">
                <a:solidFill>
                  <a:srgbClr val="6699FF"/>
                </a:solidFill>
              </a:rPr>
              <a:t>Trainings.</a:t>
            </a:r>
          </a:p>
          <a:p>
            <a:endParaRPr lang="en-US" sz="1600" i="1" dirty="0" smtClean="0">
              <a:solidFill>
                <a:srgbClr val="6699FF"/>
              </a:solidFill>
            </a:endParaRPr>
          </a:p>
          <a:p>
            <a:r>
              <a:rPr lang="en-US" sz="1600" b="1" dirty="0"/>
              <a:t>Counselors and Mentors Handbook on Federal Student Aid</a:t>
            </a:r>
          </a:p>
          <a:p>
            <a:r>
              <a:rPr lang="en-US" sz="1600" dirty="0"/>
              <a:t>A guide for those advising students about  financial aid for postsecondary education. </a:t>
            </a:r>
            <a:r>
              <a:rPr lang="en-US" sz="1600" i="1" dirty="0">
                <a:solidFill>
                  <a:srgbClr val="6699FF"/>
                </a:solidFill>
              </a:rPr>
              <a:t>Source:</a:t>
            </a:r>
            <a:r>
              <a:rPr lang="en-US" sz="1600" dirty="0">
                <a:solidFill>
                  <a:srgbClr val="6699FF"/>
                </a:solidFill>
              </a:rPr>
              <a:t>  </a:t>
            </a:r>
            <a:r>
              <a:rPr lang="en-US" sz="1600" dirty="0" smtClean="0">
                <a:solidFill>
                  <a:srgbClr val="6699FF"/>
                </a:solidFill>
                <a:hlinkClick r:id="rId9"/>
              </a:rPr>
              <a:t>www.FSAPubs.org</a:t>
            </a:r>
            <a:endParaRPr lang="en-US" sz="1600" dirty="0" smtClean="0">
              <a:solidFill>
                <a:srgbClr val="6699FF"/>
              </a:solidFill>
            </a:endParaRPr>
          </a:p>
          <a:p>
            <a:endParaRPr lang="en-US" sz="1600" dirty="0">
              <a:solidFill>
                <a:srgbClr val="6699FF"/>
              </a:solidFill>
            </a:endParaRPr>
          </a:p>
          <a:p>
            <a:r>
              <a:rPr lang="en-US" sz="1600" b="1" dirty="0"/>
              <a:t>State Universities in Illinois - At a Glance</a:t>
            </a:r>
            <a:endParaRPr lang="en-US" sz="1600" dirty="0"/>
          </a:p>
          <a:p>
            <a:r>
              <a:rPr lang="en-US" sz="1600" dirty="0"/>
              <a:t>A summary of minimum high school course requirements for admission of freshman to Illinois public universities.  </a:t>
            </a:r>
            <a:r>
              <a:rPr lang="en-US" sz="1600" i="1" dirty="0">
                <a:solidFill>
                  <a:srgbClr val="6699FF"/>
                </a:solidFill>
              </a:rPr>
              <a:t>Source:</a:t>
            </a:r>
            <a:r>
              <a:rPr lang="en-US" sz="1600" dirty="0">
                <a:solidFill>
                  <a:srgbClr val="6699FF"/>
                </a:solidFill>
              </a:rPr>
              <a:t>  </a:t>
            </a:r>
            <a:r>
              <a:rPr lang="en-US" sz="1600" dirty="0" smtClean="0">
                <a:solidFill>
                  <a:srgbClr val="6699FF"/>
                </a:solidFill>
                <a:hlinkClick r:id="rId10"/>
              </a:rPr>
              <a:t>www.IACAC.org</a:t>
            </a:r>
            <a:endParaRPr lang="en-US" sz="1600" dirty="0" smtClean="0">
              <a:solidFill>
                <a:srgbClr val="6699FF"/>
              </a:solidFill>
            </a:endParaRPr>
          </a:p>
          <a:p>
            <a:endParaRPr lang="en-US" sz="1600" dirty="0">
              <a:solidFill>
                <a:srgbClr val="6699FF"/>
              </a:solidFill>
            </a:endParaRPr>
          </a:p>
          <a:p>
            <a:r>
              <a:rPr lang="en-US" sz="1600" b="1" dirty="0"/>
              <a:t>12 Reasons to Stay in Illinois</a:t>
            </a:r>
            <a:endParaRPr lang="en-US" sz="1600" dirty="0"/>
          </a:p>
          <a:p>
            <a:r>
              <a:rPr lang="en-US" sz="1600" dirty="0"/>
              <a:t>An admissions guide for counselors on state universities in Illinois. </a:t>
            </a:r>
            <a:r>
              <a:rPr lang="en-US" sz="1600" i="1" dirty="0">
                <a:solidFill>
                  <a:srgbClr val="6699FF"/>
                </a:solidFill>
              </a:rPr>
              <a:t>Source:</a:t>
            </a:r>
            <a:r>
              <a:rPr lang="en-US" sz="1600" dirty="0">
                <a:solidFill>
                  <a:srgbClr val="6699FF"/>
                </a:solidFill>
              </a:rPr>
              <a:t>  </a:t>
            </a:r>
            <a:r>
              <a:rPr lang="en-US" sz="1600" dirty="0">
                <a:solidFill>
                  <a:srgbClr val="6699FF"/>
                </a:solidFill>
                <a:hlinkClick r:id="rId10"/>
              </a:rPr>
              <a:t>www.IACAC.org</a:t>
            </a:r>
            <a:endParaRPr lang="en-US" sz="1600" dirty="0">
              <a:solidFill>
                <a:srgbClr val="6699FF"/>
              </a:solidFill>
            </a:endParaRPr>
          </a:p>
          <a:p>
            <a:endParaRPr lang="en-US" sz="1600" dirty="0">
              <a:solidFill>
                <a:srgbClr val="6699FF"/>
              </a:solidFill>
            </a:endParaRPr>
          </a:p>
          <a:p>
            <a:endParaRPr lang="en-US" sz="1600" dirty="0">
              <a:solidFill>
                <a:srgbClr val="6699FF"/>
              </a:solidFill>
            </a:endParaRPr>
          </a:p>
        </p:txBody>
      </p:sp>
    </p:spTree>
    <p:extLst>
      <p:ext uri="{BB962C8B-B14F-4D97-AF65-F5344CB8AC3E}">
        <p14:creationId xmlns:p14="http://schemas.microsoft.com/office/powerpoint/2010/main" val="19726427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itchFamily="34" charset="0"/>
              <a:buChar char="•"/>
            </a:pPr>
            <a:r>
              <a:rPr lang="en-US" dirty="0" smtClean="0"/>
              <a:t>Over 230 high schools are live in Illinois</a:t>
            </a:r>
          </a:p>
          <a:p>
            <a:pPr marL="342900" indent="-342900">
              <a:buFont typeface="Arial" pitchFamily="34" charset="0"/>
              <a:buChar char="•"/>
            </a:pPr>
            <a:r>
              <a:rPr lang="en-US" dirty="0" smtClean="0"/>
              <a:t>Over 84,000 transcripts have been sent electronically</a:t>
            </a:r>
          </a:p>
          <a:p>
            <a:pPr marL="342900" indent="-342900">
              <a:buFont typeface="Arial" pitchFamily="34" charset="0"/>
              <a:buChar char="•"/>
            </a:pPr>
            <a:r>
              <a:rPr lang="en-US" dirty="0" smtClean="0"/>
              <a:t>96 colleges in Illinois are set up as receivers</a:t>
            </a:r>
          </a:p>
          <a:p>
            <a:pPr marL="1085850" lvl="1" indent="-342900">
              <a:buFont typeface="Arial" pitchFamily="34" charset="0"/>
              <a:buChar char="•"/>
            </a:pPr>
            <a:r>
              <a:rPr lang="en-US" dirty="0" smtClean="0"/>
              <a:t>All public universities</a:t>
            </a:r>
          </a:p>
          <a:p>
            <a:pPr marL="1085850" lvl="1" indent="-342900">
              <a:buFont typeface="Arial" pitchFamily="34" charset="0"/>
              <a:buChar char="•"/>
            </a:pPr>
            <a:r>
              <a:rPr lang="en-US" dirty="0" smtClean="0"/>
              <a:t>35 community colleges</a:t>
            </a:r>
          </a:p>
          <a:p>
            <a:pPr marL="1085850" lvl="1" indent="-342900">
              <a:buFont typeface="Arial" pitchFamily="34" charset="0"/>
              <a:buChar char="•"/>
            </a:pPr>
            <a:r>
              <a:rPr lang="en-US" dirty="0" smtClean="0"/>
              <a:t>Numerous private colleges</a:t>
            </a:r>
          </a:p>
          <a:p>
            <a:pPr marL="342900" indent="-342900">
              <a:buFont typeface="Arial" pitchFamily="34" charset="0"/>
              <a:buChar char="•"/>
            </a:pPr>
            <a:r>
              <a:rPr lang="en-US" dirty="0" smtClean="0"/>
              <a:t>Free for students to send electronically to approved colleges</a:t>
            </a:r>
          </a:p>
          <a:p>
            <a:pPr marL="1085850" lvl="1" indent="-342900">
              <a:buFont typeface="Arial" pitchFamily="34" charset="0"/>
              <a:buChar char="•"/>
            </a:pPr>
            <a:r>
              <a:rPr lang="en-US" dirty="0" smtClean="0"/>
              <a:t>Any MAP-approved college</a:t>
            </a:r>
          </a:p>
          <a:p>
            <a:pPr marL="1085850" lvl="1" indent="-342900">
              <a:buFont typeface="Arial" pitchFamily="34" charset="0"/>
              <a:buChar char="•"/>
            </a:pPr>
            <a:r>
              <a:rPr lang="en-US" dirty="0" smtClean="0"/>
              <a:t>Any college that is a receiver in a MHEC state (</a:t>
            </a:r>
            <a:r>
              <a:rPr lang="en-US" dirty="0" smtClean="0">
                <a:hlinkClick r:id="rId2"/>
              </a:rPr>
              <a:t>www.mhec.org</a:t>
            </a:r>
            <a:r>
              <a:rPr lang="en-US" dirty="0" smtClean="0"/>
              <a:t>)</a:t>
            </a:r>
          </a:p>
          <a:p>
            <a:pPr marL="342900" indent="-342900">
              <a:buFont typeface="Arial" pitchFamily="34" charset="0"/>
              <a:buChar char="•"/>
            </a:pPr>
            <a:r>
              <a:rPr lang="en-US" dirty="0" smtClean="0"/>
              <a:t>No cost to high school or to college</a:t>
            </a:r>
          </a:p>
          <a:p>
            <a:pPr marL="1085850" lvl="1" indent="-342900">
              <a:buFont typeface="Arial" pitchFamily="34" charset="0"/>
              <a:buChar char="•"/>
            </a:pPr>
            <a:endParaRPr lang="en-US" dirty="0"/>
          </a:p>
        </p:txBody>
      </p:sp>
      <p:sp>
        <p:nvSpPr>
          <p:cNvPr id="3" name="Text Placeholder 2"/>
          <p:cNvSpPr>
            <a:spLocks noGrp="1"/>
          </p:cNvSpPr>
          <p:nvPr>
            <p:ph type="body" sz="quarter" idx="13"/>
          </p:nvPr>
        </p:nvSpPr>
        <p:spPr/>
        <p:txBody>
          <a:bodyPr/>
          <a:lstStyle/>
          <a:p>
            <a:r>
              <a:rPr lang="en-US" dirty="0" smtClean="0"/>
              <a:t>ISAC &amp; ISBE Collaboration</a:t>
            </a:r>
            <a:endParaRPr lang="en-US" dirty="0"/>
          </a:p>
        </p:txBody>
      </p:sp>
      <p:sp>
        <p:nvSpPr>
          <p:cNvPr id="4" name="Title 3"/>
          <p:cNvSpPr>
            <a:spLocks noGrp="1"/>
          </p:cNvSpPr>
          <p:nvPr>
            <p:ph type="title"/>
          </p:nvPr>
        </p:nvSpPr>
        <p:spPr/>
        <p:txBody>
          <a:bodyPr/>
          <a:lstStyle/>
          <a:p>
            <a:r>
              <a:rPr lang="en-US" dirty="0" smtClean="0"/>
              <a:t>Transcript Exchange</a:t>
            </a:r>
            <a:endParaRPr lang="en-US" dirty="0"/>
          </a:p>
        </p:txBody>
      </p:sp>
      <p:sp>
        <p:nvSpPr>
          <p:cNvPr id="5" name="Slide Number Placeholder 4"/>
          <p:cNvSpPr>
            <a:spLocks noGrp="1"/>
          </p:cNvSpPr>
          <p:nvPr>
            <p:ph type="sldNum" sz="quarter" idx="14"/>
          </p:nvPr>
        </p:nvSpPr>
        <p:spPr/>
        <p:txBody>
          <a:bodyPr/>
          <a:lstStyle/>
          <a:p>
            <a:pPr>
              <a:defRPr/>
            </a:pPr>
            <a:fld id="{0BC245A3-9D73-4390-8FB3-6C53FA3D3D02}" type="slidenum">
              <a:rPr lang="es-MX" smtClean="0"/>
              <a:pPr>
                <a:defRPr/>
              </a:pPr>
              <a:t>4</a:t>
            </a:fld>
            <a:endParaRPr lang="es-MX" dirty="0"/>
          </a:p>
        </p:txBody>
      </p:sp>
    </p:spTree>
    <p:extLst>
      <p:ext uri="{BB962C8B-B14F-4D97-AF65-F5344CB8AC3E}">
        <p14:creationId xmlns:p14="http://schemas.microsoft.com/office/powerpoint/2010/main" val="2605382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Content Placeholder 7"/>
          <p:cNvSpPr>
            <a:spLocks noGrp="1"/>
          </p:cNvSpPr>
          <p:nvPr>
            <p:ph idx="1"/>
          </p:nvPr>
        </p:nvSpPr>
        <p:spPr>
          <a:xfrm>
            <a:off x="457200" y="1485900"/>
            <a:ext cx="4114800" cy="4724400"/>
          </a:xfrm>
        </p:spPr>
        <p:txBody>
          <a:bodyPr/>
          <a:lstStyle/>
          <a:p>
            <a:pPr marL="457200" indent="-457200" eaLnBrk="1" hangingPunct="1">
              <a:buFont typeface="Arial" pitchFamily="34" charset="0"/>
              <a:buChar char="•"/>
              <a:defRPr/>
            </a:pPr>
            <a:r>
              <a:rPr lang="en-US" dirty="0" smtClean="0"/>
              <a:t>Notifies you when new information and/or announcements are added to College Illinois</a:t>
            </a:r>
          </a:p>
          <a:p>
            <a:pPr marL="457200" indent="-457200" eaLnBrk="1" hangingPunct="1">
              <a:buFont typeface="Arial" pitchFamily="34" charset="0"/>
              <a:buChar char="•"/>
              <a:defRPr/>
            </a:pPr>
            <a:r>
              <a:rPr lang="en-US" dirty="0" smtClean="0"/>
              <a:t>Summaries of new information, along with links, will be sent to your e-mail</a:t>
            </a:r>
          </a:p>
          <a:p>
            <a:pPr marL="457200" indent="-457200" eaLnBrk="1" hangingPunct="1">
              <a:buFont typeface="Arial" pitchFamily="34" charset="0"/>
              <a:buChar char="•"/>
              <a:defRPr/>
            </a:pPr>
            <a:endParaRPr lang="en-US" dirty="0" smtClean="0"/>
          </a:p>
          <a:p>
            <a:pPr marL="457200" indent="-457200" eaLnBrk="1" hangingPunct="1">
              <a:buFont typeface="Arial" pitchFamily="34" charset="0"/>
              <a:buChar char="•"/>
              <a:defRPr/>
            </a:pPr>
            <a:endParaRPr lang="en-US" dirty="0" smtClean="0"/>
          </a:p>
          <a:p>
            <a:pPr>
              <a:defRPr/>
            </a:pPr>
            <a:endParaRPr lang="en-US" dirty="0" smtClean="0"/>
          </a:p>
        </p:txBody>
      </p:sp>
      <p:sp>
        <p:nvSpPr>
          <p:cNvPr id="60419" name="Rectangle 3"/>
          <p:cNvSpPr>
            <a:spLocks noGrp="1" noChangeArrowheads="1"/>
          </p:cNvSpPr>
          <p:nvPr>
            <p:ph type="body" sz="quarter" idx="13"/>
          </p:nvPr>
        </p:nvSpPr>
        <p:spPr>
          <a:xfrm>
            <a:off x="457200" y="1003300"/>
            <a:ext cx="8229600" cy="482600"/>
          </a:xfrm>
        </p:spPr>
        <p:txBody>
          <a:bodyPr/>
          <a:lstStyle/>
          <a:p>
            <a:pPr marL="0" indent="0" eaLnBrk="1" hangingPunct="1"/>
            <a:r>
              <a:rPr lang="en-US" smtClean="0"/>
              <a:t>ISAC’s e-Messaging Service</a:t>
            </a:r>
          </a:p>
          <a:p>
            <a:pPr marL="0" indent="0" eaLnBrk="1" hangingPunct="1"/>
            <a:endParaRPr lang="en-US" smtClean="0">
              <a:solidFill>
                <a:srgbClr val="666666"/>
              </a:solidFill>
              <a:latin typeface="Trebuchet MS" pitchFamily="34" charset="0"/>
            </a:endParaRPr>
          </a:p>
          <a:p>
            <a:pPr marL="0" indent="0" eaLnBrk="1" hangingPunct="1"/>
            <a:endParaRPr lang="en-US" smtClean="0">
              <a:solidFill>
                <a:srgbClr val="666666"/>
              </a:solidFill>
              <a:latin typeface="Trebuchet MS" pitchFamily="34" charset="0"/>
            </a:endParaRPr>
          </a:p>
        </p:txBody>
      </p:sp>
      <p:sp>
        <p:nvSpPr>
          <p:cNvPr id="60420" name="Title 5"/>
          <p:cNvSpPr>
            <a:spLocks noGrp="1"/>
          </p:cNvSpPr>
          <p:nvPr>
            <p:ph type="title"/>
          </p:nvPr>
        </p:nvSpPr>
        <p:spPr>
          <a:xfrm>
            <a:off x="457200" y="457200"/>
            <a:ext cx="8229600" cy="571500"/>
          </a:xfrm>
          <a:ln/>
        </p:spPr>
        <p:txBody>
          <a:bodyPr/>
          <a:lstStyle/>
          <a:p>
            <a:r>
              <a:rPr lang="en-US" smtClean="0"/>
              <a:t>Stay Connected</a:t>
            </a:r>
          </a:p>
        </p:txBody>
      </p:sp>
      <p:sp>
        <p:nvSpPr>
          <p:cNvPr id="9" name="Title 1"/>
          <p:cNvSpPr txBox="1">
            <a:spLocks/>
          </p:cNvSpPr>
          <p:nvPr/>
        </p:nvSpPr>
        <p:spPr bwMode="auto">
          <a:xfrm>
            <a:off x="423863" y="3932238"/>
            <a:ext cx="8229600" cy="571500"/>
          </a:xfrm>
          <a:prstGeom prst="rect">
            <a:avLst/>
          </a:prstGeom>
          <a:noFill/>
          <a:ln w="9525">
            <a:noFill/>
            <a:miter lim="800000"/>
            <a:headEnd/>
            <a:tailEnd/>
          </a:ln>
        </p:spPr>
        <p:txBody>
          <a:bodyPr anchor="ctr"/>
          <a:lstStyle/>
          <a:p>
            <a:pPr eaLnBrk="0" hangingPunct="0">
              <a:defRPr/>
            </a:pPr>
            <a:r>
              <a:rPr lang="en-US" sz="3600" b="1" dirty="0">
                <a:solidFill>
                  <a:srgbClr val="C00000"/>
                </a:solidFill>
                <a:latin typeface="Times New Roman Bold" pitchFamily="18" charset="0"/>
                <a:ea typeface="+mj-ea"/>
                <a:cs typeface="+mj-cs"/>
              </a:rPr>
              <a:t>Get Printed Materials</a:t>
            </a:r>
          </a:p>
        </p:txBody>
      </p:sp>
      <p:sp>
        <p:nvSpPr>
          <p:cNvPr id="60422" name="Rectangle 9"/>
          <p:cNvSpPr>
            <a:spLocks noChangeArrowheads="1"/>
          </p:cNvSpPr>
          <p:nvPr/>
        </p:nvSpPr>
        <p:spPr bwMode="auto">
          <a:xfrm>
            <a:off x="423863" y="4503738"/>
            <a:ext cx="83391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endParaRPr lang="en-US"/>
          </a:p>
          <a:p>
            <a:pPr marL="342900" indent="-342900">
              <a:buFont typeface="Arial" pitchFamily="34" charset="0"/>
              <a:buChar char="•"/>
            </a:pPr>
            <a:r>
              <a:rPr lang="en-US"/>
              <a:t>ISAC Printed Materials</a:t>
            </a:r>
            <a:r>
              <a:rPr lang="es-MX"/>
              <a:t> – </a:t>
            </a:r>
            <a:r>
              <a:rPr lang="es-MX">
                <a:hlinkClick r:id="rId3"/>
              </a:rPr>
              <a:t>www.ISAC.org</a:t>
            </a:r>
            <a:endParaRPr lang="en-US"/>
          </a:p>
          <a:p>
            <a:pPr marL="342900" indent="-342900">
              <a:buFont typeface="Arial" pitchFamily="34" charset="0"/>
              <a:buChar char="•"/>
            </a:pPr>
            <a:endParaRPr lang="es-MX" u="sng">
              <a:hlinkClick r:id="rId4"/>
            </a:endParaRPr>
          </a:p>
          <a:p>
            <a:pPr marL="342900" indent="-342900">
              <a:buFont typeface="Arial" pitchFamily="34" charset="0"/>
              <a:buChar char="•"/>
            </a:pPr>
            <a:r>
              <a:rPr lang="es-MX"/>
              <a:t>FSA Publications Ordering System (FSAPubs) – </a:t>
            </a:r>
            <a:r>
              <a:rPr lang="es-MX">
                <a:hlinkClick r:id="rId4"/>
              </a:rPr>
              <a:t>www.FSAPubs.org</a:t>
            </a:r>
            <a:endParaRPr lang="es-MX"/>
          </a:p>
          <a:p>
            <a:pPr marL="342900" indent="-342900">
              <a:buFont typeface="Arial" pitchFamily="34" charset="0"/>
              <a:buChar char="•"/>
            </a:pPr>
            <a:endParaRPr lang="en-US"/>
          </a:p>
        </p:txBody>
      </p:sp>
      <p:cxnSp>
        <p:nvCxnSpPr>
          <p:cNvPr id="10" name="Straight Connector 9"/>
          <p:cNvCxnSpPr/>
          <p:nvPr/>
        </p:nvCxnSpPr>
        <p:spPr>
          <a:xfrm>
            <a:off x="423863" y="4503738"/>
            <a:ext cx="8229600"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10"/>
          <p:cNvSpPr>
            <a:spLocks noGrp="1"/>
          </p:cNvSpPr>
          <p:nvPr>
            <p:ph type="sldNum" sz="quarter" idx="14"/>
          </p:nvPr>
        </p:nvSpPr>
        <p:spPr/>
        <p:txBody>
          <a:bodyPr/>
          <a:lstStyle/>
          <a:p>
            <a:pPr>
              <a:defRPr/>
            </a:pPr>
            <a:fld id="{F0E0ACC0-8690-48B0-9301-5AB473026DD5}" type="slidenum">
              <a:rPr lang="es-MX" smtClean="0"/>
              <a:pPr>
                <a:defRPr/>
              </a:pPr>
              <a:t>40</a:t>
            </a:fld>
            <a:endParaRPr lang="es-MX" dirty="0"/>
          </a:p>
        </p:txBody>
      </p:sp>
      <p:pic>
        <p:nvPicPr>
          <p:cNvPr id="60425" name="Picture 2"/>
          <p:cNvPicPr>
            <a:picLocks noChangeAspect="1" noChangeArrowheads="1"/>
          </p:cNvPicPr>
          <p:nvPr/>
        </p:nvPicPr>
        <p:blipFill>
          <a:blip r:embed="rId5">
            <a:extLst>
              <a:ext uri="{28A0092B-C50C-407E-A947-70E740481C1C}">
                <a14:useLocalDpi xmlns:a14="http://schemas.microsoft.com/office/drawing/2010/main" val="0"/>
              </a:ext>
            </a:extLst>
          </a:blip>
          <a:srcRect l="5305" t="15552" r="9592" b="8286"/>
          <a:stretch>
            <a:fillRect/>
          </a:stretch>
        </p:blipFill>
        <p:spPr bwMode="auto">
          <a:xfrm>
            <a:off x="4725988" y="1450975"/>
            <a:ext cx="4071937"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746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79716" y="1163105"/>
            <a:ext cx="6670698" cy="5042036"/>
            <a:chOff x="2379716" y="1163105"/>
            <a:chExt cx="6670698" cy="5042036"/>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716" y="1163105"/>
              <a:ext cx="3686880" cy="2849726"/>
            </a:xfrm>
            <a:prstGeom prst="rect">
              <a:avLst/>
            </a:prstGeom>
          </p:spPr>
        </p:pic>
        <p:sp>
          <p:nvSpPr>
            <p:cNvPr id="5" name="TextBox 4"/>
            <p:cNvSpPr txBox="1"/>
            <p:nvPr/>
          </p:nvSpPr>
          <p:spPr>
            <a:xfrm>
              <a:off x="6415440" y="1470345"/>
              <a:ext cx="2634974" cy="2246769"/>
            </a:xfrm>
            <a:prstGeom prst="rect">
              <a:avLst/>
            </a:prstGeom>
            <a:noFill/>
          </p:spPr>
          <p:txBody>
            <a:bodyPr wrap="square" rtlCol="0">
              <a:spAutoFit/>
            </a:bodyPr>
            <a:lstStyle/>
            <a:p>
              <a:r>
                <a:rPr lang="en-US" sz="2000" b="1" dirty="0" smtClean="0"/>
                <a:t>Increase the proportion of Illinois adults with a  postsecondary degree or credential to 60 percent by 2025</a:t>
              </a:r>
              <a:endParaRPr lang="en-US" sz="2000" b="1" dirty="0"/>
            </a:p>
          </p:txBody>
        </p:sp>
        <p:cxnSp>
          <p:nvCxnSpPr>
            <p:cNvPr id="7" name="Straight Arrow Connector 6"/>
            <p:cNvCxnSpPr/>
            <p:nvPr/>
          </p:nvCxnSpPr>
          <p:spPr>
            <a:xfrm>
              <a:off x="6066596" y="2280728"/>
              <a:ext cx="348844" cy="0"/>
            </a:xfrm>
            <a:prstGeom prst="straightConnector1">
              <a:avLst/>
            </a:prstGeom>
            <a:ln w="603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98130" y="4312315"/>
              <a:ext cx="6144800" cy="1892826"/>
            </a:xfrm>
            <a:prstGeom prst="rect">
              <a:avLst/>
            </a:prstGeom>
            <a:noFill/>
          </p:spPr>
          <p:txBody>
            <a:bodyPr wrap="square" rtlCol="0">
              <a:spAutoFit/>
            </a:bodyPr>
            <a:lstStyle/>
            <a:p>
              <a:r>
                <a:rPr lang="en-US" b="1" dirty="0" smtClean="0"/>
                <a:t>Follow College Changes Everything</a:t>
              </a:r>
            </a:p>
            <a:p>
              <a:pPr>
                <a:lnSpc>
                  <a:spcPct val="150000"/>
                </a:lnSpc>
              </a:pPr>
              <a:r>
                <a:rPr lang="en-US" dirty="0" smtClean="0"/>
                <a:t>  Website: 	collegechangeseverything.org</a:t>
              </a:r>
            </a:p>
            <a:p>
              <a:pPr>
                <a:lnSpc>
                  <a:spcPct val="150000"/>
                </a:lnSpc>
              </a:pPr>
              <a:r>
                <a:rPr lang="en-US" dirty="0" smtClean="0"/>
                <a:t>  Facebook: 	facebook.com/</a:t>
              </a:r>
              <a:r>
                <a:rPr lang="en-US" dirty="0" err="1" smtClean="0"/>
                <a:t>collegechangeseverything</a:t>
              </a:r>
              <a:endParaRPr lang="en-US" dirty="0" smtClean="0"/>
            </a:p>
            <a:p>
              <a:pPr>
                <a:lnSpc>
                  <a:spcPct val="150000"/>
                </a:lnSpc>
              </a:pPr>
              <a:r>
                <a:rPr lang="en-US" dirty="0" smtClean="0"/>
                <a:t>  Twitter: 	twitter.com/</a:t>
              </a:r>
              <a:r>
                <a:rPr lang="en-US" dirty="0" err="1" smtClean="0"/>
                <a:t>cce_illinois</a:t>
              </a:r>
              <a:endParaRPr lang="en-US" dirty="0" smtClean="0"/>
            </a:p>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716" y="5134903"/>
              <a:ext cx="238125" cy="2476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9716" y="5541275"/>
              <a:ext cx="247650" cy="247650"/>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1510"/>
            <a:ext cx="8229600" cy="4724400"/>
          </a:xfrm>
        </p:spPr>
        <p:txBody>
          <a:bodyPr/>
          <a:lstStyle/>
          <a:p>
            <a:pPr marL="342900" indent="-342900">
              <a:buFont typeface="Arial" pitchFamily="34" charset="0"/>
              <a:buChar char="•"/>
            </a:pPr>
            <a:r>
              <a:rPr lang="en-US" dirty="0" smtClean="0"/>
              <a:t>Began with Chicago Public Schools with 2007 graduation class</a:t>
            </a:r>
          </a:p>
          <a:p>
            <a:pPr marL="1085850" lvl="1" indent="-342900">
              <a:buFont typeface="Arial" pitchFamily="34" charset="0"/>
              <a:buChar char="•"/>
            </a:pPr>
            <a:r>
              <a:rPr lang="en-US" dirty="0"/>
              <a:t>Financing college is perceived as an obstacle to going to college</a:t>
            </a:r>
          </a:p>
          <a:p>
            <a:pPr marL="1085850" lvl="1" indent="-342900">
              <a:buFont typeface="Arial" pitchFamily="34" charset="0"/>
              <a:buChar char="•"/>
            </a:pPr>
            <a:r>
              <a:rPr lang="en-US" dirty="0" smtClean="0"/>
              <a:t>Went from 57.5% completion rate to 77.6% (2012 graduation class)</a:t>
            </a:r>
          </a:p>
          <a:p>
            <a:pPr marL="1085850" lvl="1" indent="-342900">
              <a:buFont typeface="Arial" pitchFamily="34" charset="0"/>
              <a:buChar char="•"/>
            </a:pPr>
            <a:r>
              <a:rPr lang="en-US" dirty="0" smtClean="0"/>
              <a:t>Successful due to buy-in from top administration to counselor level</a:t>
            </a:r>
          </a:p>
          <a:p>
            <a:pPr marL="342900" indent="-342900">
              <a:buFont typeface="Arial" pitchFamily="34" charset="0"/>
              <a:buChar char="•"/>
            </a:pPr>
            <a:r>
              <a:rPr lang="en-US" dirty="0" smtClean="0"/>
              <a:t>Program encompasses 268 high schools</a:t>
            </a:r>
          </a:p>
          <a:p>
            <a:pPr marL="1085850" lvl="1" indent="-342900">
              <a:buFont typeface="Arial" pitchFamily="34" charset="0"/>
              <a:buChar char="•"/>
            </a:pPr>
            <a:r>
              <a:rPr lang="en-US" dirty="0" smtClean="0"/>
              <a:t>115 individual high schools</a:t>
            </a:r>
          </a:p>
          <a:p>
            <a:pPr marL="1085850" lvl="1" indent="-342900">
              <a:buFont typeface="Arial" pitchFamily="34" charset="0"/>
              <a:buChar char="•"/>
            </a:pPr>
            <a:r>
              <a:rPr lang="en-US" dirty="0" smtClean="0"/>
              <a:t>6 school districts that encompass 153 high schools</a:t>
            </a:r>
          </a:p>
          <a:p>
            <a:pPr marL="342900" indent="-342900">
              <a:buFont typeface="Arial" pitchFamily="34" charset="0"/>
              <a:buChar char="•"/>
            </a:pPr>
            <a:r>
              <a:rPr lang="en-US" dirty="0" smtClean="0"/>
              <a:t>Research agreement between ISAC and school/district</a:t>
            </a:r>
          </a:p>
          <a:p>
            <a:pPr marL="1085850" lvl="1" indent="-342900">
              <a:buFont typeface="Arial" pitchFamily="34" charset="0"/>
              <a:buChar char="•"/>
            </a:pPr>
            <a:r>
              <a:rPr lang="en-US" dirty="0" smtClean="0"/>
              <a:t>No cost to school</a:t>
            </a:r>
          </a:p>
          <a:p>
            <a:pPr marL="1085850" lvl="1" indent="-342900">
              <a:buFont typeface="Arial" pitchFamily="34" charset="0"/>
              <a:buChar char="•"/>
            </a:pPr>
            <a:r>
              <a:rPr lang="en-US" dirty="0" smtClean="0"/>
              <a:t>ISACorps members can assist with FAFSA completion workshops</a:t>
            </a:r>
          </a:p>
          <a:p>
            <a:pPr marL="342900" indent="-342900">
              <a:buFont typeface="Arial" pitchFamily="34" charset="0"/>
              <a:buChar char="•"/>
            </a:pPr>
            <a:r>
              <a:rPr lang="en-US" dirty="0" smtClean="0"/>
              <a:t>Students in Illinois have qualified for nearly $1.6B in PELL &amp; MAP grants as a result of FAFSA completion rate through April</a:t>
            </a:r>
          </a:p>
        </p:txBody>
      </p:sp>
      <p:sp>
        <p:nvSpPr>
          <p:cNvPr id="4" name="Title 3"/>
          <p:cNvSpPr>
            <a:spLocks noGrp="1"/>
          </p:cNvSpPr>
          <p:nvPr>
            <p:ph type="title"/>
          </p:nvPr>
        </p:nvSpPr>
        <p:spPr/>
        <p:txBody>
          <a:bodyPr/>
          <a:lstStyle/>
          <a:p>
            <a:r>
              <a:rPr lang="en-US" dirty="0" smtClean="0"/>
              <a:t>FAFSA Completion Initiative</a:t>
            </a:r>
            <a:endParaRPr lang="en-US" dirty="0"/>
          </a:p>
        </p:txBody>
      </p:sp>
      <p:sp>
        <p:nvSpPr>
          <p:cNvPr id="5" name="Slide Number Placeholder 4"/>
          <p:cNvSpPr>
            <a:spLocks noGrp="1"/>
          </p:cNvSpPr>
          <p:nvPr>
            <p:ph type="sldNum" sz="quarter" idx="14"/>
          </p:nvPr>
        </p:nvSpPr>
        <p:spPr/>
        <p:txBody>
          <a:bodyPr/>
          <a:lstStyle/>
          <a:p>
            <a:pPr>
              <a:defRPr/>
            </a:pPr>
            <a:fld id="{0BC245A3-9D73-4390-8FB3-6C53FA3D3D02}" type="slidenum">
              <a:rPr lang="es-MX" smtClean="0"/>
              <a:pPr>
                <a:defRPr/>
              </a:pPr>
              <a:t>5</a:t>
            </a:fld>
            <a:endParaRPr lang="es-MX" dirty="0"/>
          </a:p>
        </p:txBody>
      </p:sp>
    </p:spTree>
    <p:extLst>
      <p:ext uri="{BB962C8B-B14F-4D97-AF65-F5344CB8AC3E}">
        <p14:creationId xmlns:p14="http://schemas.microsoft.com/office/powerpoint/2010/main" val="323989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08014"/>
            <a:ext cx="8229600" cy="4202285"/>
          </a:xfrm>
        </p:spPr>
        <p:txBody>
          <a:bodyPr/>
          <a:lstStyle/>
          <a:p>
            <a:pPr marL="342900" indent="-342900">
              <a:buFont typeface="Arial" pitchFamily="34" charset="0"/>
              <a:buChar char="•"/>
            </a:pPr>
            <a:r>
              <a:rPr lang="en-US" sz="2400" dirty="0" smtClean="0"/>
              <a:t>Students will be sent alerts about college readiness events</a:t>
            </a:r>
          </a:p>
          <a:p>
            <a:pPr marL="342900" indent="-342900">
              <a:buFont typeface="Arial" pitchFamily="34" charset="0"/>
              <a:buChar char="•"/>
            </a:pPr>
            <a:r>
              <a:rPr lang="en-US" sz="2400" dirty="0" smtClean="0"/>
              <a:t>FAFSA completion alerts are sent based on student information</a:t>
            </a:r>
          </a:p>
          <a:p>
            <a:pPr marL="342900" indent="-342900">
              <a:buFont typeface="Arial" pitchFamily="34" charset="0"/>
              <a:buChar char="•"/>
            </a:pPr>
            <a:r>
              <a:rPr lang="en-US" sz="2400" dirty="0" smtClean="0"/>
              <a:t>YouTube video available on ISAC’s website: </a:t>
            </a:r>
            <a:r>
              <a:rPr lang="en-US" sz="2400" dirty="0" smtClean="0">
                <a:hlinkClick r:id="rId2"/>
              </a:rPr>
              <a:t>www.isac.org</a:t>
            </a:r>
            <a:endParaRPr lang="en-US" sz="2400" dirty="0" smtClean="0"/>
          </a:p>
          <a:p>
            <a:pPr marL="342900" indent="-342900">
              <a:buFont typeface="Arial" pitchFamily="34" charset="0"/>
              <a:buChar char="•"/>
            </a:pPr>
            <a:r>
              <a:rPr lang="en-US" sz="2400" dirty="0" smtClean="0"/>
              <a:t>Available for Android and iPhone</a:t>
            </a:r>
            <a:endParaRPr lang="en-US" sz="2400" dirty="0"/>
          </a:p>
        </p:txBody>
      </p:sp>
      <p:sp>
        <p:nvSpPr>
          <p:cNvPr id="3" name="Text Placeholder 2"/>
          <p:cNvSpPr>
            <a:spLocks noGrp="1"/>
          </p:cNvSpPr>
          <p:nvPr>
            <p:ph type="body" sz="quarter" idx="13"/>
          </p:nvPr>
        </p:nvSpPr>
        <p:spPr/>
        <p:txBody>
          <a:bodyPr/>
          <a:lstStyle/>
          <a:p>
            <a:r>
              <a:rPr lang="en-US" dirty="0" smtClean="0"/>
              <a:t>Mobile App</a:t>
            </a:r>
            <a:endParaRPr lang="en-US" dirty="0"/>
          </a:p>
        </p:txBody>
      </p:sp>
      <p:sp>
        <p:nvSpPr>
          <p:cNvPr id="4" name="Title 3"/>
          <p:cNvSpPr>
            <a:spLocks noGrp="1"/>
          </p:cNvSpPr>
          <p:nvPr>
            <p:ph type="title"/>
          </p:nvPr>
        </p:nvSpPr>
        <p:spPr/>
        <p:txBody>
          <a:bodyPr/>
          <a:lstStyle/>
          <a:p>
            <a:r>
              <a:rPr lang="en-US" dirty="0" smtClean="0"/>
              <a:t>B4 College Alert</a:t>
            </a:r>
            <a:endParaRPr lang="en-US" dirty="0"/>
          </a:p>
        </p:txBody>
      </p:sp>
      <p:sp>
        <p:nvSpPr>
          <p:cNvPr id="5" name="Slide Number Placeholder 4"/>
          <p:cNvSpPr>
            <a:spLocks noGrp="1"/>
          </p:cNvSpPr>
          <p:nvPr>
            <p:ph type="sldNum" sz="quarter" idx="14"/>
          </p:nvPr>
        </p:nvSpPr>
        <p:spPr/>
        <p:txBody>
          <a:bodyPr/>
          <a:lstStyle/>
          <a:p>
            <a:pPr>
              <a:defRPr/>
            </a:pPr>
            <a:fld id="{0BC245A3-9D73-4390-8FB3-6C53FA3D3D02}" type="slidenum">
              <a:rPr lang="es-MX" smtClean="0"/>
              <a:pPr>
                <a:defRPr/>
              </a:pPr>
              <a:t>6</a:t>
            </a:fld>
            <a:endParaRPr lang="es-MX" dirty="0"/>
          </a:p>
        </p:txBody>
      </p:sp>
    </p:spTree>
    <p:extLst>
      <p:ext uri="{BB962C8B-B14F-4D97-AF65-F5344CB8AC3E}">
        <p14:creationId xmlns:p14="http://schemas.microsoft.com/office/powerpoint/2010/main" val="379882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Autofit/>
          </a:bodyPr>
          <a:lstStyle/>
          <a:p>
            <a:pPr eaLnBrk="1" fontAlgn="auto" hangingPunct="1">
              <a:defRPr/>
            </a:pPr>
            <a:r>
              <a:rPr lang="en-US" sz="1600" b="1" cap="all" dirty="0" smtClean="0">
                <a:cs typeface="Times New Roman" pitchFamily="18" charset="0"/>
              </a:rPr>
              <a:t>Objectives</a:t>
            </a:r>
          </a:p>
          <a:p>
            <a:pPr>
              <a:defRPr/>
            </a:pPr>
            <a:r>
              <a:rPr lang="en-US" sz="1600" i="1" dirty="0" smtClean="0"/>
              <a:t>By the end of this session, participants will be able to:</a:t>
            </a:r>
          </a:p>
          <a:p>
            <a:pPr marL="254688" indent="-254688">
              <a:spcBef>
                <a:spcPts val="334"/>
              </a:spcBef>
              <a:spcAft>
                <a:spcPts val="334"/>
              </a:spcAft>
              <a:buFont typeface="Arial" pitchFamily="34" charset="0"/>
              <a:buChar char="•"/>
              <a:defRPr/>
            </a:pPr>
            <a:r>
              <a:rPr lang="en-US" sz="1600" dirty="0" smtClean="0"/>
              <a:t>introduce students to financial aid terms and concepts;</a:t>
            </a:r>
          </a:p>
          <a:p>
            <a:pPr marL="254688" indent="-254688">
              <a:spcBef>
                <a:spcPts val="334"/>
              </a:spcBef>
              <a:spcAft>
                <a:spcPts val="334"/>
              </a:spcAft>
              <a:buFont typeface="Arial" pitchFamily="34" charset="0"/>
              <a:buChar char="•"/>
              <a:defRPr/>
            </a:pPr>
            <a:r>
              <a:rPr lang="en-US" sz="1600" dirty="0" smtClean="0"/>
              <a:t>outline the process of: (1) establishing eligibility for state and federal aid programs; (2) packaging of awards; (3) disbursing aid; and (4) handling student enrollment withdrawals; and</a:t>
            </a:r>
          </a:p>
          <a:p>
            <a:pPr marL="254688" indent="-254688">
              <a:spcBef>
                <a:spcPts val="334"/>
              </a:spcBef>
              <a:spcAft>
                <a:spcPts val="334"/>
              </a:spcAft>
              <a:buFont typeface="Arial" pitchFamily="34" charset="0"/>
              <a:buChar char="•"/>
              <a:defRPr/>
            </a:pPr>
            <a:r>
              <a:rPr lang="en-US" sz="1600" dirty="0" smtClean="0"/>
              <a:t>identify trusted sources of information.</a:t>
            </a:r>
            <a:endParaRPr lang="en-US" sz="1600" i="1" dirty="0" smtClean="0"/>
          </a:p>
          <a:p>
            <a:pPr>
              <a:defRPr/>
            </a:pPr>
            <a:endParaRPr lang="en-US" sz="1600" b="1" cap="all" dirty="0" smtClean="0">
              <a:cs typeface="Times New Roman" pitchFamily="18" charset="0"/>
            </a:endParaRPr>
          </a:p>
          <a:p>
            <a:pPr>
              <a:defRPr/>
            </a:pPr>
            <a:r>
              <a:rPr lang="en-US" sz="1600" b="1" cap="all" dirty="0" smtClean="0">
                <a:cs typeface="Times New Roman" pitchFamily="18" charset="0"/>
              </a:rPr>
              <a:t>Activities</a:t>
            </a:r>
          </a:p>
          <a:p>
            <a:pPr>
              <a:defRPr/>
            </a:pPr>
            <a:endParaRPr lang="en-US" sz="1600" b="1" cap="all" dirty="0" smtClean="0">
              <a:cs typeface="Times New Roman" pitchFamily="18" charset="0"/>
            </a:endParaRPr>
          </a:p>
        </p:txBody>
      </p:sp>
      <p:sp>
        <p:nvSpPr>
          <p:cNvPr id="27651" name="Text Placeholder 7"/>
          <p:cNvSpPr>
            <a:spLocks noGrp="1"/>
          </p:cNvSpPr>
          <p:nvPr>
            <p:ph type="body" sz="quarter" idx="13"/>
          </p:nvPr>
        </p:nvSpPr>
        <p:spPr>
          <a:xfrm>
            <a:off x="457200" y="1003300"/>
            <a:ext cx="8229600" cy="482600"/>
          </a:xfrm>
        </p:spPr>
        <p:txBody>
          <a:bodyPr/>
          <a:lstStyle/>
          <a:p>
            <a:pPr marL="0" indent="0"/>
            <a:endParaRPr lang="en-US" smtClean="0"/>
          </a:p>
        </p:txBody>
      </p:sp>
      <p:sp>
        <p:nvSpPr>
          <p:cNvPr id="27652" name="Title 2"/>
          <p:cNvSpPr>
            <a:spLocks noGrp="1"/>
          </p:cNvSpPr>
          <p:nvPr>
            <p:ph type="title"/>
          </p:nvPr>
        </p:nvSpPr>
        <p:spPr>
          <a:xfrm>
            <a:off x="457200" y="457200"/>
            <a:ext cx="8229600" cy="571500"/>
          </a:xfrm>
        </p:spPr>
        <p:txBody>
          <a:bodyPr/>
          <a:lstStyle/>
          <a:p>
            <a:pPr eaLnBrk="1" hangingPunct="1"/>
            <a:r>
              <a:rPr lang="en-US" dirty="0" smtClean="0"/>
              <a:t>The Nuts and Bolts of Financial Aid</a:t>
            </a:r>
          </a:p>
        </p:txBody>
      </p:sp>
      <p:graphicFrame>
        <p:nvGraphicFramePr>
          <p:cNvPr id="7" name="Diagram 6"/>
          <p:cNvGraphicFramePr/>
          <p:nvPr/>
        </p:nvGraphicFramePr>
        <p:xfrm>
          <a:off x="457206" y="3966670"/>
          <a:ext cx="8229599" cy="266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4"/>
          </p:nvPr>
        </p:nvSpPr>
        <p:spPr/>
        <p:txBody>
          <a:bodyPr/>
          <a:lstStyle/>
          <a:p>
            <a:pPr>
              <a:defRPr/>
            </a:pPr>
            <a:fld id="{0BC245A3-9D73-4390-8FB3-6C53FA3D3D02}" type="slidenum">
              <a:rPr lang="es-MX" smtClean="0"/>
              <a:pPr>
                <a:defRPr/>
              </a:pPr>
              <a:t>7</a:t>
            </a:fld>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Anticipate Questions</a:t>
            </a:r>
          </a:p>
        </p:txBody>
      </p:sp>
      <p:sp>
        <p:nvSpPr>
          <p:cNvPr id="3" name="Content Placeholder 2"/>
          <p:cNvSpPr>
            <a:spLocks noGrp="1"/>
          </p:cNvSpPr>
          <p:nvPr>
            <p:ph sz="half" idx="2"/>
          </p:nvPr>
        </p:nvSpPr>
        <p:spPr>
          <a:xfrm>
            <a:off x="457200" y="1547813"/>
            <a:ext cx="4040188" cy="4462462"/>
          </a:xfrm>
        </p:spPr>
        <p:txBody>
          <a:bodyPr/>
          <a:lstStyle/>
          <a:p>
            <a:pPr marL="0" indent="0">
              <a:buFontTx/>
              <a:buNone/>
              <a:defRPr/>
            </a:pPr>
            <a:r>
              <a:rPr lang="en-US" dirty="0" smtClean="0"/>
              <a:t>There are lots of things to </a:t>
            </a:r>
            <a:r>
              <a:rPr lang="en-US" i="1" dirty="0" smtClean="0"/>
              <a:t>think</a:t>
            </a:r>
            <a:r>
              <a:rPr lang="en-US" dirty="0" smtClean="0"/>
              <a:t> about and many questions to </a:t>
            </a:r>
            <a:r>
              <a:rPr lang="en-US" i="1" dirty="0" smtClean="0"/>
              <a:t>ask</a:t>
            </a:r>
            <a:r>
              <a:rPr lang="en-US" dirty="0" smtClean="0"/>
              <a:t>.</a:t>
            </a:r>
          </a:p>
          <a:p>
            <a:pPr eaLnBrk="1" hangingPunct="1">
              <a:buFont typeface="Arial" pitchFamily="34" charset="0"/>
              <a:buNone/>
              <a:defRPr/>
            </a:pPr>
            <a:endParaRPr lang="en-US" sz="2000" dirty="0" smtClean="0"/>
          </a:p>
          <a:p>
            <a:pPr marL="0" indent="0">
              <a:buFontTx/>
              <a:buNone/>
              <a:defRPr/>
            </a:pPr>
            <a:endParaRPr lang="en-US" dirty="0"/>
          </a:p>
        </p:txBody>
      </p:sp>
      <p:sp>
        <p:nvSpPr>
          <p:cNvPr id="8" name="Content Placeholder 7"/>
          <p:cNvSpPr>
            <a:spLocks noGrp="1"/>
          </p:cNvSpPr>
          <p:nvPr>
            <p:ph sz="quarter" idx="4"/>
          </p:nvPr>
        </p:nvSpPr>
        <p:spPr>
          <a:xfrm>
            <a:off x="4645025" y="1470025"/>
            <a:ext cx="4041775" cy="3951288"/>
          </a:xfrm>
        </p:spPr>
        <p:txBody>
          <a:bodyPr/>
          <a:lstStyle/>
          <a:p>
            <a:pPr marL="457200" indent="-457200" eaLnBrk="1" hangingPunct="1">
              <a:lnSpc>
                <a:spcPct val="130000"/>
              </a:lnSpc>
              <a:spcBef>
                <a:spcPct val="30000"/>
              </a:spcBef>
              <a:buClr>
                <a:srgbClr val="C00000"/>
              </a:buClr>
              <a:buFont typeface="Arial" pitchFamily="34" charset="0"/>
              <a:buChar char="•"/>
              <a:defRPr/>
            </a:pPr>
            <a:r>
              <a:rPr lang="en-US" b="1" dirty="0" smtClean="0"/>
              <a:t>How much will it cost?</a:t>
            </a:r>
          </a:p>
          <a:p>
            <a:pPr marL="457200" indent="-457200" eaLnBrk="1" hangingPunct="1">
              <a:lnSpc>
                <a:spcPct val="130000"/>
              </a:lnSpc>
              <a:spcBef>
                <a:spcPct val="30000"/>
              </a:spcBef>
              <a:buClr>
                <a:srgbClr val="C00000"/>
              </a:buClr>
              <a:buFont typeface="Arial" pitchFamily="34" charset="0"/>
              <a:buChar char="•"/>
              <a:defRPr/>
            </a:pPr>
            <a:r>
              <a:rPr lang="en-US" b="1" dirty="0" smtClean="0"/>
              <a:t>Can I afford college?</a:t>
            </a:r>
          </a:p>
          <a:p>
            <a:pPr marL="457200" indent="-457200" eaLnBrk="1" hangingPunct="1">
              <a:lnSpc>
                <a:spcPct val="130000"/>
              </a:lnSpc>
              <a:spcBef>
                <a:spcPct val="30000"/>
              </a:spcBef>
              <a:buClr>
                <a:srgbClr val="C00000"/>
              </a:buClr>
              <a:buFont typeface="Arial" pitchFamily="34" charset="0"/>
              <a:buChar char="•"/>
              <a:defRPr/>
            </a:pPr>
            <a:r>
              <a:rPr lang="en-US" b="1" dirty="0" smtClean="0"/>
              <a:t>What is financial aid?</a:t>
            </a:r>
          </a:p>
          <a:p>
            <a:pPr marL="457200" indent="-457200">
              <a:lnSpc>
                <a:spcPct val="130000"/>
              </a:lnSpc>
              <a:spcBef>
                <a:spcPct val="30000"/>
              </a:spcBef>
              <a:buClr>
                <a:srgbClr val="C00000"/>
              </a:buClr>
              <a:buFont typeface="Arial" pitchFamily="34" charset="0"/>
              <a:buChar char="•"/>
              <a:defRPr/>
            </a:pPr>
            <a:r>
              <a:rPr lang="en-US" b="1" dirty="0" smtClean="0"/>
              <a:t>What is the FAFSA?</a:t>
            </a:r>
          </a:p>
          <a:p>
            <a:pPr marL="457200" indent="-457200">
              <a:lnSpc>
                <a:spcPct val="130000"/>
              </a:lnSpc>
              <a:spcBef>
                <a:spcPct val="30000"/>
              </a:spcBef>
              <a:buClr>
                <a:srgbClr val="C00000"/>
              </a:buClr>
              <a:buFont typeface="Arial" pitchFamily="34" charset="0"/>
              <a:buChar char="•"/>
              <a:defRPr/>
            </a:pPr>
            <a:r>
              <a:rPr lang="en-US" b="1" dirty="0" smtClean="0"/>
              <a:t>When and how do I apply?</a:t>
            </a:r>
          </a:p>
          <a:p>
            <a:pPr marL="457200" indent="-457200">
              <a:lnSpc>
                <a:spcPct val="130000"/>
              </a:lnSpc>
              <a:spcBef>
                <a:spcPct val="30000"/>
              </a:spcBef>
              <a:buClr>
                <a:srgbClr val="C00000"/>
              </a:buClr>
              <a:buFont typeface="Arial" pitchFamily="34" charset="0"/>
              <a:buChar char="•"/>
              <a:defRPr/>
            </a:pPr>
            <a:r>
              <a:rPr lang="en-US" b="1" dirty="0" smtClean="0"/>
              <a:t>Where can I get help?</a:t>
            </a:r>
          </a:p>
          <a:p>
            <a:pPr>
              <a:buFont typeface="Arial" pitchFamily="34" charset="0"/>
              <a:buNone/>
              <a:defRPr/>
            </a:pPr>
            <a:endParaRPr lang="en-US" dirty="0"/>
          </a:p>
        </p:txBody>
      </p:sp>
      <p:sp>
        <p:nvSpPr>
          <p:cNvPr id="28677" name="Text Box 28"/>
          <p:cNvSpPr txBox="1">
            <a:spLocks noChangeArrowheads="1"/>
          </p:cNvSpPr>
          <p:nvPr/>
        </p:nvSpPr>
        <p:spPr bwMode="auto">
          <a:xfrm>
            <a:off x="4645025" y="6019800"/>
            <a:ext cx="4117975"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CC0000"/>
                </a:solidFill>
              </a:rPr>
              <a:t>Know the answers…</a:t>
            </a:r>
          </a:p>
        </p:txBody>
      </p:sp>
      <p:pic>
        <p:nvPicPr>
          <p:cNvPr id="28678" name="Picture 4" descr="clip0055"/>
          <p:cNvPicPr>
            <a:picLocks noChangeAspect="1" noChangeArrowheads="1"/>
          </p:cNvPicPr>
          <p:nvPr/>
        </p:nvPicPr>
        <p:blipFill>
          <a:blip r:embed="rId3" cstate="print"/>
          <a:srcRect/>
          <a:stretch>
            <a:fillRect/>
          </a:stretch>
        </p:blipFill>
        <p:spPr bwMode="auto">
          <a:xfrm>
            <a:off x="0" y="3429000"/>
            <a:ext cx="4225925" cy="3429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4DD84C7-5774-46DD-A75D-86FB36481962}" type="slidenum">
              <a:rPr lang="es-MX" smtClean="0"/>
              <a:pPr>
                <a:defRPr/>
              </a:pPr>
              <a:t>8</a:t>
            </a:fld>
            <a:endParaRPr lang="es-MX"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p:cNvSpPr>
            <a:spLocks noGrp="1"/>
          </p:cNvSpPr>
          <p:nvPr>
            <p:ph type="body" sz="quarter" idx="13"/>
          </p:nvPr>
        </p:nvSpPr>
        <p:spPr>
          <a:xfrm>
            <a:off x="457200" y="1003300"/>
            <a:ext cx="8229600" cy="482600"/>
          </a:xfrm>
        </p:spPr>
        <p:txBody>
          <a:bodyPr/>
          <a:lstStyle/>
          <a:p>
            <a:pPr marL="0" indent="0"/>
            <a:r>
              <a:rPr lang="en-US" dirty="0" smtClean="0"/>
              <a:t>Unemployment Rate, Age 25+, December 2010</a:t>
            </a:r>
          </a:p>
        </p:txBody>
      </p:sp>
      <p:sp>
        <p:nvSpPr>
          <p:cNvPr id="32771" name="Title 3"/>
          <p:cNvSpPr>
            <a:spLocks noGrp="1"/>
          </p:cNvSpPr>
          <p:nvPr>
            <p:ph type="title"/>
          </p:nvPr>
        </p:nvSpPr>
        <p:spPr>
          <a:xfrm>
            <a:off x="457200" y="457200"/>
            <a:ext cx="8229600" cy="571500"/>
          </a:xfrm>
        </p:spPr>
        <p:txBody>
          <a:bodyPr/>
          <a:lstStyle/>
          <a:p>
            <a:r>
              <a:rPr lang="en-US" dirty="0" smtClean="0"/>
              <a:t>Education and Unemployment</a:t>
            </a:r>
          </a:p>
        </p:txBody>
      </p:sp>
      <p:graphicFrame>
        <p:nvGraphicFramePr>
          <p:cNvPr id="6" name="Content Placeholder 5"/>
          <p:cNvGraphicFramePr>
            <a:graphicFrameLocks noGrp="1"/>
          </p:cNvGraphicFramePr>
          <p:nvPr>
            <p:ph idx="1"/>
          </p:nvPr>
        </p:nvGraphicFramePr>
        <p:xfrm>
          <a:off x="457211" y="1485907"/>
          <a:ext cx="8229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31775" y="6080125"/>
            <a:ext cx="5338763" cy="460375"/>
          </a:xfrm>
          <a:prstGeom prst="rect">
            <a:avLst/>
          </a:prstGeom>
          <a:noFill/>
        </p:spPr>
        <p:txBody>
          <a:bodyPr>
            <a:spAutoFit/>
          </a:bodyPr>
          <a:lstStyle/>
          <a:p>
            <a:pPr>
              <a:defRPr/>
            </a:pPr>
            <a:r>
              <a:rPr lang="en-US" sz="1200" i="1" dirty="0">
                <a:latin typeface="+mn-lt"/>
              </a:rPr>
              <a:t>Note:</a:t>
            </a:r>
            <a:r>
              <a:rPr lang="en-US" sz="1200" dirty="0">
                <a:latin typeface="+mn-lt"/>
              </a:rPr>
              <a:t> Data are averages for persons 25 and over.</a:t>
            </a:r>
          </a:p>
          <a:p>
            <a:pPr>
              <a:defRPr/>
            </a:pPr>
            <a:r>
              <a:rPr lang="en-US" sz="1200" i="1" dirty="0">
                <a:latin typeface="+mn-lt"/>
              </a:rPr>
              <a:t>Source: </a:t>
            </a:r>
            <a:r>
              <a:rPr lang="en-US" sz="1200" dirty="0">
                <a:latin typeface="+mn-lt"/>
              </a:rPr>
              <a:t>Bureau of Labor Statistics, </a:t>
            </a:r>
            <a:r>
              <a:rPr lang="en-US" sz="1200" i="1" dirty="0">
                <a:latin typeface="+mn-lt"/>
              </a:rPr>
              <a:t>Current Population Survey</a:t>
            </a:r>
            <a:r>
              <a:rPr lang="en-US" sz="1200" dirty="0">
                <a:latin typeface="+mn-lt"/>
              </a:rPr>
              <a:t> (December 2010)</a:t>
            </a:r>
            <a:endParaRPr lang="en-US" sz="1200" i="1" dirty="0">
              <a:latin typeface="+mn-lt"/>
            </a:endParaRPr>
          </a:p>
        </p:txBody>
      </p:sp>
      <p:cxnSp>
        <p:nvCxnSpPr>
          <p:cNvPr id="9" name="Straight Connector 8"/>
          <p:cNvCxnSpPr/>
          <p:nvPr/>
        </p:nvCxnSpPr>
        <p:spPr>
          <a:xfrm flipV="1">
            <a:off x="1230313" y="2968625"/>
            <a:ext cx="7219950" cy="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Line Callout 1 9"/>
          <p:cNvSpPr/>
          <p:nvPr/>
        </p:nvSpPr>
        <p:spPr>
          <a:xfrm>
            <a:off x="6723063" y="1778000"/>
            <a:ext cx="1727200" cy="998538"/>
          </a:xfrm>
          <a:prstGeom prst="borderCallout1">
            <a:avLst>
              <a:gd name="adj1" fmla="val 46368"/>
              <a:gd name="adj2" fmla="val 66"/>
              <a:gd name="adj3" fmla="val 116570"/>
              <a:gd name="adj4" fmla="val -37809"/>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National Average</a:t>
            </a:r>
          </a:p>
          <a:p>
            <a:pPr algn="ctr">
              <a:defRPr/>
            </a:pPr>
            <a:r>
              <a:rPr lang="en-US" dirty="0">
                <a:solidFill>
                  <a:schemeClr val="tx1"/>
                </a:solidFill>
              </a:rPr>
              <a:t>9.4%</a:t>
            </a:r>
          </a:p>
        </p:txBody>
      </p:sp>
      <p:sp>
        <p:nvSpPr>
          <p:cNvPr id="2" name="Slide Number Placeholder 1"/>
          <p:cNvSpPr>
            <a:spLocks noGrp="1"/>
          </p:cNvSpPr>
          <p:nvPr>
            <p:ph type="sldNum" sz="quarter" idx="14"/>
          </p:nvPr>
        </p:nvSpPr>
        <p:spPr/>
        <p:txBody>
          <a:bodyPr/>
          <a:lstStyle/>
          <a:p>
            <a:pPr>
              <a:defRPr/>
            </a:pPr>
            <a:fld id="{0BC245A3-9D73-4390-8FB3-6C53FA3D3D02}" type="slidenum">
              <a:rPr lang="es-MX" smtClean="0"/>
              <a:pPr>
                <a:defRPr/>
              </a:pPr>
              <a:t>9</a:t>
            </a:fld>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10794</TotalTime>
  <Words>5851</Words>
  <Application>Microsoft Office PowerPoint</Application>
  <PresentationFormat>On-screen Show (4:3)</PresentationFormat>
  <Paragraphs>753</Paragraphs>
  <Slides>41</Slides>
  <Notes>33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ISAC Update and Nuts &amp; Bolts of Financial Aid</vt:lpstr>
      <vt:lpstr>Illinois Student Assistance Commission</vt:lpstr>
      <vt:lpstr>College Application Month</vt:lpstr>
      <vt:lpstr>Transcript Exchange</vt:lpstr>
      <vt:lpstr>FAFSA Completion Initiative</vt:lpstr>
      <vt:lpstr>B4 College Alert</vt:lpstr>
      <vt:lpstr>The Nuts and Bolts of Financial Aid</vt:lpstr>
      <vt:lpstr>Anticipate Questions</vt:lpstr>
      <vt:lpstr>Education and Unemployment</vt:lpstr>
      <vt:lpstr>Education Pays</vt:lpstr>
      <vt:lpstr>Terms and concepts</vt:lpstr>
      <vt:lpstr>Types of Financial Aid</vt:lpstr>
      <vt:lpstr>Sources of Financial Aid</vt:lpstr>
      <vt:lpstr>Financial Aid Funding</vt:lpstr>
      <vt:lpstr>Illinois Student Assistance Commission</vt:lpstr>
      <vt:lpstr>U. S. Department of Education</vt:lpstr>
      <vt:lpstr>The Big Three</vt:lpstr>
      <vt:lpstr>Loan Programs</vt:lpstr>
      <vt:lpstr>U. S. Department of Education</vt:lpstr>
      <vt:lpstr>How to Apply</vt:lpstr>
      <vt:lpstr>Free Application for Federal Student Aid</vt:lpstr>
      <vt:lpstr>Personal Identification Number (PIN)</vt:lpstr>
      <vt:lpstr>When to Apply  </vt:lpstr>
      <vt:lpstr>General Eligibility Requirements</vt:lpstr>
      <vt:lpstr>Dependency Status</vt:lpstr>
      <vt:lpstr>Output Documents</vt:lpstr>
      <vt:lpstr>Expected Family Contribution</vt:lpstr>
      <vt:lpstr>What are the costs?</vt:lpstr>
      <vt:lpstr>Financial Need</vt:lpstr>
      <vt:lpstr>To Determine Financial Need </vt:lpstr>
      <vt:lpstr>Financial Aid Awards</vt:lpstr>
      <vt:lpstr>PowerPoint Presentation</vt:lpstr>
      <vt:lpstr>Disbursement</vt:lpstr>
      <vt:lpstr>The Financial Aid Process</vt:lpstr>
      <vt:lpstr>Guiding Principles</vt:lpstr>
      <vt:lpstr>The Process</vt:lpstr>
      <vt:lpstr>Resources</vt:lpstr>
      <vt:lpstr>Trusted Web Sites</vt:lpstr>
      <vt:lpstr>Manuals &amp; Handbooks</vt:lpstr>
      <vt:lpstr>Stay Connected</vt:lpstr>
      <vt:lpstr>PowerPoint Presentation</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ISAC Professional Development Opportunities</dc:title>
  <dc:creator>SWahab</dc:creator>
  <cp:lastModifiedBy>John Heroff</cp:lastModifiedBy>
  <cp:revision>369</cp:revision>
  <cp:lastPrinted>2013-04-29T18:12:15Z</cp:lastPrinted>
  <dcterms:created xsi:type="dcterms:W3CDTF">2010-05-12T15:34:15Z</dcterms:created>
  <dcterms:modified xsi:type="dcterms:W3CDTF">2013-05-01T16:44:02Z</dcterms:modified>
</cp:coreProperties>
</file>