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80" r:id="rId2"/>
    <p:sldId id="256" r:id="rId3"/>
    <p:sldId id="279" r:id="rId4"/>
    <p:sldId id="273" r:id="rId5"/>
    <p:sldId id="274" r:id="rId6"/>
    <p:sldId id="275" r:id="rId7"/>
    <p:sldId id="277" r:id="rId8"/>
    <p:sldId id="294" r:id="rId9"/>
    <p:sldId id="295" r:id="rId10"/>
    <p:sldId id="278" r:id="rId11"/>
    <p:sldId id="296" r:id="rId12"/>
    <p:sldId id="282" r:id="rId13"/>
    <p:sldId id="283" r:id="rId14"/>
    <p:sldId id="284" r:id="rId15"/>
    <p:sldId id="264" r:id="rId16"/>
    <p:sldId id="265" r:id="rId17"/>
    <p:sldId id="271" r:id="rId18"/>
    <p:sldId id="266" r:id="rId19"/>
    <p:sldId id="267" r:id="rId20"/>
    <p:sldId id="268" r:id="rId21"/>
    <p:sldId id="269" r:id="rId22"/>
    <p:sldId id="270" r:id="rId23"/>
    <p:sldId id="257" r:id="rId24"/>
    <p:sldId id="258" r:id="rId25"/>
    <p:sldId id="259" r:id="rId26"/>
    <p:sldId id="260" r:id="rId27"/>
    <p:sldId id="261" r:id="rId28"/>
    <p:sldId id="262" r:id="rId29"/>
    <p:sldId id="263" r:id="rId30"/>
    <p:sldId id="285" r:id="rId31"/>
    <p:sldId id="286" r:id="rId32"/>
    <p:sldId id="287" r:id="rId33"/>
    <p:sldId id="288" r:id="rId34"/>
    <p:sldId id="289" r:id="rId35"/>
    <p:sldId id="292" r:id="rId36"/>
    <p:sldId id="293" r:id="rId37"/>
    <p:sldId id="297"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37E774-2713-4DCB-9C7C-E5F1E0882133}" type="doc">
      <dgm:prSet loTypeId="urn:microsoft.com/office/officeart/2005/8/layout/pyramid1" loCatId="pyramid" qsTypeId="urn:microsoft.com/office/officeart/2005/8/quickstyle/simple1" qsCatId="simple" csTypeId="urn:microsoft.com/office/officeart/2005/8/colors/colorful1#1" csCatId="colorful" phldr="1"/>
      <dgm:spPr/>
    </dgm:pt>
    <dgm:pt modelId="{D662FDB5-1137-496E-8322-5E1B23013A91}">
      <dgm:prSet phldrT="[Text]" custT="1"/>
      <dgm:spPr/>
      <dgm:t>
        <a:bodyPr/>
        <a:lstStyle/>
        <a:p>
          <a:r>
            <a:rPr lang="en-US" sz="2700" b="1" dirty="0" smtClean="0"/>
            <a:t>Fisher vs. University of Texas (2008) pending</a:t>
          </a:r>
          <a:endParaRPr lang="en-US" sz="2700" b="1" dirty="0"/>
        </a:p>
      </dgm:t>
    </dgm:pt>
    <dgm:pt modelId="{0FC0CB12-F75E-467E-B9D4-F624B72AC136}" type="parTrans" cxnId="{65AB7D69-74B2-4BBF-9006-011B1EDBA34C}">
      <dgm:prSet/>
      <dgm:spPr/>
      <dgm:t>
        <a:bodyPr/>
        <a:lstStyle/>
        <a:p>
          <a:endParaRPr lang="en-US"/>
        </a:p>
      </dgm:t>
    </dgm:pt>
    <dgm:pt modelId="{EB799502-F720-4EEA-BE40-BB0C0599EB33}" type="sibTrans" cxnId="{65AB7D69-74B2-4BBF-9006-011B1EDBA34C}">
      <dgm:prSet/>
      <dgm:spPr/>
      <dgm:t>
        <a:bodyPr/>
        <a:lstStyle/>
        <a:p>
          <a:endParaRPr lang="en-US"/>
        </a:p>
      </dgm:t>
    </dgm:pt>
    <dgm:pt modelId="{9B4E0134-6FAC-4EE1-95ED-D7D0B2BEA058}">
      <dgm:prSet phldrT="[Text]" custT="1"/>
      <dgm:spPr/>
      <dgm:t>
        <a:bodyPr/>
        <a:lstStyle/>
        <a:p>
          <a:r>
            <a:rPr lang="en-US" sz="2700" b="1" dirty="0" err="1" smtClean="0"/>
            <a:t>Grutter</a:t>
          </a:r>
          <a:r>
            <a:rPr lang="en-US" sz="2700" b="1" dirty="0" smtClean="0"/>
            <a:t> vs. Bollinger &amp; </a:t>
          </a:r>
          <a:r>
            <a:rPr lang="en-US" sz="2700" b="1" dirty="0" err="1" smtClean="0"/>
            <a:t>Gratz</a:t>
          </a:r>
          <a:r>
            <a:rPr lang="en-US" sz="2700" b="1" dirty="0" smtClean="0"/>
            <a:t> vs. Bollinger </a:t>
          </a:r>
        </a:p>
        <a:p>
          <a:r>
            <a:rPr lang="en-US" sz="2700" b="1" dirty="0" smtClean="0"/>
            <a:t>(2003)</a:t>
          </a:r>
          <a:endParaRPr lang="en-US" sz="2700" b="1" dirty="0"/>
        </a:p>
      </dgm:t>
    </dgm:pt>
    <dgm:pt modelId="{A107F054-69D2-4FA7-B54E-B389B8A6D7CA}" type="parTrans" cxnId="{2C64B325-821F-47D8-A1DB-EE62BBF125D9}">
      <dgm:prSet/>
      <dgm:spPr/>
      <dgm:t>
        <a:bodyPr/>
        <a:lstStyle/>
        <a:p>
          <a:endParaRPr lang="en-US"/>
        </a:p>
      </dgm:t>
    </dgm:pt>
    <dgm:pt modelId="{0CF3DBA7-009C-4E02-965E-A17A2A5A50D1}" type="sibTrans" cxnId="{2C64B325-821F-47D8-A1DB-EE62BBF125D9}">
      <dgm:prSet/>
      <dgm:spPr/>
      <dgm:t>
        <a:bodyPr/>
        <a:lstStyle/>
        <a:p>
          <a:endParaRPr lang="en-US"/>
        </a:p>
      </dgm:t>
    </dgm:pt>
    <dgm:pt modelId="{2735BBB8-C9ED-4B78-AEAF-45F65AFB4D09}">
      <dgm:prSet phldrT="[Text]" custT="1"/>
      <dgm:spPr/>
      <dgm:t>
        <a:bodyPr/>
        <a:lstStyle/>
        <a:p>
          <a:r>
            <a:rPr lang="en-US" sz="2700" b="1" dirty="0" smtClean="0"/>
            <a:t>University of California v. </a:t>
          </a:r>
          <a:r>
            <a:rPr lang="en-US" sz="2700" b="1" dirty="0" err="1" smtClean="0"/>
            <a:t>Bakke</a:t>
          </a:r>
          <a:r>
            <a:rPr lang="en-US" sz="2700" b="1" dirty="0" smtClean="0"/>
            <a:t>  (1978)</a:t>
          </a:r>
          <a:endParaRPr lang="en-US" sz="2700" b="1" dirty="0"/>
        </a:p>
      </dgm:t>
    </dgm:pt>
    <dgm:pt modelId="{5142A89F-B10A-40AD-8957-4F88A2E585C7}" type="parTrans" cxnId="{CD50C665-A8C4-48EA-BFAB-9164C038C23B}">
      <dgm:prSet/>
      <dgm:spPr/>
      <dgm:t>
        <a:bodyPr/>
        <a:lstStyle/>
        <a:p>
          <a:endParaRPr lang="en-US"/>
        </a:p>
      </dgm:t>
    </dgm:pt>
    <dgm:pt modelId="{D1D51CDD-A0C8-4C72-8D3B-B313492DD116}" type="sibTrans" cxnId="{CD50C665-A8C4-48EA-BFAB-9164C038C23B}">
      <dgm:prSet/>
      <dgm:spPr/>
      <dgm:t>
        <a:bodyPr/>
        <a:lstStyle/>
        <a:p>
          <a:endParaRPr lang="en-US"/>
        </a:p>
      </dgm:t>
    </dgm:pt>
    <dgm:pt modelId="{48308343-BFA8-46D5-8AAF-D5656E2C0B5A}" type="pres">
      <dgm:prSet presAssocID="{0337E774-2713-4DCB-9C7C-E5F1E0882133}" presName="Name0" presStyleCnt="0">
        <dgm:presLayoutVars>
          <dgm:dir/>
          <dgm:animLvl val="lvl"/>
          <dgm:resizeHandles val="exact"/>
        </dgm:presLayoutVars>
      </dgm:prSet>
      <dgm:spPr/>
    </dgm:pt>
    <dgm:pt modelId="{2D05EA5C-E07A-4608-9233-97A4A0AFCA52}" type="pres">
      <dgm:prSet presAssocID="{D662FDB5-1137-496E-8322-5E1B23013A91}" presName="Name8" presStyleCnt="0"/>
      <dgm:spPr/>
    </dgm:pt>
    <dgm:pt modelId="{0C127986-B4A1-405D-B776-7127909ADBF6}" type="pres">
      <dgm:prSet presAssocID="{D662FDB5-1137-496E-8322-5E1B23013A91}" presName="level" presStyleLbl="node1" presStyleIdx="0" presStyleCnt="3">
        <dgm:presLayoutVars>
          <dgm:chMax val="1"/>
          <dgm:bulletEnabled val="1"/>
        </dgm:presLayoutVars>
      </dgm:prSet>
      <dgm:spPr/>
      <dgm:t>
        <a:bodyPr/>
        <a:lstStyle/>
        <a:p>
          <a:endParaRPr lang="en-US"/>
        </a:p>
      </dgm:t>
    </dgm:pt>
    <dgm:pt modelId="{5315C0BE-633C-44A2-91F5-A1E558F03699}" type="pres">
      <dgm:prSet presAssocID="{D662FDB5-1137-496E-8322-5E1B23013A91}" presName="levelTx" presStyleLbl="revTx" presStyleIdx="0" presStyleCnt="0">
        <dgm:presLayoutVars>
          <dgm:chMax val="1"/>
          <dgm:bulletEnabled val="1"/>
        </dgm:presLayoutVars>
      </dgm:prSet>
      <dgm:spPr/>
      <dgm:t>
        <a:bodyPr/>
        <a:lstStyle/>
        <a:p>
          <a:endParaRPr lang="en-US"/>
        </a:p>
      </dgm:t>
    </dgm:pt>
    <dgm:pt modelId="{B05B84EB-0E53-4B80-86AC-F2C416C9D6BE}" type="pres">
      <dgm:prSet presAssocID="{9B4E0134-6FAC-4EE1-95ED-D7D0B2BEA058}" presName="Name8" presStyleCnt="0"/>
      <dgm:spPr/>
    </dgm:pt>
    <dgm:pt modelId="{51C98B51-76AE-4558-A2B5-75C159923D60}" type="pres">
      <dgm:prSet presAssocID="{9B4E0134-6FAC-4EE1-95ED-D7D0B2BEA058}" presName="level" presStyleLbl="node1" presStyleIdx="1" presStyleCnt="3">
        <dgm:presLayoutVars>
          <dgm:chMax val="1"/>
          <dgm:bulletEnabled val="1"/>
        </dgm:presLayoutVars>
      </dgm:prSet>
      <dgm:spPr/>
      <dgm:t>
        <a:bodyPr/>
        <a:lstStyle/>
        <a:p>
          <a:endParaRPr lang="en-US"/>
        </a:p>
      </dgm:t>
    </dgm:pt>
    <dgm:pt modelId="{939F5C0F-57AF-4861-BF86-7BA2BFC92845}" type="pres">
      <dgm:prSet presAssocID="{9B4E0134-6FAC-4EE1-95ED-D7D0B2BEA058}" presName="levelTx" presStyleLbl="revTx" presStyleIdx="0" presStyleCnt="0">
        <dgm:presLayoutVars>
          <dgm:chMax val="1"/>
          <dgm:bulletEnabled val="1"/>
        </dgm:presLayoutVars>
      </dgm:prSet>
      <dgm:spPr/>
      <dgm:t>
        <a:bodyPr/>
        <a:lstStyle/>
        <a:p>
          <a:endParaRPr lang="en-US"/>
        </a:p>
      </dgm:t>
    </dgm:pt>
    <dgm:pt modelId="{CBD3B11C-AFF2-4D50-A7BA-9129F30DCB9A}" type="pres">
      <dgm:prSet presAssocID="{2735BBB8-C9ED-4B78-AEAF-45F65AFB4D09}" presName="Name8" presStyleCnt="0"/>
      <dgm:spPr/>
    </dgm:pt>
    <dgm:pt modelId="{E3856795-3A06-4E4E-96F2-1692FB5BFAC6}" type="pres">
      <dgm:prSet presAssocID="{2735BBB8-C9ED-4B78-AEAF-45F65AFB4D09}" presName="level" presStyleLbl="node1" presStyleIdx="2" presStyleCnt="3">
        <dgm:presLayoutVars>
          <dgm:chMax val="1"/>
          <dgm:bulletEnabled val="1"/>
        </dgm:presLayoutVars>
      </dgm:prSet>
      <dgm:spPr/>
      <dgm:t>
        <a:bodyPr/>
        <a:lstStyle/>
        <a:p>
          <a:endParaRPr lang="en-US"/>
        </a:p>
      </dgm:t>
    </dgm:pt>
    <dgm:pt modelId="{A08A957D-D1A4-4943-9989-5ED96BAC3C9C}" type="pres">
      <dgm:prSet presAssocID="{2735BBB8-C9ED-4B78-AEAF-45F65AFB4D09}" presName="levelTx" presStyleLbl="revTx" presStyleIdx="0" presStyleCnt="0">
        <dgm:presLayoutVars>
          <dgm:chMax val="1"/>
          <dgm:bulletEnabled val="1"/>
        </dgm:presLayoutVars>
      </dgm:prSet>
      <dgm:spPr/>
      <dgm:t>
        <a:bodyPr/>
        <a:lstStyle/>
        <a:p>
          <a:endParaRPr lang="en-US"/>
        </a:p>
      </dgm:t>
    </dgm:pt>
  </dgm:ptLst>
  <dgm:cxnLst>
    <dgm:cxn modelId="{910587A4-954D-4A2B-BCDF-6831A3175D82}" type="presOf" srcId="{D662FDB5-1137-496E-8322-5E1B23013A91}" destId="{5315C0BE-633C-44A2-91F5-A1E558F03699}" srcOrd="1" destOrd="0" presId="urn:microsoft.com/office/officeart/2005/8/layout/pyramid1"/>
    <dgm:cxn modelId="{C5344660-1A24-434D-ABAE-7221FC6B84F2}" type="presOf" srcId="{0337E774-2713-4DCB-9C7C-E5F1E0882133}" destId="{48308343-BFA8-46D5-8AAF-D5656E2C0B5A}" srcOrd="0" destOrd="0" presId="urn:microsoft.com/office/officeart/2005/8/layout/pyramid1"/>
    <dgm:cxn modelId="{ECF1E899-2050-4D72-88ED-EF96B5951716}" type="presOf" srcId="{9B4E0134-6FAC-4EE1-95ED-D7D0B2BEA058}" destId="{51C98B51-76AE-4558-A2B5-75C159923D60}" srcOrd="0" destOrd="0" presId="urn:microsoft.com/office/officeart/2005/8/layout/pyramid1"/>
    <dgm:cxn modelId="{3216C51F-A732-4254-AF56-8116CB6568CF}" type="presOf" srcId="{2735BBB8-C9ED-4B78-AEAF-45F65AFB4D09}" destId="{A08A957D-D1A4-4943-9989-5ED96BAC3C9C}" srcOrd="1" destOrd="0" presId="urn:microsoft.com/office/officeart/2005/8/layout/pyramid1"/>
    <dgm:cxn modelId="{22760CB7-D381-4A4F-99D6-74C322338FFA}" type="presOf" srcId="{D662FDB5-1137-496E-8322-5E1B23013A91}" destId="{0C127986-B4A1-405D-B776-7127909ADBF6}" srcOrd="0" destOrd="0" presId="urn:microsoft.com/office/officeart/2005/8/layout/pyramid1"/>
    <dgm:cxn modelId="{CD50C665-A8C4-48EA-BFAB-9164C038C23B}" srcId="{0337E774-2713-4DCB-9C7C-E5F1E0882133}" destId="{2735BBB8-C9ED-4B78-AEAF-45F65AFB4D09}" srcOrd="2" destOrd="0" parTransId="{5142A89F-B10A-40AD-8957-4F88A2E585C7}" sibTransId="{D1D51CDD-A0C8-4C72-8D3B-B313492DD116}"/>
    <dgm:cxn modelId="{2C64B325-821F-47D8-A1DB-EE62BBF125D9}" srcId="{0337E774-2713-4DCB-9C7C-E5F1E0882133}" destId="{9B4E0134-6FAC-4EE1-95ED-D7D0B2BEA058}" srcOrd="1" destOrd="0" parTransId="{A107F054-69D2-4FA7-B54E-B389B8A6D7CA}" sibTransId="{0CF3DBA7-009C-4E02-965E-A17A2A5A50D1}"/>
    <dgm:cxn modelId="{216B577D-82DD-4255-A0D2-704F4C4635B0}" type="presOf" srcId="{2735BBB8-C9ED-4B78-AEAF-45F65AFB4D09}" destId="{E3856795-3A06-4E4E-96F2-1692FB5BFAC6}" srcOrd="0" destOrd="0" presId="urn:microsoft.com/office/officeart/2005/8/layout/pyramid1"/>
    <dgm:cxn modelId="{65AB7D69-74B2-4BBF-9006-011B1EDBA34C}" srcId="{0337E774-2713-4DCB-9C7C-E5F1E0882133}" destId="{D662FDB5-1137-496E-8322-5E1B23013A91}" srcOrd="0" destOrd="0" parTransId="{0FC0CB12-F75E-467E-B9D4-F624B72AC136}" sibTransId="{EB799502-F720-4EEA-BE40-BB0C0599EB33}"/>
    <dgm:cxn modelId="{63427ED2-E5A6-4325-A893-8200A8F2389D}" type="presOf" srcId="{9B4E0134-6FAC-4EE1-95ED-D7D0B2BEA058}" destId="{939F5C0F-57AF-4861-BF86-7BA2BFC92845}" srcOrd="1" destOrd="0" presId="urn:microsoft.com/office/officeart/2005/8/layout/pyramid1"/>
    <dgm:cxn modelId="{988CE994-674F-4646-B8CF-C619B3AA6A19}" type="presParOf" srcId="{48308343-BFA8-46D5-8AAF-D5656E2C0B5A}" destId="{2D05EA5C-E07A-4608-9233-97A4A0AFCA52}" srcOrd="0" destOrd="0" presId="urn:microsoft.com/office/officeart/2005/8/layout/pyramid1"/>
    <dgm:cxn modelId="{D40849B8-7662-4C93-A53A-361600C76C9F}" type="presParOf" srcId="{2D05EA5C-E07A-4608-9233-97A4A0AFCA52}" destId="{0C127986-B4A1-405D-B776-7127909ADBF6}" srcOrd="0" destOrd="0" presId="urn:microsoft.com/office/officeart/2005/8/layout/pyramid1"/>
    <dgm:cxn modelId="{880967A9-E501-42BD-B91F-7A83B9F85A32}" type="presParOf" srcId="{2D05EA5C-E07A-4608-9233-97A4A0AFCA52}" destId="{5315C0BE-633C-44A2-91F5-A1E558F03699}" srcOrd="1" destOrd="0" presId="urn:microsoft.com/office/officeart/2005/8/layout/pyramid1"/>
    <dgm:cxn modelId="{235D66EB-9505-4F60-94F3-B565C1EA05F9}" type="presParOf" srcId="{48308343-BFA8-46D5-8AAF-D5656E2C0B5A}" destId="{B05B84EB-0E53-4B80-86AC-F2C416C9D6BE}" srcOrd="1" destOrd="0" presId="urn:microsoft.com/office/officeart/2005/8/layout/pyramid1"/>
    <dgm:cxn modelId="{06817AF1-E4B8-4127-B338-AB7D8ED85395}" type="presParOf" srcId="{B05B84EB-0E53-4B80-86AC-F2C416C9D6BE}" destId="{51C98B51-76AE-4558-A2B5-75C159923D60}" srcOrd="0" destOrd="0" presId="urn:microsoft.com/office/officeart/2005/8/layout/pyramid1"/>
    <dgm:cxn modelId="{094E6D48-CE60-41FC-8664-92F5D0A9FDBE}" type="presParOf" srcId="{B05B84EB-0E53-4B80-86AC-F2C416C9D6BE}" destId="{939F5C0F-57AF-4861-BF86-7BA2BFC92845}" srcOrd="1" destOrd="0" presId="urn:microsoft.com/office/officeart/2005/8/layout/pyramid1"/>
    <dgm:cxn modelId="{9600557F-AD6A-4016-8573-6D46486478D4}" type="presParOf" srcId="{48308343-BFA8-46D5-8AAF-D5656E2C0B5A}" destId="{CBD3B11C-AFF2-4D50-A7BA-9129F30DCB9A}" srcOrd="2" destOrd="0" presId="urn:microsoft.com/office/officeart/2005/8/layout/pyramid1"/>
    <dgm:cxn modelId="{F5EF259A-1A9C-4520-AA2A-3E53A5D8EDFD}" type="presParOf" srcId="{CBD3B11C-AFF2-4D50-A7BA-9129F30DCB9A}" destId="{E3856795-3A06-4E4E-96F2-1692FB5BFAC6}" srcOrd="0" destOrd="0" presId="urn:microsoft.com/office/officeart/2005/8/layout/pyramid1"/>
    <dgm:cxn modelId="{4DE79ECF-500C-4697-873E-E2093FB55F95}" type="presParOf" srcId="{CBD3B11C-AFF2-4D50-A7BA-9129F30DCB9A}" destId="{A08A957D-D1A4-4943-9989-5ED96BAC3C9C}"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31BDA0-BB52-4BE4-89EC-2145A7D114F9}" type="doc">
      <dgm:prSet loTypeId="urn:microsoft.com/office/officeart/2005/8/layout/funnel1" loCatId="process" qsTypeId="urn:microsoft.com/office/officeart/2005/8/quickstyle/simple1" qsCatId="simple" csTypeId="urn:microsoft.com/office/officeart/2005/8/colors/colorful1#2" csCatId="colorful" phldr="1"/>
      <dgm:spPr/>
      <dgm:t>
        <a:bodyPr/>
        <a:lstStyle/>
        <a:p>
          <a:endParaRPr lang="en-US"/>
        </a:p>
      </dgm:t>
    </dgm:pt>
    <dgm:pt modelId="{1BDDA490-DCF2-4187-926D-C0B005354C66}">
      <dgm:prSet phldrT="[Text]"/>
      <dgm:spPr/>
      <dgm:t>
        <a:bodyPr/>
        <a:lstStyle/>
        <a:p>
          <a:r>
            <a:rPr lang="en-US" b="1" dirty="0" smtClean="0"/>
            <a:t>Executive Order by John F. Kennedy (1961)</a:t>
          </a:r>
          <a:endParaRPr lang="en-US" dirty="0"/>
        </a:p>
      </dgm:t>
    </dgm:pt>
    <dgm:pt modelId="{EA59581A-4934-4602-8B24-9839BC176968}" type="parTrans" cxnId="{4A40C7AE-BFD3-49EC-B8EC-1CCBBC0DF181}">
      <dgm:prSet/>
      <dgm:spPr/>
      <dgm:t>
        <a:bodyPr/>
        <a:lstStyle/>
        <a:p>
          <a:endParaRPr lang="en-US"/>
        </a:p>
      </dgm:t>
    </dgm:pt>
    <dgm:pt modelId="{F0EFBDDC-EB76-4A8E-A488-B5FF43CA4DBF}" type="sibTrans" cxnId="{4A40C7AE-BFD3-49EC-B8EC-1CCBBC0DF181}">
      <dgm:prSet/>
      <dgm:spPr/>
      <dgm:t>
        <a:bodyPr/>
        <a:lstStyle/>
        <a:p>
          <a:endParaRPr lang="en-US"/>
        </a:p>
      </dgm:t>
    </dgm:pt>
    <dgm:pt modelId="{E4F49FD0-BCB8-4077-89B2-2F9FCE16AF6A}">
      <dgm:prSet phldrT="[Text]"/>
      <dgm:spPr/>
      <dgm:t>
        <a:bodyPr/>
        <a:lstStyle/>
        <a:p>
          <a:r>
            <a:rPr lang="en-US" b="1" dirty="0" smtClean="0"/>
            <a:t>Order by Lyndon B. Johnson</a:t>
          </a:r>
        </a:p>
        <a:p>
          <a:r>
            <a:rPr lang="en-US" b="1" dirty="0" smtClean="0"/>
            <a:t>(1965)</a:t>
          </a:r>
          <a:endParaRPr lang="en-US" dirty="0"/>
        </a:p>
      </dgm:t>
    </dgm:pt>
    <dgm:pt modelId="{35AB4561-D7A3-47F0-9827-F2F968A01094}" type="parTrans" cxnId="{1418B2B5-0DEC-4D9B-BA32-1F9AD1FCB2E2}">
      <dgm:prSet/>
      <dgm:spPr/>
      <dgm:t>
        <a:bodyPr/>
        <a:lstStyle/>
        <a:p>
          <a:endParaRPr lang="en-US"/>
        </a:p>
      </dgm:t>
    </dgm:pt>
    <dgm:pt modelId="{EA484FA7-EBBF-4AF7-A999-59114BE4C0D2}" type="sibTrans" cxnId="{1418B2B5-0DEC-4D9B-BA32-1F9AD1FCB2E2}">
      <dgm:prSet/>
      <dgm:spPr/>
      <dgm:t>
        <a:bodyPr/>
        <a:lstStyle/>
        <a:p>
          <a:endParaRPr lang="en-US"/>
        </a:p>
      </dgm:t>
    </dgm:pt>
    <dgm:pt modelId="{56EB60A8-FFF1-4336-B377-6A78B5812651}">
      <dgm:prSet phldrT="[Text]"/>
      <dgm:spPr/>
      <dgm:t>
        <a:bodyPr/>
        <a:lstStyle/>
        <a:p>
          <a:r>
            <a:rPr lang="en-US" b="1" dirty="0" smtClean="0"/>
            <a:t>Gender Added (1967)</a:t>
          </a:r>
          <a:endParaRPr lang="en-US" b="1" dirty="0"/>
        </a:p>
      </dgm:t>
    </dgm:pt>
    <dgm:pt modelId="{F09AA367-6B2A-41B7-9851-3F3DE096E9A2}" type="parTrans" cxnId="{945704E0-84A5-4191-87D2-4989617A6E6F}">
      <dgm:prSet/>
      <dgm:spPr/>
      <dgm:t>
        <a:bodyPr/>
        <a:lstStyle/>
        <a:p>
          <a:endParaRPr lang="en-US"/>
        </a:p>
      </dgm:t>
    </dgm:pt>
    <dgm:pt modelId="{74DB6839-0065-40B8-96BA-532492526054}" type="sibTrans" cxnId="{945704E0-84A5-4191-87D2-4989617A6E6F}">
      <dgm:prSet/>
      <dgm:spPr/>
      <dgm:t>
        <a:bodyPr/>
        <a:lstStyle/>
        <a:p>
          <a:endParaRPr lang="en-US"/>
        </a:p>
      </dgm:t>
    </dgm:pt>
    <dgm:pt modelId="{2430EFE0-2CFF-4190-8746-DAC0263E6822}">
      <dgm:prSet phldrT="[Text]"/>
      <dgm:spPr/>
      <dgm:t>
        <a:bodyPr/>
        <a:lstStyle/>
        <a:p>
          <a:r>
            <a:rPr lang="en-US" dirty="0" smtClean="0"/>
            <a:t>Affirmative Action</a:t>
          </a:r>
          <a:endParaRPr lang="en-US" dirty="0"/>
        </a:p>
      </dgm:t>
    </dgm:pt>
    <dgm:pt modelId="{F7E65D98-CCAA-406F-BBB9-97AB4718F52F}" type="parTrans" cxnId="{8D250AD0-D08F-401A-9B34-17ED62A10AE3}">
      <dgm:prSet/>
      <dgm:spPr/>
      <dgm:t>
        <a:bodyPr/>
        <a:lstStyle/>
        <a:p>
          <a:endParaRPr lang="en-US"/>
        </a:p>
      </dgm:t>
    </dgm:pt>
    <dgm:pt modelId="{EE7D9857-3203-4AFA-8D82-661BFD77E152}" type="sibTrans" cxnId="{8D250AD0-D08F-401A-9B34-17ED62A10AE3}">
      <dgm:prSet/>
      <dgm:spPr/>
      <dgm:t>
        <a:bodyPr/>
        <a:lstStyle/>
        <a:p>
          <a:endParaRPr lang="en-US"/>
        </a:p>
      </dgm:t>
    </dgm:pt>
    <dgm:pt modelId="{C5D286FA-308F-49BB-8C16-258B5CD5B42C}" type="pres">
      <dgm:prSet presAssocID="{0431BDA0-BB52-4BE4-89EC-2145A7D114F9}" presName="Name0" presStyleCnt="0">
        <dgm:presLayoutVars>
          <dgm:chMax val="4"/>
          <dgm:resizeHandles val="exact"/>
        </dgm:presLayoutVars>
      </dgm:prSet>
      <dgm:spPr/>
      <dgm:t>
        <a:bodyPr/>
        <a:lstStyle/>
        <a:p>
          <a:endParaRPr lang="en-US"/>
        </a:p>
      </dgm:t>
    </dgm:pt>
    <dgm:pt modelId="{5CC8273C-3C6E-4208-A00D-2010F575990D}" type="pres">
      <dgm:prSet presAssocID="{0431BDA0-BB52-4BE4-89EC-2145A7D114F9}" presName="ellipse" presStyleLbl="trBgShp" presStyleIdx="0" presStyleCnt="1"/>
      <dgm:spPr/>
    </dgm:pt>
    <dgm:pt modelId="{F544C31D-1EBD-4006-8671-D8A8BE5373D6}" type="pres">
      <dgm:prSet presAssocID="{0431BDA0-BB52-4BE4-89EC-2145A7D114F9}" presName="arrow1" presStyleLbl="fgShp" presStyleIdx="0" presStyleCnt="1"/>
      <dgm:spPr/>
    </dgm:pt>
    <dgm:pt modelId="{56AC9A9C-F475-4B1A-90F8-23161AA0FA06}" type="pres">
      <dgm:prSet presAssocID="{0431BDA0-BB52-4BE4-89EC-2145A7D114F9}" presName="rectangle" presStyleLbl="revTx" presStyleIdx="0" presStyleCnt="1">
        <dgm:presLayoutVars>
          <dgm:bulletEnabled val="1"/>
        </dgm:presLayoutVars>
      </dgm:prSet>
      <dgm:spPr/>
      <dgm:t>
        <a:bodyPr/>
        <a:lstStyle/>
        <a:p>
          <a:endParaRPr lang="en-US"/>
        </a:p>
      </dgm:t>
    </dgm:pt>
    <dgm:pt modelId="{639957D8-4EAB-453D-B409-F76E89CB1A7A}" type="pres">
      <dgm:prSet presAssocID="{E4F49FD0-BCB8-4077-89B2-2F9FCE16AF6A}" presName="item1" presStyleLbl="node1" presStyleIdx="0" presStyleCnt="3">
        <dgm:presLayoutVars>
          <dgm:bulletEnabled val="1"/>
        </dgm:presLayoutVars>
      </dgm:prSet>
      <dgm:spPr/>
      <dgm:t>
        <a:bodyPr/>
        <a:lstStyle/>
        <a:p>
          <a:endParaRPr lang="en-US"/>
        </a:p>
      </dgm:t>
    </dgm:pt>
    <dgm:pt modelId="{F7B43864-15B3-4C5E-9CF1-CC4146BA1C4B}" type="pres">
      <dgm:prSet presAssocID="{56EB60A8-FFF1-4336-B377-6A78B5812651}" presName="item2" presStyleLbl="node1" presStyleIdx="1" presStyleCnt="3">
        <dgm:presLayoutVars>
          <dgm:bulletEnabled val="1"/>
        </dgm:presLayoutVars>
      </dgm:prSet>
      <dgm:spPr/>
      <dgm:t>
        <a:bodyPr/>
        <a:lstStyle/>
        <a:p>
          <a:endParaRPr lang="en-US"/>
        </a:p>
      </dgm:t>
    </dgm:pt>
    <dgm:pt modelId="{2E09FF7A-61CB-477C-9A5F-3D392B5E6754}" type="pres">
      <dgm:prSet presAssocID="{2430EFE0-2CFF-4190-8746-DAC0263E6822}" presName="item3" presStyleLbl="node1" presStyleIdx="2" presStyleCnt="3">
        <dgm:presLayoutVars>
          <dgm:bulletEnabled val="1"/>
        </dgm:presLayoutVars>
      </dgm:prSet>
      <dgm:spPr/>
      <dgm:t>
        <a:bodyPr/>
        <a:lstStyle/>
        <a:p>
          <a:endParaRPr lang="en-US"/>
        </a:p>
      </dgm:t>
    </dgm:pt>
    <dgm:pt modelId="{8BBEC38D-C46B-47D3-BFB5-48D311E15F70}" type="pres">
      <dgm:prSet presAssocID="{0431BDA0-BB52-4BE4-89EC-2145A7D114F9}" presName="funnel" presStyleLbl="trAlignAcc1" presStyleIdx="0" presStyleCnt="1" custLinFactNeighborX="-476" custLinFactNeighborY="-893"/>
      <dgm:spPr/>
    </dgm:pt>
  </dgm:ptLst>
  <dgm:cxnLst>
    <dgm:cxn modelId="{AB5483DB-D3E8-4E3F-9545-FB36022F477E}" type="presOf" srcId="{E4F49FD0-BCB8-4077-89B2-2F9FCE16AF6A}" destId="{F7B43864-15B3-4C5E-9CF1-CC4146BA1C4B}" srcOrd="0" destOrd="0" presId="urn:microsoft.com/office/officeart/2005/8/layout/funnel1"/>
    <dgm:cxn modelId="{EC828206-1DB8-4110-A770-376CF0C5168D}" type="presOf" srcId="{2430EFE0-2CFF-4190-8746-DAC0263E6822}" destId="{56AC9A9C-F475-4B1A-90F8-23161AA0FA06}" srcOrd="0" destOrd="0" presId="urn:microsoft.com/office/officeart/2005/8/layout/funnel1"/>
    <dgm:cxn modelId="{1418B2B5-0DEC-4D9B-BA32-1F9AD1FCB2E2}" srcId="{0431BDA0-BB52-4BE4-89EC-2145A7D114F9}" destId="{E4F49FD0-BCB8-4077-89B2-2F9FCE16AF6A}" srcOrd="1" destOrd="0" parTransId="{35AB4561-D7A3-47F0-9827-F2F968A01094}" sibTransId="{EA484FA7-EBBF-4AF7-A999-59114BE4C0D2}"/>
    <dgm:cxn modelId="{371AF59D-FB73-4AF7-AE9A-F7F6591E472C}" type="presOf" srcId="{0431BDA0-BB52-4BE4-89EC-2145A7D114F9}" destId="{C5D286FA-308F-49BB-8C16-258B5CD5B42C}" srcOrd="0" destOrd="0" presId="urn:microsoft.com/office/officeart/2005/8/layout/funnel1"/>
    <dgm:cxn modelId="{945704E0-84A5-4191-87D2-4989617A6E6F}" srcId="{0431BDA0-BB52-4BE4-89EC-2145A7D114F9}" destId="{56EB60A8-FFF1-4336-B377-6A78B5812651}" srcOrd="2" destOrd="0" parTransId="{F09AA367-6B2A-41B7-9851-3F3DE096E9A2}" sibTransId="{74DB6839-0065-40B8-96BA-532492526054}"/>
    <dgm:cxn modelId="{8D250AD0-D08F-401A-9B34-17ED62A10AE3}" srcId="{0431BDA0-BB52-4BE4-89EC-2145A7D114F9}" destId="{2430EFE0-2CFF-4190-8746-DAC0263E6822}" srcOrd="3" destOrd="0" parTransId="{F7E65D98-CCAA-406F-BBB9-97AB4718F52F}" sibTransId="{EE7D9857-3203-4AFA-8D82-661BFD77E152}"/>
    <dgm:cxn modelId="{EDF0DE7E-2E35-4822-8068-3552AE402DBA}" type="presOf" srcId="{56EB60A8-FFF1-4336-B377-6A78B5812651}" destId="{639957D8-4EAB-453D-B409-F76E89CB1A7A}" srcOrd="0" destOrd="0" presId="urn:microsoft.com/office/officeart/2005/8/layout/funnel1"/>
    <dgm:cxn modelId="{3E076F55-1F58-4653-BBB7-703BA4909DF3}" type="presOf" srcId="{1BDDA490-DCF2-4187-926D-C0B005354C66}" destId="{2E09FF7A-61CB-477C-9A5F-3D392B5E6754}" srcOrd="0" destOrd="0" presId="urn:microsoft.com/office/officeart/2005/8/layout/funnel1"/>
    <dgm:cxn modelId="{4A40C7AE-BFD3-49EC-B8EC-1CCBBC0DF181}" srcId="{0431BDA0-BB52-4BE4-89EC-2145A7D114F9}" destId="{1BDDA490-DCF2-4187-926D-C0B005354C66}" srcOrd="0" destOrd="0" parTransId="{EA59581A-4934-4602-8B24-9839BC176968}" sibTransId="{F0EFBDDC-EB76-4A8E-A488-B5FF43CA4DBF}"/>
    <dgm:cxn modelId="{4F587DB9-1749-4556-9591-69222818AC6C}" type="presParOf" srcId="{C5D286FA-308F-49BB-8C16-258B5CD5B42C}" destId="{5CC8273C-3C6E-4208-A00D-2010F575990D}" srcOrd="0" destOrd="0" presId="urn:microsoft.com/office/officeart/2005/8/layout/funnel1"/>
    <dgm:cxn modelId="{AF5539E9-14FF-4A9D-8FE3-8099D2633EBF}" type="presParOf" srcId="{C5D286FA-308F-49BB-8C16-258B5CD5B42C}" destId="{F544C31D-1EBD-4006-8671-D8A8BE5373D6}" srcOrd="1" destOrd="0" presId="urn:microsoft.com/office/officeart/2005/8/layout/funnel1"/>
    <dgm:cxn modelId="{51774B91-34E5-42E6-931F-C3B4CC68EE64}" type="presParOf" srcId="{C5D286FA-308F-49BB-8C16-258B5CD5B42C}" destId="{56AC9A9C-F475-4B1A-90F8-23161AA0FA06}" srcOrd="2" destOrd="0" presId="urn:microsoft.com/office/officeart/2005/8/layout/funnel1"/>
    <dgm:cxn modelId="{154FBE48-A0F9-43D7-9717-469432DC592D}" type="presParOf" srcId="{C5D286FA-308F-49BB-8C16-258B5CD5B42C}" destId="{639957D8-4EAB-453D-B409-F76E89CB1A7A}" srcOrd="3" destOrd="0" presId="urn:microsoft.com/office/officeart/2005/8/layout/funnel1"/>
    <dgm:cxn modelId="{8E67A5EA-FD68-4887-AFAF-CFB2238A7AA7}" type="presParOf" srcId="{C5D286FA-308F-49BB-8C16-258B5CD5B42C}" destId="{F7B43864-15B3-4C5E-9CF1-CC4146BA1C4B}" srcOrd="4" destOrd="0" presId="urn:microsoft.com/office/officeart/2005/8/layout/funnel1"/>
    <dgm:cxn modelId="{1BE42F4F-559C-41D3-9D4E-9766281A8FC5}" type="presParOf" srcId="{C5D286FA-308F-49BB-8C16-258B5CD5B42C}" destId="{2E09FF7A-61CB-477C-9A5F-3D392B5E6754}" srcOrd="5" destOrd="0" presId="urn:microsoft.com/office/officeart/2005/8/layout/funnel1"/>
    <dgm:cxn modelId="{970A4BCC-06E4-4827-95C8-73F2CB4E947A}" type="presParOf" srcId="{C5D286FA-308F-49BB-8C16-258B5CD5B42C}" destId="{8BBEC38D-C46B-47D3-BFB5-48D311E15F70}"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5F7212-87BE-46CF-A491-F89E1FA5CB84}" type="doc">
      <dgm:prSet loTypeId="urn:microsoft.com/office/officeart/2005/8/layout/pyramid3" loCatId="pyramid" qsTypeId="urn:microsoft.com/office/officeart/2005/8/quickstyle/simple1" qsCatId="simple" csTypeId="urn:microsoft.com/office/officeart/2005/8/colors/accent1_2" csCatId="accent1" phldr="1"/>
      <dgm:spPr/>
    </dgm:pt>
    <dgm:pt modelId="{FF76875E-026E-4261-9329-736DC00203FF}">
      <dgm:prSet phldrT="[Text]"/>
      <dgm:spPr/>
      <dgm:t>
        <a:bodyPr/>
        <a:lstStyle/>
        <a:p>
          <a:r>
            <a:rPr lang="en-US" dirty="0" smtClean="0"/>
            <a:t>???</a:t>
          </a:r>
          <a:endParaRPr lang="en-US" dirty="0"/>
        </a:p>
      </dgm:t>
    </dgm:pt>
    <dgm:pt modelId="{BC0D3ADD-F2A3-4CCE-9FEE-74FC186AC669}" type="sibTrans" cxnId="{D6883394-7C25-4DC6-9A4F-EE8E70D7FE3F}">
      <dgm:prSet/>
      <dgm:spPr/>
      <dgm:t>
        <a:bodyPr/>
        <a:lstStyle/>
        <a:p>
          <a:endParaRPr lang="en-US"/>
        </a:p>
      </dgm:t>
    </dgm:pt>
    <dgm:pt modelId="{468B8C19-55CD-4342-936F-3486DF381BFC}" type="parTrans" cxnId="{D6883394-7C25-4DC6-9A4F-EE8E70D7FE3F}">
      <dgm:prSet/>
      <dgm:spPr/>
      <dgm:t>
        <a:bodyPr/>
        <a:lstStyle/>
        <a:p>
          <a:endParaRPr lang="en-US"/>
        </a:p>
      </dgm:t>
    </dgm:pt>
    <dgm:pt modelId="{657C6A9C-1D37-4E3C-8715-22962D24FE18}" type="pres">
      <dgm:prSet presAssocID="{0C5F7212-87BE-46CF-A491-F89E1FA5CB84}" presName="Name0" presStyleCnt="0">
        <dgm:presLayoutVars>
          <dgm:dir/>
          <dgm:animLvl val="lvl"/>
          <dgm:resizeHandles val="exact"/>
        </dgm:presLayoutVars>
      </dgm:prSet>
      <dgm:spPr/>
    </dgm:pt>
    <dgm:pt modelId="{A3AE028F-22E6-49B0-A7D1-596A23CEE743}" type="pres">
      <dgm:prSet presAssocID="{FF76875E-026E-4261-9329-736DC00203FF}" presName="Name8" presStyleCnt="0"/>
      <dgm:spPr/>
    </dgm:pt>
    <dgm:pt modelId="{41022652-9BAE-4D4D-85E9-40C829EA99BE}" type="pres">
      <dgm:prSet presAssocID="{FF76875E-026E-4261-9329-736DC00203FF}" presName="level" presStyleLbl="node1" presStyleIdx="0" presStyleCnt="1">
        <dgm:presLayoutVars>
          <dgm:chMax val="1"/>
          <dgm:bulletEnabled val="1"/>
        </dgm:presLayoutVars>
      </dgm:prSet>
      <dgm:spPr/>
      <dgm:t>
        <a:bodyPr/>
        <a:lstStyle/>
        <a:p>
          <a:endParaRPr lang="en-US"/>
        </a:p>
      </dgm:t>
    </dgm:pt>
    <dgm:pt modelId="{C5BE2525-133A-43C0-BF32-46E665760D9B}" type="pres">
      <dgm:prSet presAssocID="{FF76875E-026E-4261-9329-736DC00203FF}" presName="levelTx" presStyleLbl="revTx" presStyleIdx="0" presStyleCnt="0">
        <dgm:presLayoutVars>
          <dgm:chMax val="1"/>
          <dgm:bulletEnabled val="1"/>
        </dgm:presLayoutVars>
      </dgm:prSet>
      <dgm:spPr/>
      <dgm:t>
        <a:bodyPr/>
        <a:lstStyle/>
        <a:p>
          <a:endParaRPr lang="en-US"/>
        </a:p>
      </dgm:t>
    </dgm:pt>
  </dgm:ptLst>
  <dgm:cxnLst>
    <dgm:cxn modelId="{69D52B1B-486A-4887-BD60-594C5F9B3D48}" type="presOf" srcId="{FF76875E-026E-4261-9329-736DC00203FF}" destId="{41022652-9BAE-4D4D-85E9-40C829EA99BE}" srcOrd="0" destOrd="0" presId="urn:microsoft.com/office/officeart/2005/8/layout/pyramid3"/>
    <dgm:cxn modelId="{B57FE02D-47C6-4656-A590-202864F197DD}" type="presOf" srcId="{FF76875E-026E-4261-9329-736DC00203FF}" destId="{C5BE2525-133A-43C0-BF32-46E665760D9B}" srcOrd="1" destOrd="0" presId="urn:microsoft.com/office/officeart/2005/8/layout/pyramid3"/>
    <dgm:cxn modelId="{C642BD9B-825E-4D86-AA78-CC4DA626E7F0}" type="presOf" srcId="{0C5F7212-87BE-46CF-A491-F89E1FA5CB84}" destId="{657C6A9C-1D37-4E3C-8715-22962D24FE18}" srcOrd="0" destOrd="0" presId="urn:microsoft.com/office/officeart/2005/8/layout/pyramid3"/>
    <dgm:cxn modelId="{D6883394-7C25-4DC6-9A4F-EE8E70D7FE3F}" srcId="{0C5F7212-87BE-46CF-A491-F89E1FA5CB84}" destId="{FF76875E-026E-4261-9329-736DC00203FF}" srcOrd="0" destOrd="0" parTransId="{468B8C19-55CD-4342-936F-3486DF381BFC}" sibTransId="{BC0D3ADD-F2A3-4CCE-9FEE-74FC186AC669}"/>
    <dgm:cxn modelId="{73B5E6BB-6BBA-4D02-ABD8-172CA3F8C388}" type="presParOf" srcId="{657C6A9C-1D37-4E3C-8715-22962D24FE18}" destId="{A3AE028F-22E6-49B0-A7D1-596A23CEE743}" srcOrd="0" destOrd="0" presId="urn:microsoft.com/office/officeart/2005/8/layout/pyramid3"/>
    <dgm:cxn modelId="{708709C9-E9E4-452B-9B53-74259A0EFF8C}" type="presParOf" srcId="{A3AE028F-22E6-49B0-A7D1-596A23CEE743}" destId="{41022652-9BAE-4D4D-85E9-40C829EA99BE}" srcOrd="0" destOrd="0" presId="urn:microsoft.com/office/officeart/2005/8/layout/pyramid3"/>
    <dgm:cxn modelId="{6A7A6513-52D4-4655-928E-FE69F4714B30}" type="presParOf" srcId="{A3AE028F-22E6-49B0-A7D1-596A23CEE743}" destId="{C5BE2525-133A-43C0-BF32-46E665760D9B}"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127986-B4A1-405D-B776-7127909ADBF6}">
      <dsp:nvSpPr>
        <dsp:cNvPr id="0" name=""/>
        <dsp:cNvSpPr/>
      </dsp:nvSpPr>
      <dsp:spPr>
        <a:xfrm>
          <a:off x="2794000" y="0"/>
          <a:ext cx="2794000" cy="1574799"/>
        </a:xfrm>
        <a:prstGeom prst="trapezoid">
          <a:avLst>
            <a:gd name="adj" fmla="val 88710"/>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en-US" sz="2700" b="1" kern="1200" dirty="0" smtClean="0"/>
            <a:t>Fisher vs. University of Texas (2008) pending</a:t>
          </a:r>
          <a:endParaRPr lang="en-US" sz="2700" b="1" kern="1200" dirty="0"/>
        </a:p>
      </dsp:txBody>
      <dsp:txXfrm>
        <a:off x="2794000" y="0"/>
        <a:ext cx="2794000" cy="1574799"/>
      </dsp:txXfrm>
    </dsp:sp>
    <dsp:sp modelId="{51C98B51-76AE-4558-A2B5-75C159923D60}">
      <dsp:nvSpPr>
        <dsp:cNvPr id="0" name=""/>
        <dsp:cNvSpPr/>
      </dsp:nvSpPr>
      <dsp:spPr>
        <a:xfrm>
          <a:off x="1397000" y="1574799"/>
          <a:ext cx="5588000" cy="1574799"/>
        </a:xfrm>
        <a:prstGeom prst="trapezoid">
          <a:avLst>
            <a:gd name="adj" fmla="val 88710"/>
          </a:avLst>
        </a:prstGeom>
        <a:solidFill>
          <a:schemeClr val="accent3">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en-US" sz="2700" b="1" kern="1200" dirty="0" err="1" smtClean="0"/>
            <a:t>Grutter</a:t>
          </a:r>
          <a:r>
            <a:rPr lang="en-US" sz="2700" b="1" kern="1200" dirty="0" smtClean="0"/>
            <a:t> vs. Bollinger &amp; </a:t>
          </a:r>
          <a:r>
            <a:rPr lang="en-US" sz="2700" b="1" kern="1200" dirty="0" err="1" smtClean="0"/>
            <a:t>Gratz</a:t>
          </a:r>
          <a:r>
            <a:rPr lang="en-US" sz="2700" b="1" kern="1200" dirty="0" smtClean="0"/>
            <a:t> vs. Bollinger </a:t>
          </a:r>
        </a:p>
        <a:p>
          <a:pPr lvl="0" algn="ctr" defTabSz="1200150">
            <a:lnSpc>
              <a:spcPct val="90000"/>
            </a:lnSpc>
            <a:spcBef>
              <a:spcPct val="0"/>
            </a:spcBef>
            <a:spcAft>
              <a:spcPct val="35000"/>
            </a:spcAft>
          </a:pPr>
          <a:r>
            <a:rPr lang="en-US" sz="2700" b="1" kern="1200" dirty="0" smtClean="0"/>
            <a:t>(2003)</a:t>
          </a:r>
          <a:endParaRPr lang="en-US" sz="2700" b="1" kern="1200" dirty="0"/>
        </a:p>
      </dsp:txBody>
      <dsp:txXfrm>
        <a:off x="2374899" y="1574799"/>
        <a:ext cx="3632200" cy="1574799"/>
      </dsp:txXfrm>
    </dsp:sp>
    <dsp:sp modelId="{E3856795-3A06-4E4E-96F2-1692FB5BFAC6}">
      <dsp:nvSpPr>
        <dsp:cNvPr id="0" name=""/>
        <dsp:cNvSpPr/>
      </dsp:nvSpPr>
      <dsp:spPr>
        <a:xfrm>
          <a:off x="0" y="3149599"/>
          <a:ext cx="8382000" cy="1574799"/>
        </a:xfrm>
        <a:prstGeom prst="trapezoid">
          <a:avLst>
            <a:gd name="adj" fmla="val 88710"/>
          </a:avLst>
        </a:prstGeom>
        <a:solidFill>
          <a:schemeClr val="accent4">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en-US" sz="2700" b="1" kern="1200" dirty="0" smtClean="0"/>
            <a:t>University of California v. </a:t>
          </a:r>
          <a:r>
            <a:rPr lang="en-US" sz="2700" b="1" kern="1200" dirty="0" err="1" smtClean="0"/>
            <a:t>Bakke</a:t>
          </a:r>
          <a:r>
            <a:rPr lang="en-US" sz="2700" b="1" kern="1200" dirty="0" smtClean="0"/>
            <a:t>  (1978)</a:t>
          </a:r>
          <a:endParaRPr lang="en-US" sz="2700" b="1" kern="1200" dirty="0"/>
        </a:p>
      </dsp:txBody>
      <dsp:txXfrm>
        <a:off x="1466849" y="3149599"/>
        <a:ext cx="5448300" cy="15747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C8273C-3C6E-4208-A00D-2010F575990D}">
      <dsp:nvSpPr>
        <dsp:cNvPr id="0" name=""/>
        <dsp:cNvSpPr/>
      </dsp:nvSpPr>
      <dsp:spPr>
        <a:xfrm>
          <a:off x="1988677" y="213598"/>
          <a:ext cx="4239101" cy="1472184"/>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44C31D-1EBD-4006-8671-D8A8BE5373D6}">
      <dsp:nvSpPr>
        <dsp:cNvPr id="0" name=""/>
        <dsp:cNvSpPr/>
      </dsp:nvSpPr>
      <dsp:spPr>
        <a:xfrm>
          <a:off x="3704034" y="3818477"/>
          <a:ext cx="821531" cy="525780"/>
        </a:xfrm>
        <a:prstGeom prst="downArrow">
          <a:avLst/>
        </a:prstGeom>
        <a:solidFill>
          <a:schemeClr val="accent2">
            <a:tint val="40000"/>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AC9A9C-F475-4B1A-90F8-23161AA0FA06}">
      <dsp:nvSpPr>
        <dsp:cNvPr id="0" name=""/>
        <dsp:cNvSpPr/>
      </dsp:nvSpPr>
      <dsp:spPr>
        <a:xfrm>
          <a:off x="2143124" y="4239101"/>
          <a:ext cx="3943350" cy="985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US" sz="3200" kern="1200" dirty="0" smtClean="0"/>
            <a:t>Affirmative Action</a:t>
          </a:r>
          <a:endParaRPr lang="en-US" sz="3200" kern="1200" dirty="0"/>
        </a:p>
      </dsp:txBody>
      <dsp:txXfrm>
        <a:off x="2143124" y="4239101"/>
        <a:ext cx="3943350" cy="985837"/>
      </dsp:txXfrm>
    </dsp:sp>
    <dsp:sp modelId="{639957D8-4EAB-453D-B409-F76E89CB1A7A}">
      <dsp:nvSpPr>
        <dsp:cNvPr id="0" name=""/>
        <dsp:cNvSpPr/>
      </dsp:nvSpPr>
      <dsp:spPr>
        <a:xfrm>
          <a:off x="3529869" y="1799482"/>
          <a:ext cx="1478756" cy="1478756"/>
        </a:xfrm>
        <a:prstGeom prst="ellipse">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Gender Added (1967)</a:t>
          </a:r>
          <a:endParaRPr lang="en-US" sz="1300" b="1" kern="1200" dirty="0"/>
        </a:p>
      </dsp:txBody>
      <dsp:txXfrm>
        <a:off x="3746428" y="2016041"/>
        <a:ext cx="1045638" cy="1045638"/>
      </dsp:txXfrm>
    </dsp:sp>
    <dsp:sp modelId="{F7B43864-15B3-4C5E-9CF1-CC4146BA1C4B}">
      <dsp:nvSpPr>
        <dsp:cNvPr id="0" name=""/>
        <dsp:cNvSpPr/>
      </dsp:nvSpPr>
      <dsp:spPr>
        <a:xfrm>
          <a:off x="2471737" y="690086"/>
          <a:ext cx="1478756" cy="1478756"/>
        </a:xfrm>
        <a:prstGeom prst="ellipse">
          <a:avLst/>
        </a:prstGeom>
        <a:solidFill>
          <a:schemeClr val="accent3">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Order by Lyndon B. Johnson</a:t>
          </a:r>
        </a:p>
        <a:p>
          <a:pPr lvl="0" algn="ctr" defTabSz="577850">
            <a:lnSpc>
              <a:spcPct val="90000"/>
            </a:lnSpc>
            <a:spcBef>
              <a:spcPct val="0"/>
            </a:spcBef>
            <a:spcAft>
              <a:spcPct val="35000"/>
            </a:spcAft>
          </a:pPr>
          <a:r>
            <a:rPr lang="en-US" sz="1300" b="1" kern="1200" dirty="0" smtClean="0"/>
            <a:t>(1965)</a:t>
          </a:r>
          <a:endParaRPr lang="en-US" sz="1300" kern="1200" dirty="0"/>
        </a:p>
      </dsp:txBody>
      <dsp:txXfrm>
        <a:off x="2688296" y="906645"/>
        <a:ext cx="1045638" cy="1045638"/>
      </dsp:txXfrm>
    </dsp:sp>
    <dsp:sp modelId="{2E09FF7A-61CB-477C-9A5F-3D392B5E6754}">
      <dsp:nvSpPr>
        <dsp:cNvPr id="0" name=""/>
        <dsp:cNvSpPr/>
      </dsp:nvSpPr>
      <dsp:spPr>
        <a:xfrm>
          <a:off x="3983355" y="332555"/>
          <a:ext cx="1478756" cy="1478756"/>
        </a:xfrm>
        <a:prstGeom prst="ellipse">
          <a:avLst/>
        </a:prstGeom>
        <a:solidFill>
          <a:schemeClr val="accent4">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Executive Order by John F. Kennedy (1961)</a:t>
          </a:r>
          <a:endParaRPr lang="en-US" sz="1300" kern="1200" dirty="0"/>
        </a:p>
      </dsp:txBody>
      <dsp:txXfrm>
        <a:off x="4199914" y="549114"/>
        <a:ext cx="1045638" cy="1045638"/>
      </dsp:txXfrm>
    </dsp:sp>
    <dsp:sp modelId="{8BBEC38D-C46B-47D3-BFB5-48D311E15F70}">
      <dsp:nvSpPr>
        <dsp:cNvPr id="0" name=""/>
        <dsp:cNvSpPr/>
      </dsp:nvSpPr>
      <dsp:spPr>
        <a:xfrm>
          <a:off x="1792613" y="0"/>
          <a:ext cx="4600575" cy="3680460"/>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022652-9BAE-4D4D-85E9-40C829EA99BE}">
      <dsp:nvSpPr>
        <dsp:cNvPr id="0" name=""/>
        <dsp:cNvSpPr/>
      </dsp:nvSpPr>
      <dsp:spPr>
        <a:xfrm rot="10800000">
          <a:off x="0" y="0"/>
          <a:ext cx="8229600" cy="4525963"/>
        </a:xfrm>
        <a:prstGeom prst="trapezoid">
          <a:avLst>
            <a:gd name="adj" fmla="val 90915"/>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6500" kern="1200" dirty="0" smtClean="0"/>
            <a:t>???</a:t>
          </a:r>
          <a:endParaRPr lang="en-US" sz="6500" kern="1200" dirty="0"/>
        </a:p>
      </dsp:txBody>
      <dsp:txXfrm rot="-10800000">
        <a:off x="0" y="0"/>
        <a:ext cx="8229600" cy="452596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77BB48-9B55-45F7-875F-0B7D5EA3D1F0}" type="datetimeFigureOut">
              <a:rPr lang="en-US" smtClean="0"/>
              <a:t>6/3/2013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E219CD-DA3B-434A-AB25-728FCFE0B722}" type="slidenum">
              <a:rPr lang="en-US" smtClean="0"/>
              <a:t>‹#›</a:t>
            </a:fld>
            <a:endParaRPr lang="en-US"/>
          </a:p>
        </p:txBody>
      </p:sp>
    </p:spTree>
    <p:extLst>
      <p:ext uri="{BB962C8B-B14F-4D97-AF65-F5344CB8AC3E}">
        <p14:creationId xmlns:p14="http://schemas.microsoft.com/office/powerpoint/2010/main" val="2854404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A6147D71-1636-4E74-A67B-DDE551BAAF88}" type="slidenum">
              <a:rPr lang="en-US"/>
              <a:pPr/>
              <a:t>12</a:t>
            </a:fld>
            <a:endParaRPr lang="en-US"/>
          </a:p>
        </p:txBody>
      </p:sp>
      <p:sp>
        <p:nvSpPr>
          <p:cNvPr id="7169" name="Text Box 1"/>
          <p:cNvSpPr txBox="1">
            <a:spLocks noChangeArrowheads="1"/>
          </p:cNvSpPr>
          <p:nvPr/>
        </p:nvSpPr>
        <p:spPr bwMode="auto">
          <a:xfrm>
            <a:off x="3884613" y="8685213"/>
            <a:ext cx="2970212"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5pPr>
            <a:lvl6pPr marL="25146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6pPr>
            <a:lvl7pPr marL="29718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7pPr>
            <a:lvl8pPr marL="34290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8pPr>
            <a:lvl9pPr marL="38862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9pPr>
          </a:lstStyle>
          <a:p>
            <a:pPr algn="r">
              <a:buClrTx/>
              <a:buFontTx/>
              <a:buNone/>
            </a:pPr>
            <a:fld id="{2AE1980D-31CE-41F4-B8C4-B74C478A7C5F}" type="slidenum">
              <a:rPr lang="en-US" sz="1200">
                <a:solidFill>
                  <a:srgbClr val="000000"/>
                </a:solidFill>
              </a:rPr>
              <a:pPr algn="r">
                <a:buClrTx/>
                <a:buFontTx/>
                <a:buNone/>
              </a:pPr>
              <a:t>12</a:t>
            </a:fld>
            <a:endParaRPr lang="en-US" sz="1200">
              <a:solidFill>
                <a:srgbClr val="000000"/>
              </a:solidFill>
            </a:endParaRPr>
          </a:p>
        </p:txBody>
      </p:sp>
      <p:sp>
        <p:nvSpPr>
          <p:cNvPr id="7170"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1" name="Text Box 3"/>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9pPr>
          </a:lstStyle>
          <a:p>
            <a:pPr eaLnBrk="1" hangingPunct="1">
              <a:spcBef>
                <a:spcPct val="0"/>
              </a:spcBef>
              <a:buClrTx/>
              <a:buFontTx/>
              <a:buNone/>
            </a:pPr>
            <a:r>
              <a:rPr lang="en-US">
                <a:latin typeface="Calibri" pitchFamily="32" charset="0"/>
                <a:ea typeface="Microsoft YaHei" charset="-122"/>
              </a:rPr>
              <a:t>Phyllis Wise “Should we be preparing students for the work force, or should we be preparing them for lifelong learning? The answer is, yes.” </a:t>
            </a:r>
          </a:p>
        </p:txBody>
      </p:sp>
      <p:sp>
        <p:nvSpPr>
          <p:cNvPr id="7172" name="Text Box 4"/>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5pPr>
            <a:lvl6pPr marL="25146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6pPr>
            <a:lvl7pPr marL="29718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7pPr>
            <a:lvl8pPr marL="34290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8pPr>
            <a:lvl9pPr marL="38862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9pPr>
          </a:lstStyle>
          <a:p>
            <a:pPr algn="r">
              <a:buClrTx/>
              <a:buFontTx/>
              <a:buNone/>
            </a:pPr>
            <a:fld id="{3BE7C6F9-5B4D-4DD8-88F2-BB6E0080082D}" type="slidenum">
              <a:rPr lang="en-US" sz="1200">
                <a:solidFill>
                  <a:srgbClr val="000000"/>
                </a:solidFill>
              </a:rPr>
              <a:pPr algn="r">
                <a:buClrTx/>
                <a:buFontTx/>
                <a:buNone/>
              </a:pPr>
              <a:t>12</a:t>
            </a:fld>
            <a:endParaRPr lang="en-US" sz="120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B5594A9E-FD8C-4BDF-B31B-F0F48E874189}" type="slidenum">
              <a:rPr lang="en-US"/>
              <a:pPr/>
              <a:t>13</a:t>
            </a:fld>
            <a:endParaRPr lang="en-US"/>
          </a:p>
        </p:txBody>
      </p:sp>
      <p:sp>
        <p:nvSpPr>
          <p:cNvPr id="8193" name="Text Box 1"/>
          <p:cNvSpPr txBox="1">
            <a:spLocks noChangeArrowheads="1"/>
          </p:cNvSpPr>
          <p:nvPr/>
        </p:nvSpPr>
        <p:spPr bwMode="auto">
          <a:xfrm>
            <a:off x="3884613" y="8685213"/>
            <a:ext cx="2970212"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5pPr>
            <a:lvl6pPr marL="25146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6pPr>
            <a:lvl7pPr marL="29718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7pPr>
            <a:lvl8pPr marL="34290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8pPr>
            <a:lvl9pPr marL="38862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9pPr>
          </a:lstStyle>
          <a:p>
            <a:pPr algn="r">
              <a:buClrTx/>
              <a:buFontTx/>
              <a:buNone/>
            </a:pPr>
            <a:fld id="{E6718657-6D43-451B-905A-F87C9708A199}" type="slidenum">
              <a:rPr lang="en-US" sz="1200">
                <a:solidFill>
                  <a:srgbClr val="000000"/>
                </a:solidFill>
              </a:rPr>
              <a:pPr algn="r">
                <a:buClrTx/>
                <a:buFontTx/>
                <a:buNone/>
              </a:pPr>
              <a:t>13</a:t>
            </a:fld>
            <a:endParaRPr lang="en-US" sz="1200">
              <a:solidFill>
                <a:srgbClr val="000000"/>
              </a:solidFill>
            </a:endParaRPr>
          </a:p>
        </p:txBody>
      </p:sp>
      <p:sp>
        <p:nvSpPr>
          <p:cNvPr id="8194"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5" name="Text Box 3"/>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9pPr>
          </a:lstStyle>
          <a:p>
            <a:pPr eaLnBrk="1" hangingPunct="1">
              <a:spcBef>
                <a:spcPct val="0"/>
              </a:spcBef>
              <a:buClrTx/>
              <a:buFontTx/>
              <a:buNone/>
            </a:pPr>
            <a:r>
              <a:rPr lang="en-US">
                <a:latin typeface="Calibri" pitchFamily="32" charset="0"/>
                <a:ea typeface="Microsoft YaHei" charset="-122"/>
              </a:rPr>
              <a:t>Enhanced critical and complex thinking skills, improved cross-racial understanding and cultural awareness, civic engagement, cross-cultural work competencies and leadership skills. Critical in fields of studies for understanding issues being research, preparing individuals for effective professional practice in multiracial settings, and fostering creativity and innovation through the embrace of multiple perspectives.</a:t>
            </a:r>
          </a:p>
          <a:p>
            <a:pPr eaLnBrk="1" hangingPunct="1">
              <a:spcBef>
                <a:spcPct val="0"/>
              </a:spcBef>
              <a:buClrTx/>
              <a:buFontTx/>
              <a:buNone/>
            </a:pPr>
            <a:endParaRPr lang="en-US">
              <a:latin typeface="Calibri" pitchFamily="32" charset="0"/>
              <a:ea typeface="Microsoft YaHei" charset="-122"/>
            </a:endParaRPr>
          </a:p>
          <a:p>
            <a:pPr eaLnBrk="1" hangingPunct="1">
              <a:spcBef>
                <a:spcPct val="0"/>
              </a:spcBef>
              <a:buClrTx/>
              <a:buFontTx/>
              <a:buNone/>
            </a:pPr>
            <a:r>
              <a:rPr lang="en-US">
                <a:latin typeface="Calibri" pitchFamily="32" charset="0"/>
                <a:ea typeface="Microsoft YaHei" charset="-122"/>
              </a:rPr>
              <a:t>Affirmative action as a means to fairly distribute opportunity after a long history of racial discrimination?</a:t>
            </a:r>
          </a:p>
        </p:txBody>
      </p:sp>
      <p:sp>
        <p:nvSpPr>
          <p:cNvPr id="8196" name="Text Box 4"/>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5pPr>
            <a:lvl6pPr marL="25146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6pPr>
            <a:lvl7pPr marL="29718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7pPr>
            <a:lvl8pPr marL="34290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8pPr>
            <a:lvl9pPr marL="38862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9pPr>
          </a:lstStyle>
          <a:p>
            <a:pPr algn="r">
              <a:buClrTx/>
              <a:buFontTx/>
              <a:buNone/>
            </a:pPr>
            <a:fld id="{04B5E0F8-44EB-4308-863B-D466C2A5B923}" type="slidenum">
              <a:rPr lang="en-US" sz="1200">
                <a:solidFill>
                  <a:srgbClr val="000000"/>
                </a:solidFill>
              </a:rPr>
              <a:pPr algn="r">
                <a:buClrTx/>
                <a:buFontTx/>
                <a:buNone/>
              </a:pPr>
              <a:t>13</a:t>
            </a:fld>
            <a:endParaRPr lang="en-US" sz="120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DFF2098A-6BF1-4121-A90A-2626F8F2C764}" type="slidenum">
              <a:rPr lang="en-US"/>
              <a:pPr/>
              <a:t>14</a:t>
            </a:fld>
            <a:endParaRPr lang="en-US"/>
          </a:p>
        </p:txBody>
      </p:sp>
      <p:sp>
        <p:nvSpPr>
          <p:cNvPr id="9217" name="Text Box 1"/>
          <p:cNvSpPr txBox="1">
            <a:spLocks noChangeArrowheads="1"/>
          </p:cNvSpPr>
          <p:nvPr/>
        </p:nvSpPr>
        <p:spPr bwMode="auto">
          <a:xfrm>
            <a:off x="3884613" y="8685213"/>
            <a:ext cx="2970212"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5pPr>
            <a:lvl6pPr marL="25146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6pPr>
            <a:lvl7pPr marL="29718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7pPr>
            <a:lvl8pPr marL="34290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8pPr>
            <a:lvl9pPr marL="38862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9pPr>
          </a:lstStyle>
          <a:p>
            <a:pPr algn="r">
              <a:buClrTx/>
              <a:buFontTx/>
              <a:buNone/>
            </a:pPr>
            <a:fld id="{EE76FEB2-071E-4A2D-89DE-2C33CFC6AB46}" type="slidenum">
              <a:rPr lang="en-US" sz="1200">
                <a:solidFill>
                  <a:srgbClr val="000000"/>
                </a:solidFill>
              </a:rPr>
              <a:pPr algn="r">
                <a:buClrTx/>
                <a:buFontTx/>
                <a:buNone/>
              </a:pPr>
              <a:t>14</a:t>
            </a:fld>
            <a:endParaRPr lang="en-US" sz="1200">
              <a:solidFill>
                <a:srgbClr val="000000"/>
              </a:solidFill>
            </a:endParaRPr>
          </a:p>
        </p:txBody>
      </p:sp>
      <p:sp>
        <p:nvSpPr>
          <p:cNvPr id="9218"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9" name="Text Box 3"/>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9pPr>
          </a:lstStyle>
          <a:p>
            <a:pPr eaLnBrk="1" hangingPunct="1">
              <a:spcBef>
                <a:spcPct val="0"/>
              </a:spcBef>
              <a:buClrTx/>
              <a:buFontTx/>
              <a:buNone/>
            </a:pPr>
            <a:r>
              <a:rPr lang="en-US" b="1">
                <a:latin typeface="Calibri" pitchFamily="32" charset="0"/>
                <a:ea typeface="Microsoft YaHei" charset="-122"/>
              </a:rPr>
              <a:t>Understanding the Impact of Affirmative Actions Bans in Different Graduate Fields of Study</a:t>
            </a:r>
            <a:r>
              <a:rPr lang="en-US">
                <a:latin typeface="Calibri" pitchFamily="32" charset="0"/>
                <a:ea typeface="Microsoft YaHei" charset="-122"/>
              </a:rPr>
              <a:t>, Liliana Garces, </a:t>
            </a:r>
            <a:r>
              <a:rPr lang="en-US" i="1">
                <a:latin typeface="Calibri" pitchFamily="32" charset="0"/>
                <a:ea typeface="Microsoft YaHei" charset="-122"/>
              </a:rPr>
              <a:t>American Educational Research Journal</a:t>
            </a:r>
            <a:r>
              <a:rPr lang="en-US">
                <a:latin typeface="Calibri" pitchFamily="32" charset="0"/>
                <a:ea typeface="Microsoft YaHei" charset="-122"/>
              </a:rPr>
              <a:t>, March 22, 2013</a:t>
            </a:r>
          </a:p>
        </p:txBody>
      </p:sp>
      <p:sp>
        <p:nvSpPr>
          <p:cNvPr id="9220" name="Text Box 4"/>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5pPr>
            <a:lvl6pPr marL="25146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6pPr>
            <a:lvl7pPr marL="29718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7pPr>
            <a:lvl8pPr marL="34290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8pPr>
            <a:lvl9pPr marL="38862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9pPr>
          </a:lstStyle>
          <a:p>
            <a:pPr algn="r">
              <a:buClrTx/>
              <a:buFontTx/>
              <a:buNone/>
            </a:pPr>
            <a:fld id="{4CF09500-3B23-442C-959C-A07DBB1A603D}" type="slidenum">
              <a:rPr lang="en-US" sz="1200">
                <a:solidFill>
                  <a:srgbClr val="000000"/>
                </a:solidFill>
              </a:rPr>
              <a:pPr algn="r">
                <a:buClrTx/>
                <a:buFontTx/>
                <a:buNone/>
              </a:pPr>
              <a:t>14</a:t>
            </a:fld>
            <a:endParaRPr lang="en-US" sz="12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7C432F4-05F4-4E48-B978-D84827529A7C}" type="datetimeFigureOut">
              <a:rPr lang="en-US" smtClean="0"/>
              <a:t>6/3/2013</a:t>
            </a:fld>
            <a:endParaRPr lang="en-US"/>
          </a:p>
        </p:txBody>
      </p:sp>
      <p:sp>
        <p:nvSpPr>
          <p:cNvPr id="8" name="Slide Number Placeholder 7"/>
          <p:cNvSpPr>
            <a:spLocks noGrp="1"/>
          </p:cNvSpPr>
          <p:nvPr>
            <p:ph type="sldNum" sz="quarter" idx="11"/>
          </p:nvPr>
        </p:nvSpPr>
        <p:spPr/>
        <p:txBody>
          <a:bodyPr/>
          <a:lstStyle/>
          <a:p>
            <a:fld id="{46174C2A-4FEF-48BB-920F-E1E58FE7368B}"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C432F4-05F4-4E48-B978-D84827529A7C}" type="datetimeFigureOut">
              <a:rPr lang="en-US" smtClean="0"/>
              <a:t>6/3/2013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74C2A-4FEF-48BB-920F-E1E58FE7368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C432F4-05F4-4E48-B978-D84827529A7C}" type="datetimeFigureOut">
              <a:rPr lang="en-US" smtClean="0"/>
              <a:t>6/3/2013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74C2A-4FEF-48BB-920F-E1E58FE7368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E7C432F4-05F4-4E48-B978-D84827529A7C}" type="datetimeFigureOut">
              <a:rPr lang="en-US" smtClean="0"/>
              <a:t>6/3/2013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74C2A-4FEF-48BB-920F-E1E58FE7368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C432F4-05F4-4E48-B978-D84827529A7C}" type="datetimeFigureOut">
              <a:rPr lang="en-US" smtClean="0"/>
              <a:t>6/3/2013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74C2A-4FEF-48BB-920F-E1E58FE7368B}"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E7C432F4-05F4-4E48-B978-D84827529A7C}" type="datetimeFigureOut">
              <a:rPr lang="en-US" smtClean="0"/>
              <a:t>6/3/2013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74C2A-4FEF-48BB-920F-E1E58FE7368B}"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7C432F4-05F4-4E48-B978-D84827529A7C}" type="datetimeFigureOut">
              <a:rPr lang="en-US" smtClean="0"/>
              <a:t>6/3/2013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174C2A-4FEF-48BB-920F-E1E58FE7368B}"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C432F4-05F4-4E48-B978-D84827529A7C}" type="datetimeFigureOut">
              <a:rPr lang="en-US" smtClean="0"/>
              <a:t>6/3/2013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174C2A-4FEF-48BB-920F-E1E58FE7368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C432F4-05F4-4E48-B978-D84827529A7C}" type="datetimeFigureOut">
              <a:rPr lang="en-US" smtClean="0"/>
              <a:t>6/3/2013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174C2A-4FEF-48BB-920F-E1E58FE7368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C432F4-05F4-4E48-B978-D84827529A7C}" type="datetimeFigureOut">
              <a:rPr lang="en-US" smtClean="0"/>
              <a:t>6/3/2013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74C2A-4FEF-48BB-920F-E1E58FE7368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C432F4-05F4-4E48-B978-D84827529A7C}" type="datetimeFigureOut">
              <a:rPr lang="en-US" smtClean="0"/>
              <a:t>6/3/2013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74C2A-4FEF-48BB-920F-E1E58FE7368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7C432F4-05F4-4E48-B978-D84827529A7C}" type="datetimeFigureOut">
              <a:rPr lang="en-US" smtClean="0"/>
              <a:t>6/3/2013</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46174C2A-4FEF-48BB-920F-E1E58FE7368B}"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1"/>
            <a:ext cx="7772400" cy="1142999"/>
          </a:xfrm>
        </p:spPr>
        <p:txBody>
          <a:bodyPr/>
          <a:lstStyle/>
          <a:p>
            <a:r>
              <a:rPr lang="en-US" sz="4800" dirty="0" smtClean="0"/>
              <a:t/>
            </a:r>
            <a:br>
              <a:rPr lang="en-US" sz="4800" dirty="0" smtClean="0"/>
            </a:br>
            <a:r>
              <a:rPr lang="en-US" sz="4800" dirty="0"/>
              <a:t/>
            </a:r>
            <a:br>
              <a:rPr lang="en-US" sz="4800" dirty="0"/>
            </a:br>
            <a:r>
              <a:rPr lang="en-US" sz="4800" dirty="0" smtClean="0"/>
              <a:t/>
            </a:r>
            <a:br>
              <a:rPr lang="en-US" sz="4800" dirty="0" smtClean="0"/>
            </a:br>
            <a:r>
              <a:rPr lang="en-US" sz="4800" dirty="0"/>
              <a:t/>
            </a:r>
            <a:br>
              <a:rPr lang="en-US" sz="4800" dirty="0"/>
            </a:br>
            <a:r>
              <a:rPr lang="en-US" sz="4800" dirty="0" smtClean="0"/>
              <a:t>Why It Matters: Exploring the Impact of Race &amp; Ethnicity in College Admissions</a:t>
            </a:r>
            <a:endParaRPr lang="en-US" sz="4800" dirty="0"/>
          </a:p>
        </p:txBody>
      </p:sp>
      <p:sp>
        <p:nvSpPr>
          <p:cNvPr id="3" name="Subtitle 2"/>
          <p:cNvSpPr>
            <a:spLocks noGrp="1"/>
          </p:cNvSpPr>
          <p:nvPr>
            <p:ph type="subTitle" idx="1"/>
          </p:nvPr>
        </p:nvSpPr>
        <p:spPr>
          <a:xfrm>
            <a:off x="228600" y="4038600"/>
            <a:ext cx="8763000" cy="2895600"/>
          </a:xfrm>
        </p:spPr>
        <p:txBody>
          <a:bodyPr/>
          <a:lstStyle/>
          <a:p>
            <a:pPr algn="l"/>
            <a:r>
              <a:rPr lang="en-US" dirty="0" smtClean="0">
                <a:solidFill>
                  <a:schemeClr val="tx1"/>
                </a:solidFill>
              </a:rPr>
              <a:t>Oscar Rodriguez—University of Illinois-Urbana Champaign</a:t>
            </a:r>
          </a:p>
          <a:p>
            <a:pPr algn="l"/>
            <a:r>
              <a:rPr lang="en-US" dirty="0" smtClean="0">
                <a:solidFill>
                  <a:schemeClr val="tx1"/>
                </a:solidFill>
              </a:rPr>
              <a:t>Eric Ruiz—University of St. Francis</a:t>
            </a:r>
          </a:p>
          <a:p>
            <a:pPr algn="l"/>
            <a:r>
              <a:rPr lang="en-US" dirty="0" smtClean="0">
                <a:solidFill>
                  <a:schemeClr val="tx1"/>
                </a:solidFill>
              </a:rPr>
              <a:t>Roberto Suarez—Homewood-Flossmoor High School</a:t>
            </a:r>
          </a:p>
          <a:p>
            <a:pPr algn="l"/>
            <a:r>
              <a:rPr lang="en-US" dirty="0" smtClean="0">
                <a:solidFill>
                  <a:schemeClr val="tx1"/>
                </a:solidFill>
              </a:rPr>
              <a:t>Sharon Williams—Elgin Academy</a:t>
            </a:r>
          </a:p>
          <a:p>
            <a:pPr algn="l"/>
            <a:r>
              <a:rPr lang="en-US" dirty="0" smtClean="0">
                <a:solidFill>
                  <a:schemeClr val="tx1"/>
                </a:solidFill>
              </a:rPr>
              <a:t>Quinton Clay—DePaul University</a:t>
            </a:r>
            <a:endParaRPr lang="en-US" dirty="0">
              <a:solidFill>
                <a:schemeClr val="tx1"/>
              </a:solidFill>
            </a:endParaRPr>
          </a:p>
        </p:txBody>
      </p:sp>
    </p:spTree>
    <p:extLst>
      <p:ext uri="{BB962C8B-B14F-4D97-AF65-F5344CB8AC3E}">
        <p14:creationId xmlns:p14="http://schemas.microsoft.com/office/powerpoint/2010/main" val="916089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371600"/>
          </a:xfrm>
        </p:spPr>
        <p:txBody>
          <a:bodyPr/>
          <a:lstStyle/>
          <a:p>
            <a:r>
              <a:rPr lang="en-US" dirty="0" smtClean="0"/>
              <a:t>The Unequal Opportunity Race</a:t>
            </a:r>
            <a:endParaRPr lang="en-US" dirty="0"/>
          </a:p>
        </p:txBody>
      </p:sp>
      <p:sp>
        <p:nvSpPr>
          <p:cNvPr id="3" name="Content Placeholder 2"/>
          <p:cNvSpPr>
            <a:spLocks noGrp="1"/>
          </p:cNvSpPr>
          <p:nvPr>
            <p:ph idx="1"/>
          </p:nvPr>
        </p:nvSpPr>
        <p:spPr/>
        <p:txBody>
          <a:bodyPr>
            <a:normAutofit/>
          </a:bodyPr>
          <a:lstStyle/>
          <a:p>
            <a:pPr marL="0" indent="0">
              <a:buNone/>
            </a:pPr>
            <a:endParaRPr lang="en-US" sz="3600" dirty="0"/>
          </a:p>
        </p:txBody>
      </p:sp>
      <p:pic>
        <p:nvPicPr>
          <p:cNvPr id="1030" name="Picture 6" descr="C:\Users\qclay\AppData\Local\Microsoft\Windows\Temporary Internet Files\Content.IE5\TRD0VIZQ\MP900424397[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00200"/>
            <a:ext cx="9144000" cy="4875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22088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 from a NACAC Past President--1969</a:t>
            </a:r>
            <a:endParaRPr lang="en-US" dirty="0"/>
          </a:p>
        </p:txBody>
      </p:sp>
      <p:sp>
        <p:nvSpPr>
          <p:cNvPr id="3" name="Content Placeholder 2"/>
          <p:cNvSpPr>
            <a:spLocks noGrp="1"/>
          </p:cNvSpPr>
          <p:nvPr>
            <p:ph idx="1"/>
          </p:nvPr>
        </p:nvSpPr>
        <p:spPr>
          <a:xfrm>
            <a:off x="609600" y="1600200"/>
            <a:ext cx="8229600" cy="5486400"/>
          </a:xfrm>
        </p:spPr>
        <p:txBody>
          <a:bodyPr>
            <a:normAutofit fontScale="92500"/>
          </a:bodyPr>
          <a:lstStyle/>
          <a:p>
            <a:pPr marL="0" indent="0">
              <a:buNone/>
            </a:pPr>
            <a:r>
              <a:rPr lang="en-US" dirty="0" smtClean="0">
                <a:solidFill>
                  <a:schemeClr val="tx1">
                    <a:lumMod val="75000"/>
                    <a:lumOff val="25000"/>
                  </a:schemeClr>
                </a:solidFill>
              </a:rPr>
              <a:t>A </a:t>
            </a:r>
            <a:r>
              <a:rPr lang="en-US" dirty="0">
                <a:solidFill>
                  <a:schemeClr val="tx1">
                    <a:lumMod val="75000"/>
                    <a:lumOff val="25000"/>
                  </a:schemeClr>
                </a:solidFill>
              </a:rPr>
              <a:t>Past President of NACAC wrote in an article in this same Newsletter titled </a:t>
            </a:r>
            <a:r>
              <a:rPr lang="en-US" i="1" dirty="0">
                <a:solidFill>
                  <a:schemeClr val="tx1">
                    <a:lumMod val="75000"/>
                    <a:lumOff val="25000"/>
                  </a:schemeClr>
                </a:solidFill>
              </a:rPr>
              <a:t>“The Aware </a:t>
            </a:r>
            <a:r>
              <a:rPr lang="en-US" i="1" dirty="0" err="1">
                <a:solidFill>
                  <a:schemeClr val="tx1">
                    <a:lumMod val="75000"/>
                    <a:lumOff val="25000"/>
                  </a:schemeClr>
                </a:solidFill>
              </a:rPr>
              <a:t>ACACer</a:t>
            </a:r>
            <a:r>
              <a:rPr lang="en-US" i="1" dirty="0">
                <a:solidFill>
                  <a:schemeClr val="tx1">
                    <a:lumMod val="75000"/>
                    <a:lumOff val="25000"/>
                  </a:schemeClr>
                </a:solidFill>
              </a:rPr>
              <a:t>”, </a:t>
            </a:r>
            <a:r>
              <a:rPr lang="en-US" dirty="0">
                <a:solidFill>
                  <a:schemeClr val="tx1">
                    <a:lumMod val="75000"/>
                    <a:lumOff val="25000"/>
                  </a:schemeClr>
                </a:solidFill>
              </a:rPr>
              <a:t>ostensibly to encourage leadership in campus diversity issues</a:t>
            </a:r>
            <a:r>
              <a:rPr lang="en-US" dirty="0" smtClean="0">
                <a:solidFill>
                  <a:schemeClr val="tx1">
                    <a:lumMod val="75000"/>
                    <a:lumOff val="25000"/>
                  </a:schemeClr>
                </a:solidFill>
              </a:rPr>
              <a:t>:</a:t>
            </a:r>
          </a:p>
          <a:p>
            <a:pPr marL="0" indent="0">
              <a:buNone/>
            </a:pPr>
            <a:endParaRPr lang="en-US" dirty="0"/>
          </a:p>
          <a:p>
            <a:pPr marL="0" indent="0">
              <a:buNone/>
            </a:pPr>
            <a:r>
              <a:rPr lang="en-US" b="1" dirty="0" smtClean="0">
                <a:solidFill>
                  <a:schemeClr val="tx1">
                    <a:lumMod val="75000"/>
                    <a:lumOff val="25000"/>
                  </a:schemeClr>
                </a:solidFill>
              </a:rPr>
              <a:t>How </a:t>
            </a:r>
            <a:r>
              <a:rPr lang="en-US" b="1" dirty="0">
                <a:solidFill>
                  <a:schemeClr val="tx1">
                    <a:lumMod val="75000"/>
                    <a:lumOff val="25000"/>
                  </a:schemeClr>
                </a:solidFill>
              </a:rPr>
              <a:t>are these students different?  </a:t>
            </a:r>
            <a:r>
              <a:rPr lang="en-US" i="1" dirty="0">
                <a:solidFill>
                  <a:schemeClr val="tx1">
                    <a:lumMod val="75000"/>
                    <a:lumOff val="25000"/>
                  </a:schemeClr>
                </a:solidFill>
              </a:rPr>
              <a:t>Their high school rank is badly deceptive as there is a </a:t>
            </a:r>
            <a:r>
              <a:rPr lang="en-US" b="1" dirty="0">
                <a:solidFill>
                  <a:schemeClr val="tx1">
                    <a:lumMod val="75000"/>
                    <a:lumOff val="25000"/>
                  </a:schemeClr>
                </a:solidFill>
              </a:rPr>
              <a:t>low competition level</a:t>
            </a:r>
            <a:r>
              <a:rPr lang="en-US" i="1" dirty="0">
                <a:solidFill>
                  <a:schemeClr val="tx1">
                    <a:lumMod val="75000"/>
                    <a:lumOff val="25000"/>
                  </a:schemeClr>
                </a:solidFill>
              </a:rPr>
              <a:t> in their high schools.  Their aptitude </a:t>
            </a:r>
            <a:r>
              <a:rPr lang="en-US" b="1" dirty="0">
                <a:solidFill>
                  <a:schemeClr val="tx1">
                    <a:lumMod val="75000"/>
                    <a:lumOff val="25000"/>
                  </a:schemeClr>
                </a:solidFill>
              </a:rPr>
              <a:t>scores are low but accurate</a:t>
            </a:r>
            <a:r>
              <a:rPr lang="en-US" i="1" dirty="0">
                <a:solidFill>
                  <a:schemeClr val="tx1">
                    <a:lumMod val="75000"/>
                    <a:lumOff val="25000"/>
                  </a:schemeClr>
                </a:solidFill>
              </a:rPr>
              <a:t>.  Their </a:t>
            </a:r>
            <a:r>
              <a:rPr lang="en-US" b="1" dirty="0">
                <a:solidFill>
                  <a:schemeClr val="tx1">
                    <a:lumMod val="75000"/>
                    <a:lumOff val="25000"/>
                  </a:schemeClr>
                </a:solidFill>
              </a:rPr>
              <a:t>motivation vacillates </a:t>
            </a:r>
            <a:r>
              <a:rPr lang="en-US" i="1" dirty="0">
                <a:solidFill>
                  <a:schemeClr val="tx1">
                    <a:lumMod val="75000"/>
                    <a:lumOff val="25000"/>
                  </a:schemeClr>
                </a:solidFill>
              </a:rPr>
              <a:t>and quickly returns to a low level.  Their cultural level is low.  They </a:t>
            </a:r>
            <a:r>
              <a:rPr lang="en-US" b="1" dirty="0">
                <a:solidFill>
                  <a:schemeClr val="tx1">
                    <a:lumMod val="75000"/>
                    <a:lumOff val="25000"/>
                  </a:schemeClr>
                </a:solidFill>
              </a:rPr>
              <a:t>tend to procrastinate</a:t>
            </a:r>
            <a:r>
              <a:rPr lang="en-US" i="1" dirty="0">
                <a:solidFill>
                  <a:schemeClr val="tx1">
                    <a:lumMod val="75000"/>
                    <a:lumOff val="25000"/>
                  </a:schemeClr>
                </a:solidFill>
              </a:rPr>
              <a:t>.  They need assistance with their applications for admission, financial statements, and housing applications.  They have a total financial-aid need.  </a:t>
            </a:r>
            <a:r>
              <a:rPr lang="en-US" b="1" dirty="0">
                <a:solidFill>
                  <a:schemeClr val="tx1">
                    <a:lumMod val="75000"/>
                    <a:lumOff val="25000"/>
                  </a:schemeClr>
                </a:solidFill>
              </a:rPr>
              <a:t>They assume defeat in everything they do</a:t>
            </a:r>
            <a:r>
              <a:rPr lang="en-US" i="1" dirty="0">
                <a:solidFill>
                  <a:schemeClr val="tx1">
                    <a:lumMod val="75000"/>
                    <a:lumOff val="25000"/>
                  </a:schemeClr>
                </a:solidFill>
              </a:rPr>
              <a:t>.  They </a:t>
            </a:r>
            <a:r>
              <a:rPr lang="en-US" b="1" dirty="0">
                <a:solidFill>
                  <a:schemeClr val="tx1">
                    <a:lumMod val="75000"/>
                    <a:lumOff val="25000"/>
                  </a:schemeClr>
                </a:solidFill>
              </a:rPr>
              <a:t>will not show gratitude </a:t>
            </a:r>
            <a:r>
              <a:rPr lang="en-US" i="1" dirty="0">
                <a:solidFill>
                  <a:schemeClr val="tx1">
                    <a:lumMod val="75000"/>
                    <a:lumOff val="25000"/>
                  </a:schemeClr>
                </a:solidFill>
              </a:rPr>
              <a:t>for anything you do for them (and why should they?)</a:t>
            </a:r>
            <a:endParaRPr lang="en-US" dirty="0">
              <a:solidFill>
                <a:schemeClr val="tx1">
                  <a:lumMod val="75000"/>
                  <a:lumOff val="25000"/>
                </a:schemeClr>
              </a:solidFill>
            </a:endParaRPr>
          </a:p>
          <a:p>
            <a:endParaRPr lang="en-US" dirty="0"/>
          </a:p>
          <a:p>
            <a:endParaRPr lang="en-US" dirty="0"/>
          </a:p>
        </p:txBody>
      </p:sp>
    </p:spTree>
    <p:extLst>
      <p:ext uri="{BB962C8B-B14F-4D97-AF65-F5344CB8AC3E}">
        <p14:creationId xmlns:p14="http://schemas.microsoft.com/office/powerpoint/2010/main" val="36989903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457200" y="-152400"/>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5pPr>
            <a:lvl6pPr marL="25146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6pPr>
            <a:lvl7pPr marL="29718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7pPr>
            <a:lvl8pPr marL="34290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8pPr>
            <a:lvl9pPr marL="38862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9pPr>
          </a:lstStyle>
          <a:p>
            <a:pPr algn="ctr">
              <a:buClrTx/>
              <a:buFontTx/>
              <a:buNone/>
            </a:pPr>
            <a:r>
              <a:rPr lang="en-US" sz="6000" dirty="0">
                <a:solidFill>
                  <a:srgbClr val="0070C0"/>
                </a:solidFill>
                <a:latin typeface="+mn-lt"/>
              </a:rPr>
              <a:t>What is college for?</a:t>
            </a:r>
          </a:p>
        </p:txBody>
      </p:sp>
      <p:sp>
        <p:nvSpPr>
          <p:cNvPr id="3074" name="Text Box 2"/>
          <p:cNvSpPr txBox="1">
            <a:spLocks noChangeArrowheads="1"/>
          </p:cNvSpPr>
          <p:nvPr/>
        </p:nvSpPr>
        <p:spPr bwMode="auto">
          <a:xfrm>
            <a:off x="457200" y="1524000"/>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9725" indent="-339725">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1pPr>
            <a:lvl2pP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2pPr>
            <a:lvl3pP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3pPr>
            <a:lvl4pP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4pPr>
            <a:lvl5pP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5pPr>
            <a:lvl6pPr marL="2514600" indent="-228600" defTabSz="457200" fontAlgn="base">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6pPr>
            <a:lvl7pPr marL="2971800" indent="-228600" defTabSz="457200" fontAlgn="base">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7pPr>
            <a:lvl8pPr marL="3429000" indent="-228600" defTabSz="457200" fontAlgn="base">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8pPr>
            <a:lvl9pPr marL="3886200" indent="-228600" defTabSz="457200" fontAlgn="base">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9pPr>
          </a:lstStyle>
          <a:p>
            <a:pPr>
              <a:spcBef>
                <a:spcPts val="800"/>
              </a:spcBef>
              <a:buFont typeface="Arial" charset="0"/>
              <a:buChar char="•"/>
            </a:pPr>
            <a:r>
              <a:rPr lang="en-US" sz="3200" dirty="0">
                <a:solidFill>
                  <a:srgbClr val="000000"/>
                </a:solidFill>
                <a:latin typeface="+mj-lt"/>
              </a:rPr>
              <a:t>Much historical debate on the purpose of higher education</a:t>
            </a:r>
          </a:p>
          <a:p>
            <a:pPr>
              <a:spcBef>
                <a:spcPts val="800"/>
              </a:spcBef>
              <a:buFont typeface="Arial" charset="0"/>
              <a:buChar char="•"/>
            </a:pPr>
            <a:r>
              <a:rPr lang="en-US" sz="3200" dirty="0">
                <a:solidFill>
                  <a:srgbClr val="000000"/>
                </a:solidFill>
                <a:latin typeface="+mj-lt"/>
              </a:rPr>
              <a:t>Increasing debate on measuring the value of a higher education</a:t>
            </a:r>
          </a:p>
          <a:p>
            <a:pPr>
              <a:spcBef>
                <a:spcPts val="800"/>
              </a:spcBef>
              <a:buFont typeface="Arial" charset="0"/>
              <a:buChar char="•"/>
            </a:pPr>
            <a:r>
              <a:rPr lang="en-US" sz="3200" dirty="0">
                <a:solidFill>
                  <a:srgbClr val="000000"/>
                </a:solidFill>
                <a:latin typeface="+mj-lt"/>
              </a:rPr>
              <a:t>Opportunity for the “American Dream” which is increasingly global</a:t>
            </a:r>
          </a:p>
          <a:p>
            <a:pPr>
              <a:spcBef>
                <a:spcPts val="800"/>
              </a:spcBef>
              <a:buClrTx/>
              <a:buFontTx/>
              <a:buNone/>
            </a:pPr>
            <a:endParaRPr lang="en-US" sz="3200" dirty="0">
              <a:solidFill>
                <a:srgbClr val="000000"/>
              </a:solidFill>
            </a:endParaRPr>
          </a:p>
          <a:p>
            <a:pPr>
              <a:spcBef>
                <a:spcPts val="800"/>
              </a:spcBef>
              <a:buClrTx/>
              <a:buFontTx/>
              <a:buNone/>
            </a:pPr>
            <a:endParaRPr lang="en-US" sz="3200" dirty="0">
              <a:solidFill>
                <a:srgbClr val="000000"/>
              </a:solidFill>
            </a:endParaRPr>
          </a:p>
        </p:txBody>
      </p:sp>
    </p:spTree>
    <p:extLst>
      <p:ext uri="{BB962C8B-B14F-4D97-AF65-F5344CB8AC3E}">
        <p14:creationId xmlns:p14="http://schemas.microsoft.com/office/powerpoint/2010/main" val="332851354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228600" y="152400"/>
            <a:ext cx="86868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5pPr>
            <a:lvl6pPr marL="25146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6pPr>
            <a:lvl7pPr marL="29718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7pPr>
            <a:lvl8pPr marL="34290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8pPr>
            <a:lvl9pPr marL="38862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9pPr>
          </a:lstStyle>
          <a:p>
            <a:pPr algn="ctr">
              <a:buClrTx/>
              <a:buFontTx/>
              <a:buNone/>
            </a:pPr>
            <a:r>
              <a:rPr lang="en-US" sz="4800" dirty="0">
                <a:solidFill>
                  <a:srgbClr val="0070C0"/>
                </a:solidFill>
                <a:latin typeface="+mn-lt"/>
              </a:rPr>
              <a:t>Diversity is a C</a:t>
            </a:r>
            <a:r>
              <a:rPr lang="en-US" sz="4800" dirty="0" smtClean="0">
                <a:solidFill>
                  <a:srgbClr val="0070C0"/>
                </a:solidFill>
                <a:latin typeface="+mn-lt"/>
              </a:rPr>
              <a:t>ore </a:t>
            </a:r>
            <a:r>
              <a:rPr lang="en-US" sz="4800" dirty="0">
                <a:solidFill>
                  <a:srgbClr val="0070C0"/>
                </a:solidFill>
                <a:latin typeface="+mn-lt"/>
              </a:rPr>
              <a:t>C</a:t>
            </a:r>
            <a:r>
              <a:rPr lang="en-US" sz="4800" dirty="0" smtClean="0">
                <a:solidFill>
                  <a:srgbClr val="0070C0"/>
                </a:solidFill>
                <a:latin typeface="+mn-lt"/>
              </a:rPr>
              <a:t>omponent</a:t>
            </a:r>
            <a:endParaRPr lang="en-US" sz="4800" dirty="0">
              <a:solidFill>
                <a:srgbClr val="0070C0"/>
              </a:solidFill>
              <a:latin typeface="+mn-lt"/>
            </a:endParaRPr>
          </a:p>
        </p:txBody>
      </p:sp>
      <p:sp>
        <p:nvSpPr>
          <p:cNvPr id="4098" name="Text Box 2"/>
          <p:cNvSpPr txBox="1">
            <a:spLocks noChangeArrowheads="1"/>
          </p:cNvSpPr>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9725" indent="-339725">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1pPr>
            <a:lvl2pP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2pPr>
            <a:lvl3pP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3pPr>
            <a:lvl4pP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4pPr>
            <a:lvl5pP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5pPr>
            <a:lvl6pPr marL="2514600" indent="-228600" defTabSz="457200" fontAlgn="base">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6pPr>
            <a:lvl7pPr marL="2971800" indent="-228600" defTabSz="457200" fontAlgn="base">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7pPr>
            <a:lvl8pPr marL="3429000" indent="-228600" defTabSz="457200" fontAlgn="base">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8pPr>
            <a:lvl9pPr marL="3886200" indent="-228600" defTabSz="457200" fontAlgn="base">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9pPr>
          </a:lstStyle>
          <a:p>
            <a:pPr>
              <a:spcBef>
                <a:spcPts val="800"/>
              </a:spcBef>
              <a:buFont typeface="Arial" charset="0"/>
              <a:buChar char="•"/>
            </a:pPr>
            <a:r>
              <a:rPr lang="en-US" sz="3200" dirty="0">
                <a:solidFill>
                  <a:srgbClr val="000000"/>
                </a:solidFill>
                <a:latin typeface="+mj-lt"/>
              </a:rPr>
              <a:t>Important for both higher learning and hire learning</a:t>
            </a:r>
          </a:p>
          <a:p>
            <a:pPr>
              <a:spcBef>
                <a:spcPts val="800"/>
              </a:spcBef>
              <a:buFont typeface="Arial" charset="0"/>
              <a:buChar char="•"/>
            </a:pPr>
            <a:r>
              <a:rPr lang="en-US" sz="3200" dirty="0">
                <a:solidFill>
                  <a:srgbClr val="000000"/>
                </a:solidFill>
                <a:latin typeface="+mj-lt"/>
              </a:rPr>
              <a:t>Teach students to communicate across culture and ethnicity</a:t>
            </a:r>
          </a:p>
          <a:p>
            <a:pPr>
              <a:spcBef>
                <a:spcPts val="800"/>
              </a:spcBef>
              <a:buFont typeface="Arial" charset="0"/>
              <a:buChar char="•"/>
            </a:pPr>
            <a:r>
              <a:rPr lang="en-US" sz="3200" dirty="0">
                <a:solidFill>
                  <a:srgbClr val="000000"/>
                </a:solidFill>
                <a:latin typeface="+mj-lt"/>
              </a:rPr>
              <a:t>Cross cultural understanding and empathy</a:t>
            </a:r>
          </a:p>
          <a:p>
            <a:pPr>
              <a:spcBef>
                <a:spcPts val="800"/>
              </a:spcBef>
              <a:buFont typeface="Arial" charset="0"/>
              <a:buChar char="•"/>
            </a:pPr>
            <a:r>
              <a:rPr lang="en-US" sz="3200" dirty="0">
                <a:solidFill>
                  <a:srgbClr val="000000"/>
                </a:solidFill>
                <a:latin typeface="+mj-lt"/>
              </a:rPr>
              <a:t>Development of soft skills that are translatable across disciplines and industries</a:t>
            </a:r>
          </a:p>
          <a:p>
            <a:pPr>
              <a:spcBef>
                <a:spcPts val="800"/>
              </a:spcBef>
              <a:buClrTx/>
              <a:buFontTx/>
              <a:buNone/>
            </a:pPr>
            <a:endParaRPr lang="en-US" sz="3200" dirty="0">
              <a:solidFill>
                <a:srgbClr val="000000"/>
              </a:solidFill>
            </a:endParaRPr>
          </a:p>
        </p:txBody>
      </p:sp>
    </p:spTree>
    <p:extLst>
      <p:ext uri="{BB962C8B-B14F-4D97-AF65-F5344CB8AC3E}">
        <p14:creationId xmlns:p14="http://schemas.microsoft.com/office/powerpoint/2010/main" val="258156607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57200" y="190500"/>
            <a:ext cx="8229600" cy="1311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5pPr>
            <a:lvl6pPr marL="25146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6pPr>
            <a:lvl7pPr marL="29718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7pPr>
            <a:lvl8pPr marL="34290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8pPr>
            <a:lvl9pPr marL="38862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9pPr>
          </a:lstStyle>
          <a:p>
            <a:pPr algn="ctr">
              <a:buClrTx/>
              <a:buFontTx/>
              <a:buNone/>
            </a:pPr>
            <a:r>
              <a:rPr lang="en-US" sz="4800" dirty="0" smtClean="0">
                <a:solidFill>
                  <a:srgbClr val="0070C0"/>
                </a:solidFill>
                <a:latin typeface="+mn-lt"/>
              </a:rPr>
              <a:t>Outcomes and implications of Affirmative Action bans</a:t>
            </a:r>
            <a:endParaRPr lang="en-US" sz="4800" dirty="0">
              <a:solidFill>
                <a:srgbClr val="0070C0"/>
              </a:solidFill>
              <a:latin typeface="+mn-lt"/>
            </a:endParaRPr>
          </a:p>
        </p:txBody>
      </p:sp>
      <p:sp>
        <p:nvSpPr>
          <p:cNvPr id="5122" name="Text Box 2"/>
          <p:cNvSpPr txBox="1">
            <a:spLocks noChangeArrowheads="1"/>
          </p:cNvSpPr>
          <p:nvPr/>
        </p:nvSpPr>
        <p:spPr bwMode="auto">
          <a:xfrm>
            <a:off x="457200" y="2103437"/>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9725" indent="-339725">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1pPr>
            <a:lvl2pP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2pPr>
            <a:lvl3pP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3pPr>
            <a:lvl4pP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4pPr>
            <a:lvl5pP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5pPr>
            <a:lvl6pPr marL="2514600" indent="-228600" defTabSz="457200" fontAlgn="base">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6pPr>
            <a:lvl7pPr marL="2971800" indent="-228600" defTabSz="457200" fontAlgn="base">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7pPr>
            <a:lvl8pPr marL="3429000" indent="-228600" defTabSz="457200" fontAlgn="base">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8pPr>
            <a:lvl9pPr marL="3886200" indent="-228600" defTabSz="457200" fontAlgn="base">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Calibri" pitchFamily="32" charset="0"/>
                <a:ea typeface="Microsoft YaHei" charset="-122"/>
              </a:defRPr>
            </a:lvl9pPr>
          </a:lstStyle>
          <a:p>
            <a:pPr>
              <a:spcBef>
                <a:spcPts val="800"/>
              </a:spcBef>
              <a:buFont typeface="Arial" charset="0"/>
              <a:buChar char="•"/>
            </a:pPr>
            <a:r>
              <a:rPr lang="en-US" sz="3200" dirty="0">
                <a:solidFill>
                  <a:srgbClr val="000000"/>
                </a:solidFill>
                <a:latin typeface="+mj-lt"/>
              </a:rPr>
              <a:t>Eight states with affirmative action bans</a:t>
            </a:r>
          </a:p>
          <a:p>
            <a:pPr>
              <a:spcBef>
                <a:spcPts val="800"/>
              </a:spcBef>
              <a:buFont typeface="Arial" charset="0"/>
              <a:buChar char="•"/>
            </a:pPr>
            <a:r>
              <a:rPr lang="en-US" sz="3200" dirty="0">
                <a:solidFill>
                  <a:srgbClr val="000000"/>
                </a:solidFill>
                <a:latin typeface="+mj-lt"/>
              </a:rPr>
              <a:t>“Cascade Effect” at selective public universities</a:t>
            </a:r>
          </a:p>
          <a:p>
            <a:pPr>
              <a:spcBef>
                <a:spcPts val="800"/>
              </a:spcBef>
              <a:buFont typeface="Arial" charset="0"/>
              <a:buChar char="•"/>
            </a:pPr>
            <a:r>
              <a:rPr lang="en-US" sz="3200" dirty="0">
                <a:solidFill>
                  <a:srgbClr val="000000"/>
                </a:solidFill>
                <a:latin typeface="+mj-lt"/>
              </a:rPr>
              <a:t>Failure to keep up with changing demographics</a:t>
            </a:r>
          </a:p>
          <a:p>
            <a:pPr>
              <a:spcBef>
                <a:spcPts val="800"/>
              </a:spcBef>
              <a:buFont typeface="Arial" charset="0"/>
              <a:buChar char="•"/>
            </a:pPr>
            <a:r>
              <a:rPr lang="en-US" sz="3200" dirty="0">
                <a:solidFill>
                  <a:srgbClr val="000000"/>
                </a:solidFill>
                <a:latin typeface="+mj-lt"/>
              </a:rPr>
              <a:t>Greatest decline in STEM field</a:t>
            </a:r>
          </a:p>
        </p:txBody>
      </p:sp>
      <p:sp>
        <p:nvSpPr>
          <p:cNvPr id="5123" name="Text Box 3"/>
          <p:cNvSpPr txBox="1">
            <a:spLocks noChangeArrowheads="1"/>
          </p:cNvSpPr>
          <p:nvPr/>
        </p:nvSpPr>
        <p:spPr bwMode="auto">
          <a:xfrm>
            <a:off x="457200" y="6356350"/>
            <a:ext cx="8229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5pPr>
            <a:lvl6pPr marL="25146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6pPr>
            <a:lvl7pPr marL="29718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7pPr>
            <a:lvl8pPr marL="34290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8pPr>
            <a:lvl9pPr marL="38862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Calibri" pitchFamily="32" charset="0"/>
                <a:ea typeface="Microsoft YaHei" charset="-122"/>
              </a:defRPr>
            </a:lvl9pPr>
          </a:lstStyle>
          <a:p>
            <a:pPr algn="ctr">
              <a:buClrTx/>
              <a:buFontTx/>
              <a:buNone/>
            </a:pPr>
            <a:r>
              <a:rPr lang="en-US" sz="1200">
                <a:solidFill>
                  <a:srgbClr val="898989"/>
                </a:solidFill>
              </a:rPr>
              <a:t>Understanding the Impact of Affirmative Actions Bans in Different Graduate Fields of Study, Liliana Garces, American Educational Research Journal, March 22, 2013</a:t>
            </a:r>
          </a:p>
        </p:txBody>
      </p:sp>
    </p:spTree>
    <p:extLst>
      <p:ext uri="{BB962C8B-B14F-4D97-AF65-F5344CB8AC3E}">
        <p14:creationId xmlns:p14="http://schemas.microsoft.com/office/powerpoint/2010/main" val="286043636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sz="6000" dirty="0" smtClean="0"/>
              <a:t>History</a:t>
            </a:r>
            <a:endParaRPr lang="en-US" sz="6000" dirty="0"/>
          </a:p>
        </p:txBody>
      </p:sp>
      <p:sp>
        <p:nvSpPr>
          <p:cNvPr id="3" name="Content Placeholder 2"/>
          <p:cNvSpPr>
            <a:spLocks noGrp="1"/>
          </p:cNvSpPr>
          <p:nvPr>
            <p:ph idx="1"/>
          </p:nvPr>
        </p:nvSpPr>
        <p:spPr/>
        <p:txBody>
          <a:bodyPr/>
          <a:lstStyle/>
          <a:p>
            <a:pPr algn="ctr">
              <a:buNone/>
            </a:pPr>
            <a:endParaRPr lang="en-US" sz="2400" dirty="0" smtClean="0"/>
          </a:p>
          <a:p>
            <a:pPr algn="ctr">
              <a:buNone/>
            </a:pPr>
            <a:endParaRPr lang="en-US" sz="2400" dirty="0" smtClean="0"/>
          </a:p>
          <a:p>
            <a:endParaRPr lang="en-US" dirty="0"/>
          </a:p>
        </p:txBody>
      </p:sp>
      <p:graphicFrame>
        <p:nvGraphicFramePr>
          <p:cNvPr id="4" name="Diagram 3"/>
          <p:cNvGraphicFramePr/>
          <p:nvPr/>
        </p:nvGraphicFramePr>
        <p:xfrm>
          <a:off x="381000" y="1524000"/>
          <a:ext cx="83820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63425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sz="6000" dirty="0" smtClean="0"/>
              <a:t>History</a:t>
            </a:r>
            <a:endParaRPr lang="en-US" sz="6000" dirty="0"/>
          </a:p>
        </p:txBody>
      </p:sp>
      <p:sp>
        <p:nvSpPr>
          <p:cNvPr id="3" name="Content Placeholder 2"/>
          <p:cNvSpPr>
            <a:spLocks noGrp="1"/>
          </p:cNvSpPr>
          <p:nvPr>
            <p:ph idx="1"/>
          </p:nvPr>
        </p:nvSpPr>
        <p:spPr>
          <a:xfrm>
            <a:off x="457200" y="990600"/>
            <a:ext cx="8229600" cy="4525963"/>
          </a:xfrm>
        </p:spPr>
        <p:txBody>
          <a:bodyPr>
            <a:noAutofit/>
          </a:bodyPr>
          <a:lstStyle/>
          <a:p>
            <a:pPr>
              <a:buNone/>
            </a:pPr>
            <a:r>
              <a:rPr lang="en-US" sz="3200" u="sng" dirty="0" smtClean="0">
                <a:solidFill>
                  <a:schemeClr val="tx1"/>
                </a:solidFill>
              </a:rPr>
              <a:t>Affirmative Action  </a:t>
            </a:r>
          </a:p>
          <a:p>
            <a:r>
              <a:rPr lang="en-US" sz="3200" dirty="0" smtClean="0">
                <a:solidFill>
                  <a:schemeClr val="tx1"/>
                </a:solidFill>
              </a:rPr>
              <a:t>Policies that take factors including “ethnicity, religion, gender, sexual orientation” into consideration in areas of employment, education, and business</a:t>
            </a:r>
          </a:p>
          <a:p>
            <a:r>
              <a:rPr lang="en-US" sz="3200" dirty="0" smtClean="0">
                <a:solidFill>
                  <a:schemeClr val="tx1"/>
                </a:solidFill>
              </a:rPr>
              <a:t>Affirmative action is intended to correct the effects of historic discrimination</a:t>
            </a:r>
            <a:endParaRPr lang="en-US" sz="3200" dirty="0">
              <a:solidFill>
                <a:schemeClr val="tx1"/>
              </a:solidFill>
            </a:endParaRPr>
          </a:p>
        </p:txBody>
      </p:sp>
    </p:spTree>
    <p:extLst>
      <p:ext uri="{BB962C8B-B14F-4D97-AF65-F5344CB8AC3E}">
        <p14:creationId xmlns:p14="http://schemas.microsoft.com/office/powerpoint/2010/main" val="29722827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Order of Things</a:t>
            </a:r>
          </a:p>
        </p:txBody>
      </p:sp>
      <p:sp>
        <p:nvSpPr>
          <p:cNvPr id="3" name="Content Placeholder 2"/>
          <p:cNvSpPr>
            <a:spLocks noGrp="1"/>
          </p:cNvSpPr>
          <p:nvPr>
            <p:ph idx="1"/>
          </p:nvPr>
        </p:nvSpPr>
        <p:spPr/>
        <p:txBody>
          <a:bodyPr/>
          <a:lstStyle/>
          <a:p>
            <a:endParaRPr lang="en-US"/>
          </a:p>
        </p:txBody>
      </p:sp>
      <p:pic>
        <p:nvPicPr>
          <p:cNvPr id="4" name="Picture 2" descr="http://4.bp.blogspot.com/-CI3ru5amhhI/TbWVSiLPsxI/AAAAAAAAAtc/oQL4b6-y1CE/s1600/spacetimecontinuum.jpg"/>
          <p:cNvPicPr>
            <a:picLocks noChangeAspect="1" noChangeArrowheads="1"/>
          </p:cNvPicPr>
          <p:nvPr/>
        </p:nvPicPr>
        <p:blipFill>
          <a:blip r:embed="rId2" cstate="print"/>
          <a:srcRect/>
          <a:stretch>
            <a:fillRect/>
          </a:stretch>
        </p:blipFill>
        <p:spPr bwMode="auto">
          <a:xfrm>
            <a:off x="838200" y="1828799"/>
            <a:ext cx="7391400" cy="36894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84437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sz="6000" dirty="0" smtClean="0"/>
              <a:t>History</a:t>
            </a:r>
            <a:endParaRPr lang="en-US" sz="6000" dirty="0"/>
          </a:p>
        </p:txBody>
      </p:sp>
      <p:graphicFrame>
        <p:nvGraphicFramePr>
          <p:cNvPr id="6" name="Content Placeholder 5"/>
          <p:cNvGraphicFramePr>
            <a:graphicFrameLocks noGrp="1"/>
          </p:cNvGraphicFramePr>
          <p:nvPr>
            <p:ph idx="1"/>
          </p:nvPr>
        </p:nvGraphicFramePr>
        <p:xfrm>
          <a:off x="457200" y="1295400"/>
          <a:ext cx="8229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00952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sz="6000" dirty="0" smtClean="0"/>
              <a:t>History</a:t>
            </a:r>
            <a:endParaRPr lang="en-US" sz="6000" dirty="0"/>
          </a:p>
        </p:txBody>
      </p:sp>
      <p:sp>
        <p:nvSpPr>
          <p:cNvPr id="3" name="Content Placeholder 2"/>
          <p:cNvSpPr>
            <a:spLocks noGrp="1"/>
          </p:cNvSpPr>
          <p:nvPr>
            <p:ph idx="1"/>
          </p:nvPr>
        </p:nvSpPr>
        <p:spPr>
          <a:xfrm>
            <a:off x="457200" y="685800"/>
            <a:ext cx="8229600" cy="4525963"/>
          </a:xfrm>
        </p:spPr>
        <p:txBody>
          <a:bodyPr>
            <a:noAutofit/>
          </a:bodyPr>
          <a:lstStyle/>
          <a:p>
            <a:pPr>
              <a:buNone/>
            </a:pPr>
            <a:r>
              <a:rPr lang="en-US" sz="3200" u="sng" dirty="0" smtClean="0">
                <a:solidFill>
                  <a:schemeClr val="tx1"/>
                </a:solidFill>
              </a:rPr>
              <a:t>Regents of the University of California v. </a:t>
            </a:r>
            <a:r>
              <a:rPr lang="en-US" sz="3200" u="sng" dirty="0" err="1" smtClean="0">
                <a:solidFill>
                  <a:schemeClr val="tx1"/>
                </a:solidFill>
              </a:rPr>
              <a:t>Bakke</a:t>
            </a:r>
            <a:r>
              <a:rPr lang="en-US" sz="3200" u="sng" dirty="0" smtClean="0">
                <a:solidFill>
                  <a:schemeClr val="tx1"/>
                </a:solidFill>
              </a:rPr>
              <a:t> (1978)</a:t>
            </a:r>
          </a:p>
          <a:p>
            <a:r>
              <a:rPr lang="en-US" sz="3200" dirty="0" smtClean="0">
                <a:solidFill>
                  <a:schemeClr val="tx1"/>
                </a:solidFill>
              </a:rPr>
              <a:t>Supreme Court ruled the admission process of the Medical School at the University of California at Davis as unconstitutional </a:t>
            </a:r>
          </a:p>
          <a:p>
            <a:r>
              <a:rPr lang="en-US" sz="3200" dirty="0" smtClean="0">
                <a:solidFill>
                  <a:schemeClr val="tx1"/>
                </a:solidFill>
              </a:rPr>
              <a:t>The university set aside 16 of the 100 seats for Blacks, Chicanos, Asians, and American Indians</a:t>
            </a:r>
          </a:p>
          <a:p>
            <a:r>
              <a:rPr lang="en-US" sz="3200" dirty="0" smtClean="0">
                <a:solidFill>
                  <a:schemeClr val="tx1"/>
                </a:solidFill>
              </a:rPr>
              <a:t>Additionally, the university established a separate admissions process for those 16 spaces</a:t>
            </a:r>
            <a:endParaRPr lang="en-US" sz="3200" dirty="0">
              <a:solidFill>
                <a:schemeClr val="tx1"/>
              </a:solidFill>
            </a:endParaRPr>
          </a:p>
        </p:txBody>
      </p:sp>
    </p:spTree>
    <p:extLst>
      <p:ext uri="{BB962C8B-B14F-4D97-AF65-F5344CB8AC3E}">
        <p14:creationId xmlns:p14="http://schemas.microsoft.com/office/powerpoint/2010/main" val="1472766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142999"/>
          </a:xfrm>
        </p:spPr>
        <p:txBody>
          <a:bodyPr/>
          <a:lstStyle/>
          <a:p>
            <a:r>
              <a:rPr lang="en-US" sz="6000" dirty="0" smtClean="0"/>
              <a:t>Overview</a:t>
            </a:r>
            <a:endParaRPr lang="en-US" sz="6000" dirty="0"/>
          </a:p>
        </p:txBody>
      </p:sp>
      <p:sp>
        <p:nvSpPr>
          <p:cNvPr id="3" name="Subtitle 2"/>
          <p:cNvSpPr>
            <a:spLocks noGrp="1"/>
          </p:cNvSpPr>
          <p:nvPr>
            <p:ph type="subTitle" idx="1"/>
          </p:nvPr>
        </p:nvSpPr>
        <p:spPr>
          <a:xfrm>
            <a:off x="152400" y="1295400"/>
            <a:ext cx="8839200" cy="4191000"/>
          </a:xfrm>
        </p:spPr>
        <p:txBody>
          <a:bodyPr>
            <a:noAutofit/>
          </a:bodyPr>
          <a:lstStyle/>
          <a:p>
            <a:pPr marL="457200" indent="-457200" algn="l">
              <a:buFont typeface="+mj-lt"/>
              <a:buAutoNum type="arabicPeriod"/>
            </a:pPr>
            <a:r>
              <a:rPr lang="en-US" sz="3200" dirty="0">
                <a:solidFill>
                  <a:schemeClr val="tx1"/>
                </a:solidFill>
              </a:rPr>
              <a:t>T</a:t>
            </a:r>
            <a:r>
              <a:rPr lang="en-US" sz="3200" dirty="0" smtClean="0">
                <a:solidFill>
                  <a:schemeClr val="tx1"/>
                </a:solidFill>
              </a:rPr>
              <a:t>he Purpose of Higher Education</a:t>
            </a:r>
          </a:p>
          <a:p>
            <a:pPr marL="457200" indent="-457200" algn="l">
              <a:buFont typeface="+mj-lt"/>
              <a:buAutoNum type="arabicPeriod"/>
            </a:pPr>
            <a:r>
              <a:rPr lang="en-US" sz="3200" dirty="0" smtClean="0">
                <a:solidFill>
                  <a:schemeClr val="tx1"/>
                </a:solidFill>
              </a:rPr>
              <a:t>Legal History &amp; Affirmative Action Landmark cases</a:t>
            </a:r>
          </a:p>
          <a:p>
            <a:pPr marL="457200" indent="-457200" algn="l">
              <a:buFont typeface="+mj-lt"/>
              <a:buAutoNum type="arabicPeriod"/>
            </a:pPr>
            <a:r>
              <a:rPr lang="en-US" sz="3200" dirty="0" smtClean="0">
                <a:solidFill>
                  <a:schemeClr val="tx1"/>
                </a:solidFill>
              </a:rPr>
              <a:t>Hypothetical Admission Funnel</a:t>
            </a:r>
          </a:p>
          <a:p>
            <a:pPr marL="457200" indent="-457200" algn="l">
              <a:buFont typeface="+mj-lt"/>
              <a:buAutoNum type="arabicPeriod"/>
            </a:pPr>
            <a:r>
              <a:rPr lang="en-US" sz="3200" dirty="0" smtClean="0">
                <a:solidFill>
                  <a:schemeClr val="tx1"/>
                </a:solidFill>
              </a:rPr>
              <a:t>High School Counselors: Caught Between the Issues</a:t>
            </a:r>
          </a:p>
          <a:p>
            <a:pPr marL="457200" indent="-457200" algn="l">
              <a:buFont typeface="+mj-lt"/>
              <a:buAutoNum type="arabicPeriod"/>
            </a:pPr>
            <a:r>
              <a:rPr lang="en-US" sz="3200" dirty="0" smtClean="0">
                <a:solidFill>
                  <a:schemeClr val="tx1"/>
                </a:solidFill>
              </a:rPr>
              <a:t>Race/Ethnicity in College Admissions</a:t>
            </a:r>
          </a:p>
          <a:p>
            <a:pPr marL="457200" indent="-457200" algn="l">
              <a:buFont typeface="+mj-lt"/>
              <a:buAutoNum type="arabicPeriod"/>
            </a:pPr>
            <a:r>
              <a:rPr lang="en-US" sz="3200" dirty="0" smtClean="0">
                <a:solidFill>
                  <a:schemeClr val="tx1"/>
                </a:solidFill>
              </a:rPr>
              <a:t>How do we move forward?</a:t>
            </a:r>
            <a:endParaRPr lang="en-US" sz="3200" dirty="0">
              <a:solidFill>
                <a:schemeClr val="tx1"/>
              </a:solidFill>
            </a:endParaRPr>
          </a:p>
        </p:txBody>
      </p:sp>
    </p:spTree>
    <p:extLst>
      <p:ext uri="{BB962C8B-B14F-4D97-AF65-F5344CB8AC3E}">
        <p14:creationId xmlns:p14="http://schemas.microsoft.com/office/powerpoint/2010/main" val="27785881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r>
              <a:rPr lang="en-US" dirty="0" smtClean="0"/>
              <a:t>History</a:t>
            </a:r>
            <a:endParaRPr lang="en-US" dirty="0"/>
          </a:p>
        </p:txBody>
      </p:sp>
      <p:sp>
        <p:nvSpPr>
          <p:cNvPr id="3" name="Content Placeholder 2"/>
          <p:cNvSpPr>
            <a:spLocks noGrp="1"/>
          </p:cNvSpPr>
          <p:nvPr>
            <p:ph idx="1"/>
          </p:nvPr>
        </p:nvSpPr>
        <p:spPr>
          <a:xfrm>
            <a:off x="457200" y="685800"/>
            <a:ext cx="8229600" cy="4525963"/>
          </a:xfrm>
        </p:spPr>
        <p:txBody>
          <a:bodyPr>
            <a:noAutofit/>
          </a:bodyPr>
          <a:lstStyle/>
          <a:p>
            <a:pPr>
              <a:buNone/>
            </a:pPr>
            <a:r>
              <a:rPr lang="en-US" sz="3200" u="sng" dirty="0" err="1" smtClean="0">
                <a:solidFill>
                  <a:schemeClr val="tx1"/>
                </a:solidFill>
              </a:rPr>
              <a:t>Grutter</a:t>
            </a:r>
            <a:r>
              <a:rPr lang="en-US" sz="3200" u="sng" dirty="0" smtClean="0">
                <a:solidFill>
                  <a:schemeClr val="tx1"/>
                </a:solidFill>
              </a:rPr>
              <a:t> vs. Bollinger (2003)</a:t>
            </a:r>
          </a:p>
          <a:p>
            <a:r>
              <a:rPr lang="en-US" sz="3200" dirty="0" smtClean="0">
                <a:solidFill>
                  <a:schemeClr val="tx1"/>
                </a:solidFill>
              </a:rPr>
              <a:t>Race could play a limited role in the admissions policies of universities </a:t>
            </a:r>
          </a:p>
          <a:p>
            <a:r>
              <a:rPr lang="en-US" sz="3200" dirty="0" smtClean="0">
                <a:solidFill>
                  <a:schemeClr val="tx1"/>
                </a:solidFill>
              </a:rPr>
              <a:t>University of Michigan Law School had a compelling interest in promoting class diversity</a:t>
            </a:r>
          </a:p>
          <a:p>
            <a:r>
              <a:rPr lang="en-US" sz="3200" dirty="0" smtClean="0">
                <a:solidFill>
                  <a:schemeClr val="tx1"/>
                </a:solidFill>
              </a:rPr>
              <a:t>The court held that a race-conscious admissions process that may favor “underrepresented minority groups,” but that also took into account many other factors evaluated on an individual basis for every applicant</a:t>
            </a:r>
          </a:p>
        </p:txBody>
      </p:sp>
    </p:spTree>
    <p:extLst>
      <p:ext uri="{BB962C8B-B14F-4D97-AF65-F5344CB8AC3E}">
        <p14:creationId xmlns:p14="http://schemas.microsoft.com/office/powerpoint/2010/main" val="4110889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sz="6000" dirty="0" smtClean="0"/>
              <a:t>History</a:t>
            </a:r>
            <a:endParaRPr lang="en-US" sz="6000" dirty="0"/>
          </a:p>
        </p:txBody>
      </p:sp>
      <p:sp>
        <p:nvSpPr>
          <p:cNvPr id="3" name="Content Placeholder 2"/>
          <p:cNvSpPr>
            <a:spLocks noGrp="1"/>
          </p:cNvSpPr>
          <p:nvPr>
            <p:ph idx="1"/>
          </p:nvPr>
        </p:nvSpPr>
        <p:spPr/>
        <p:txBody>
          <a:bodyPr>
            <a:noAutofit/>
          </a:bodyPr>
          <a:lstStyle/>
          <a:p>
            <a:pPr>
              <a:buNone/>
            </a:pPr>
            <a:r>
              <a:rPr lang="en-US" sz="3200" u="sng" dirty="0" err="1" smtClean="0">
                <a:solidFill>
                  <a:schemeClr val="tx1"/>
                </a:solidFill>
              </a:rPr>
              <a:t>Gratz</a:t>
            </a:r>
            <a:r>
              <a:rPr lang="en-US" sz="3200" u="sng" dirty="0" smtClean="0">
                <a:solidFill>
                  <a:schemeClr val="tx1"/>
                </a:solidFill>
              </a:rPr>
              <a:t> vs. Bollinger (2003)</a:t>
            </a:r>
          </a:p>
          <a:p>
            <a:r>
              <a:rPr lang="en-US" sz="3200" dirty="0" smtClean="0">
                <a:solidFill>
                  <a:schemeClr val="tx1"/>
                </a:solidFill>
              </a:rPr>
              <a:t>Ruled the University's point system's as unconstitutional</a:t>
            </a:r>
          </a:p>
          <a:p>
            <a:r>
              <a:rPr lang="en-US" sz="3200" dirty="0" smtClean="0">
                <a:solidFill>
                  <a:schemeClr val="tx1"/>
                </a:solidFill>
              </a:rPr>
              <a:t>“Predetermined point allocations” that awarded 20 points to underrepresented minorities “ensures that the diversity contributions of applicants cannot be individually assessed”</a:t>
            </a:r>
            <a:endParaRPr lang="en-US" sz="3200" dirty="0">
              <a:solidFill>
                <a:schemeClr val="tx1"/>
              </a:solidFill>
            </a:endParaRPr>
          </a:p>
        </p:txBody>
      </p:sp>
    </p:spTree>
    <p:extLst>
      <p:ext uri="{BB962C8B-B14F-4D97-AF65-F5344CB8AC3E}">
        <p14:creationId xmlns:p14="http://schemas.microsoft.com/office/powerpoint/2010/main" val="18500333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lstStyle/>
          <a:p>
            <a:r>
              <a:rPr lang="en-US" sz="6000" dirty="0" smtClean="0"/>
              <a:t>History</a:t>
            </a:r>
            <a:endParaRPr lang="en-US" sz="6000" dirty="0"/>
          </a:p>
        </p:txBody>
      </p:sp>
      <p:sp>
        <p:nvSpPr>
          <p:cNvPr id="3" name="Content Placeholder 2"/>
          <p:cNvSpPr>
            <a:spLocks noGrp="1"/>
          </p:cNvSpPr>
          <p:nvPr>
            <p:ph idx="1"/>
          </p:nvPr>
        </p:nvSpPr>
        <p:spPr/>
        <p:txBody>
          <a:bodyPr>
            <a:noAutofit/>
          </a:bodyPr>
          <a:lstStyle/>
          <a:p>
            <a:pPr>
              <a:buNone/>
            </a:pPr>
            <a:r>
              <a:rPr lang="en-US" sz="3200" u="sng" dirty="0" smtClean="0">
                <a:solidFill>
                  <a:schemeClr val="tx1"/>
                </a:solidFill>
              </a:rPr>
              <a:t>Fisher vs. University of Texas (2008)</a:t>
            </a:r>
          </a:p>
          <a:p>
            <a:r>
              <a:rPr lang="en-US" sz="3200" dirty="0" smtClean="0">
                <a:solidFill>
                  <a:schemeClr val="tx1"/>
                </a:solidFill>
              </a:rPr>
              <a:t>Case pending in Supreme Court</a:t>
            </a:r>
          </a:p>
          <a:p>
            <a:r>
              <a:rPr lang="en-US" sz="3200" dirty="0" smtClean="0">
                <a:solidFill>
                  <a:schemeClr val="tx1"/>
                </a:solidFill>
              </a:rPr>
              <a:t>Affirmation action admission policy of the University of Texas at Austin is inconsistent with </a:t>
            </a:r>
            <a:r>
              <a:rPr lang="en-US" sz="3200" dirty="0" err="1" smtClean="0">
                <a:solidFill>
                  <a:schemeClr val="tx1"/>
                </a:solidFill>
              </a:rPr>
              <a:t>Grutter</a:t>
            </a:r>
            <a:r>
              <a:rPr lang="en-US" sz="3200" dirty="0" smtClean="0">
                <a:solidFill>
                  <a:schemeClr val="tx1"/>
                </a:solidFill>
              </a:rPr>
              <a:t> vs. Bollinger (2003)</a:t>
            </a:r>
          </a:p>
          <a:p>
            <a:r>
              <a:rPr lang="en-US" sz="3200" dirty="0" smtClean="0">
                <a:solidFill>
                  <a:schemeClr val="tx1"/>
                </a:solidFill>
              </a:rPr>
              <a:t>An overruling of </a:t>
            </a:r>
            <a:r>
              <a:rPr lang="en-US" sz="3200" i="1" dirty="0" err="1" smtClean="0">
                <a:solidFill>
                  <a:schemeClr val="tx1"/>
                </a:solidFill>
              </a:rPr>
              <a:t>Grutter</a:t>
            </a:r>
            <a:r>
              <a:rPr lang="en-US" sz="3200" dirty="0" smtClean="0">
                <a:solidFill>
                  <a:schemeClr val="tx1"/>
                </a:solidFill>
              </a:rPr>
              <a:t> vs. Bollinger could end affirmative action policies in admissions at U.S. public universities</a:t>
            </a:r>
          </a:p>
        </p:txBody>
      </p:sp>
    </p:spTree>
    <p:extLst>
      <p:ext uri="{BB962C8B-B14F-4D97-AF65-F5344CB8AC3E}">
        <p14:creationId xmlns:p14="http://schemas.microsoft.com/office/powerpoint/2010/main" val="35707677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r>
              <a:rPr lang="en-US"/>
              <a:t>Caught Between the Issues</a:t>
            </a:r>
          </a:p>
        </p:txBody>
      </p:sp>
      <p:sp>
        <p:nvSpPr>
          <p:cNvPr id="2051" name="Rectangle 3"/>
          <p:cNvSpPr>
            <a:spLocks noGrp="1" noChangeArrowheads="1"/>
          </p:cNvSpPr>
          <p:nvPr>
            <p:ph type="subTitle" idx="1"/>
          </p:nvPr>
        </p:nvSpPr>
        <p:spPr/>
        <p:txBody>
          <a:bodyPr>
            <a:normAutofit lnSpcReduction="10000"/>
          </a:bodyPr>
          <a:lstStyle/>
          <a:p>
            <a:r>
              <a:rPr lang="en-US"/>
              <a:t>The Role of the </a:t>
            </a:r>
          </a:p>
          <a:p>
            <a:r>
              <a:rPr lang="en-US"/>
              <a:t>College Counselor in the Affirmative Action Conversation</a:t>
            </a:r>
          </a:p>
        </p:txBody>
      </p:sp>
    </p:spTree>
    <p:extLst>
      <p:ext uri="{BB962C8B-B14F-4D97-AF65-F5344CB8AC3E}">
        <p14:creationId xmlns:p14="http://schemas.microsoft.com/office/powerpoint/2010/main" val="31543245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Scenarios</a:t>
            </a:r>
          </a:p>
        </p:txBody>
      </p:sp>
      <p:sp>
        <p:nvSpPr>
          <p:cNvPr id="4099" name="Rectangle 3"/>
          <p:cNvSpPr>
            <a:spLocks noGrp="1" noChangeArrowheads="1"/>
          </p:cNvSpPr>
          <p:nvPr>
            <p:ph type="body" idx="1"/>
          </p:nvPr>
        </p:nvSpPr>
        <p:spPr/>
        <p:txBody>
          <a:bodyPr>
            <a:normAutofit/>
          </a:bodyPr>
          <a:lstStyle/>
          <a:p>
            <a:r>
              <a:rPr lang="en-US" sz="3200" dirty="0">
                <a:solidFill>
                  <a:schemeClr val="tx1">
                    <a:lumMod val="75000"/>
                    <a:lumOff val="25000"/>
                  </a:schemeClr>
                </a:solidFill>
              </a:rPr>
              <a:t>Students questioning whether or not to self-identify their ethnic background</a:t>
            </a:r>
          </a:p>
          <a:p>
            <a:pPr>
              <a:buFontTx/>
              <a:buNone/>
            </a:pPr>
            <a:endParaRPr lang="en-US" sz="3200" dirty="0">
              <a:solidFill>
                <a:schemeClr val="tx1">
                  <a:lumMod val="75000"/>
                  <a:lumOff val="25000"/>
                </a:schemeClr>
              </a:solidFill>
            </a:endParaRPr>
          </a:p>
          <a:p>
            <a:r>
              <a:rPr lang="en-US" sz="3200" dirty="0">
                <a:solidFill>
                  <a:schemeClr val="tx1">
                    <a:lumMod val="75000"/>
                    <a:lumOff val="25000"/>
                  </a:schemeClr>
                </a:solidFill>
              </a:rPr>
              <a:t>Students questioning admission decisions</a:t>
            </a:r>
          </a:p>
        </p:txBody>
      </p:sp>
    </p:spTree>
    <p:extLst>
      <p:ext uri="{BB962C8B-B14F-4D97-AF65-F5344CB8AC3E}">
        <p14:creationId xmlns:p14="http://schemas.microsoft.com/office/powerpoint/2010/main" val="29674603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The Conversation</a:t>
            </a:r>
          </a:p>
        </p:txBody>
      </p:sp>
      <p:sp>
        <p:nvSpPr>
          <p:cNvPr id="5123" name="Rectangle 3"/>
          <p:cNvSpPr>
            <a:spLocks noGrp="1" noChangeArrowheads="1"/>
          </p:cNvSpPr>
          <p:nvPr>
            <p:ph type="body" idx="1"/>
          </p:nvPr>
        </p:nvSpPr>
        <p:spPr/>
        <p:txBody>
          <a:bodyPr/>
          <a:lstStyle/>
          <a:p>
            <a:r>
              <a:rPr lang="en-US" sz="3200" dirty="0">
                <a:solidFill>
                  <a:schemeClr val="tx1">
                    <a:lumMod val="75000"/>
                    <a:lumOff val="25000"/>
                  </a:schemeClr>
                </a:solidFill>
              </a:rPr>
              <a:t>It is imperative to be</a:t>
            </a:r>
          </a:p>
          <a:p>
            <a:pPr lvl="1"/>
            <a:r>
              <a:rPr lang="en-US" sz="3200" dirty="0">
                <a:solidFill>
                  <a:schemeClr val="tx1">
                    <a:lumMod val="75000"/>
                    <a:lumOff val="25000"/>
                  </a:schemeClr>
                </a:solidFill>
              </a:rPr>
              <a:t>Sympathetic</a:t>
            </a:r>
          </a:p>
          <a:p>
            <a:pPr lvl="1"/>
            <a:r>
              <a:rPr lang="en-US" sz="3200" dirty="0">
                <a:solidFill>
                  <a:schemeClr val="tx1">
                    <a:lumMod val="75000"/>
                    <a:lumOff val="25000"/>
                  </a:schemeClr>
                </a:solidFill>
              </a:rPr>
              <a:t>Unbiased</a:t>
            </a:r>
          </a:p>
          <a:p>
            <a:pPr lvl="1"/>
            <a:r>
              <a:rPr lang="en-US" sz="3200" dirty="0">
                <a:solidFill>
                  <a:schemeClr val="tx1">
                    <a:lumMod val="75000"/>
                    <a:lumOff val="25000"/>
                  </a:schemeClr>
                </a:solidFill>
              </a:rPr>
              <a:t>Knowledgeable</a:t>
            </a:r>
          </a:p>
          <a:p>
            <a:pPr lvl="1"/>
            <a:r>
              <a:rPr lang="en-US" sz="3200" dirty="0">
                <a:solidFill>
                  <a:schemeClr val="tx1">
                    <a:lumMod val="75000"/>
                    <a:lumOff val="25000"/>
                  </a:schemeClr>
                </a:solidFill>
              </a:rPr>
              <a:t>Timely</a:t>
            </a:r>
          </a:p>
          <a:p>
            <a:pPr lvl="1"/>
            <a:endParaRPr lang="en-US" dirty="0"/>
          </a:p>
        </p:txBody>
      </p:sp>
    </p:spTree>
    <p:extLst>
      <p:ext uri="{BB962C8B-B14F-4D97-AF65-F5344CB8AC3E}">
        <p14:creationId xmlns:p14="http://schemas.microsoft.com/office/powerpoint/2010/main" val="9688853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9144000" cy="1600200"/>
          </a:xfrm>
        </p:spPr>
        <p:txBody>
          <a:bodyPr/>
          <a:lstStyle/>
          <a:p>
            <a:r>
              <a:rPr lang="en-US" dirty="0"/>
              <a:t>With students from the </a:t>
            </a:r>
            <a:r>
              <a:rPr lang="en-US" dirty="0" smtClean="0"/>
              <a:t>majority.</a:t>
            </a:r>
            <a:endParaRPr lang="en-US" dirty="0"/>
          </a:p>
        </p:txBody>
      </p:sp>
      <p:sp>
        <p:nvSpPr>
          <p:cNvPr id="6147" name="Rectangle 3"/>
          <p:cNvSpPr>
            <a:spLocks noGrp="1" noChangeArrowheads="1"/>
          </p:cNvSpPr>
          <p:nvPr>
            <p:ph type="body" idx="1"/>
          </p:nvPr>
        </p:nvSpPr>
        <p:spPr>
          <a:xfrm>
            <a:off x="457200" y="2103437"/>
            <a:ext cx="8229600" cy="4525963"/>
          </a:xfrm>
        </p:spPr>
        <p:txBody>
          <a:bodyPr>
            <a:normAutofit/>
          </a:bodyPr>
          <a:lstStyle/>
          <a:p>
            <a:r>
              <a:rPr lang="en-US" sz="3200" dirty="0">
                <a:solidFill>
                  <a:schemeClr val="tx1">
                    <a:lumMod val="75000"/>
                    <a:lumOff val="25000"/>
                  </a:schemeClr>
                </a:solidFill>
              </a:rPr>
              <a:t>Begin the conversation early search process</a:t>
            </a:r>
          </a:p>
          <a:p>
            <a:r>
              <a:rPr lang="en-US" sz="3200" dirty="0">
                <a:solidFill>
                  <a:schemeClr val="tx1">
                    <a:lumMod val="75000"/>
                    <a:lumOff val="25000"/>
                  </a:schemeClr>
                </a:solidFill>
              </a:rPr>
              <a:t>Note the broad variables that colleges take into consideration</a:t>
            </a:r>
          </a:p>
          <a:p>
            <a:r>
              <a:rPr lang="en-US" sz="3200" dirty="0">
                <a:solidFill>
                  <a:schemeClr val="tx1">
                    <a:lumMod val="75000"/>
                    <a:lumOff val="25000"/>
                  </a:schemeClr>
                </a:solidFill>
              </a:rPr>
              <a:t>Make student aware of their variables</a:t>
            </a:r>
          </a:p>
          <a:p>
            <a:r>
              <a:rPr lang="en-US" sz="3200" dirty="0">
                <a:solidFill>
                  <a:schemeClr val="tx1">
                    <a:lumMod val="75000"/>
                    <a:lumOff val="25000"/>
                  </a:schemeClr>
                </a:solidFill>
              </a:rPr>
              <a:t>If application - legacy status not guaranteed</a:t>
            </a:r>
          </a:p>
        </p:txBody>
      </p:sp>
    </p:spTree>
    <p:extLst>
      <p:ext uri="{BB962C8B-B14F-4D97-AF65-F5344CB8AC3E}">
        <p14:creationId xmlns:p14="http://schemas.microsoft.com/office/powerpoint/2010/main" val="9848886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4800" dirty="0"/>
              <a:t>With students from underrepresented groups…</a:t>
            </a:r>
          </a:p>
        </p:txBody>
      </p:sp>
      <p:sp>
        <p:nvSpPr>
          <p:cNvPr id="7171" name="Rectangle 3"/>
          <p:cNvSpPr>
            <a:spLocks noGrp="1" noChangeArrowheads="1"/>
          </p:cNvSpPr>
          <p:nvPr>
            <p:ph type="body" idx="1"/>
          </p:nvPr>
        </p:nvSpPr>
        <p:spPr>
          <a:xfrm>
            <a:off x="457200" y="1981200"/>
            <a:ext cx="8001000" cy="4114800"/>
          </a:xfrm>
        </p:spPr>
        <p:txBody>
          <a:bodyPr>
            <a:noAutofit/>
          </a:bodyPr>
          <a:lstStyle/>
          <a:p>
            <a:r>
              <a:rPr lang="en-US" sz="3600" dirty="0">
                <a:solidFill>
                  <a:schemeClr val="tx1">
                    <a:lumMod val="75000"/>
                    <a:lumOff val="25000"/>
                  </a:schemeClr>
                </a:solidFill>
              </a:rPr>
              <a:t>Bolster their confidence while being honest about their prospects for success</a:t>
            </a:r>
          </a:p>
          <a:p>
            <a:r>
              <a:rPr lang="en-US" sz="3600" dirty="0">
                <a:solidFill>
                  <a:schemeClr val="tx1">
                    <a:lumMod val="75000"/>
                    <a:lumOff val="25000"/>
                  </a:schemeClr>
                </a:solidFill>
              </a:rPr>
              <a:t>Be clear about not only what it takes to get into college, but the skill set it takes to stay in college</a:t>
            </a:r>
          </a:p>
          <a:p>
            <a:r>
              <a:rPr lang="en-US" sz="3600" dirty="0">
                <a:solidFill>
                  <a:schemeClr val="tx1">
                    <a:lumMod val="75000"/>
                    <a:lumOff val="25000"/>
                  </a:schemeClr>
                </a:solidFill>
              </a:rPr>
              <a:t>The inherent roadblock  - standardized testing</a:t>
            </a:r>
          </a:p>
        </p:txBody>
      </p:sp>
    </p:spTree>
    <p:extLst>
      <p:ext uri="{BB962C8B-B14F-4D97-AF65-F5344CB8AC3E}">
        <p14:creationId xmlns:p14="http://schemas.microsoft.com/office/powerpoint/2010/main" val="18651132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76200"/>
            <a:ext cx="8229600" cy="990600"/>
          </a:xfrm>
        </p:spPr>
        <p:txBody>
          <a:bodyPr/>
          <a:lstStyle/>
          <a:p>
            <a:r>
              <a:rPr lang="en-US" sz="6000" dirty="0"/>
              <a:t>In both cases…</a:t>
            </a:r>
          </a:p>
        </p:txBody>
      </p:sp>
      <p:sp>
        <p:nvSpPr>
          <p:cNvPr id="8195" name="Rectangle 3"/>
          <p:cNvSpPr>
            <a:spLocks noGrp="1" noChangeArrowheads="1"/>
          </p:cNvSpPr>
          <p:nvPr>
            <p:ph type="body" idx="1"/>
          </p:nvPr>
        </p:nvSpPr>
        <p:spPr/>
        <p:txBody>
          <a:bodyPr>
            <a:noAutofit/>
          </a:bodyPr>
          <a:lstStyle/>
          <a:p>
            <a:r>
              <a:rPr lang="en-US" sz="3200" dirty="0">
                <a:solidFill>
                  <a:schemeClr val="tx1">
                    <a:lumMod val="75000"/>
                    <a:lumOff val="25000"/>
                  </a:schemeClr>
                </a:solidFill>
              </a:rPr>
              <a:t>The role that race or gender plays in the admission decision, when it play one at all, is institutional and is not a reflection of the student</a:t>
            </a:r>
          </a:p>
          <a:p>
            <a:r>
              <a:rPr lang="en-US" sz="3200" dirty="0">
                <a:solidFill>
                  <a:schemeClr val="tx1">
                    <a:lumMod val="75000"/>
                    <a:lumOff val="25000"/>
                  </a:schemeClr>
                </a:solidFill>
              </a:rPr>
              <a:t>As much as the majority student does not want to be denied simply on the basis of race, the minority student does not want to be accepted only on the basis of race.</a:t>
            </a:r>
          </a:p>
        </p:txBody>
      </p:sp>
    </p:spTree>
    <p:extLst>
      <p:ext uri="{BB962C8B-B14F-4D97-AF65-F5344CB8AC3E}">
        <p14:creationId xmlns:p14="http://schemas.microsoft.com/office/powerpoint/2010/main" val="10201814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a:t>A Counselor’s Thoughts…	</a:t>
            </a:r>
          </a:p>
        </p:txBody>
      </p:sp>
      <p:sp>
        <p:nvSpPr>
          <p:cNvPr id="9219" name="Rectangle 3"/>
          <p:cNvSpPr>
            <a:spLocks noGrp="1" noChangeArrowheads="1"/>
          </p:cNvSpPr>
          <p:nvPr>
            <p:ph type="body" idx="1"/>
          </p:nvPr>
        </p:nvSpPr>
        <p:spPr>
          <a:xfrm>
            <a:off x="457200" y="914400"/>
            <a:ext cx="8229600" cy="4525963"/>
          </a:xfrm>
        </p:spPr>
        <p:txBody>
          <a:bodyPr>
            <a:noAutofit/>
          </a:bodyPr>
          <a:lstStyle/>
          <a:p>
            <a:pPr>
              <a:lnSpc>
                <a:spcPct val="90000"/>
              </a:lnSpc>
            </a:pPr>
            <a:r>
              <a:rPr lang="en-US" sz="3200" dirty="0">
                <a:solidFill>
                  <a:schemeClr val="tx1">
                    <a:lumMod val="75000"/>
                    <a:lumOff val="25000"/>
                  </a:schemeClr>
                </a:solidFill>
              </a:rPr>
              <a:t>“In a well-designed admissions process, no single factor is controlling. Many white students are admitted who are great artists, musicians, or leaders. No one doubts that they are also qualified academically. In turn many qualified racial and ethnic minority students are not admitted because students who were more desirable for other reasons took the spots available.”</a:t>
            </a:r>
          </a:p>
          <a:p>
            <a:pPr>
              <a:lnSpc>
                <a:spcPct val="90000"/>
              </a:lnSpc>
              <a:buFontTx/>
              <a:buNone/>
            </a:pPr>
            <a:r>
              <a:rPr lang="en-US" sz="3200" dirty="0">
                <a:solidFill>
                  <a:schemeClr val="tx1">
                    <a:lumMod val="75000"/>
                    <a:lumOff val="25000"/>
                  </a:schemeClr>
                </a:solidFill>
              </a:rPr>
              <a:t>  </a:t>
            </a:r>
            <a:r>
              <a:rPr lang="en-US" sz="2800" b="1" dirty="0">
                <a:solidFill>
                  <a:schemeClr val="tx1">
                    <a:lumMod val="75000"/>
                    <a:lumOff val="25000"/>
                  </a:schemeClr>
                </a:solidFill>
              </a:rPr>
              <a:t>~</a:t>
            </a:r>
            <a:r>
              <a:rPr lang="en-US" sz="2800" b="1" i="1" dirty="0" smtClean="0">
                <a:solidFill>
                  <a:schemeClr val="tx1">
                    <a:lumMod val="75000"/>
                    <a:lumOff val="25000"/>
                  </a:schemeClr>
                </a:solidFill>
              </a:rPr>
              <a:t>Ralph </a:t>
            </a:r>
            <a:r>
              <a:rPr lang="en-US" sz="2800" b="1" i="1" dirty="0">
                <a:solidFill>
                  <a:schemeClr val="tx1">
                    <a:lumMod val="75000"/>
                    <a:lumOff val="25000"/>
                  </a:schemeClr>
                </a:solidFill>
              </a:rPr>
              <a:t>Figueroa, </a:t>
            </a:r>
            <a:r>
              <a:rPr lang="en-US" sz="2800" b="1" i="1" dirty="0" smtClean="0">
                <a:solidFill>
                  <a:schemeClr val="tx1">
                    <a:lumMod val="75000"/>
                    <a:lumOff val="25000"/>
                  </a:schemeClr>
                </a:solidFill>
              </a:rPr>
              <a:t>Albuquerque Academy</a:t>
            </a:r>
            <a:endParaRPr lang="en-US" sz="2800" b="1" dirty="0">
              <a:solidFill>
                <a:schemeClr val="tx1">
                  <a:lumMod val="75000"/>
                  <a:lumOff val="25000"/>
                </a:schemeClr>
              </a:solidFill>
            </a:endParaRPr>
          </a:p>
        </p:txBody>
      </p:sp>
    </p:spTree>
    <p:extLst>
      <p:ext uri="{BB962C8B-B14F-4D97-AF65-F5344CB8AC3E}">
        <p14:creationId xmlns:p14="http://schemas.microsoft.com/office/powerpoint/2010/main" val="1449078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Session Description</a:t>
            </a:r>
            <a:endParaRPr lang="en-US" dirty="0"/>
          </a:p>
        </p:txBody>
      </p:sp>
      <p:sp>
        <p:nvSpPr>
          <p:cNvPr id="3" name="Content Placeholder 2"/>
          <p:cNvSpPr>
            <a:spLocks noGrp="1"/>
          </p:cNvSpPr>
          <p:nvPr>
            <p:ph idx="1"/>
          </p:nvPr>
        </p:nvSpPr>
        <p:spPr>
          <a:xfrm>
            <a:off x="457200" y="579437"/>
            <a:ext cx="8229600" cy="5745163"/>
          </a:xfrm>
        </p:spPr>
        <p:txBody>
          <a:bodyPr>
            <a:normAutofit fontScale="85000" lnSpcReduction="20000"/>
          </a:bodyPr>
          <a:lstStyle/>
          <a:p>
            <a:pPr marL="0" indent="0">
              <a:buNone/>
            </a:pPr>
            <a:endParaRPr lang="en-US" dirty="0" smtClean="0"/>
          </a:p>
          <a:p>
            <a:pPr marL="0" indent="0">
              <a:buNone/>
            </a:pPr>
            <a:endParaRPr lang="en-US" dirty="0"/>
          </a:p>
          <a:p>
            <a:pPr marL="0" indent="0">
              <a:buNone/>
            </a:pPr>
            <a:r>
              <a:rPr lang="en-US" sz="3500" dirty="0" smtClean="0">
                <a:solidFill>
                  <a:schemeClr val="tx1"/>
                </a:solidFill>
              </a:rPr>
              <a:t>Affirmative action and the use of race in college admission has been a sensitive topic for many inside and outside of our profession. </a:t>
            </a:r>
          </a:p>
          <a:p>
            <a:pPr marL="0" indent="0">
              <a:buNone/>
            </a:pPr>
            <a:endParaRPr lang="en-US" sz="3500" dirty="0">
              <a:solidFill>
                <a:schemeClr val="tx1"/>
              </a:solidFill>
            </a:endParaRPr>
          </a:p>
          <a:p>
            <a:pPr marL="0" indent="0">
              <a:buNone/>
            </a:pPr>
            <a:r>
              <a:rPr lang="en-US" sz="3500" dirty="0" smtClean="0">
                <a:solidFill>
                  <a:schemeClr val="tx1"/>
                </a:solidFill>
              </a:rPr>
              <a:t>Especially considering the Fisher vs. University of Texas at Austin Supreme Court case, this panel of high school and college administrators will engage this topic through an inclusive discussion of scenarios where race and ethnicity impact decisions that admission officers make.</a:t>
            </a:r>
            <a:endParaRPr lang="en-US" sz="3500" dirty="0">
              <a:solidFill>
                <a:schemeClr val="tx1"/>
              </a:solidFill>
            </a:endParaRPr>
          </a:p>
        </p:txBody>
      </p:sp>
    </p:spTree>
    <p:extLst>
      <p:ext uri="{BB962C8B-B14F-4D97-AF65-F5344CB8AC3E}">
        <p14:creationId xmlns:p14="http://schemas.microsoft.com/office/powerpoint/2010/main" val="28987149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 Admission Funnel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378743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75801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798637"/>
            <a:ext cx="8839200" cy="4525963"/>
          </a:xfrm>
        </p:spPr>
        <p:txBody>
          <a:bodyPr>
            <a:normAutofit/>
          </a:bodyPr>
          <a:lstStyle/>
          <a:p>
            <a:pPr marL="0" indent="0" algn="ctr">
              <a:buNone/>
            </a:pPr>
            <a:endParaRPr lang="en-US" dirty="0">
              <a:solidFill>
                <a:schemeClr val="tx1">
                  <a:lumMod val="75000"/>
                  <a:lumOff val="25000"/>
                </a:schemeClr>
              </a:solidFill>
            </a:endParaRPr>
          </a:p>
          <a:p>
            <a:pPr marL="0" indent="0">
              <a:buNone/>
            </a:pPr>
            <a:r>
              <a:rPr lang="en-US" sz="4400" b="1" i="1" dirty="0" smtClean="0">
                <a:solidFill>
                  <a:schemeClr val="tx1">
                    <a:lumMod val="75000"/>
                    <a:lumOff val="25000"/>
                  </a:schemeClr>
                </a:solidFill>
              </a:rPr>
              <a:t>“Plans are only good intentions unless they immediately degenerate into hard work.”</a:t>
            </a:r>
          </a:p>
          <a:p>
            <a:pPr marL="0" indent="0" algn="ctr">
              <a:buNone/>
            </a:pPr>
            <a:endParaRPr lang="en-US" sz="4400" b="1" i="1" dirty="0"/>
          </a:p>
          <a:p>
            <a:pPr marL="0" indent="0" algn="r">
              <a:buNone/>
            </a:pPr>
            <a:r>
              <a:rPr lang="en-US" sz="4400" b="1" i="1" dirty="0" smtClean="0"/>
              <a:t>~Peter </a:t>
            </a:r>
            <a:r>
              <a:rPr lang="en-US" sz="4400" b="1" i="1" dirty="0" err="1" smtClean="0"/>
              <a:t>Drucker</a:t>
            </a:r>
            <a:endParaRPr lang="en-US" sz="4400" b="1" i="1" dirty="0" smtClean="0"/>
          </a:p>
        </p:txBody>
      </p:sp>
      <p:sp>
        <p:nvSpPr>
          <p:cNvPr id="4" name="Title 1"/>
          <p:cNvSpPr>
            <a:spLocks noGrp="1"/>
          </p:cNvSpPr>
          <p:nvPr>
            <p:ph type="title"/>
          </p:nvPr>
        </p:nvSpPr>
        <p:spPr>
          <a:xfrm>
            <a:off x="0" y="609600"/>
            <a:ext cx="9144000" cy="685800"/>
          </a:xfrm>
        </p:spPr>
        <p:txBody>
          <a:bodyPr/>
          <a:lstStyle/>
          <a:p>
            <a:r>
              <a:rPr lang="en-US" dirty="0" smtClean="0"/>
              <a:t>Race/Ethnicity in Admissions</a:t>
            </a:r>
            <a:endParaRPr lang="en-US" dirty="0"/>
          </a:p>
        </p:txBody>
      </p:sp>
    </p:spTree>
    <p:extLst>
      <p:ext uri="{BB962C8B-B14F-4D97-AF65-F5344CB8AC3E}">
        <p14:creationId xmlns:p14="http://schemas.microsoft.com/office/powerpoint/2010/main" val="29897967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90600"/>
          </a:xfrm>
        </p:spPr>
        <p:txBody>
          <a:bodyPr/>
          <a:lstStyle/>
          <a:p>
            <a:r>
              <a:rPr lang="en-US" dirty="0" smtClean="0"/>
              <a:t>Race/Ethnicity in Admissions</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a:solidFill>
                  <a:schemeClr val="tx1">
                    <a:lumMod val="75000"/>
                    <a:lumOff val="25000"/>
                  </a:schemeClr>
                </a:solidFill>
              </a:rPr>
              <a:t>T</a:t>
            </a:r>
            <a:r>
              <a:rPr lang="en-US" sz="2800" dirty="0" smtClean="0">
                <a:solidFill>
                  <a:schemeClr val="tx1">
                    <a:lumMod val="75000"/>
                    <a:lumOff val="25000"/>
                  </a:schemeClr>
                </a:solidFill>
              </a:rPr>
              <a:t>here is still a major enrollment gap among racial &amp; ethnic groups at colleges and universities, yet a viable solution remains to be discovered</a:t>
            </a:r>
          </a:p>
          <a:p>
            <a:endParaRPr lang="en-US" sz="2800" dirty="0" smtClean="0">
              <a:solidFill>
                <a:schemeClr val="tx1">
                  <a:lumMod val="75000"/>
                  <a:lumOff val="25000"/>
                </a:schemeClr>
              </a:solidFill>
            </a:endParaRPr>
          </a:p>
          <a:p>
            <a:pPr lvl="1"/>
            <a:r>
              <a:rPr lang="en-US" sz="2800" dirty="0" smtClean="0">
                <a:solidFill>
                  <a:schemeClr val="tx1">
                    <a:lumMod val="75000"/>
                    <a:lumOff val="25000"/>
                  </a:schemeClr>
                </a:solidFill>
              </a:rPr>
              <a:t>Targeted marketing campaigns?</a:t>
            </a:r>
          </a:p>
          <a:p>
            <a:pPr lvl="1"/>
            <a:endParaRPr lang="en-US" sz="2800" dirty="0" smtClean="0">
              <a:solidFill>
                <a:schemeClr val="tx1">
                  <a:lumMod val="75000"/>
                  <a:lumOff val="25000"/>
                </a:schemeClr>
              </a:solidFill>
            </a:endParaRPr>
          </a:p>
          <a:p>
            <a:pPr lvl="1"/>
            <a:r>
              <a:rPr lang="en-US" sz="2800" dirty="0">
                <a:solidFill>
                  <a:schemeClr val="tx1">
                    <a:lumMod val="75000"/>
                    <a:lumOff val="25000"/>
                  </a:schemeClr>
                </a:solidFill>
              </a:rPr>
              <a:t>Financial </a:t>
            </a:r>
            <a:r>
              <a:rPr lang="en-US" sz="2800" dirty="0" smtClean="0">
                <a:solidFill>
                  <a:schemeClr val="tx1">
                    <a:lumMod val="75000"/>
                    <a:lumOff val="25000"/>
                  </a:schemeClr>
                </a:solidFill>
              </a:rPr>
              <a:t>Aid policies and Scholarship incentives?</a:t>
            </a:r>
          </a:p>
          <a:p>
            <a:pPr marL="457200" lvl="1" indent="0">
              <a:buNone/>
            </a:pPr>
            <a:endParaRPr lang="en-US" sz="2800" dirty="0" smtClean="0">
              <a:solidFill>
                <a:schemeClr val="tx1">
                  <a:lumMod val="75000"/>
                  <a:lumOff val="25000"/>
                </a:schemeClr>
              </a:solidFill>
            </a:endParaRPr>
          </a:p>
          <a:p>
            <a:pPr lvl="1"/>
            <a:r>
              <a:rPr lang="en-US" sz="2800" dirty="0" smtClean="0">
                <a:solidFill>
                  <a:schemeClr val="tx1">
                    <a:lumMod val="75000"/>
                    <a:lumOff val="25000"/>
                  </a:schemeClr>
                </a:solidFill>
              </a:rPr>
              <a:t>Multi-cultural visit programs  and alumni involvement?</a:t>
            </a:r>
            <a:endParaRPr lang="en-US" sz="2800" dirty="0">
              <a:solidFill>
                <a:schemeClr val="tx1">
                  <a:lumMod val="75000"/>
                  <a:lumOff val="25000"/>
                </a:schemeClr>
              </a:solidFill>
            </a:endParaRPr>
          </a:p>
          <a:p>
            <a:pPr lvl="1"/>
            <a:endParaRPr lang="en-US" dirty="0" smtClean="0"/>
          </a:p>
          <a:p>
            <a:pPr lvl="1"/>
            <a:endParaRPr lang="en-US" dirty="0"/>
          </a:p>
        </p:txBody>
      </p:sp>
    </p:spTree>
    <p:extLst>
      <p:ext uri="{BB962C8B-B14F-4D97-AF65-F5344CB8AC3E}">
        <p14:creationId xmlns:p14="http://schemas.microsoft.com/office/powerpoint/2010/main" val="40683432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Autofit/>
          </a:bodyPr>
          <a:lstStyle/>
          <a:p>
            <a:r>
              <a:rPr lang="en-US" sz="2800" b="1" u="sng" dirty="0" smtClean="0"/>
              <a:t>Institution A </a:t>
            </a:r>
            <a:r>
              <a:rPr lang="en-US" sz="2800" b="1" dirty="0" smtClean="0"/>
              <a:t> </a:t>
            </a:r>
            <a:r>
              <a:rPr lang="en-US" sz="2800" dirty="0" smtClean="0"/>
              <a:t>is a small private liberal arts college in a remote &amp; rural location, with a homogenous town population &amp; significant financial resources</a:t>
            </a:r>
          </a:p>
          <a:p>
            <a:endParaRPr lang="en-US" sz="2800" dirty="0" smtClean="0"/>
          </a:p>
          <a:p>
            <a:r>
              <a:rPr lang="en-US" sz="2800" b="1" u="sng" dirty="0" smtClean="0"/>
              <a:t>Institution B </a:t>
            </a:r>
            <a:r>
              <a:rPr lang="en-US" sz="2800" b="1" dirty="0" smtClean="0"/>
              <a:t> </a:t>
            </a:r>
            <a:r>
              <a:rPr lang="en-US" sz="2800" dirty="0" smtClean="0"/>
              <a:t>is a large state university in fairly diverse &amp; somewhat urban location, with limited financial resources </a:t>
            </a:r>
          </a:p>
          <a:p>
            <a:endParaRPr lang="en-US" sz="2800" dirty="0" smtClean="0"/>
          </a:p>
          <a:p>
            <a:r>
              <a:rPr lang="en-US" sz="2800" b="1" u="sng" dirty="0" smtClean="0"/>
              <a:t>Institution C </a:t>
            </a:r>
            <a:r>
              <a:rPr lang="en-US" sz="2800" b="1" dirty="0" smtClean="0"/>
              <a:t> </a:t>
            </a:r>
            <a:r>
              <a:rPr lang="en-US" sz="2800" dirty="0" smtClean="0"/>
              <a:t>is a medium-sized private university in the center of a diverse, urban city with modest financial resources</a:t>
            </a:r>
          </a:p>
          <a:p>
            <a:pPr lvl="1"/>
            <a:endParaRPr lang="en-US" sz="2800" dirty="0"/>
          </a:p>
        </p:txBody>
      </p:sp>
      <p:sp>
        <p:nvSpPr>
          <p:cNvPr id="4" name="Title 1"/>
          <p:cNvSpPr txBox="1">
            <a:spLocks/>
          </p:cNvSpPr>
          <p:nvPr/>
        </p:nvSpPr>
        <p:spPr>
          <a:xfrm>
            <a:off x="0" y="0"/>
            <a:ext cx="9144000" cy="838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dirty="0" smtClean="0"/>
              <a:t>Race/Ethnicity in Admissions</a:t>
            </a:r>
            <a:endParaRPr lang="en-US" dirty="0"/>
          </a:p>
        </p:txBody>
      </p:sp>
    </p:spTree>
    <p:extLst>
      <p:ext uri="{BB962C8B-B14F-4D97-AF65-F5344CB8AC3E}">
        <p14:creationId xmlns:p14="http://schemas.microsoft.com/office/powerpoint/2010/main" val="29077230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2800" dirty="0" smtClean="0">
                <a:solidFill>
                  <a:schemeClr val="tx1">
                    <a:lumMod val="75000"/>
                    <a:lumOff val="25000"/>
                  </a:schemeClr>
                </a:solidFill>
              </a:rPr>
              <a:t>Is it acceptable for each  institution to maintain ethnic and racial enrollment that reflects their location?</a:t>
            </a:r>
          </a:p>
          <a:p>
            <a:endParaRPr lang="en-US" sz="2800" dirty="0" smtClean="0">
              <a:solidFill>
                <a:schemeClr val="tx1">
                  <a:lumMod val="75000"/>
                  <a:lumOff val="25000"/>
                </a:schemeClr>
              </a:solidFill>
            </a:endParaRPr>
          </a:p>
          <a:p>
            <a:r>
              <a:rPr lang="en-US" sz="2800" dirty="0" smtClean="0">
                <a:solidFill>
                  <a:schemeClr val="tx1">
                    <a:lumMod val="75000"/>
                    <a:lumOff val="25000"/>
                  </a:schemeClr>
                </a:solidFill>
              </a:rPr>
              <a:t>With varying financial resources, is there a greater expectation for ethnic and racial enrollment?</a:t>
            </a:r>
          </a:p>
          <a:p>
            <a:endParaRPr lang="en-US" sz="2800" dirty="0" smtClean="0">
              <a:solidFill>
                <a:schemeClr val="tx1">
                  <a:lumMod val="75000"/>
                  <a:lumOff val="25000"/>
                </a:schemeClr>
              </a:solidFill>
            </a:endParaRPr>
          </a:p>
          <a:p>
            <a:r>
              <a:rPr lang="en-US" sz="2800" dirty="0" smtClean="0">
                <a:solidFill>
                  <a:schemeClr val="tx1">
                    <a:lumMod val="75000"/>
                    <a:lumOff val="25000"/>
                  </a:schemeClr>
                </a:solidFill>
              </a:rPr>
              <a:t>What should be the primary factors that influence their ethnic and racial enrollment goals?</a:t>
            </a:r>
            <a:endParaRPr lang="en-US" sz="2800" dirty="0">
              <a:solidFill>
                <a:schemeClr val="tx1">
                  <a:lumMod val="75000"/>
                  <a:lumOff val="25000"/>
                </a:schemeClr>
              </a:solidFill>
            </a:endParaRPr>
          </a:p>
        </p:txBody>
      </p:sp>
      <p:sp>
        <p:nvSpPr>
          <p:cNvPr id="4" name="Title 1"/>
          <p:cNvSpPr txBox="1">
            <a:spLocks/>
          </p:cNvSpPr>
          <p:nvPr/>
        </p:nvSpPr>
        <p:spPr>
          <a:xfrm>
            <a:off x="0" y="-152400"/>
            <a:ext cx="9144000" cy="9906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Race/Ethnicity in Admissions</a:t>
            </a:r>
            <a:endParaRPr lang="en-US" dirty="0"/>
          </a:p>
        </p:txBody>
      </p:sp>
    </p:spTree>
    <p:extLst>
      <p:ext uri="{BB962C8B-B14F-4D97-AF65-F5344CB8AC3E}">
        <p14:creationId xmlns:p14="http://schemas.microsoft.com/office/powerpoint/2010/main" val="10631776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solidFill>
                  <a:schemeClr val="tx1">
                    <a:lumMod val="75000"/>
                    <a:lumOff val="25000"/>
                  </a:schemeClr>
                </a:solidFill>
              </a:rPr>
              <a:t>Are institutions seeking the ‘visual impact’ of diverse enrollment?</a:t>
            </a:r>
          </a:p>
          <a:p>
            <a:pPr marL="0" indent="0">
              <a:buNone/>
            </a:pPr>
            <a:endParaRPr lang="en-US" sz="2800" dirty="0" smtClean="0">
              <a:solidFill>
                <a:schemeClr val="tx1">
                  <a:lumMod val="75000"/>
                  <a:lumOff val="25000"/>
                </a:schemeClr>
              </a:solidFill>
            </a:endParaRPr>
          </a:p>
          <a:p>
            <a:r>
              <a:rPr lang="en-US" sz="2800" dirty="0" smtClean="0">
                <a:solidFill>
                  <a:schemeClr val="tx1">
                    <a:lumMod val="75000"/>
                    <a:lumOff val="25000"/>
                  </a:schemeClr>
                </a:solidFill>
              </a:rPr>
              <a:t>Are diversity initiatives implemented after sustainability is considered? </a:t>
            </a:r>
          </a:p>
          <a:p>
            <a:pPr marL="0" indent="0">
              <a:buNone/>
            </a:pPr>
            <a:endParaRPr lang="en-US" sz="2800" dirty="0" smtClean="0">
              <a:solidFill>
                <a:schemeClr val="tx1">
                  <a:lumMod val="75000"/>
                  <a:lumOff val="25000"/>
                </a:schemeClr>
              </a:solidFill>
            </a:endParaRPr>
          </a:p>
          <a:p>
            <a:r>
              <a:rPr lang="en-US" sz="2800" dirty="0" smtClean="0">
                <a:solidFill>
                  <a:schemeClr val="tx1">
                    <a:lumMod val="75000"/>
                    <a:lumOff val="25000"/>
                  </a:schemeClr>
                </a:solidFill>
              </a:rPr>
              <a:t>Do retention initiatives complement  recruitment strategies?</a:t>
            </a:r>
            <a:endParaRPr lang="en-US" sz="2800" dirty="0">
              <a:solidFill>
                <a:schemeClr val="tx1">
                  <a:lumMod val="75000"/>
                  <a:lumOff val="25000"/>
                </a:schemeClr>
              </a:solidFill>
            </a:endParaRPr>
          </a:p>
        </p:txBody>
      </p:sp>
      <p:sp>
        <p:nvSpPr>
          <p:cNvPr id="4" name="Title 1"/>
          <p:cNvSpPr txBox="1">
            <a:spLocks/>
          </p:cNvSpPr>
          <p:nvPr/>
        </p:nvSpPr>
        <p:spPr>
          <a:xfrm>
            <a:off x="0" y="-152400"/>
            <a:ext cx="9144000" cy="9906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dirty="0" smtClean="0"/>
              <a:t>Race/Ethnicity in Admissions</a:t>
            </a:r>
            <a:endParaRPr lang="en-US" dirty="0"/>
          </a:p>
        </p:txBody>
      </p:sp>
    </p:spTree>
    <p:extLst>
      <p:ext uri="{BB962C8B-B14F-4D97-AF65-F5344CB8AC3E}">
        <p14:creationId xmlns:p14="http://schemas.microsoft.com/office/powerpoint/2010/main" val="26548593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7200" dirty="0" smtClean="0">
                <a:solidFill>
                  <a:schemeClr val="tx1">
                    <a:lumMod val="75000"/>
                    <a:lumOff val="25000"/>
                  </a:schemeClr>
                </a:solidFill>
              </a:rPr>
              <a:t>How </a:t>
            </a:r>
            <a:r>
              <a:rPr lang="en-US" sz="7200" dirty="0">
                <a:solidFill>
                  <a:schemeClr val="tx1">
                    <a:lumMod val="75000"/>
                    <a:lumOff val="25000"/>
                  </a:schemeClr>
                </a:solidFill>
              </a:rPr>
              <a:t>do we move forward?</a:t>
            </a:r>
          </a:p>
        </p:txBody>
      </p:sp>
    </p:spTree>
    <p:extLst>
      <p:ext uri="{BB962C8B-B14F-4D97-AF65-F5344CB8AC3E}">
        <p14:creationId xmlns:p14="http://schemas.microsoft.com/office/powerpoint/2010/main" val="5000993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1"/>
            <a:ext cx="7772400" cy="1142999"/>
          </a:xfrm>
        </p:spPr>
        <p:txBody>
          <a:bodyPr/>
          <a:lstStyle/>
          <a:p>
            <a:r>
              <a:rPr lang="en-US" sz="4800" dirty="0" smtClean="0"/>
              <a:t/>
            </a:r>
            <a:br>
              <a:rPr lang="en-US" sz="4800" dirty="0" smtClean="0"/>
            </a:br>
            <a:r>
              <a:rPr lang="en-US" sz="4800" dirty="0"/>
              <a:t/>
            </a:r>
            <a:br>
              <a:rPr lang="en-US" sz="4800" dirty="0"/>
            </a:br>
            <a:r>
              <a:rPr lang="en-US" sz="4800" dirty="0" smtClean="0"/>
              <a:t/>
            </a:r>
            <a:br>
              <a:rPr lang="en-US" sz="4800" dirty="0" smtClean="0"/>
            </a:br>
            <a:r>
              <a:rPr lang="en-US" sz="4800" dirty="0"/>
              <a:t/>
            </a:r>
            <a:br>
              <a:rPr lang="en-US" sz="4800" dirty="0"/>
            </a:br>
            <a:r>
              <a:rPr lang="en-US" sz="4800" dirty="0" smtClean="0"/>
              <a:t>Why It Matters: Exploring the Impact of Race &amp; Ethnicity in College Admissions</a:t>
            </a:r>
            <a:endParaRPr lang="en-US" sz="4800" dirty="0"/>
          </a:p>
        </p:txBody>
      </p:sp>
      <p:sp>
        <p:nvSpPr>
          <p:cNvPr id="3" name="Subtitle 2"/>
          <p:cNvSpPr>
            <a:spLocks noGrp="1"/>
          </p:cNvSpPr>
          <p:nvPr>
            <p:ph type="subTitle" idx="1"/>
          </p:nvPr>
        </p:nvSpPr>
        <p:spPr>
          <a:xfrm>
            <a:off x="228600" y="4038600"/>
            <a:ext cx="8763000" cy="2895600"/>
          </a:xfrm>
        </p:spPr>
        <p:txBody>
          <a:bodyPr/>
          <a:lstStyle/>
          <a:p>
            <a:pPr algn="l"/>
            <a:r>
              <a:rPr lang="en-US" dirty="0" smtClean="0">
                <a:solidFill>
                  <a:schemeClr val="tx1"/>
                </a:solidFill>
              </a:rPr>
              <a:t>Oscar Rodriguez—University of Illinois-Urbana Champaign</a:t>
            </a:r>
          </a:p>
          <a:p>
            <a:pPr algn="l"/>
            <a:r>
              <a:rPr lang="en-US" dirty="0" smtClean="0">
                <a:solidFill>
                  <a:schemeClr val="tx1"/>
                </a:solidFill>
              </a:rPr>
              <a:t>Eric Ruiz—University of St. Francis</a:t>
            </a:r>
          </a:p>
          <a:p>
            <a:pPr algn="l"/>
            <a:r>
              <a:rPr lang="en-US" dirty="0" smtClean="0">
                <a:solidFill>
                  <a:schemeClr val="tx1"/>
                </a:solidFill>
              </a:rPr>
              <a:t>Roberto Suarez—Homewood-Flossmoor High School</a:t>
            </a:r>
          </a:p>
          <a:p>
            <a:pPr algn="l"/>
            <a:r>
              <a:rPr lang="en-US" dirty="0" smtClean="0">
                <a:solidFill>
                  <a:schemeClr val="tx1"/>
                </a:solidFill>
              </a:rPr>
              <a:t>Sharon Williams—Elgin Academy</a:t>
            </a:r>
          </a:p>
          <a:p>
            <a:pPr algn="l"/>
            <a:r>
              <a:rPr lang="en-US" dirty="0" smtClean="0">
                <a:solidFill>
                  <a:schemeClr val="tx1"/>
                </a:solidFill>
              </a:rPr>
              <a:t>Quinton Clay—DePaul University</a:t>
            </a:r>
            <a:endParaRPr lang="en-US" dirty="0">
              <a:solidFill>
                <a:schemeClr val="tx1"/>
              </a:solidFill>
            </a:endParaRPr>
          </a:p>
        </p:txBody>
      </p:sp>
    </p:spTree>
    <p:extLst>
      <p:ext uri="{BB962C8B-B14F-4D97-AF65-F5344CB8AC3E}">
        <p14:creationId xmlns:p14="http://schemas.microsoft.com/office/powerpoint/2010/main" val="1804675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Audience Expectations</a:t>
            </a:r>
            <a:endParaRPr lang="en-US" dirty="0"/>
          </a:p>
        </p:txBody>
      </p:sp>
      <p:sp>
        <p:nvSpPr>
          <p:cNvPr id="3" name="Content Placeholder 2"/>
          <p:cNvSpPr>
            <a:spLocks noGrp="1"/>
          </p:cNvSpPr>
          <p:nvPr>
            <p:ph idx="1"/>
          </p:nvPr>
        </p:nvSpPr>
        <p:spPr>
          <a:xfrm>
            <a:off x="457200" y="1600200"/>
            <a:ext cx="8229600" cy="5105400"/>
          </a:xfrm>
        </p:spPr>
        <p:txBody>
          <a:bodyPr>
            <a:normAutofit lnSpcReduction="10000"/>
          </a:bodyPr>
          <a:lstStyle/>
          <a:p>
            <a:r>
              <a:rPr lang="en-US" sz="3200" dirty="0" smtClean="0">
                <a:solidFill>
                  <a:schemeClr val="tx1"/>
                </a:solidFill>
              </a:rPr>
              <a:t>Respect this space and one another</a:t>
            </a:r>
          </a:p>
          <a:p>
            <a:r>
              <a:rPr lang="en-US" sz="3200" dirty="0" smtClean="0">
                <a:solidFill>
                  <a:schemeClr val="tx1"/>
                </a:solidFill>
              </a:rPr>
              <a:t>Deal with the issues</a:t>
            </a:r>
          </a:p>
          <a:p>
            <a:r>
              <a:rPr lang="en-US" sz="3200" dirty="0" smtClean="0">
                <a:solidFill>
                  <a:schemeClr val="tx1"/>
                </a:solidFill>
              </a:rPr>
              <a:t>Bring your real feelings and professional experience</a:t>
            </a:r>
          </a:p>
          <a:p>
            <a:r>
              <a:rPr lang="en-US" sz="3200" dirty="0" smtClean="0">
                <a:solidFill>
                  <a:schemeClr val="tx1"/>
                </a:solidFill>
              </a:rPr>
              <a:t>Address the Moderator</a:t>
            </a:r>
          </a:p>
          <a:p>
            <a:r>
              <a:rPr lang="en-US" sz="3200" dirty="0" smtClean="0">
                <a:solidFill>
                  <a:schemeClr val="tx1"/>
                </a:solidFill>
              </a:rPr>
              <a:t>We </a:t>
            </a:r>
            <a:r>
              <a:rPr lang="en-US" sz="3200" b="1" u="sng" dirty="0" smtClean="0">
                <a:solidFill>
                  <a:schemeClr val="tx1"/>
                </a:solidFill>
              </a:rPr>
              <a:t>ALL</a:t>
            </a:r>
            <a:r>
              <a:rPr lang="en-US" sz="3200" dirty="0" smtClean="0">
                <a:solidFill>
                  <a:schemeClr val="tx1"/>
                </a:solidFill>
              </a:rPr>
              <a:t> care!!</a:t>
            </a:r>
          </a:p>
          <a:p>
            <a:endParaRPr lang="en-US" sz="3200" dirty="0" smtClean="0">
              <a:solidFill>
                <a:schemeClr val="tx1"/>
              </a:solidFill>
            </a:endParaRPr>
          </a:p>
          <a:p>
            <a:pPr marL="0" indent="0" algn="ctr">
              <a:buNone/>
            </a:pPr>
            <a:r>
              <a:rPr lang="en-US" sz="3200" i="1" dirty="0" smtClean="0">
                <a:solidFill>
                  <a:schemeClr val="tx1">
                    <a:lumMod val="75000"/>
                    <a:lumOff val="25000"/>
                  </a:schemeClr>
                </a:solidFill>
              </a:rPr>
              <a:t>We are discussing the social/professional implications of an issue that now requires legal protection</a:t>
            </a:r>
            <a:endParaRPr lang="en-US" sz="3200" i="1" dirty="0">
              <a:solidFill>
                <a:schemeClr val="tx1">
                  <a:lumMod val="75000"/>
                  <a:lumOff val="25000"/>
                </a:schemeClr>
              </a:solidFill>
            </a:endParaRPr>
          </a:p>
        </p:txBody>
      </p:sp>
    </p:spTree>
    <p:extLst>
      <p:ext uri="{BB962C8B-B14F-4D97-AF65-F5344CB8AC3E}">
        <p14:creationId xmlns:p14="http://schemas.microsoft.com/office/powerpoint/2010/main" val="3749502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NACAC in 1960s</a:t>
            </a:r>
            <a:endParaRPr lang="en-US" dirty="0"/>
          </a:p>
        </p:txBody>
      </p:sp>
      <p:sp>
        <p:nvSpPr>
          <p:cNvPr id="3" name="Content Placeholder 2"/>
          <p:cNvSpPr>
            <a:spLocks noGrp="1"/>
          </p:cNvSpPr>
          <p:nvPr>
            <p:ph idx="1"/>
          </p:nvPr>
        </p:nvSpPr>
        <p:spPr>
          <a:xfrm>
            <a:off x="457200" y="1447800"/>
            <a:ext cx="8229600" cy="4525963"/>
          </a:xfrm>
        </p:spPr>
        <p:txBody>
          <a:bodyPr>
            <a:normAutofit lnSpcReduction="10000"/>
          </a:bodyPr>
          <a:lstStyle/>
          <a:p>
            <a:endParaRPr lang="en-US" dirty="0" smtClean="0">
              <a:solidFill>
                <a:schemeClr val="tx1"/>
              </a:solidFill>
            </a:endParaRPr>
          </a:p>
          <a:p>
            <a:pPr marL="0" indent="0">
              <a:buNone/>
            </a:pPr>
            <a:r>
              <a:rPr lang="en-US" dirty="0" smtClean="0">
                <a:solidFill>
                  <a:schemeClr val="tx1"/>
                </a:solidFill>
              </a:rPr>
              <a:t>	</a:t>
            </a:r>
            <a:r>
              <a:rPr lang="en-US" sz="3200" dirty="0" smtClean="0">
                <a:solidFill>
                  <a:schemeClr val="tx1"/>
                </a:solidFill>
              </a:rPr>
              <a:t>On </a:t>
            </a:r>
            <a:r>
              <a:rPr lang="en-US" sz="3200" dirty="0">
                <a:solidFill>
                  <a:schemeClr val="tx1"/>
                </a:solidFill>
              </a:rPr>
              <a:t>October 6, Richard R. Perry, University of Toledo, presented a pivotal resolution to the 1963 Business Meeting on behalf of the College Admissions Center Advisory Board and the Board of Directors.  The resolution was adopted unanimously by all members attending.  </a:t>
            </a:r>
            <a:endParaRPr lang="en-US" sz="3200" dirty="0" smtClean="0">
              <a:solidFill>
                <a:schemeClr val="tx1"/>
              </a:solidFill>
            </a:endParaRPr>
          </a:p>
          <a:p>
            <a:pPr marL="0" indent="0">
              <a:buNone/>
            </a:pPr>
            <a:r>
              <a:rPr lang="en-US" sz="3200" dirty="0">
                <a:solidFill>
                  <a:schemeClr val="tx1"/>
                </a:solidFill>
              </a:rPr>
              <a:t>	</a:t>
            </a:r>
            <a:endParaRPr lang="en-US" sz="3200" dirty="0"/>
          </a:p>
          <a:p>
            <a:endParaRPr lang="en-US" dirty="0"/>
          </a:p>
        </p:txBody>
      </p:sp>
      <p:sp>
        <p:nvSpPr>
          <p:cNvPr id="4" name="Footer Placeholder 3"/>
          <p:cNvSpPr>
            <a:spLocks noGrp="1"/>
          </p:cNvSpPr>
          <p:nvPr>
            <p:ph type="ftr" sz="quarter" idx="11"/>
          </p:nvPr>
        </p:nvSpPr>
        <p:spPr>
          <a:xfrm>
            <a:off x="0" y="5943600"/>
            <a:ext cx="9144000" cy="609599"/>
          </a:xfrm>
        </p:spPr>
        <p:txBody>
          <a:bodyPr/>
          <a:lstStyle/>
          <a:p>
            <a:pPr algn="ctr"/>
            <a:r>
              <a:rPr lang="en-US" sz="2000" b="1" i="1" dirty="0" smtClean="0"/>
              <a:t>NACAC and Its Diversity Agenda--Mary Lee </a:t>
            </a:r>
            <a:r>
              <a:rPr lang="en-US" sz="2000" b="1" i="1" dirty="0" err="1" smtClean="0"/>
              <a:t>Hoganson</a:t>
            </a:r>
            <a:r>
              <a:rPr lang="en-US" sz="2000" b="1" i="1" dirty="0" smtClean="0"/>
              <a:t> &amp; Mike </a:t>
            </a:r>
            <a:r>
              <a:rPr lang="en-US" sz="2000" b="1" i="1" dirty="0" err="1" smtClean="0"/>
              <a:t>Dessimoz</a:t>
            </a:r>
            <a:endParaRPr lang="en-US" sz="2000" b="1" i="1" dirty="0"/>
          </a:p>
        </p:txBody>
      </p:sp>
    </p:spTree>
    <p:extLst>
      <p:ext uri="{BB962C8B-B14F-4D97-AF65-F5344CB8AC3E}">
        <p14:creationId xmlns:p14="http://schemas.microsoft.com/office/powerpoint/2010/main" val="1544737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NACAC in the 1960s</a:t>
            </a:r>
            <a:endParaRPr lang="en-US" dirty="0"/>
          </a:p>
        </p:txBody>
      </p:sp>
      <p:sp>
        <p:nvSpPr>
          <p:cNvPr id="3" name="Content Placeholder 2"/>
          <p:cNvSpPr>
            <a:spLocks noGrp="1"/>
          </p:cNvSpPr>
          <p:nvPr>
            <p:ph idx="1"/>
          </p:nvPr>
        </p:nvSpPr>
        <p:spPr/>
        <p:txBody>
          <a:bodyPr>
            <a:normAutofit/>
          </a:bodyPr>
          <a:lstStyle/>
          <a:p>
            <a:pPr marL="0" indent="0">
              <a:buNone/>
            </a:pPr>
            <a:r>
              <a:rPr lang="en-US" i="1" dirty="0" smtClean="0">
                <a:solidFill>
                  <a:schemeClr val="tx1"/>
                </a:solidFill>
              </a:rPr>
              <a:t>	</a:t>
            </a:r>
          </a:p>
          <a:p>
            <a:pPr marL="0" indent="0">
              <a:buNone/>
            </a:pPr>
            <a:r>
              <a:rPr lang="en-US" i="1" dirty="0" smtClean="0">
                <a:solidFill>
                  <a:schemeClr val="tx1"/>
                </a:solidFill>
              </a:rPr>
              <a:t>“Educational </a:t>
            </a:r>
            <a:r>
              <a:rPr lang="en-US" i="1" dirty="0">
                <a:solidFill>
                  <a:schemeClr val="tx1"/>
                </a:solidFill>
              </a:rPr>
              <a:t>experiences which challenge and develop the potential of a student should be made available </a:t>
            </a:r>
            <a:r>
              <a:rPr lang="en-US" b="1" u="sng" dirty="0">
                <a:solidFill>
                  <a:schemeClr val="tx1"/>
                </a:solidFill>
              </a:rPr>
              <a:t>regardless of the student’s ability to pay </a:t>
            </a:r>
            <a:r>
              <a:rPr lang="en-US" i="1" dirty="0">
                <a:solidFill>
                  <a:schemeClr val="tx1"/>
                </a:solidFill>
              </a:rPr>
              <a:t>for them</a:t>
            </a:r>
            <a:r>
              <a:rPr lang="en-US" i="1" dirty="0" smtClean="0">
                <a:solidFill>
                  <a:schemeClr val="tx1"/>
                </a:solidFill>
              </a:rPr>
              <a:t>.”  </a:t>
            </a:r>
          </a:p>
          <a:p>
            <a:pPr marL="0" indent="0">
              <a:buNone/>
            </a:pPr>
            <a:endParaRPr lang="en-US" i="1" dirty="0" smtClean="0">
              <a:solidFill>
                <a:schemeClr val="tx1"/>
              </a:solidFill>
            </a:endParaRPr>
          </a:p>
          <a:p>
            <a:pPr marL="0" indent="0">
              <a:buNone/>
            </a:pPr>
            <a:r>
              <a:rPr lang="en-US" i="1" dirty="0" smtClean="0">
                <a:solidFill>
                  <a:schemeClr val="tx1"/>
                </a:solidFill>
              </a:rPr>
              <a:t>“Numbers </a:t>
            </a:r>
            <a:r>
              <a:rPr lang="en-US" i="1" dirty="0">
                <a:solidFill>
                  <a:schemeClr val="tx1"/>
                </a:solidFill>
              </a:rPr>
              <a:t>of potentially capable college age youth are denied the opportunity for such educational experiences because the vagaries of </a:t>
            </a:r>
            <a:r>
              <a:rPr lang="en-US" b="1" i="1" u="sng" dirty="0">
                <a:solidFill>
                  <a:schemeClr val="tx1"/>
                </a:solidFill>
              </a:rPr>
              <a:t>culture leave them disadvantaged and </a:t>
            </a:r>
            <a:r>
              <a:rPr lang="en-US" b="1" i="1" u="sng" dirty="0" smtClean="0">
                <a:solidFill>
                  <a:schemeClr val="tx1"/>
                </a:solidFill>
              </a:rPr>
              <a:t>unrecognized</a:t>
            </a:r>
            <a:r>
              <a:rPr lang="en-US" b="1" i="1" dirty="0" smtClean="0">
                <a:solidFill>
                  <a:schemeClr val="tx1"/>
                </a:solidFill>
              </a:rPr>
              <a:t>.</a:t>
            </a:r>
            <a:r>
              <a:rPr lang="en-US" i="1" dirty="0" smtClean="0">
                <a:solidFill>
                  <a:schemeClr val="tx1"/>
                </a:solidFill>
              </a:rPr>
              <a:t>”</a:t>
            </a:r>
            <a:endParaRPr lang="en-US" b="1" u="sng" dirty="0">
              <a:solidFill>
                <a:schemeClr val="tx1"/>
              </a:solidFill>
            </a:endParaRPr>
          </a:p>
          <a:p>
            <a:endParaRPr lang="en-US" b="1" u="sng" dirty="0"/>
          </a:p>
        </p:txBody>
      </p:sp>
      <p:sp>
        <p:nvSpPr>
          <p:cNvPr id="4" name="Footer Placeholder 3"/>
          <p:cNvSpPr>
            <a:spLocks noGrp="1"/>
          </p:cNvSpPr>
          <p:nvPr>
            <p:ph type="ftr" sz="quarter" idx="11"/>
          </p:nvPr>
        </p:nvSpPr>
        <p:spPr>
          <a:xfrm>
            <a:off x="0" y="5943600"/>
            <a:ext cx="9144000" cy="609599"/>
          </a:xfrm>
        </p:spPr>
        <p:txBody>
          <a:bodyPr/>
          <a:lstStyle/>
          <a:p>
            <a:pPr algn="ctr"/>
            <a:r>
              <a:rPr lang="en-US" sz="2000" b="1" i="1" dirty="0" smtClean="0"/>
              <a:t>NACAC and Its Diversity Agenda--Mary Lee </a:t>
            </a:r>
            <a:r>
              <a:rPr lang="en-US" sz="2000" b="1" i="1" dirty="0" err="1" smtClean="0"/>
              <a:t>Hoganson</a:t>
            </a:r>
            <a:r>
              <a:rPr lang="en-US" sz="2000" b="1" i="1" dirty="0" smtClean="0"/>
              <a:t> &amp; Mike </a:t>
            </a:r>
            <a:r>
              <a:rPr lang="en-US" sz="2000" b="1" i="1" dirty="0" err="1" smtClean="0"/>
              <a:t>Dessimoz</a:t>
            </a:r>
            <a:endParaRPr lang="en-US" sz="2000" b="1" i="1" dirty="0"/>
          </a:p>
        </p:txBody>
      </p:sp>
    </p:spTree>
    <p:extLst>
      <p:ext uri="{BB962C8B-B14F-4D97-AF65-F5344CB8AC3E}">
        <p14:creationId xmlns:p14="http://schemas.microsoft.com/office/powerpoint/2010/main" val="2815799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dirty="0" smtClean="0"/>
              <a:t>NACAC in the 1960s</a:t>
            </a:r>
            <a:endParaRPr lang="en-US" dirty="0"/>
          </a:p>
        </p:txBody>
      </p:sp>
      <p:sp>
        <p:nvSpPr>
          <p:cNvPr id="3" name="Content Placeholder 2"/>
          <p:cNvSpPr>
            <a:spLocks noGrp="1"/>
          </p:cNvSpPr>
          <p:nvPr>
            <p:ph idx="1"/>
          </p:nvPr>
        </p:nvSpPr>
        <p:spPr>
          <a:xfrm>
            <a:off x="457200" y="1371601"/>
            <a:ext cx="8229600" cy="4800599"/>
          </a:xfrm>
        </p:spPr>
        <p:txBody>
          <a:bodyPr>
            <a:normAutofit/>
          </a:bodyPr>
          <a:lstStyle/>
          <a:p>
            <a:pPr marL="0" indent="0">
              <a:buNone/>
            </a:pPr>
            <a:r>
              <a:rPr lang="en-US" sz="2800" i="1" u="sng" dirty="0">
                <a:solidFill>
                  <a:schemeClr val="tx1"/>
                </a:solidFill>
              </a:rPr>
              <a:t>Therefore, be it resolved that</a:t>
            </a:r>
            <a:r>
              <a:rPr lang="en-US" sz="2800" i="1" dirty="0" smtClean="0">
                <a:solidFill>
                  <a:schemeClr val="tx1"/>
                </a:solidFill>
              </a:rPr>
              <a:t>:</a:t>
            </a:r>
          </a:p>
          <a:p>
            <a:pPr marL="0" indent="0">
              <a:buNone/>
            </a:pPr>
            <a:endParaRPr lang="en-US" sz="2800" dirty="0">
              <a:solidFill>
                <a:schemeClr val="tx1"/>
              </a:solidFill>
            </a:endParaRPr>
          </a:p>
          <a:p>
            <a:pPr marL="0" indent="0">
              <a:buNone/>
            </a:pPr>
            <a:r>
              <a:rPr lang="en-US" sz="2800" i="1" dirty="0" smtClean="0">
                <a:solidFill>
                  <a:schemeClr val="tx1"/>
                </a:solidFill>
              </a:rPr>
              <a:t>	1</a:t>
            </a:r>
            <a:r>
              <a:rPr lang="en-US" sz="2800" i="1" dirty="0">
                <a:solidFill>
                  <a:schemeClr val="tx1"/>
                </a:solidFill>
              </a:rPr>
              <a:t>. The member secondary schools of the Association of College Admissions Counselors make a </a:t>
            </a:r>
            <a:r>
              <a:rPr lang="en-US" sz="2800" b="1" u="sng" dirty="0">
                <a:solidFill>
                  <a:schemeClr val="tx1"/>
                </a:solidFill>
              </a:rPr>
              <a:t>special effort </a:t>
            </a:r>
            <a:r>
              <a:rPr lang="en-US" sz="2800" i="1" dirty="0">
                <a:solidFill>
                  <a:schemeClr val="tx1"/>
                </a:solidFill>
              </a:rPr>
              <a:t>to identify among their students those who are judged potentially capable of significant contributions to society, but who because of the present circumstances of </a:t>
            </a:r>
            <a:r>
              <a:rPr lang="en-US" sz="2800" b="1" u="sng" dirty="0">
                <a:solidFill>
                  <a:schemeClr val="tx1"/>
                </a:solidFill>
              </a:rPr>
              <a:t>cultural deprivation may be denied the opportunity </a:t>
            </a:r>
            <a:r>
              <a:rPr lang="en-US" sz="2800" i="1" dirty="0">
                <a:solidFill>
                  <a:schemeClr val="tx1"/>
                </a:solidFill>
              </a:rPr>
              <a:t>for higher education</a:t>
            </a:r>
            <a:r>
              <a:rPr lang="en-US" sz="2800" i="1" dirty="0" smtClean="0">
                <a:solidFill>
                  <a:schemeClr val="tx1"/>
                </a:solidFill>
              </a:rPr>
              <a:t>.</a:t>
            </a:r>
          </a:p>
          <a:p>
            <a:endParaRPr lang="en-US" sz="2800" dirty="0"/>
          </a:p>
        </p:txBody>
      </p:sp>
      <p:sp>
        <p:nvSpPr>
          <p:cNvPr id="5" name="Footer Placeholder 3"/>
          <p:cNvSpPr>
            <a:spLocks noGrp="1"/>
          </p:cNvSpPr>
          <p:nvPr>
            <p:ph type="ftr" sz="quarter" idx="11"/>
          </p:nvPr>
        </p:nvSpPr>
        <p:spPr>
          <a:xfrm>
            <a:off x="152400" y="6400801"/>
            <a:ext cx="9144000" cy="609599"/>
          </a:xfrm>
        </p:spPr>
        <p:txBody>
          <a:bodyPr/>
          <a:lstStyle/>
          <a:p>
            <a:pPr algn="ctr"/>
            <a:r>
              <a:rPr lang="en-US" sz="2000" b="1" i="1" dirty="0" smtClean="0"/>
              <a:t>NACAC and Its Diversity Agenda--Mary Lee </a:t>
            </a:r>
            <a:r>
              <a:rPr lang="en-US" sz="2000" b="1" i="1" dirty="0" err="1" smtClean="0"/>
              <a:t>Hoganson</a:t>
            </a:r>
            <a:r>
              <a:rPr lang="en-US" sz="2000" b="1" i="1" dirty="0" smtClean="0"/>
              <a:t> &amp; Mike </a:t>
            </a:r>
            <a:r>
              <a:rPr lang="en-US" sz="2000" b="1" i="1" dirty="0" err="1" smtClean="0"/>
              <a:t>Dessimoz</a:t>
            </a:r>
            <a:endParaRPr lang="en-US" sz="2000" b="1" i="1" dirty="0"/>
          </a:p>
        </p:txBody>
      </p:sp>
    </p:spTree>
    <p:extLst>
      <p:ext uri="{BB962C8B-B14F-4D97-AF65-F5344CB8AC3E}">
        <p14:creationId xmlns:p14="http://schemas.microsoft.com/office/powerpoint/2010/main" val="3701092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r>
              <a:rPr lang="en-US" dirty="0"/>
              <a:t>NACAC in the 1960s</a:t>
            </a:r>
          </a:p>
        </p:txBody>
      </p:sp>
      <p:sp>
        <p:nvSpPr>
          <p:cNvPr id="3" name="Content Placeholder 2"/>
          <p:cNvSpPr>
            <a:spLocks noGrp="1"/>
          </p:cNvSpPr>
          <p:nvPr>
            <p:ph idx="1"/>
          </p:nvPr>
        </p:nvSpPr>
        <p:spPr/>
        <p:txBody>
          <a:bodyPr/>
          <a:lstStyle/>
          <a:p>
            <a:pPr marL="0" indent="0">
              <a:buNone/>
            </a:pPr>
            <a:r>
              <a:rPr lang="en-US" sz="3200" i="1" u="sng" dirty="0" smtClean="0">
                <a:solidFill>
                  <a:schemeClr val="tx1"/>
                </a:solidFill>
              </a:rPr>
              <a:t>It </a:t>
            </a:r>
            <a:r>
              <a:rPr lang="en-US" sz="3200" i="1" u="sng" dirty="0">
                <a:solidFill>
                  <a:schemeClr val="tx1"/>
                </a:solidFill>
              </a:rPr>
              <a:t>is further resolved that:</a:t>
            </a:r>
            <a:r>
              <a:rPr lang="en-US" sz="3200" i="1" dirty="0">
                <a:solidFill>
                  <a:schemeClr val="tx1"/>
                </a:solidFill>
              </a:rPr>
              <a:t>  All member colleges and universities of ACAC offer admission and financial assistance to as many of these students as possible in order that their potentially beneficial contributions to democracy may not be lost because of an absence of opportunity</a:t>
            </a:r>
            <a:r>
              <a:rPr lang="en-US" sz="3200" dirty="0" smtClean="0">
                <a:solidFill>
                  <a:schemeClr val="tx1"/>
                </a:solidFill>
              </a:rPr>
              <a:t>. </a:t>
            </a:r>
            <a:endParaRPr lang="en-US" sz="3200" dirty="0">
              <a:solidFill>
                <a:schemeClr val="tx1"/>
              </a:solidFill>
            </a:endParaRPr>
          </a:p>
          <a:p>
            <a:endParaRPr lang="en-US" dirty="0"/>
          </a:p>
        </p:txBody>
      </p:sp>
    </p:spTree>
    <p:extLst>
      <p:ext uri="{BB962C8B-B14F-4D97-AF65-F5344CB8AC3E}">
        <p14:creationId xmlns:p14="http://schemas.microsoft.com/office/powerpoint/2010/main" val="1683124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 from a NACAC Past President--1969</a:t>
            </a:r>
            <a:endParaRPr lang="en-US" dirty="0"/>
          </a:p>
        </p:txBody>
      </p:sp>
      <p:sp>
        <p:nvSpPr>
          <p:cNvPr id="3" name="Content Placeholder 2"/>
          <p:cNvSpPr>
            <a:spLocks noGrp="1"/>
          </p:cNvSpPr>
          <p:nvPr>
            <p:ph idx="1"/>
          </p:nvPr>
        </p:nvSpPr>
        <p:spPr>
          <a:xfrm>
            <a:off x="609600" y="1600200"/>
            <a:ext cx="8229600" cy="5486400"/>
          </a:xfrm>
        </p:spPr>
        <p:txBody>
          <a:bodyPr>
            <a:normAutofit fontScale="92500"/>
          </a:bodyPr>
          <a:lstStyle/>
          <a:p>
            <a:pPr marL="0" indent="0">
              <a:buNone/>
            </a:pPr>
            <a:r>
              <a:rPr lang="en-US" dirty="0" smtClean="0">
                <a:solidFill>
                  <a:schemeClr val="tx1">
                    <a:lumMod val="75000"/>
                    <a:lumOff val="25000"/>
                  </a:schemeClr>
                </a:solidFill>
              </a:rPr>
              <a:t>A </a:t>
            </a:r>
            <a:r>
              <a:rPr lang="en-US" dirty="0">
                <a:solidFill>
                  <a:schemeClr val="tx1">
                    <a:lumMod val="75000"/>
                    <a:lumOff val="25000"/>
                  </a:schemeClr>
                </a:solidFill>
              </a:rPr>
              <a:t>Past President of NACAC wrote in an article in this same Newsletter titled </a:t>
            </a:r>
            <a:r>
              <a:rPr lang="en-US" i="1" dirty="0">
                <a:solidFill>
                  <a:schemeClr val="tx1">
                    <a:lumMod val="75000"/>
                    <a:lumOff val="25000"/>
                  </a:schemeClr>
                </a:solidFill>
              </a:rPr>
              <a:t>“The Aware </a:t>
            </a:r>
            <a:r>
              <a:rPr lang="en-US" i="1" dirty="0" err="1">
                <a:solidFill>
                  <a:schemeClr val="tx1">
                    <a:lumMod val="75000"/>
                    <a:lumOff val="25000"/>
                  </a:schemeClr>
                </a:solidFill>
              </a:rPr>
              <a:t>ACACer</a:t>
            </a:r>
            <a:r>
              <a:rPr lang="en-US" i="1" dirty="0">
                <a:solidFill>
                  <a:schemeClr val="tx1">
                    <a:lumMod val="75000"/>
                    <a:lumOff val="25000"/>
                  </a:schemeClr>
                </a:solidFill>
              </a:rPr>
              <a:t>”, </a:t>
            </a:r>
            <a:r>
              <a:rPr lang="en-US" dirty="0">
                <a:solidFill>
                  <a:schemeClr val="tx1">
                    <a:lumMod val="75000"/>
                    <a:lumOff val="25000"/>
                  </a:schemeClr>
                </a:solidFill>
              </a:rPr>
              <a:t>ostensibly to encourage leadership in campus diversity issues</a:t>
            </a:r>
            <a:r>
              <a:rPr lang="en-US" dirty="0" smtClean="0">
                <a:solidFill>
                  <a:schemeClr val="tx1">
                    <a:lumMod val="75000"/>
                    <a:lumOff val="25000"/>
                  </a:schemeClr>
                </a:solidFill>
              </a:rPr>
              <a:t>:</a:t>
            </a:r>
          </a:p>
          <a:p>
            <a:pPr marL="0" indent="0">
              <a:buNone/>
            </a:pPr>
            <a:endParaRPr lang="en-US" dirty="0"/>
          </a:p>
          <a:p>
            <a:pPr marL="0" indent="0">
              <a:buNone/>
            </a:pPr>
            <a:r>
              <a:rPr lang="en-US" b="1" dirty="0" smtClean="0">
                <a:solidFill>
                  <a:schemeClr val="tx1">
                    <a:lumMod val="75000"/>
                    <a:lumOff val="25000"/>
                  </a:schemeClr>
                </a:solidFill>
              </a:rPr>
              <a:t>How </a:t>
            </a:r>
            <a:r>
              <a:rPr lang="en-US" b="1" dirty="0">
                <a:solidFill>
                  <a:schemeClr val="tx1">
                    <a:lumMod val="75000"/>
                    <a:lumOff val="25000"/>
                  </a:schemeClr>
                </a:solidFill>
              </a:rPr>
              <a:t>are these students different?  </a:t>
            </a:r>
            <a:r>
              <a:rPr lang="en-US" i="1" dirty="0">
                <a:solidFill>
                  <a:schemeClr val="tx1">
                    <a:lumMod val="75000"/>
                    <a:lumOff val="25000"/>
                  </a:schemeClr>
                </a:solidFill>
              </a:rPr>
              <a:t>Their high school rank is badly deceptive as there is a </a:t>
            </a:r>
            <a:r>
              <a:rPr lang="en-US" b="1" dirty="0">
                <a:solidFill>
                  <a:schemeClr val="tx1">
                    <a:lumMod val="75000"/>
                    <a:lumOff val="25000"/>
                  </a:schemeClr>
                </a:solidFill>
              </a:rPr>
              <a:t>low competition level</a:t>
            </a:r>
            <a:r>
              <a:rPr lang="en-US" i="1" dirty="0">
                <a:solidFill>
                  <a:schemeClr val="tx1">
                    <a:lumMod val="75000"/>
                    <a:lumOff val="25000"/>
                  </a:schemeClr>
                </a:solidFill>
              </a:rPr>
              <a:t> in their high schools.  Their aptitude </a:t>
            </a:r>
            <a:r>
              <a:rPr lang="en-US" b="1" dirty="0">
                <a:solidFill>
                  <a:schemeClr val="tx1">
                    <a:lumMod val="75000"/>
                    <a:lumOff val="25000"/>
                  </a:schemeClr>
                </a:solidFill>
              </a:rPr>
              <a:t>scores are low but accurate</a:t>
            </a:r>
            <a:r>
              <a:rPr lang="en-US" i="1" dirty="0">
                <a:solidFill>
                  <a:schemeClr val="tx1">
                    <a:lumMod val="75000"/>
                    <a:lumOff val="25000"/>
                  </a:schemeClr>
                </a:solidFill>
              </a:rPr>
              <a:t>.  Their </a:t>
            </a:r>
            <a:r>
              <a:rPr lang="en-US" b="1" dirty="0">
                <a:solidFill>
                  <a:schemeClr val="tx1">
                    <a:lumMod val="75000"/>
                    <a:lumOff val="25000"/>
                  </a:schemeClr>
                </a:solidFill>
              </a:rPr>
              <a:t>motivation vacillates </a:t>
            </a:r>
            <a:r>
              <a:rPr lang="en-US" i="1" dirty="0">
                <a:solidFill>
                  <a:schemeClr val="tx1">
                    <a:lumMod val="75000"/>
                    <a:lumOff val="25000"/>
                  </a:schemeClr>
                </a:solidFill>
              </a:rPr>
              <a:t>and quickly returns to a low level.  Their cultural level is low.  They </a:t>
            </a:r>
            <a:r>
              <a:rPr lang="en-US" b="1" dirty="0">
                <a:solidFill>
                  <a:schemeClr val="tx1">
                    <a:lumMod val="75000"/>
                    <a:lumOff val="25000"/>
                  </a:schemeClr>
                </a:solidFill>
              </a:rPr>
              <a:t>tend to procrastinate</a:t>
            </a:r>
            <a:r>
              <a:rPr lang="en-US" i="1" dirty="0">
                <a:solidFill>
                  <a:schemeClr val="tx1">
                    <a:lumMod val="75000"/>
                    <a:lumOff val="25000"/>
                  </a:schemeClr>
                </a:solidFill>
              </a:rPr>
              <a:t>.  They need assistance with their applications for admission, financial statements, and housing applications.  They have a total financial-aid need.  </a:t>
            </a:r>
            <a:r>
              <a:rPr lang="en-US" b="1" dirty="0">
                <a:solidFill>
                  <a:schemeClr val="tx1">
                    <a:lumMod val="75000"/>
                    <a:lumOff val="25000"/>
                  </a:schemeClr>
                </a:solidFill>
              </a:rPr>
              <a:t>They assume defeat in everything they do</a:t>
            </a:r>
            <a:r>
              <a:rPr lang="en-US" i="1" dirty="0">
                <a:solidFill>
                  <a:schemeClr val="tx1">
                    <a:lumMod val="75000"/>
                    <a:lumOff val="25000"/>
                  </a:schemeClr>
                </a:solidFill>
              </a:rPr>
              <a:t>.  They </a:t>
            </a:r>
            <a:r>
              <a:rPr lang="en-US" b="1" dirty="0">
                <a:solidFill>
                  <a:schemeClr val="tx1">
                    <a:lumMod val="75000"/>
                    <a:lumOff val="25000"/>
                  </a:schemeClr>
                </a:solidFill>
              </a:rPr>
              <a:t>will not show gratitude </a:t>
            </a:r>
            <a:r>
              <a:rPr lang="en-US" i="1" dirty="0">
                <a:solidFill>
                  <a:schemeClr val="tx1">
                    <a:lumMod val="75000"/>
                    <a:lumOff val="25000"/>
                  </a:schemeClr>
                </a:solidFill>
              </a:rPr>
              <a:t>for anything you do for them (and why should they?)</a:t>
            </a:r>
            <a:endParaRPr lang="en-US" dirty="0">
              <a:solidFill>
                <a:schemeClr val="tx1">
                  <a:lumMod val="75000"/>
                  <a:lumOff val="25000"/>
                </a:schemeClr>
              </a:solidFill>
            </a:endParaRPr>
          </a:p>
          <a:p>
            <a:endParaRPr lang="en-US" dirty="0"/>
          </a:p>
          <a:p>
            <a:endParaRPr lang="en-US" dirty="0"/>
          </a:p>
        </p:txBody>
      </p:sp>
    </p:spTree>
    <p:extLst>
      <p:ext uri="{BB962C8B-B14F-4D97-AF65-F5344CB8AC3E}">
        <p14:creationId xmlns:p14="http://schemas.microsoft.com/office/powerpoint/2010/main" val="29524069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800</TotalTime>
  <Words>1658</Words>
  <Application>Microsoft Office PowerPoint</Application>
  <PresentationFormat>On-screen Show (4:3)</PresentationFormat>
  <Paragraphs>187</Paragraphs>
  <Slides>37</Slides>
  <Notes>3</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Executive</vt:lpstr>
      <vt:lpstr>    Why It Matters: Exploring the Impact of Race &amp; Ethnicity in College Admissions</vt:lpstr>
      <vt:lpstr>Overview</vt:lpstr>
      <vt:lpstr>Session Description</vt:lpstr>
      <vt:lpstr>Audience Expectations</vt:lpstr>
      <vt:lpstr>NACAC in 1960s</vt:lpstr>
      <vt:lpstr>NACAC in the 1960s</vt:lpstr>
      <vt:lpstr>NACAC in the 1960s</vt:lpstr>
      <vt:lpstr>NACAC in the 1960s</vt:lpstr>
      <vt:lpstr>Letter from a NACAC Past President--1969</vt:lpstr>
      <vt:lpstr>The Unequal Opportunity Race</vt:lpstr>
      <vt:lpstr>Letter from a NACAC Past President--1969</vt:lpstr>
      <vt:lpstr>PowerPoint Presentation</vt:lpstr>
      <vt:lpstr>PowerPoint Presentation</vt:lpstr>
      <vt:lpstr>PowerPoint Presentation</vt:lpstr>
      <vt:lpstr>History</vt:lpstr>
      <vt:lpstr>History</vt:lpstr>
      <vt:lpstr>The Order of Things</vt:lpstr>
      <vt:lpstr>History</vt:lpstr>
      <vt:lpstr>History</vt:lpstr>
      <vt:lpstr>History</vt:lpstr>
      <vt:lpstr>History</vt:lpstr>
      <vt:lpstr>History</vt:lpstr>
      <vt:lpstr>Caught Between the Issues</vt:lpstr>
      <vt:lpstr>Scenarios</vt:lpstr>
      <vt:lpstr>The Conversation</vt:lpstr>
      <vt:lpstr>With students from the majority.</vt:lpstr>
      <vt:lpstr>With students from underrepresented groups…</vt:lpstr>
      <vt:lpstr>In both cases…</vt:lpstr>
      <vt:lpstr>A Counselor’s Thoughts… </vt:lpstr>
      <vt:lpstr>Hypothetical Admission Funnel</vt:lpstr>
      <vt:lpstr>Race/Ethnicity in Admissions</vt:lpstr>
      <vt:lpstr>Race/Ethnicity in Admissions</vt:lpstr>
      <vt:lpstr>PowerPoint Presentation</vt:lpstr>
      <vt:lpstr>PowerPoint Presentation</vt:lpstr>
      <vt:lpstr>PowerPoint Presentation</vt:lpstr>
      <vt:lpstr>PowerPoint Presentation</vt:lpstr>
      <vt:lpstr>    Why It Matters: Exploring the Impact of Race &amp; Ethnicity in College Admissions</vt:lpstr>
    </vt:vector>
  </TitlesOfParts>
  <Company>DePaul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dc:title>
  <dc:creator>DePaul University</dc:creator>
  <cp:lastModifiedBy>DePaul University</cp:lastModifiedBy>
  <cp:revision>26</cp:revision>
  <dcterms:created xsi:type="dcterms:W3CDTF">2013-05-02T04:23:38Z</dcterms:created>
  <dcterms:modified xsi:type="dcterms:W3CDTF">2013-06-03T21:53:14Z</dcterms:modified>
</cp:coreProperties>
</file>