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00FF"/>
    <a:srgbClr val="FFFF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5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5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2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6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0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5B43-ABB2-4340-95F7-1E415469AC1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49EE-23AC-42D6-947A-05B969CFF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9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33800"/>
            <a:ext cx="7772400" cy="1470025"/>
          </a:xfrm>
        </p:spPr>
        <p:txBody>
          <a:bodyPr/>
          <a:lstStyle/>
          <a:p>
            <a:pPr algn="r"/>
            <a:r>
              <a:rPr lang="en-US" dirty="0" smtClean="0">
                <a:latin typeface="Berlin Sans FB Demi" pitchFamily="34" charset="0"/>
              </a:rPr>
              <a:t>Roundtable:</a:t>
            </a:r>
            <a:br>
              <a:rPr lang="en-US" dirty="0" smtClean="0">
                <a:latin typeface="Berlin Sans FB Demi" pitchFamily="34" charset="0"/>
              </a:rPr>
            </a:br>
            <a:r>
              <a:rPr lang="en-US" dirty="0" smtClean="0">
                <a:latin typeface="Berlin Sans FB Demi" pitchFamily="34" charset="0"/>
              </a:rPr>
              <a:t>Who doesn’t like free?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109" y="5486400"/>
            <a:ext cx="7924800" cy="609600"/>
          </a:xfrm>
        </p:spPr>
        <p:txBody>
          <a:bodyPr>
            <a:normAutofit fontScale="92500"/>
          </a:bodyPr>
          <a:lstStyle/>
          <a:p>
            <a:pPr algn="r"/>
            <a:r>
              <a:rPr lang="en-US" sz="2800" dirty="0" smtClean="0">
                <a:latin typeface="Berlin Sans FB" pitchFamily="34" charset="0"/>
              </a:rPr>
              <a:t>Building &amp; Maintaining an Admission Volunteer Corps</a:t>
            </a:r>
            <a:endParaRPr lang="en-US" sz="2800" dirty="0">
              <a:latin typeface="Berlin Sans FB" pitchFamily="34" charset="0"/>
            </a:endParaRPr>
          </a:p>
        </p:txBody>
      </p:sp>
      <p:pic>
        <p:nvPicPr>
          <p:cNvPr id="1026" name="Picture 2" descr="Conference 2013 Strength through diversity. Many hands making a differen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286000" cy="256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971800" y="1371600"/>
            <a:ext cx="60198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15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914400"/>
            <a:ext cx="5715000" cy="609600"/>
          </a:xfrm>
        </p:spPr>
        <p:txBody>
          <a:bodyPr>
            <a:normAutofit fontScale="92500"/>
          </a:bodyPr>
          <a:lstStyle/>
          <a:p>
            <a:pPr algn="r"/>
            <a:r>
              <a:rPr lang="en-US" sz="2000" dirty="0" smtClean="0">
                <a:latin typeface="Berlin Sans FB" pitchFamily="34" charset="0"/>
              </a:rPr>
              <a:t>Building &amp; Maintaining an Admission Volunteer Corps</a:t>
            </a:r>
            <a:endParaRPr lang="en-US" sz="2000" dirty="0">
              <a:latin typeface="Berlin Sans FB" pitchFamily="34" charset="0"/>
            </a:endParaRPr>
          </a:p>
        </p:txBody>
      </p:sp>
      <p:pic>
        <p:nvPicPr>
          <p:cNvPr id="1026" name="Picture 2" descr="Conference 2013 Strength through diversity. Many hands making a differen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286000" cy="256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971800" y="1371600"/>
            <a:ext cx="60198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3434477"/>
            <a:ext cx="5638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" pitchFamily="34" charset="0"/>
              </a:rPr>
              <a:t>Zachary George</a:t>
            </a:r>
          </a:p>
          <a:p>
            <a:r>
              <a:rPr lang="en-US" dirty="0" smtClean="0">
                <a:latin typeface="Berlin Sans FB" pitchFamily="34" charset="0"/>
              </a:rPr>
              <a:t>Assistant Director, Lake Forest College</a:t>
            </a:r>
          </a:p>
          <a:p>
            <a:endParaRPr lang="en-US" dirty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Lindsay </a:t>
            </a:r>
            <a:r>
              <a:rPr lang="en-US" dirty="0" err="1" smtClean="0">
                <a:latin typeface="Berlin Sans FB" pitchFamily="34" charset="0"/>
              </a:rPr>
              <a:t>Vahl</a:t>
            </a:r>
            <a:endParaRPr lang="en-US" dirty="0" smtClean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Assistant Director, Illinois State University</a:t>
            </a:r>
          </a:p>
          <a:p>
            <a:endParaRPr lang="en-US" dirty="0">
              <a:latin typeface="Berlin Sans FB" pitchFamily="34" charset="0"/>
            </a:endParaRPr>
          </a:p>
          <a:p>
            <a:r>
              <a:rPr lang="en-US" dirty="0" smtClean="0">
                <a:latin typeface="Berlin Sans FB" pitchFamily="34" charset="0"/>
              </a:rPr>
              <a:t>Amy Zero</a:t>
            </a:r>
          </a:p>
          <a:p>
            <a:r>
              <a:rPr lang="en-US" dirty="0" smtClean="0">
                <a:latin typeface="Berlin Sans FB" pitchFamily="34" charset="0"/>
              </a:rPr>
              <a:t>Senior Assistant Director, </a:t>
            </a:r>
            <a:r>
              <a:rPr lang="en-US" dirty="0" err="1" smtClean="0">
                <a:latin typeface="Berlin Sans FB" pitchFamily="34" charset="0"/>
              </a:rPr>
              <a:t>Augustana</a:t>
            </a:r>
            <a:r>
              <a:rPr lang="en-US" dirty="0" smtClean="0">
                <a:latin typeface="Berlin Sans FB" pitchFamily="34" charset="0"/>
              </a:rPr>
              <a:t> College</a:t>
            </a:r>
          </a:p>
          <a:p>
            <a:endParaRPr lang="en-US" dirty="0">
              <a:latin typeface="Berlin Sans FB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562600" y="1589689"/>
            <a:ext cx="3429000" cy="838199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latin typeface="Berlin Sans FB Demi" pitchFamily="34" charset="0"/>
              </a:rPr>
              <a:t>Panel</a:t>
            </a:r>
            <a:endParaRPr lang="en-US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00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914400"/>
            <a:ext cx="5715000" cy="609600"/>
          </a:xfrm>
        </p:spPr>
        <p:txBody>
          <a:bodyPr>
            <a:normAutofit fontScale="92500"/>
          </a:bodyPr>
          <a:lstStyle/>
          <a:p>
            <a:pPr algn="r"/>
            <a:r>
              <a:rPr lang="en-US" sz="2000" dirty="0" smtClean="0">
                <a:latin typeface="Berlin Sans FB" pitchFamily="34" charset="0"/>
              </a:rPr>
              <a:t>Building &amp; Maintaining an Admission Volunteer Corps</a:t>
            </a:r>
            <a:endParaRPr lang="en-US" sz="2000" dirty="0">
              <a:latin typeface="Berlin Sans FB" pitchFamily="34" charset="0"/>
            </a:endParaRPr>
          </a:p>
        </p:txBody>
      </p:sp>
      <p:pic>
        <p:nvPicPr>
          <p:cNvPr id="1026" name="Picture 2" descr="Conference 2013 Strength through diversity. Many hands making a differen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286000" cy="256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971800" y="1371600"/>
            <a:ext cx="60198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3392269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lin Sans FB" pitchFamily="34" charset="0"/>
              </a:rPr>
              <a:t>Ambassador/Volunteer Program Overview</a:t>
            </a:r>
          </a:p>
          <a:p>
            <a:r>
              <a:rPr lang="en-US" dirty="0" smtClean="0">
                <a:latin typeface="Berlin Sans FB" pitchFamily="34" charset="0"/>
              </a:rPr>
              <a:t>Themes</a:t>
            </a:r>
          </a:p>
          <a:p>
            <a:r>
              <a:rPr lang="en-US" dirty="0">
                <a:latin typeface="Berlin Sans FB" pitchFamily="34" charset="0"/>
              </a:rPr>
              <a:t>	</a:t>
            </a:r>
            <a:r>
              <a:rPr lang="en-US" dirty="0" smtClean="0">
                <a:latin typeface="Berlin Sans FB" pitchFamily="34" charset="0"/>
              </a:rPr>
              <a:t>Collaboration</a:t>
            </a:r>
          </a:p>
          <a:p>
            <a:r>
              <a:rPr lang="en-US" dirty="0">
                <a:latin typeface="Berlin Sans FB" pitchFamily="34" charset="0"/>
              </a:rPr>
              <a:t>	</a:t>
            </a:r>
            <a:r>
              <a:rPr lang="en-US" dirty="0" smtClean="0">
                <a:latin typeface="Berlin Sans FB" pitchFamily="34" charset="0"/>
              </a:rPr>
              <a:t>Diversity</a:t>
            </a:r>
          </a:p>
          <a:p>
            <a:r>
              <a:rPr lang="en-US" dirty="0">
                <a:latin typeface="Berlin Sans FB" pitchFamily="34" charset="0"/>
              </a:rPr>
              <a:t>	</a:t>
            </a:r>
            <a:r>
              <a:rPr lang="en-US" dirty="0" smtClean="0">
                <a:latin typeface="Berlin Sans FB" pitchFamily="34" charset="0"/>
              </a:rPr>
              <a:t>Incentives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48200" y="1589689"/>
            <a:ext cx="4343400" cy="838199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latin typeface="Berlin Sans FB Demi" pitchFamily="34" charset="0"/>
              </a:rPr>
              <a:t>Session Agenda</a:t>
            </a:r>
            <a:endParaRPr lang="en-US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2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914400"/>
            <a:ext cx="5715000" cy="609600"/>
          </a:xfrm>
        </p:spPr>
        <p:txBody>
          <a:bodyPr>
            <a:normAutofit fontScale="92500"/>
          </a:bodyPr>
          <a:lstStyle/>
          <a:p>
            <a:pPr algn="r"/>
            <a:r>
              <a:rPr lang="en-US" sz="2000" dirty="0" smtClean="0">
                <a:latin typeface="Berlin Sans FB" pitchFamily="34" charset="0"/>
              </a:rPr>
              <a:t>Building &amp; Maintaining an Admission Volunteer Corps</a:t>
            </a:r>
            <a:endParaRPr lang="en-US" sz="2000" dirty="0">
              <a:latin typeface="Berlin Sans FB" pitchFamily="34" charset="0"/>
            </a:endParaRPr>
          </a:p>
        </p:txBody>
      </p:sp>
      <p:pic>
        <p:nvPicPr>
          <p:cNvPr id="1026" name="Picture 2" descr="Conference 2013 Strength through diversity. Many hands making a differen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286000" cy="256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971800" y="1371600"/>
            <a:ext cx="6019800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71600" y="3124200"/>
            <a:ext cx="739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latin typeface="Berlin Sans FB" pitchFamily="34" charset="0"/>
              </a:rPr>
              <a:t>What our student ambassadors/workers versus volunteers do/function?</a:t>
            </a:r>
          </a:p>
          <a:p>
            <a:pPr lvl="0"/>
            <a:r>
              <a:rPr lang="en-US" dirty="0">
                <a:latin typeface="Berlin Sans FB" pitchFamily="34" charset="0"/>
              </a:rPr>
              <a:t>What are the cost savings associated with volunteers?</a:t>
            </a:r>
          </a:p>
          <a:p>
            <a:pPr lvl="0"/>
            <a:r>
              <a:rPr lang="en-US" dirty="0">
                <a:latin typeface="Berlin Sans FB" pitchFamily="34" charset="0"/>
              </a:rPr>
              <a:t>What are the incentives given to the volunteers?</a:t>
            </a:r>
          </a:p>
          <a:p>
            <a:pPr lvl="0"/>
            <a:r>
              <a:rPr lang="en-US" dirty="0">
                <a:latin typeface="Berlin Sans FB" pitchFamily="34" charset="0"/>
              </a:rPr>
              <a:t>How do you encourage diversity within volunteers? (Ethnicity, gender)</a:t>
            </a:r>
          </a:p>
          <a:p>
            <a:pPr lvl="0"/>
            <a:r>
              <a:rPr lang="en-US" dirty="0">
                <a:latin typeface="Berlin Sans FB" pitchFamily="34" charset="0"/>
              </a:rPr>
              <a:t>How do you recruit </a:t>
            </a:r>
            <a:r>
              <a:rPr lang="en-US" dirty="0" smtClean="0">
                <a:latin typeface="Berlin Sans FB" pitchFamily="34" charset="0"/>
              </a:rPr>
              <a:t>&amp; train students </a:t>
            </a:r>
            <a:r>
              <a:rPr lang="en-US" dirty="0">
                <a:latin typeface="Berlin Sans FB" pitchFamily="34" charset="0"/>
              </a:rPr>
              <a:t>to volunteer</a:t>
            </a:r>
            <a:r>
              <a:rPr lang="en-US" dirty="0" smtClean="0">
                <a:latin typeface="Berlin Sans FB" pitchFamily="34" charset="0"/>
              </a:rPr>
              <a:t>?</a:t>
            </a:r>
          </a:p>
          <a:p>
            <a:pPr lvl="0"/>
            <a:r>
              <a:rPr lang="en-US" dirty="0">
                <a:latin typeface="Berlin Sans FB" pitchFamily="34" charset="0"/>
              </a:rPr>
              <a:t>How do you work with </a:t>
            </a:r>
            <a:r>
              <a:rPr lang="en-US" dirty="0" smtClean="0">
                <a:latin typeface="Berlin Sans FB" pitchFamily="34" charset="0"/>
              </a:rPr>
              <a:t>freshmen volunteers (limited experiences </a:t>
            </a:r>
            <a:r>
              <a:rPr lang="en-US" dirty="0">
                <a:latin typeface="Berlin Sans FB" pitchFamily="34" charset="0"/>
              </a:rPr>
              <a:t>and </a:t>
            </a:r>
            <a:r>
              <a:rPr lang="en-US" dirty="0" smtClean="0">
                <a:latin typeface="Berlin Sans FB" pitchFamily="34" charset="0"/>
              </a:rPr>
              <a:t/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          knowledge </a:t>
            </a:r>
            <a:r>
              <a:rPr lang="en-US" dirty="0">
                <a:latin typeface="Berlin Sans FB" pitchFamily="34" charset="0"/>
              </a:rPr>
              <a:t>about </a:t>
            </a:r>
            <a:r>
              <a:rPr lang="en-US" dirty="0" smtClean="0">
                <a:latin typeface="Berlin Sans FB" pitchFamily="34" charset="0"/>
              </a:rPr>
              <a:t>campus)?</a:t>
            </a:r>
            <a:endParaRPr lang="en-US" dirty="0">
              <a:latin typeface="Berlin Sans FB" pitchFamily="34" charset="0"/>
            </a:endParaRPr>
          </a:p>
          <a:p>
            <a:pPr lvl="0"/>
            <a:r>
              <a:rPr lang="en-US" dirty="0">
                <a:latin typeface="Berlin Sans FB" pitchFamily="34" charset="0"/>
              </a:rPr>
              <a:t>Do your volunteers become ambassadors/tour guides?</a:t>
            </a:r>
          </a:p>
          <a:p>
            <a:pPr lvl="0"/>
            <a:r>
              <a:rPr lang="en-US" dirty="0">
                <a:latin typeface="Berlin Sans FB" pitchFamily="34" charset="0"/>
              </a:rPr>
              <a:t>Who supervises the volunteers?</a:t>
            </a:r>
          </a:p>
          <a:p>
            <a:pPr lvl="0"/>
            <a:r>
              <a:rPr lang="en-US" dirty="0">
                <a:latin typeface="Berlin Sans FB" pitchFamily="34" charset="0"/>
              </a:rPr>
              <a:t>What are some of the challenges  of dealing with this generation?</a:t>
            </a:r>
          </a:p>
          <a:p>
            <a:pPr lvl="0"/>
            <a:r>
              <a:rPr lang="en-US" dirty="0" smtClean="0">
                <a:latin typeface="Berlin Sans FB" pitchFamily="34" charset="0"/>
              </a:rPr>
              <a:t>How </a:t>
            </a:r>
            <a:r>
              <a:rPr lang="en-US" dirty="0">
                <a:latin typeface="Berlin Sans FB" pitchFamily="34" charset="0"/>
              </a:rPr>
              <a:t>do you get feedback on tour guides</a:t>
            </a:r>
            <a:r>
              <a:rPr lang="en-US" dirty="0" smtClean="0">
                <a:latin typeface="Berlin Sans FB" pitchFamily="34" charset="0"/>
              </a:rPr>
              <a:t>?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48200" y="1589689"/>
            <a:ext cx="4343400" cy="838199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latin typeface="Berlin Sans FB Demi" pitchFamily="34" charset="0"/>
              </a:rPr>
              <a:t>Discussion Topics</a:t>
            </a:r>
            <a:endParaRPr lang="en-US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24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Roundtable: Who doesn’t like free?</vt:lpstr>
      <vt:lpstr>Panel</vt:lpstr>
      <vt:lpstr>Session Agenda</vt:lpstr>
      <vt:lpstr>Discussion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Jeff</dc:creator>
  <cp:lastModifiedBy>Martin, Jeff</cp:lastModifiedBy>
  <cp:revision>6</cp:revision>
  <dcterms:created xsi:type="dcterms:W3CDTF">2013-04-23T19:27:05Z</dcterms:created>
  <dcterms:modified xsi:type="dcterms:W3CDTF">2013-04-25T20:56:05Z</dcterms:modified>
</cp:coreProperties>
</file>