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handoutMasterIdLst>
    <p:handoutMasterId r:id="rId26"/>
  </p:handoutMasterIdLst>
  <p:sldIdLst>
    <p:sldId id="327" r:id="rId2"/>
    <p:sldId id="299" r:id="rId3"/>
    <p:sldId id="305" r:id="rId4"/>
    <p:sldId id="318" r:id="rId5"/>
    <p:sldId id="306" r:id="rId6"/>
    <p:sldId id="319" r:id="rId7"/>
    <p:sldId id="307" r:id="rId8"/>
    <p:sldId id="301" r:id="rId9"/>
    <p:sldId id="292" r:id="rId10"/>
    <p:sldId id="324" r:id="rId11"/>
    <p:sldId id="309" r:id="rId12"/>
    <p:sldId id="325" r:id="rId13"/>
    <p:sldId id="354" r:id="rId14"/>
    <p:sldId id="326" r:id="rId15"/>
    <p:sldId id="320" r:id="rId16"/>
    <p:sldId id="323" r:id="rId17"/>
    <p:sldId id="321" r:id="rId18"/>
    <p:sldId id="336" r:id="rId19"/>
    <p:sldId id="339" r:id="rId20"/>
    <p:sldId id="346" r:id="rId21"/>
    <p:sldId id="347" r:id="rId22"/>
    <p:sldId id="348" r:id="rId23"/>
    <p:sldId id="353" r:id="rId2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srodriguez" initials="isr" lastIdx="6" clrIdx="0"/>
  <p:cmAuthor id="1" name="Rbailey" initials="R"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A6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7" autoAdjust="0"/>
    <p:restoredTop sz="94702" autoAdjust="0"/>
  </p:normalViewPr>
  <p:slideViewPr>
    <p:cSldViewPr>
      <p:cViewPr>
        <p:scale>
          <a:sx n="77" d="100"/>
          <a:sy n="77" d="100"/>
        </p:scale>
        <p:origin x="-1968" y="-768"/>
      </p:cViewPr>
      <p:guideLst>
        <p:guide orient="horz" pos="2160"/>
        <p:guide pos="2880"/>
      </p:guideLst>
    </p:cSldViewPr>
  </p:slideViewPr>
  <p:outlineViewPr>
    <p:cViewPr>
      <p:scale>
        <a:sx n="33" d="100"/>
        <a:sy n="33" d="100"/>
      </p:scale>
      <p:origin x="0" y="15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6" tIns="46658" rIns="93316" bIns="46658"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16" tIns="46658" rIns="93316" bIns="46658" rtlCol="0"/>
          <a:lstStyle>
            <a:lvl1pPr algn="r">
              <a:defRPr sz="1200"/>
            </a:lvl1pPr>
          </a:lstStyle>
          <a:p>
            <a:fld id="{4524EC1A-C207-4176-8541-D51094D0AED2}" type="datetimeFigureOut">
              <a:rPr lang="en-US" smtClean="0"/>
              <a:pPr/>
              <a:t>4/23/2013</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6" tIns="46658" rIns="93316"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3316" tIns="46658" rIns="93316" bIns="46658" rtlCol="0" anchor="b"/>
          <a:lstStyle>
            <a:lvl1pPr algn="r">
              <a:defRPr sz="1200"/>
            </a:lvl1pPr>
          </a:lstStyle>
          <a:p>
            <a:fld id="{A400C624-33A4-4F55-9F38-97602E2E4D94}" type="slidenum">
              <a:rPr lang="en-US" smtClean="0"/>
              <a:pPr/>
              <a:t>‹#›</a:t>
            </a:fld>
            <a:endParaRPr lang="en-US" dirty="0"/>
          </a:p>
        </p:txBody>
      </p:sp>
    </p:spTree>
    <p:extLst>
      <p:ext uri="{BB962C8B-B14F-4D97-AF65-F5344CB8AC3E}">
        <p14:creationId xmlns:p14="http://schemas.microsoft.com/office/powerpoint/2010/main" val="387058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980" cy="465773"/>
          </a:xfrm>
          <a:prstGeom prst="rect">
            <a:avLst/>
          </a:prstGeom>
        </p:spPr>
        <p:txBody>
          <a:bodyPr vert="horz" lIns="91576" tIns="45789" rIns="91576" bIns="45789" rtlCol="0"/>
          <a:lstStyle>
            <a:lvl1pPr algn="l">
              <a:defRPr sz="1200"/>
            </a:lvl1pPr>
          </a:lstStyle>
          <a:p>
            <a:endParaRPr lang="en-US" dirty="0"/>
          </a:p>
        </p:txBody>
      </p:sp>
      <p:sp>
        <p:nvSpPr>
          <p:cNvPr id="3" name="Date Placeholder 2"/>
          <p:cNvSpPr>
            <a:spLocks noGrp="1"/>
          </p:cNvSpPr>
          <p:nvPr>
            <p:ph type="dt" idx="1"/>
          </p:nvPr>
        </p:nvSpPr>
        <p:spPr>
          <a:xfrm>
            <a:off x="3977531" y="1"/>
            <a:ext cx="3043980" cy="465773"/>
          </a:xfrm>
          <a:prstGeom prst="rect">
            <a:avLst/>
          </a:prstGeom>
        </p:spPr>
        <p:txBody>
          <a:bodyPr vert="horz" lIns="91576" tIns="45789" rIns="91576" bIns="45789" rtlCol="0"/>
          <a:lstStyle>
            <a:lvl1pPr algn="r">
              <a:defRPr sz="1200"/>
            </a:lvl1pPr>
          </a:lstStyle>
          <a:p>
            <a:fld id="{E29F244F-8FE2-424E-B3E5-53C1C70A9EEA}" type="datetimeFigureOut">
              <a:rPr lang="en-US" smtClean="0"/>
              <a:pPr/>
              <a:t>4/23/2013</a:t>
            </a:fld>
            <a:endParaRPr lang="en-US" dirty="0"/>
          </a:p>
        </p:txBody>
      </p:sp>
      <p:sp>
        <p:nvSpPr>
          <p:cNvPr id="4" name="Slide Image Placeholder 3"/>
          <p:cNvSpPr>
            <a:spLocks noGrp="1" noRot="1" noChangeAspect="1"/>
          </p:cNvSpPr>
          <p:nvPr>
            <p:ph type="sldImg" idx="2"/>
          </p:nvPr>
        </p:nvSpPr>
        <p:spPr>
          <a:xfrm>
            <a:off x="1182688" y="696913"/>
            <a:ext cx="4657725" cy="3492500"/>
          </a:xfrm>
          <a:prstGeom prst="rect">
            <a:avLst/>
          </a:prstGeom>
          <a:noFill/>
          <a:ln w="12700">
            <a:solidFill>
              <a:prstClr val="black"/>
            </a:solidFill>
          </a:ln>
        </p:spPr>
        <p:txBody>
          <a:bodyPr vert="horz" lIns="91576" tIns="45789" rIns="91576" bIns="45789" rtlCol="0" anchor="ctr"/>
          <a:lstStyle/>
          <a:p>
            <a:endParaRPr lang="en-US" dirty="0"/>
          </a:p>
        </p:txBody>
      </p:sp>
      <p:sp>
        <p:nvSpPr>
          <p:cNvPr id="5" name="Notes Placeholder 4"/>
          <p:cNvSpPr>
            <a:spLocks noGrp="1"/>
          </p:cNvSpPr>
          <p:nvPr>
            <p:ph type="body" sz="quarter" idx="3"/>
          </p:nvPr>
        </p:nvSpPr>
        <p:spPr>
          <a:xfrm>
            <a:off x="702947" y="4422459"/>
            <a:ext cx="5617208" cy="4188777"/>
          </a:xfrm>
          <a:prstGeom prst="rect">
            <a:avLst/>
          </a:prstGeom>
        </p:spPr>
        <p:txBody>
          <a:bodyPr vert="horz" lIns="91576" tIns="45789" rIns="91576" bIns="457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1738"/>
            <a:ext cx="3043980" cy="465773"/>
          </a:xfrm>
          <a:prstGeom prst="rect">
            <a:avLst/>
          </a:prstGeom>
        </p:spPr>
        <p:txBody>
          <a:bodyPr vert="horz" lIns="91576" tIns="45789" rIns="91576" bIns="457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7531" y="8841738"/>
            <a:ext cx="3043980" cy="465773"/>
          </a:xfrm>
          <a:prstGeom prst="rect">
            <a:avLst/>
          </a:prstGeom>
        </p:spPr>
        <p:txBody>
          <a:bodyPr vert="horz" lIns="91576" tIns="45789" rIns="91576" bIns="45789" rtlCol="0" anchor="b"/>
          <a:lstStyle>
            <a:lvl1pPr algn="r">
              <a:defRPr sz="1200"/>
            </a:lvl1pPr>
          </a:lstStyle>
          <a:p>
            <a:fld id="{F88545C1-A2BC-480B-BB44-A720FD9596B1}" type="slidenum">
              <a:rPr lang="en-US" smtClean="0"/>
              <a:pPr/>
              <a:t>‹#›</a:t>
            </a:fld>
            <a:endParaRPr lang="en-US" dirty="0"/>
          </a:p>
        </p:txBody>
      </p:sp>
    </p:spTree>
    <p:extLst>
      <p:ext uri="{BB962C8B-B14F-4D97-AF65-F5344CB8AC3E}">
        <p14:creationId xmlns:p14="http://schemas.microsoft.com/office/powerpoint/2010/main" val="847218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2</a:t>
            </a:fld>
            <a:endParaRPr lang="en-US" dirty="0"/>
          </a:p>
        </p:txBody>
      </p:sp>
    </p:spTree>
    <p:extLst>
      <p:ext uri="{BB962C8B-B14F-4D97-AF65-F5344CB8AC3E}">
        <p14:creationId xmlns:p14="http://schemas.microsoft.com/office/powerpoint/2010/main" val="1349264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11</a:t>
            </a:fld>
            <a:endParaRPr lang="en-US" dirty="0"/>
          </a:p>
        </p:txBody>
      </p:sp>
    </p:spTree>
    <p:extLst>
      <p:ext uri="{BB962C8B-B14F-4D97-AF65-F5344CB8AC3E}">
        <p14:creationId xmlns:p14="http://schemas.microsoft.com/office/powerpoint/2010/main" val="6102694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12</a:t>
            </a:fld>
            <a:endParaRPr lang="en-US" dirty="0"/>
          </a:p>
        </p:txBody>
      </p:sp>
    </p:spTree>
    <p:extLst>
      <p:ext uri="{BB962C8B-B14F-4D97-AF65-F5344CB8AC3E}">
        <p14:creationId xmlns:p14="http://schemas.microsoft.com/office/powerpoint/2010/main" val="1840795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13</a:t>
            </a:fld>
            <a:endParaRPr lang="en-US" dirty="0"/>
          </a:p>
        </p:txBody>
      </p:sp>
    </p:spTree>
    <p:extLst>
      <p:ext uri="{BB962C8B-B14F-4D97-AF65-F5344CB8AC3E}">
        <p14:creationId xmlns:p14="http://schemas.microsoft.com/office/powerpoint/2010/main" val="1840795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14</a:t>
            </a:fld>
            <a:endParaRPr lang="en-US" dirty="0"/>
          </a:p>
        </p:txBody>
      </p:sp>
    </p:spTree>
    <p:extLst>
      <p:ext uri="{BB962C8B-B14F-4D97-AF65-F5344CB8AC3E}">
        <p14:creationId xmlns:p14="http://schemas.microsoft.com/office/powerpoint/2010/main" val="2499417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15</a:t>
            </a:fld>
            <a:endParaRPr lang="en-US" dirty="0"/>
          </a:p>
        </p:txBody>
      </p:sp>
    </p:spTree>
    <p:extLst>
      <p:ext uri="{BB962C8B-B14F-4D97-AF65-F5344CB8AC3E}">
        <p14:creationId xmlns:p14="http://schemas.microsoft.com/office/powerpoint/2010/main" val="18767373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16</a:t>
            </a:fld>
            <a:endParaRPr lang="en-US" dirty="0"/>
          </a:p>
        </p:txBody>
      </p:sp>
    </p:spTree>
    <p:extLst>
      <p:ext uri="{BB962C8B-B14F-4D97-AF65-F5344CB8AC3E}">
        <p14:creationId xmlns:p14="http://schemas.microsoft.com/office/powerpoint/2010/main" val="31609909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17</a:t>
            </a:fld>
            <a:endParaRPr lang="en-US" dirty="0"/>
          </a:p>
        </p:txBody>
      </p:sp>
    </p:spTree>
    <p:extLst>
      <p:ext uri="{BB962C8B-B14F-4D97-AF65-F5344CB8AC3E}">
        <p14:creationId xmlns:p14="http://schemas.microsoft.com/office/powerpoint/2010/main" val="2610537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3</a:t>
            </a:fld>
            <a:endParaRPr lang="en-US" dirty="0"/>
          </a:p>
        </p:txBody>
      </p:sp>
    </p:spTree>
    <p:extLst>
      <p:ext uri="{BB962C8B-B14F-4D97-AF65-F5344CB8AC3E}">
        <p14:creationId xmlns:p14="http://schemas.microsoft.com/office/powerpoint/2010/main" val="2594599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4</a:t>
            </a:fld>
            <a:endParaRPr lang="en-US" dirty="0"/>
          </a:p>
        </p:txBody>
      </p:sp>
    </p:spTree>
    <p:extLst>
      <p:ext uri="{BB962C8B-B14F-4D97-AF65-F5344CB8AC3E}">
        <p14:creationId xmlns:p14="http://schemas.microsoft.com/office/powerpoint/2010/main" val="1378579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5</a:t>
            </a:fld>
            <a:endParaRPr lang="en-US" dirty="0"/>
          </a:p>
        </p:txBody>
      </p:sp>
    </p:spTree>
    <p:extLst>
      <p:ext uri="{BB962C8B-B14F-4D97-AF65-F5344CB8AC3E}">
        <p14:creationId xmlns:p14="http://schemas.microsoft.com/office/powerpoint/2010/main" val="2059383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6</a:t>
            </a:fld>
            <a:endParaRPr lang="en-US" dirty="0"/>
          </a:p>
        </p:txBody>
      </p:sp>
    </p:spTree>
    <p:extLst>
      <p:ext uri="{BB962C8B-B14F-4D97-AF65-F5344CB8AC3E}">
        <p14:creationId xmlns:p14="http://schemas.microsoft.com/office/powerpoint/2010/main" val="854363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7</a:t>
            </a:fld>
            <a:endParaRPr lang="en-US" dirty="0"/>
          </a:p>
        </p:txBody>
      </p:sp>
    </p:spTree>
    <p:extLst>
      <p:ext uri="{BB962C8B-B14F-4D97-AF65-F5344CB8AC3E}">
        <p14:creationId xmlns:p14="http://schemas.microsoft.com/office/powerpoint/2010/main" val="30604829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8</a:t>
            </a:fld>
            <a:endParaRPr lang="en-US" dirty="0"/>
          </a:p>
        </p:txBody>
      </p:sp>
    </p:spTree>
    <p:extLst>
      <p:ext uri="{BB962C8B-B14F-4D97-AF65-F5344CB8AC3E}">
        <p14:creationId xmlns:p14="http://schemas.microsoft.com/office/powerpoint/2010/main" val="29594278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9</a:t>
            </a:fld>
            <a:endParaRPr lang="en-US" dirty="0"/>
          </a:p>
        </p:txBody>
      </p:sp>
    </p:spTree>
    <p:extLst>
      <p:ext uri="{BB962C8B-B14F-4D97-AF65-F5344CB8AC3E}">
        <p14:creationId xmlns:p14="http://schemas.microsoft.com/office/powerpoint/2010/main" val="2412830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10</a:t>
            </a:fld>
            <a:endParaRPr lang="en-US" dirty="0"/>
          </a:p>
        </p:txBody>
      </p:sp>
    </p:spTree>
    <p:extLst>
      <p:ext uri="{BB962C8B-B14F-4D97-AF65-F5344CB8AC3E}">
        <p14:creationId xmlns:p14="http://schemas.microsoft.com/office/powerpoint/2010/main" val="1311224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2743200"/>
            <a:ext cx="8305800" cy="3543571"/>
          </a:xfrm>
        </p:spPr>
        <p:txBody>
          <a:bodyPr/>
          <a:lstStyle>
            <a:lvl1pPr marL="137160" indent="0">
              <a:buNone/>
              <a:defRPr>
                <a:solidFill>
                  <a:schemeClr val="bg2">
                    <a:lumMod val="50000"/>
                  </a:schemeClr>
                </a:solidFill>
              </a:defRPr>
            </a:lvl1pPr>
            <a:lvl2pPr eaLnBrk="1" latinLnBrk="0" hangingPunct="1">
              <a:defRPr>
                <a:solidFill>
                  <a:schemeClr val="bg2">
                    <a:lumMod val="50000"/>
                  </a:schemeClr>
                </a:solidFill>
                <a:effectLst/>
              </a:defRPr>
            </a:lvl2pPr>
            <a:lvl3pPr eaLnBrk="1" latinLnBrk="0" hangingPunct="1">
              <a:defRPr>
                <a:solidFill>
                  <a:schemeClr val="bg2">
                    <a:lumMod val="50000"/>
                  </a:schemeClr>
                </a:solidFill>
                <a:effectLst/>
              </a:defRPr>
            </a:lvl3pPr>
            <a:lvl4pPr eaLnBrk="1" latinLnBrk="0" hangingPunct="1">
              <a:defRPr>
                <a:solidFill>
                  <a:schemeClr val="bg2">
                    <a:lumMod val="50000"/>
                  </a:schemeClr>
                </a:solidFill>
                <a:effectLst/>
              </a:defRPr>
            </a:lvl4pPr>
            <a:lvl5pPr eaLnBrk="1" latinLnBrk="0" hangingPunct="1">
              <a:defRPr>
                <a:solidFill>
                  <a:schemeClr val="bg2">
                    <a:lumMod val="50000"/>
                  </a:schemeClr>
                </a:solidFill>
                <a:effectLst/>
              </a:defRPr>
            </a:lvl5pPr>
          </a:lstStyle>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smtClean="0"/>
          </a:p>
          <a:p>
            <a:pPr lvl="0" eaLnBrk="1" latinLnBrk="0" hangingPunct="1"/>
            <a:endParaRPr lang="en-US" dirty="0" smtClean="0"/>
          </a:p>
        </p:txBody>
      </p:sp>
      <p:sp>
        <p:nvSpPr>
          <p:cNvPr id="6" name="Slide Number Placeholder 5"/>
          <p:cNvSpPr>
            <a:spLocks noGrp="1"/>
          </p:cNvSpPr>
          <p:nvPr>
            <p:ph type="sldNum" sz="quarter" idx="12"/>
          </p:nvPr>
        </p:nvSpPr>
        <p:spPr/>
        <p:txBody>
          <a:bodyPr/>
          <a:lstStyle/>
          <a:p>
            <a:fld id="{DA8F602D-23B5-4E58-B96A-140F9B67444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9" name="Slide Number Placeholder 28"/>
          <p:cNvSpPr>
            <a:spLocks noGrp="1"/>
          </p:cNvSpPr>
          <p:nvPr>
            <p:ph type="sldNum" sz="quarter" idx="12"/>
          </p:nvPr>
        </p:nvSpPr>
        <p:spPr/>
        <p:txBody>
          <a:bodyPr/>
          <a:lstStyle/>
          <a:p>
            <a:fld id="{DA8F602D-23B5-4E58-B96A-140F9B674447}" type="slidenum">
              <a:rPr lang="en-US" smtClean="0"/>
              <a:pPr/>
              <a:t>‹#›</a:t>
            </a:fld>
            <a:endParaRPr lang="en-US" dirty="0"/>
          </a:p>
        </p:txBody>
      </p:sp>
      <p:sp>
        <p:nvSpPr>
          <p:cNvPr id="9" name="Subtitle 8"/>
          <p:cNvSpPr>
            <a:spLocks noGrp="1"/>
          </p:cNvSpPr>
          <p:nvPr>
            <p:ph type="subTitle" idx="1"/>
          </p:nvPr>
        </p:nvSpPr>
        <p:spPr>
          <a:xfrm>
            <a:off x="304800" y="3048000"/>
            <a:ext cx="8534400" cy="2438400"/>
          </a:xfrm>
        </p:spPr>
        <p:txBody>
          <a:bodyPr>
            <a:normAutofit/>
          </a:bodyPr>
          <a:lstStyle>
            <a:lvl1pPr marL="0" indent="0" algn="ctr">
              <a:buNone/>
              <a:defRPr sz="2800" b="0">
                <a:solidFill>
                  <a:schemeClr val="bg2">
                    <a:lumMod val="50000"/>
                  </a:schemeClr>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pic>
        <p:nvPicPr>
          <p:cNvPr id="11" name="Picture 10" descr="NACAC PPT Plain.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 y="146180"/>
            <a:ext cx="2514600" cy="909600"/>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743200"/>
            <a:ext cx="4038600" cy="3382963"/>
          </a:xfrm>
        </p:spPr>
        <p:txBody>
          <a:bodyPr/>
          <a:lstStyle>
            <a:lvl1pPr>
              <a:defRPr sz="2400">
                <a:solidFill>
                  <a:schemeClr val="bg2">
                    <a:lumMod val="50000"/>
                  </a:schemeClr>
                </a:solidFill>
                <a:effectLst/>
              </a:defRPr>
            </a:lvl1pPr>
            <a:lvl2pPr>
              <a:defRPr sz="2000">
                <a:solidFill>
                  <a:schemeClr val="bg2">
                    <a:lumMod val="50000"/>
                  </a:schemeClr>
                </a:solidFill>
              </a:defRPr>
            </a:lvl2pPr>
            <a:lvl3pPr>
              <a:defRPr sz="1800">
                <a:solidFill>
                  <a:schemeClr val="bg2">
                    <a:lumMod val="50000"/>
                  </a:schemeClr>
                </a:solidFill>
              </a:defRPr>
            </a:lvl3pPr>
            <a:lvl4pPr>
              <a:defRPr sz="1400">
                <a:solidFill>
                  <a:schemeClr val="bg2">
                    <a:lumMod val="50000"/>
                  </a:schemeClr>
                </a:solidFill>
              </a:defRPr>
            </a:lvl4pPr>
            <a:lvl5pPr>
              <a:defRPr sz="1400">
                <a:solidFill>
                  <a:schemeClr val="bg2">
                    <a:lumMod val="50000"/>
                  </a:schemeClr>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Content Placeholder 3"/>
          <p:cNvSpPr>
            <a:spLocks noGrp="1"/>
          </p:cNvSpPr>
          <p:nvPr>
            <p:ph sz="half" idx="2"/>
          </p:nvPr>
        </p:nvSpPr>
        <p:spPr>
          <a:xfrm>
            <a:off x="4648200" y="2743200"/>
            <a:ext cx="4038600" cy="3382963"/>
          </a:xfrm>
        </p:spPr>
        <p:txBody>
          <a:bodyPr/>
          <a:lstStyle>
            <a:lvl1pPr>
              <a:defRPr sz="2400">
                <a:solidFill>
                  <a:schemeClr val="bg2">
                    <a:lumMod val="50000"/>
                  </a:schemeClr>
                </a:solidFill>
                <a:effectLst/>
              </a:defRPr>
            </a:lvl1pPr>
            <a:lvl2pPr>
              <a:defRPr sz="2000">
                <a:solidFill>
                  <a:schemeClr val="bg2">
                    <a:lumMod val="50000"/>
                  </a:schemeClr>
                </a:solidFill>
              </a:defRPr>
            </a:lvl2pPr>
            <a:lvl3pPr>
              <a:defRPr sz="1800">
                <a:solidFill>
                  <a:schemeClr val="bg2">
                    <a:lumMod val="50000"/>
                  </a:schemeClr>
                </a:solidFill>
              </a:defRPr>
            </a:lvl3pPr>
            <a:lvl4pPr>
              <a:defRPr sz="1400">
                <a:solidFill>
                  <a:schemeClr val="bg2">
                    <a:lumMod val="50000"/>
                  </a:schemeClr>
                </a:solidFill>
              </a:defRPr>
            </a:lvl4pPr>
            <a:lvl5pPr>
              <a:defRPr sz="1400">
                <a:solidFill>
                  <a:schemeClr val="bg2">
                    <a:lumMod val="50000"/>
                  </a:schemeClr>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7" name="Slide Number Placeholder 6"/>
          <p:cNvSpPr>
            <a:spLocks noGrp="1"/>
          </p:cNvSpPr>
          <p:nvPr>
            <p:ph type="sldNum" sz="quarter" idx="12"/>
          </p:nvPr>
        </p:nvSpPr>
        <p:spPr>
          <a:xfrm>
            <a:off x="8305800" y="6416675"/>
            <a:ext cx="381000" cy="365125"/>
          </a:xfrm>
        </p:spPr>
        <p:txBody>
          <a:bodyPr/>
          <a:lstStyle/>
          <a:p>
            <a:fld id="{DA8F602D-23B5-4E58-B96A-140F9B674447}" type="slidenum">
              <a:rPr lang="en-US" smtClean="0"/>
              <a:pPr/>
              <a:t>‹#›</a:t>
            </a:fld>
            <a:endParaRPr lang="en-US" dirty="0"/>
          </a:p>
        </p:txBody>
      </p:sp>
      <p:pic>
        <p:nvPicPr>
          <p:cNvPr id="9" name="Picture 8" descr="NACAC PPT Plain.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228600"/>
            <a:ext cx="1828800" cy="661528"/>
          </a:xfrm>
          <a:prstGeom prst="rect">
            <a:avLst/>
          </a:prstGeom>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8488C4"/>
            </a:gs>
            <a:gs pos="90000">
              <a:schemeClr val="tx1"/>
            </a:gs>
            <a:gs pos="23000">
              <a:srgbClr val="D4DEFF"/>
            </a:gs>
          </a:gsLst>
          <a:lin ang="2700000" scaled="1"/>
          <a:tileRect/>
        </a:gradFill>
        <a:effectLst/>
      </p:bgPr>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533400" y="2743200"/>
            <a:ext cx="8229600" cy="3276600"/>
          </a:xfrm>
          <a:prstGeom prst="rect">
            <a:avLst/>
          </a:prstGeom>
        </p:spPr>
        <p:txBody>
          <a:bodyPr vert="horz">
            <a:normAutofit/>
            <a:scene3d>
              <a:camera prst="orthographicFront"/>
              <a:lightRig rig="flood" dir="t"/>
            </a:scene3d>
          </a:bodyPr>
          <a:lstStyle/>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p>
          <a:p>
            <a:pPr lvl="1" eaLnBrk="1" latinLnBrk="0" hangingPunct="1"/>
            <a:endParaRPr kumimoji="0" lang="en-US" dirty="0" smtClean="0"/>
          </a:p>
        </p:txBody>
      </p:sp>
      <p:sp>
        <p:nvSpPr>
          <p:cNvPr id="23" name="Slide Number Placeholder 22"/>
          <p:cNvSpPr>
            <a:spLocks noGrp="1"/>
          </p:cNvSpPr>
          <p:nvPr>
            <p:ph type="sldNum" sz="quarter" idx="4"/>
          </p:nvPr>
        </p:nvSpPr>
        <p:spPr>
          <a:xfrm>
            <a:off x="8382000" y="6416675"/>
            <a:ext cx="3048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8DCE106-81B6-48D1-8827-60104DABDB8E}"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Lst>
  <p:timing>
    <p:tnLst>
      <p:par>
        <p:cTn id="1" dur="indefinite" restart="never" nodeType="tmRoot"/>
      </p:par>
    </p:tnLst>
  </p:timing>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4400" b="1" kern="1200">
          <a:solidFill>
            <a:srgbClr val="FF6600"/>
          </a:solidFill>
          <a:effectLst>
            <a:outerShdw blurRad="38100" dist="38100" dir="2700000" algn="tl">
              <a:srgbClr val="000000">
                <a:alpha val="43137"/>
              </a:srgbClr>
            </a:outerShdw>
          </a:effectLst>
          <a:latin typeface="+mn-lt"/>
          <a:ea typeface="+mn-ea"/>
          <a:cs typeface="+mn-cs"/>
        </a:defRPr>
      </a:lvl1pPr>
      <a:lvl2pPr marL="868680" indent="-283464" algn="l" rtl="0" eaLnBrk="1" latinLnBrk="0" hangingPunct="1">
        <a:spcBef>
          <a:spcPct val="20000"/>
        </a:spcBef>
        <a:buClrTx/>
        <a:buSzPct val="80000"/>
        <a:buFont typeface="Wingdings" pitchFamily="2" charset="2"/>
        <a:buChar char="v"/>
        <a:defRPr kumimoji="0" sz="3000" kern="1200">
          <a:solidFill>
            <a:schemeClr val="bg2">
              <a:lumMod val="50000"/>
            </a:schemeClr>
          </a:solidFill>
          <a:effectLst/>
          <a:latin typeface="+mn-lt"/>
          <a:ea typeface="+mn-ea"/>
          <a:cs typeface="+mn-cs"/>
        </a:defRPr>
      </a:lvl2pPr>
      <a:lvl3pPr marL="1133856" indent="-228600" algn="l" rtl="0" eaLnBrk="1" latinLnBrk="0" hangingPunct="1">
        <a:spcBef>
          <a:spcPct val="20000"/>
        </a:spcBef>
        <a:buClr>
          <a:srgbClr val="FA6500"/>
        </a:buClr>
        <a:buSzPct val="95000"/>
        <a:buFont typeface="Wingdings" pitchFamily="2" charset="2"/>
        <a:buChar char="v"/>
        <a:defRPr kumimoji="0" sz="2400" kern="1200">
          <a:solidFill>
            <a:schemeClr val="bg2">
              <a:lumMod val="50000"/>
            </a:schemeClr>
          </a:solidFill>
          <a:effectLst/>
          <a:latin typeface="+mn-lt"/>
          <a:ea typeface="+mn-ea"/>
          <a:cs typeface="+mn-cs"/>
        </a:defRPr>
      </a:lvl3pPr>
      <a:lvl4pPr marL="1353312" indent="-182880" algn="l" rtl="0" eaLnBrk="1" latinLnBrk="0" hangingPunct="1">
        <a:spcBef>
          <a:spcPct val="20000"/>
        </a:spcBef>
        <a:buClr>
          <a:srgbClr val="FA6500"/>
        </a:buClr>
        <a:buSzPct val="100000"/>
        <a:buFont typeface="Wingdings" pitchFamily="2" charset="2"/>
        <a:buChar char="v"/>
        <a:defRPr kumimoji="0" sz="1800" kern="1200">
          <a:solidFill>
            <a:schemeClr val="bg2">
              <a:lumMod val="50000"/>
            </a:schemeClr>
          </a:solidFill>
          <a:effectLst/>
          <a:latin typeface="+mn-lt"/>
          <a:ea typeface="+mn-ea"/>
          <a:cs typeface="+mn-cs"/>
        </a:defRPr>
      </a:lvl4pPr>
      <a:lvl5pPr marL="1545336" indent="-182880" algn="l" rtl="0" eaLnBrk="1" latinLnBrk="0" hangingPunct="1">
        <a:spcBef>
          <a:spcPct val="20000"/>
        </a:spcBef>
        <a:buClr>
          <a:srgbClr val="FA6500"/>
        </a:buClr>
        <a:buFont typeface="Wingdings" pitchFamily="2" charset="2"/>
        <a:buChar char="v"/>
        <a:defRPr kumimoji="0" sz="1400" kern="1200">
          <a:solidFill>
            <a:schemeClr val="bg2">
              <a:lumMod val="50000"/>
            </a:schemeClr>
          </a:solidFill>
          <a:effectLst/>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A8F602D-23B5-4E58-B96A-140F9B674447}" type="slidenum">
              <a:rPr lang="en-US" smtClean="0"/>
              <a:pPr/>
              <a:t>1</a:t>
            </a:fld>
            <a:endParaRPr lang="en-US" dirty="0"/>
          </a:p>
        </p:txBody>
      </p:sp>
      <p:pic>
        <p:nvPicPr>
          <p:cNvPr id="4" name="Picture 3" descr="NACAC PPT Plai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24882"/>
            <a:ext cx="8175262" cy="2957218"/>
          </a:xfrm>
          <a:prstGeom prst="rect">
            <a:avLst/>
          </a:prstGeom>
        </p:spPr>
      </p:pic>
      <p:sp>
        <p:nvSpPr>
          <p:cNvPr id="5" name="Subtitle 2"/>
          <p:cNvSpPr txBox="1">
            <a:spLocks/>
          </p:cNvSpPr>
          <p:nvPr/>
        </p:nvSpPr>
        <p:spPr>
          <a:xfrm>
            <a:off x="315731" y="4648200"/>
            <a:ext cx="8523469" cy="1371600"/>
          </a:xfrm>
          <a:prstGeom prst="rect">
            <a:avLst/>
          </a:prstGeom>
        </p:spPr>
        <p:txBody>
          <a:bodyPr vert="horz">
            <a:noAutofit/>
            <a:scene3d>
              <a:camera prst="orthographicFront"/>
              <a:lightRig rig="flood" dir="t"/>
            </a:scene3d>
          </a:bodyPr>
          <a:lstStyle>
            <a:lvl1pPr marL="137160" indent="0" algn="l" rtl="0" eaLnBrk="1" latinLnBrk="0" hangingPunct="1">
              <a:spcBef>
                <a:spcPct val="20000"/>
              </a:spcBef>
              <a:buClr>
                <a:schemeClr val="tx1">
                  <a:shade val="95000"/>
                </a:schemeClr>
              </a:buClr>
              <a:buSzPct val="65000"/>
              <a:buFont typeface="Wingdings 2"/>
              <a:buNone/>
              <a:defRPr kumimoji="0" sz="4400" b="1" kern="1200">
                <a:solidFill>
                  <a:schemeClr val="bg2">
                    <a:lumMod val="50000"/>
                  </a:schemeClr>
                </a:solidFill>
                <a:effectLst>
                  <a:outerShdw blurRad="38100" dist="38100" dir="2700000" algn="tl">
                    <a:srgbClr val="000000">
                      <a:alpha val="43137"/>
                    </a:srgbClr>
                  </a:outerShdw>
                </a:effectLst>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3000" kern="1200">
                <a:solidFill>
                  <a:schemeClr val="bg2">
                    <a:lumMod val="50000"/>
                  </a:schemeClr>
                </a:solidFill>
                <a:effectLst/>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400" kern="1200">
                <a:solidFill>
                  <a:schemeClr val="bg2">
                    <a:lumMod val="50000"/>
                  </a:schemeClr>
                </a:solidFill>
                <a:effectLst/>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1800" kern="1200">
                <a:solidFill>
                  <a:schemeClr val="bg2">
                    <a:lumMod val="50000"/>
                  </a:schemeClr>
                </a:solidFill>
                <a:effectLst/>
                <a:latin typeface="+mn-lt"/>
                <a:ea typeface="+mn-ea"/>
                <a:cs typeface="+mn-cs"/>
              </a:defRPr>
            </a:lvl4pPr>
            <a:lvl5pPr marL="1545336" indent="-182880" algn="l" rtl="0" eaLnBrk="1" latinLnBrk="0" hangingPunct="1">
              <a:spcBef>
                <a:spcPct val="20000"/>
              </a:spcBef>
              <a:buClr>
                <a:schemeClr val="tx1"/>
              </a:buClr>
              <a:buFont typeface="Wingdings 2"/>
              <a:buChar char=""/>
              <a:defRPr kumimoji="0" sz="1400" kern="1200">
                <a:solidFill>
                  <a:schemeClr val="bg2">
                    <a:lumMod val="50000"/>
                  </a:schemeClr>
                </a:solidFill>
                <a:effectLst/>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algn="ctr"/>
            <a:r>
              <a:rPr lang="en-US" sz="4000" b="0" dirty="0" smtClean="0">
                <a:effectLst/>
                <a:latin typeface="Copperplate Gothic Bold" pitchFamily="34" charset="0"/>
              </a:rPr>
              <a:t>Illinois Admission </a:t>
            </a:r>
          </a:p>
          <a:p>
            <a:pPr algn="ctr"/>
            <a:r>
              <a:rPr lang="en-US" sz="4000" b="0" dirty="0" smtClean="0">
                <a:effectLst/>
                <a:latin typeface="Copperplate Gothic Bold" pitchFamily="34" charset="0"/>
              </a:rPr>
              <a:t>Practices Committee</a:t>
            </a:r>
            <a:endParaRPr lang="en-US" sz="2600" dirty="0">
              <a:latin typeface="Constantia" pitchFamily="18" charset="0"/>
            </a:endParaRPr>
          </a:p>
        </p:txBody>
      </p:sp>
      <p:sp>
        <p:nvSpPr>
          <p:cNvPr id="6" name="Rounded Rectangle 5"/>
          <p:cNvSpPr/>
          <p:nvPr/>
        </p:nvSpPr>
        <p:spPr>
          <a:xfrm>
            <a:off x="160020" y="1905000"/>
            <a:ext cx="8747760" cy="22098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7" name="Content Placeholder 1"/>
          <p:cNvSpPr txBox="1">
            <a:spLocks/>
          </p:cNvSpPr>
          <p:nvPr/>
        </p:nvSpPr>
        <p:spPr>
          <a:xfrm>
            <a:off x="315731" y="2286000"/>
            <a:ext cx="8305800" cy="1752600"/>
          </a:xfrm>
          <a:prstGeom prst="rect">
            <a:avLst/>
          </a:prstGeom>
        </p:spPr>
        <p:txBody>
          <a:bodyPr vert="horz">
            <a:normAutofit lnSpcReduction="10000"/>
            <a:scene3d>
              <a:camera prst="orthographicFront"/>
              <a:lightRig rig="flood" dir="t"/>
            </a:scene3d>
          </a:bodyPr>
          <a:lstStyle>
            <a:lvl1pPr marL="137160" indent="0" algn="l" rtl="0" eaLnBrk="1" latinLnBrk="0" hangingPunct="1">
              <a:spcBef>
                <a:spcPct val="20000"/>
              </a:spcBef>
              <a:buClr>
                <a:schemeClr val="tx1">
                  <a:shade val="95000"/>
                </a:schemeClr>
              </a:buClr>
              <a:buSzPct val="65000"/>
              <a:buFont typeface="Wingdings 2"/>
              <a:buNone/>
              <a:defRPr kumimoji="0" sz="4400" b="1" kern="1200">
                <a:solidFill>
                  <a:schemeClr val="bg2">
                    <a:lumMod val="50000"/>
                  </a:schemeClr>
                </a:solidFill>
                <a:effectLst>
                  <a:outerShdw blurRad="38100" dist="38100" dir="2700000" algn="tl">
                    <a:srgbClr val="000000">
                      <a:alpha val="43137"/>
                    </a:srgbClr>
                  </a:outerShdw>
                </a:effectLst>
                <a:latin typeface="+mn-lt"/>
                <a:ea typeface="+mn-ea"/>
                <a:cs typeface="+mn-cs"/>
              </a:defRPr>
            </a:lvl1pPr>
            <a:lvl2pPr marL="868680" indent="-283464" algn="l" rtl="0" eaLnBrk="1" latinLnBrk="0" hangingPunct="1">
              <a:spcBef>
                <a:spcPct val="20000"/>
              </a:spcBef>
              <a:buClrTx/>
              <a:buSzPct val="80000"/>
              <a:buFont typeface="Wingdings" pitchFamily="2" charset="2"/>
              <a:buChar char="v"/>
              <a:defRPr kumimoji="0" sz="3000" kern="1200">
                <a:solidFill>
                  <a:schemeClr val="bg2">
                    <a:lumMod val="50000"/>
                  </a:schemeClr>
                </a:solidFill>
                <a:effectLst/>
                <a:latin typeface="+mn-lt"/>
                <a:ea typeface="+mn-ea"/>
                <a:cs typeface="+mn-cs"/>
              </a:defRPr>
            </a:lvl2pPr>
            <a:lvl3pPr marL="1133856" indent="-228600" algn="l" rtl="0" eaLnBrk="1" latinLnBrk="0" hangingPunct="1">
              <a:spcBef>
                <a:spcPct val="20000"/>
              </a:spcBef>
              <a:buClr>
                <a:srgbClr val="FA6500"/>
              </a:buClr>
              <a:buSzPct val="95000"/>
              <a:buFont typeface="Wingdings" pitchFamily="2" charset="2"/>
              <a:buChar char="v"/>
              <a:defRPr kumimoji="0" sz="2400" kern="1200">
                <a:solidFill>
                  <a:schemeClr val="bg2">
                    <a:lumMod val="50000"/>
                  </a:schemeClr>
                </a:solidFill>
                <a:effectLst/>
                <a:latin typeface="+mn-lt"/>
                <a:ea typeface="+mn-ea"/>
                <a:cs typeface="+mn-cs"/>
              </a:defRPr>
            </a:lvl3pPr>
            <a:lvl4pPr marL="1353312" indent="-182880" algn="l" rtl="0" eaLnBrk="1" latinLnBrk="0" hangingPunct="1">
              <a:spcBef>
                <a:spcPct val="20000"/>
              </a:spcBef>
              <a:buClr>
                <a:srgbClr val="FA6500"/>
              </a:buClr>
              <a:buSzPct val="100000"/>
              <a:buFont typeface="Wingdings" pitchFamily="2" charset="2"/>
              <a:buChar char="v"/>
              <a:defRPr kumimoji="0" sz="1800" kern="1200">
                <a:solidFill>
                  <a:schemeClr val="bg2">
                    <a:lumMod val="50000"/>
                  </a:schemeClr>
                </a:solidFill>
                <a:effectLst/>
                <a:latin typeface="+mn-lt"/>
                <a:ea typeface="+mn-ea"/>
                <a:cs typeface="+mn-cs"/>
              </a:defRPr>
            </a:lvl4pPr>
            <a:lvl5pPr marL="1545336" indent="-182880" algn="l" rtl="0" eaLnBrk="1" latinLnBrk="0" hangingPunct="1">
              <a:spcBef>
                <a:spcPct val="20000"/>
              </a:spcBef>
              <a:buClr>
                <a:srgbClr val="FA6500"/>
              </a:buClr>
              <a:buFont typeface="Wingdings" pitchFamily="2" charset="2"/>
              <a:buChar char="v"/>
              <a:defRPr kumimoji="0" sz="1400" kern="1200">
                <a:solidFill>
                  <a:schemeClr val="bg2">
                    <a:lumMod val="50000"/>
                  </a:schemeClr>
                </a:solidFill>
                <a:effectLst/>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algn="ctr"/>
            <a:r>
              <a:rPr lang="en-US" sz="4000" dirty="0" smtClean="0">
                <a:latin typeface="Copperplate Gothic Bold" pitchFamily="34" charset="0"/>
              </a:rPr>
              <a:t>Statement of Principles </a:t>
            </a:r>
            <a:br>
              <a:rPr lang="en-US" sz="4000" dirty="0" smtClean="0">
                <a:latin typeface="Copperplate Gothic Bold" pitchFamily="34" charset="0"/>
              </a:rPr>
            </a:br>
            <a:r>
              <a:rPr lang="en-US" sz="4000" dirty="0" smtClean="0">
                <a:latin typeface="Copperplate Gothic Bold" pitchFamily="34" charset="0"/>
              </a:rPr>
              <a:t>of Good Practice</a:t>
            </a:r>
          </a:p>
          <a:p>
            <a:pPr algn="ctr"/>
            <a:r>
              <a:rPr lang="en-US" sz="3000" i="1" dirty="0" smtClean="0">
                <a:latin typeface="Copperplate Gothic Bold" pitchFamily="34" charset="0"/>
              </a:rPr>
              <a:t>(SPGP)</a:t>
            </a:r>
            <a:endParaRPr lang="en-US" sz="3000" i="1" dirty="0"/>
          </a:p>
        </p:txBody>
      </p:sp>
    </p:spTree>
    <p:extLst>
      <p:ext uri="{BB962C8B-B14F-4D97-AF65-F5344CB8AC3E}">
        <p14:creationId xmlns:p14="http://schemas.microsoft.com/office/powerpoint/2010/main" val="3752977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6300" y="2209800"/>
            <a:ext cx="7391400" cy="3810000"/>
          </a:xfrm>
        </p:spPr>
        <p:txBody>
          <a:bodyPr>
            <a:normAutofit/>
          </a:bodyPr>
          <a:lstStyle/>
          <a:p>
            <a:r>
              <a:rPr lang="en-US" sz="2400" dirty="0" smtClean="0"/>
              <a:t>Visit NACAC </a:t>
            </a:r>
            <a:r>
              <a:rPr lang="en-US" sz="2400" dirty="0"/>
              <a:t>website, click on the appropriate </a:t>
            </a:r>
            <a:r>
              <a:rPr lang="en-US" sz="2400" dirty="0" smtClean="0"/>
              <a:t>group and forms are listed on the bottom right:</a:t>
            </a:r>
            <a:endParaRPr lang="en-US" sz="2400" dirty="0"/>
          </a:p>
          <a:p>
            <a:endParaRPr lang="en-US" sz="2200" dirty="0" smtClean="0">
              <a:effectLst/>
            </a:endParaRPr>
          </a:p>
          <a:p>
            <a:pPr marL="480060" indent="-342900">
              <a:buClr>
                <a:srgbClr val="FA6500"/>
              </a:buClr>
              <a:buFont typeface="Wingdings" pitchFamily="2" charset="2"/>
              <a:buChar char="v"/>
            </a:pPr>
            <a:r>
              <a:rPr lang="en-US" sz="2200" dirty="0" smtClean="0">
                <a:effectLst/>
              </a:rPr>
              <a:t>Students &amp; Parents </a:t>
            </a:r>
            <a:r>
              <a:rPr lang="en-US" sz="2200" b="0" dirty="0">
                <a:effectLst/>
              </a:rPr>
              <a:t>– in the </a:t>
            </a:r>
            <a:r>
              <a:rPr lang="en-US" sz="2200" b="0" dirty="0" smtClean="0">
                <a:effectLst/>
              </a:rPr>
              <a:t>“NACAC Resources” menu </a:t>
            </a:r>
          </a:p>
          <a:p>
            <a:pPr marL="480060" indent="-342900">
              <a:buClr>
                <a:srgbClr val="FA6500"/>
              </a:buClr>
              <a:buFont typeface="Wingdings" pitchFamily="2" charset="2"/>
              <a:buChar char="v"/>
            </a:pPr>
            <a:endParaRPr lang="en-US" sz="2200" b="0" dirty="0" smtClean="0">
              <a:effectLst/>
            </a:endParaRPr>
          </a:p>
          <a:p>
            <a:pPr marL="480060" indent="-342900">
              <a:buClr>
                <a:srgbClr val="FA6500"/>
              </a:buClr>
              <a:buFont typeface="Wingdings" pitchFamily="2" charset="2"/>
              <a:buChar char="v"/>
            </a:pPr>
            <a:r>
              <a:rPr lang="en-US" sz="2200" dirty="0" smtClean="0">
                <a:effectLst/>
              </a:rPr>
              <a:t>Counseling Professionals</a:t>
            </a:r>
            <a:r>
              <a:rPr lang="en-US" sz="2200" b="0" dirty="0">
                <a:effectLst/>
              </a:rPr>
              <a:t> – in the </a:t>
            </a:r>
            <a:r>
              <a:rPr lang="en-US" sz="2200" b="0" dirty="0" smtClean="0">
                <a:effectLst/>
              </a:rPr>
              <a:t>“Important Documents” </a:t>
            </a:r>
            <a:r>
              <a:rPr lang="en-US" sz="2200" b="0" dirty="0">
                <a:effectLst/>
              </a:rPr>
              <a:t>menu </a:t>
            </a:r>
            <a:r>
              <a:rPr lang="en-US" sz="2200" b="0" dirty="0" smtClean="0">
                <a:effectLst/>
              </a:rPr>
              <a:t>centered at the bottom of the page</a:t>
            </a:r>
            <a:endParaRPr lang="en-US" sz="2200" dirty="0" smtClean="0">
              <a:effectLst/>
            </a:endParaRPr>
          </a:p>
          <a:p>
            <a:pPr>
              <a:buClr>
                <a:srgbClr val="FA6500"/>
              </a:buClr>
            </a:pPr>
            <a:endParaRPr lang="en-US" sz="2200" b="0" dirty="0" smtClean="0">
              <a:effectLst/>
            </a:endParaRPr>
          </a:p>
          <a:p>
            <a:pPr marL="480060" indent="-342900">
              <a:buClr>
                <a:srgbClr val="FA6500"/>
              </a:buClr>
              <a:buFont typeface="Wingdings" pitchFamily="2" charset="2"/>
              <a:buChar char="v"/>
            </a:pPr>
            <a:r>
              <a:rPr lang="en-US" sz="2200" dirty="0" smtClean="0">
                <a:effectLst/>
              </a:rPr>
              <a:t>Admission Professionals </a:t>
            </a:r>
            <a:r>
              <a:rPr lang="en-US" sz="2200" b="0" dirty="0" smtClean="0">
                <a:effectLst/>
              </a:rPr>
              <a:t>– in the “Important Links” menu</a:t>
            </a:r>
            <a:endParaRPr lang="en-US" dirty="0"/>
          </a:p>
        </p:txBody>
      </p:sp>
      <p:sp>
        <p:nvSpPr>
          <p:cNvPr id="5" name="Slide Number Placeholder 4"/>
          <p:cNvSpPr>
            <a:spLocks noGrp="1"/>
          </p:cNvSpPr>
          <p:nvPr>
            <p:ph type="sldNum" sz="quarter" idx="12"/>
          </p:nvPr>
        </p:nvSpPr>
        <p:spPr/>
        <p:txBody>
          <a:bodyPr/>
          <a:lstStyle/>
          <a:p>
            <a:fld id="{DA8F602D-23B5-4E58-B96A-140F9B674447}" type="slidenum">
              <a:rPr lang="en-US" smtClean="0"/>
              <a:pPr/>
              <a:t>10</a:t>
            </a:fld>
            <a:endParaRPr lang="en-US" dirty="0"/>
          </a:p>
        </p:txBody>
      </p:sp>
      <p:sp>
        <p:nvSpPr>
          <p:cNvPr id="7" name="Rounded Rectangle 6"/>
          <p:cNvSpPr/>
          <p:nvPr/>
        </p:nvSpPr>
        <p:spPr>
          <a:xfrm>
            <a:off x="198120" y="685800"/>
            <a:ext cx="8747760" cy="13716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800" dirty="0" smtClean="0">
              <a:solidFill>
                <a:schemeClr val="bg2">
                  <a:lumMod val="50000"/>
                </a:schemeClr>
              </a:solidFill>
              <a:latin typeface="Copperplate Gothic Bold" pitchFamily="34" charset="0"/>
            </a:endParaRPr>
          </a:p>
        </p:txBody>
      </p:sp>
      <p:sp>
        <p:nvSpPr>
          <p:cNvPr id="8" name="Title 1"/>
          <p:cNvSpPr txBox="1">
            <a:spLocks/>
          </p:cNvSpPr>
          <p:nvPr/>
        </p:nvSpPr>
        <p:spPr>
          <a:xfrm>
            <a:off x="533400" y="838200"/>
            <a:ext cx="8077200" cy="1143000"/>
          </a:xfrm>
          <a:prstGeom prst="rect">
            <a:avLst/>
          </a:prstGeom>
        </p:spPr>
        <p:txBody>
          <a:bodyPr>
            <a:no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3600" smtClean="0">
                <a:solidFill>
                  <a:schemeClr val="bg2">
                    <a:lumMod val="50000"/>
                  </a:schemeClr>
                </a:solidFill>
                <a:latin typeface="Copperplate Gothic Bold" pitchFamily="34" charset="0"/>
              </a:rPr>
              <a:t>Process for Filing Complaints</a:t>
            </a:r>
            <a:endParaRPr lang="en-US" sz="3600" dirty="0">
              <a:solidFill>
                <a:schemeClr val="bg2">
                  <a:lumMod val="50000"/>
                </a:schemeClr>
              </a:solidFill>
              <a:latin typeface="Copperplate Gothic Bold" pitchFamily="34" charset="0"/>
            </a:endParaRPr>
          </a:p>
        </p:txBody>
      </p:sp>
    </p:spTree>
    <p:extLst>
      <p:ext uri="{BB962C8B-B14F-4D97-AF65-F5344CB8AC3E}">
        <p14:creationId xmlns:p14="http://schemas.microsoft.com/office/powerpoint/2010/main" val="4157134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752600"/>
            <a:ext cx="6553200" cy="3352800"/>
          </a:xfrm>
        </p:spPr>
        <p:txBody>
          <a:bodyPr>
            <a:normAutofit fontScale="85000" lnSpcReduction="20000"/>
          </a:bodyPr>
          <a:lstStyle/>
          <a:p>
            <a:pPr marL="0" indent="0">
              <a:buNone/>
            </a:pPr>
            <a:r>
              <a:rPr lang="en-US" sz="3800" dirty="0" smtClean="0">
                <a:effectLst/>
              </a:rPr>
              <a:t>Basic Information to Include:</a:t>
            </a:r>
          </a:p>
          <a:p>
            <a:r>
              <a:rPr lang="en-US" sz="2000" b="0" dirty="0" smtClean="0">
                <a:effectLst/>
              </a:rPr>
              <a:t>Name of Institution where alleged violation occurred</a:t>
            </a:r>
          </a:p>
          <a:p>
            <a:r>
              <a:rPr lang="en-US" sz="2000" b="0" dirty="0" smtClean="0">
                <a:effectLst/>
              </a:rPr>
              <a:t>Nature of the violation</a:t>
            </a:r>
          </a:p>
          <a:p>
            <a:pPr marL="0" indent="0">
              <a:buNone/>
            </a:pPr>
            <a:endParaRPr lang="en-US" sz="1200" b="0" dirty="0" smtClean="0">
              <a:effectLst/>
            </a:endParaRPr>
          </a:p>
          <a:p>
            <a:pPr marL="0" indent="0">
              <a:buNone/>
            </a:pPr>
            <a:r>
              <a:rPr lang="en-US" sz="3800" dirty="0" smtClean="0">
                <a:effectLst/>
              </a:rPr>
              <a:t>Mail to:</a:t>
            </a:r>
          </a:p>
          <a:p>
            <a:r>
              <a:rPr lang="en-US" sz="2000" b="0" dirty="0">
                <a:effectLst/>
              </a:rPr>
              <a:t>Chair </a:t>
            </a:r>
            <a:r>
              <a:rPr lang="en-US" sz="2000" b="0" dirty="0" smtClean="0">
                <a:effectLst/>
              </a:rPr>
              <a:t>or </a:t>
            </a:r>
            <a:r>
              <a:rPr lang="en-US" sz="2000" b="0" dirty="0">
                <a:effectLst/>
              </a:rPr>
              <a:t>Co-Chairs of your Affiliate</a:t>
            </a:r>
          </a:p>
          <a:p>
            <a:r>
              <a:rPr lang="en-US" sz="2000" b="0" dirty="0" smtClean="0">
                <a:effectLst/>
              </a:rPr>
              <a:t>Include supporting documentation for your claim</a:t>
            </a:r>
          </a:p>
          <a:p>
            <a:endParaRPr lang="en-US" sz="1200" b="0" dirty="0" smtClean="0">
              <a:effectLst/>
            </a:endParaRPr>
          </a:p>
          <a:p>
            <a:pPr marL="0" indent="0">
              <a:buNone/>
            </a:pPr>
            <a:r>
              <a:rPr lang="en-US" sz="3800" dirty="0" smtClean="0">
                <a:effectLst/>
              </a:rPr>
              <a:t>Remember:</a:t>
            </a:r>
          </a:p>
          <a:p>
            <a:r>
              <a:rPr lang="en-US" sz="2000" b="0" dirty="0" smtClean="0">
                <a:effectLst/>
              </a:rPr>
              <a:t>Names and contact information remain confidential</a:t>
            </a:r>
          </a:p>
        </p:txBody>
      </p:sp>
      <p:sp>
        <p:nvSpPr>
          <p:cNvPr id="5" name="Slide Number Placeholder 4"/>
          <p:cNvSpPr>
            <a:spLocks noGrp="1"/>
          </p:cNvSpPr>
          <p:nvPr>
            <p:ph type="sldNum" sz="quarter" idx="12"/>
          </p:nvPr>
        </p:nvSpPr>
        <p:spPr/>
        <p:txBody>
          <a:bodyPr/>
          <a:lstStyle/>
          <a:p>
            <a:fld id="{DA8F602D-23B5-4E58-B96A-140F9B674447}" type="slidenum">
              <a:rPr lang="en-US" smtClean="0"/>
              <a:pPr/>
              <a:t>11</a:t>
            </a:fld>
            <a:endParaRPr lang="en-US" dirty="0"/>
          </a:p>
        </p:txBody>
      </p:sp>
      <p:grpSp>
        <p:nvGrpSpPr>
          <p:cNvPr id="7" name="Group 6"/>
          <p:cNvGrpSpPr/>
          <p:nvPr/>
        </p:nvGrpSpPr>
        <p:grpSpPr>
          <a:xfrm>
            <a:off x="209940" y="381000"/>
            <a:ext cx="5047860" cy="990600"/>
            <a:chOff x="209940" y="381000"/>
            <a:chExt cx="4031480" cy="990600"/>
          </a:xfrm>
        </p:grpSpPr>
        <p:sp>
          <p:nvSpPr>
            <p:cNvPr id="8" name="Rounded Rectangle 7"/>
            <p:cNvSpPr/>
            <p:nvPr/>
          </p:nvSpPr>
          <p:spPr>
            <a:xfrm>
              <a:off x="209940" y="381000"/>
              <a:ext cx="4031480" cy="8382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9"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bg2">
                      <a:lumMod val="50000"/>
                    </a:schemeClr>
                  </a:solidFill>
                  <a:latin typeface="Copperplate Gothic Bold" pitchFamily="34" charset="0"/>
                </a:rPr>
                <a:t>Process for Filing Complaints </a:t>
              </a:r>
              <a:endParaRPr lang="en-US" sz="2000" dirty="0">
                <a:solidFill>
                  <a:schemeClr val="bg2">
                    <a:lumMod val="50000"/>
                  </a:schemeClr>
                </a:solidFill>
                <a:latin typeface="Copperplate Gothic Bold" pitchFamily="34" charset="0"/>
              </a:endParaRPr>
            </a:p>
          </p:txBody>
        </p:sp>
      </p:grpSp>
    </p:spTree>
    <p:extLst>
      <p:ext uri="{BB962C8B-B14F-4D97-AF65-F5344CB8AC3E}">
        <p14:creationId xmlns:p14="http://schemas.microsoft.com/office/powerpoint/2010/main" val="1483431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447800"/>
            <a:ext cx="8001000" cy="4800600"/>
          </a:xfrm>
        </p:spPr>
        <p:txBody>
          <a:bodyPr>
            <a:normAutofit/>
          </a:bodyPr>
          <a:lstStyle/>
          <a:p>
            <a:pPr marL="0" indent="0">
              <a:buNone/>
            </a:pPr>
            <a:r>
              <a:rPr lang="en-US" sz="4000" dirty="0" smtClean="0">
                <a:effectLst/>
              </a:rPr>
              <a:t>What Happens Next:</a:t>
            </a:r>
          </a:p>
          <a:p>
            <a:r>
              <a:rPr lang="en-US" sz="2200" b="0" dirty="0" smtClean="0">
                <a:effectLst/>
              </a:rPr>
              <a:t>The affiliate AP Chair will </a:t>
            </a:r>
            <a:r>
              <a:rPr lang="en-US" sz="2200" b="0" dirty="0">
                <a:effectLst/>
              </a:rPr>
              <a:t>acknowledge </a:t>
            </a:r>
            <a:r>
              <a:rPr lang="en-US" sz="2200" b="0" dirty="0" smtClean="0">
                <a:effectLst/>
              </a:rPr>
              <a:t>receipt and check the membership </a:t>
            </a:r>
            <a:r>
              <a:rPr lang="en-US" sz="2200" b="0" dirty="0">
                <a:effectLst/>
              </a:rPr>
              <a:t>status of the institution or individual </a:t>
            </a:r>
            <a:r>
              <a:rPr lang="en-US" sz="2200" b="0" dirty="0" smtClean="0">
                <a:effectLst/>
              </a:rPr>
              <a:t>whom </a:t>
            </a:r>
            <a:r>
              <a:rPr lang="en-US" sz="2200" b="0" dirty="0">
                <a:effectLst/>
              </a:rPr>
              <a:t>the allegation was filed against.</a:t>
            </a:r>
          </a:p>
          <a:p>
            <a:pPr marL="0" indent="0">
              <a:buNone/>
            </a:pPr>
            <a:endParaRPr lang="en-US" sz="2200" b="0" dirty="0">
              <a:effectLst/>
            </a:endParaRPr>
          </a:p>
          <a:p>
            <a:r>
              <a:rPr lang="en-US" sz="2200" b="0" dirty="0">
                <a:effectLst/>
              </a:rPr>
              <a:t>If the allegation is against a member of that affiliate, the Admission Practices Committee will begin researching the case</a:t>
            </a:r>
            <a:r>
              <a:rPr lang="en-US" sz="2200" b="0" dirty="0" smtClean="0">
                <a:effectLst/>
              </a:rPr>
              <a:t>.</a:t>
            </a:r>
          </a:p>
          <a:p>
            <a:endParaRPr lang="en-US" sz="2200" b="0" dirty="0">
              <a:effectLst/>
            </a:endParaRPr>
          </a:p>
          <a:p>
            <a:r>
              <a:rPr lang="en-US" sz="2200" b="0" dirty="0" smtClean="0">
                <a:effectLst/>
              </a:rPr>
              <a:t>The affiliate AP chair may contact the Dean/Director of the accused institution, by phone, to begin an inquiry.</a:t>
            </a:r>
            <a:endParaRPr lang="en-US" sz="2200" b="0" dirty="0">
              <a:effectLst/>
            </a:endParaRPr>
          </a:p>
          <a:p>
            <a:pPr marL="0" indent="0">
              <a:buNone/>
            </a:pPr>
            <a:endParaRPr lang="en-US" sz="2200" b="0" dirty="0">
              <a:effectLst/>
            </a:endParaRPr>
          </a:p>
          <a:p>
            <a:endParaRPr lang="en-US" sz="2000" dirty="0"/>
          </a:p>
        </p:txBody>
      </p:sp>
      <p:sp>
        <p:nvSpPr>
          <p:cNvPr id="5" name="Slide Number Placeholder 4"/>
          <p:cNvSpPr>
            <a:spLocks noGrp="1"/>
          </p:cNvSpPr>
          <p:nvPr>
            <p:ph type="sldNum" sz="quarter" idx="12"/>
          </p:nvPr>
        </p:nvSpPr>
        <p:spPr/>
        <p:txBody>
          <a:bodyPr/>
          <a:lstStyle/>
          <a:p>
            <a:fld id="{DA8F602D-23B5-4E58-B96A-140F9B674447}" type="slidenum">
              <a:rPr lang="en-US" smtClean="0"/>
              <a:pPr/>
              <a:t>12</a:t>
            </a:fld>
            <a:endParaRPr lang="en-US" dirty="0"/>
          </a:p>
        </p:txBody>
      </p:sp>
      <p:grpSp>
        <p:nvGrpSpPr>
          <p:cNvPr id="8" name="Group 7"/>
          <p:cNvGrpSpPr/>
          <p:nvPr/>
        </p:nvGrpSpPr>
        <p:grpSpPr>
          <a:xfrm>
            <a:off x="209940" y="381000"/>
            <a:ext cx="5047860" cy="990600"/>
            <a:chOff x="209940" y="381000"/>
            <a:chExt cx="4031480" cy="990600"/>
          </a:xfrm>
        </p:grpSpPr>
        <p:sp>
          <p:nvSpPr>
            <p:cNvPr id="9" name="Rounded Rectangle 8"/>
            <p:cNvSpPr/>
            <p:nvPr/>
          </p:nvSpPr>
          <p:spPr>
            <a:xfrm>
              <a:off x="209940" y="381000"/>
              <a:ext cx="4031480" cy="8382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10"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bg2">
                      <a:lumMod val="50000"/>
                    </a:schemeClr>
                  </a:solidFill>
                  <a:latin typeface="Copperplate Gothic Bold" pitchFamily="34" charset="0"/>
                </a:rPr>
                <a:t>Process for Filing Complaints </a:t>
              </a:r>
              <a:endParaRPr lang="en-US" sz="2000" dirty="0">
                <a:solidFill>
                  <a:schemeClr val="bg2">
                    <a:lumMod val="50000"/>
                  </a:schemeClr>
                </a:solidFill>
                <a:latin typeface="Copperplate Gothic Bold" pitchFamily="34" charset="0"/>
              </a:endParaRPr>
            </a:p>
          </p:txBody>
        </p:sp>
      </p:grpSp>
    </p:spTree>
    <p:extLst>
      <p:ext uri="{BB962C8B-B14F-4D97-AF65-F5344CB8AC3E}">
        <p14:creationId xmlns:p14="http://schemas.microsoft.com/office/powerpoint/2010/main" val="10158233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447800"/>
            <a:ext cx="8001000" cy="4800600"/>
          </a:xfrm>
        </p:spPr>
        <p:txBody>
          <a:bodyPr>
            <a:normAutofit/>
          </a:bodyPr>
          <a:lstStyle/>
          <a:p>
            <a:pPr marL="0" indent="0">
              <a:buNone/>
            </a:pPr>
            <a:r>
              <a:rPr lang="en-US" sz="4000" dirty="0" smtClean="0">
                <a:effectLst/>
              </a:rPr>
              <a:t>What Happens Next:</a:t>
            </a:r>
          </a:p>
          <a:p>
            <a:r>
              <a:rPr lang="en-US" sz="2200" b="0" dirty="0" smtClean="0">
                <a:effectLst/>
              </a:rPr>
              <a:t>If the allegation is against the member of another affiliate, the case will be forwarded to that affiliate’s Admission Practices Committee.</a:t>
            </a:r>
          </a:p>
          <a:p>
            <a:pPr marL="0" indent="0">
              <a:buNone/>
            </a:pPr>
            <a:endParaRPr lang="en-US" sz="2200" b="0" dirty="0" smtClean="0">
              <a:effectLst/>
            </a:endParaRPr>
          </a:p>
          <a:p>
            <a:r>
              <a:rPr lang="en-US" sz="2200" b="0" dirty="0" smtClean="0">
                <a:effectLst/>
              </a:rPr>
              <a:t>If the allegation is against an institution or individual who is not a member of an affiliate but a member of NACAC, the case will be referred to the National Admissions Practices Committee for handling.</a:t>
            </a:r>
          </a:p>
          <a:p>
            <a:pPr marL="0" indent="0">
              <a:buNone/>
            </a:pPr>
            <a:endParaRPr lang="en-US" sz="2200" b="0" dirty="0" smtClean="0">
              <a:effectLst/>
            </a:endParaRPr>
          </a:p>
          <a:p>
            <a:r>
              <a:rPr lang="en-US" sz="2200" b="0" dirty="0" smtClean="0">
                <a:effectLst/>
              </a:rPr>
              <a:t>If the allegation is made against a non-NACAC member, the Chief </a:t>
            </a:r>
            <a:r>
              <a:rPr lang="en-US" sz="2200" b="0" smtClean="0">
                <a:effectLst/>
              </a:rPr>
              <a:t>Executive Officer will </a:t>
            </a:r>
            <a:r>
              <a:rPr lang="en-US" sz="2200" b="0" dirty="0" smtClean="0">
                <a:effectLst/>
              </a:rPr>
              <a:t>handle the case.</a:t>
            </a:r>
          </a:p>
          <a:p>
            <a:endParaRPr lang="en-US" sz="2000" dirty="0"/>
          </a:p>
        </p:txBody>
      </p:sp>
      <p:sp>
        <p:nvSpPr>
          <p:cNvPr id="5" name="Slide Number Placeholder 4"/>
          <p:cNvSpPr>
            <a:spLocks noGrp="1"/>
          </p:cNvSpPr>
          <p:nvPr>
            <p:ph type="sldNum" sz="quarter" idx="12"/>
          </p:nvPr>
        </p:nvSpPr>
        <p:spPr/>
        <p:txBody>
          <a:bodyPr/>
          <a:lstStyle/>
          <a:p>
            <a:fld id="{DA8F602D-23B5-4E58-B96A-140F9B674447}" type="slidenum">
              <a:rPr lang="en-US" smtClean="0"/>
              <a:pPr/>
              <a:t>13</a:t>
            </a:fld>
            <a:endParaRPr lang="en-US" dirty="0"/>
          </a:p>
        </p:txBody>
      </p:sp>
      <p:grpSp>
        <p:nvGrpSpPr>
          <p:cNvPr id="8" name="Group 7"/>
          <p:cNvGrpSpPr/>
          <p:nvPr/>
        </p:nvGrpSpPr>
        <p:grpSpPr>
          <a:xfrm>
            <a:off x="209940" y="381000"/>
            <a:ext cx="5047860" cy="990600"/>
            <a:chOff x="209940" y="381000"/>
            <a:chExt cx="4031480" cy="990600"/>
          </a:xfrm>
        </p:grpSpPr>
        <p:sp>
          <p:nvSpPr>
            <p:cNvPr id="9" name="Rounded Rectangle 8"/>
            <p:cNvSpPr/>
            <p:nvPr/>
          </p:nvSpPr>
          <p:spPr>
            <a:xfrm>
              <a:off x="209940" y="381000"/>
              <a:ext cx="4031480" cy="8382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10"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bg2">
                      <a:lumMod val="50000"/>
                    </a:schemeClr>
                  </a:solidFill>
                  <a:latin typeface="Copperplate Gothic Bold" pitchFamily="34" charset="0"/>
                </a:rPr>
                <a:t>Process for Filing Complaints </a:t>
              </a:r>
              <a:endParaRPr lang="en-US" sz="2000" dirty="0">
                <a:solidFill>
                  <a:schemeClr val="bg2">
                    <a:lumMod val="50000"/>
                  </a:schemeClr>
                </a:solidFill>
                <a:latin typeface="Copperplate Gothic Bold" pitchFamily="34" charset="0"/>
              </a:endParaRPr>
            </a:p>
          </p:txBody>
        </p:sp>
      </p:grpSp>
    </p:spTree>
    <p:extLst>
      <p:ext uri="{BB962C8B-B14F-4D97-AF65-F5344CB8AC3E}">
        <p14:creationId xmlns:p14="http://schemas.microsoft.com/office/powerpoint/2010/main" val="10279919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71600"/>
            <a:ext cx="7391400" cy="5029200"/>
          </a:xfrm>
        </p:spPr>
        <p:txBody>
          <a:bodyPr>
            <a:normAutofit/>
          </a:bodyPr>
          <a:lstStyle/>
          <a:p>
            <a:pPr marL="0" indent="0">
              <a:buNone/>
            </a:pPr>
            <a:r>
              <a:rPr lang="en-US" sz="3400" dirty="0" smtClean="0">
                <a:effectLst/>
              </a:rPr>
              <a:t>How to Resolve a Case:</a:t>
            </a:r>
          </a:p>
          <a:p>
            <a:r>
              <a:rPr lang="en-US" sz="1800" b="0" dirty="0">
                <a:effectLst/>
              </a:rPr>
              <a:t>The vast majority of cases are resolved </a:t>
            </a:r>
            <a:r>
              <a:rPr lang="en-US" sz="1800" b="0" dirty="0" smtClean="0">
                <a:effectLst/>
              </a:rPr>
              <a:t>amicably </a:t>
            </a:r>
            <a:r>
              <a:rPr lang="en-US" sz="1800" b="0" dirty="0">
                <a:effectLst/>
              </a:rPr>
              <a:t>with a simple telephone call between an Admission Practices Committee Chair and a senior member of the office against which the allegation was made.  </a:t>
            </a:r>
            <a:endParaRPr lang="en-US" sz="1800" b="0" dirty="0" smtClean="0">
              <a:effectLst/>
            </a:endParaRPr>
          </a:p>
          <a:p>
            <a:endParaRPr lang="en-US" sz="1800" b="0" dirty="0">
              <a:effectLst/>
            </a:endParaRPr>
          </a:p>
          <a:p>
            <a:r>
              <a:rPr lang="en-US" sz="1800" b="0" dirty="0" smtClean="0">
                <a:effectLst/>
              </a:rPr>
              <a:t>In many cases </a:t>
            </a:r>
            <a:r>
              <a:rPr lang="en-US" sz="1800" b="0" dirty="0">
                <a:effectLst/>
              </a:rPr>
              <a:t>the office that was not in compliance </a:t>
            </a:r>
            <a:r>
              <a:rPr lang="en-US" sz="1800" b="0" dirty="0" smtClean="0">
                <a:effectLst/>
              </a:rPr>
              <a:t>remediates </a:t>
            </a:r>
            <a:r>
              <a:rPr lang="en-US" sz="1800" b="0" dirty="0">
                <a:effectLst/>
              </a:rPr>
              <a:t>the issue as soon as it is brought to their attention.  </a:t>
            </a:r>
          </a:p>
          <a:p>
            <a:pPr marL="0" indent="0">
              <a:buNone/>
            </a:pPr>
            <a:endParaRPr lang="en-US" sz="1800" b="0" dirty="0">
              <a:effectLst/>
            </a:endParaRPr>
          </a:p>
          <a:p>
            <a:r>
              <a:rPr lang="en-US" sz="1800" b="0" dirty="0" smtClean="0">
                <a:effectLst/>
              </a:rPr>
              <a:t>If a case cannot be resolved a the affiliate level, </a:t>
            </a:r>
            <a:r>
              <a:rPr lang="en-US" sz="1800" b="0" dirty="0">
                <a:effectLst/>
              </a:rPr>
              <a:t>the case is referred to the National Committee for consideration</a:t>
            </a:r>
            <a:r>
              <a:rPr lang="en-US" sz="1800" b="0" dirty="0" smtClean="0">
                <a:effectLst/>
              </a:rPr>
              <a:t>.</a:t>
            </a:r>
          </a:p>
          <a:p>
            <a:endParaRPr lang="en-US" sz="1800" b="0" dirty="0">
              <a:effectLst/>
            </a:endParaRPr>
          </a:p>
          <a:p>
            <a:r>
              <a:rPr lang="en-US" sz="1800" b="0" dirty="0">
                <a:effectLst/>
              </a:rPr>
              <a:t>Upon the resolution of the case, the necessary paperwork is filed with NACAC Headquarters and the person who filed the allegation is notified of the resolution.</a:t>
            </a:r>
          </a:p>
          <a:p>
            <a:endParaRPr lang="en-US" sz="1800" b="0" dirty="0">
              <a:effectLst/>
            </a:endParaRPr>
          </a:p>
        </p:txBody>
      </p:sp>
      <p:sp>
        <p:nvSpPr>
          <p:cNvPr id="5" name="Slide Number Placeholder 4"/>
          <p:cNvSpPr>
            <a:spLocks noGrp="1"/>
          </p:cNvSpPr>
          <p:nvPr>
            <p:ph type="sldNum" sz="quarter" idx="12"/>
          </p:nvPr>
        </p:nvSpPr>
        <p:spPr/>
        <p:txBody>
          <a:bodyPr/>
          <a:lstStyle/>
          <a:p>
            <a:fld id="{DA8F602D-23B5-4E58-B96A-140F9B674447}" type="slidenum">
              <a:rPr lang="en-US" smtClean="0"/>
              <a:pPr/>
              <a:t>14</a:t>
            </a:fld>
            <a:endParaRPr lang="en-US" dirty="0"/>
          </a:p>
        </p:txBody>
      </p:sp>
      <p:grpSp>
        <p:nvGrpSpPr>
          <p:cNvPr id="11" name="Group 10"/>
          <p:cNvGrpSpPr/>
          <p:nvPr/>
        </p:nvGrpSpPr>
        <p:grpSpPr>
          <a:xfrm>
            <a:off x="209940" y="381000"/>
            <a:ext cx="5047860" cy="990600"/>
            <a:chOff x="209940" y="381000"/>
            <a:chExt cx="4031480" cy="990600"/>
          </a:xfrm>
        </p:grpSpPr>
        <p:sp>
          <p:nvSpPr>
            <p:cNvPr id="12" name="Rounded Rectangle 11"/>
            <p:cNvSpPr/>
            <p:nvPr/>
          </p:nvSpPr>
          <p:spPr>
            <a:xfrm>
              <a:off x="209940" y="381000"/>
              <a:ext cx="4031480" cy="8382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13"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bg2">
                      <a:lumMod val="50000"/>
                    </a:schemeClr>
                  </a:solidFill>
                  <a:latin typeface="Copperplate Gothic Bold" pitchFamily="34" charset="0"/>
                </a:rPr>
                <a:t>Process for Filing Complaints </a:t>
              </a:r>
              <a:endParaRPr lang="en-US" sz="2000" dirty="0">
                <a:solidFill>
                  <a:schemeClr val="bg2">
                    <a:lumMod val="50000"/>
                  </a:schemeClr>
                </a:solidFill>
                <a:latin typeface="Copperplate Gothic Bold" pitchFamily="34" charset="0"/>
              </a:endParaRPr>
            </a:p>
          </p:txBody>
        </p:sp>
      </p:grpSp>
    </p:spTree>
    <p:extLst>
      <p:ext uri="{BB962C8B-B14F-4D97-AF65-F5344CB8AC3E}">
        <p14:creationId xmlns:p14="http://schemas.microsoft.com/office/powerpoint/2010/main" val="1348235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A8F602D-23B5-4E58-B96A-140F9B674447}" type="slidenum">
              <a:rPr lang="en-US" smtClean="0"/>
              <a:pPr/>
              <a:t>15</a:t>
            </a:fld>
            <a:endParaRPr lang="en-US" dirty="0"/>
          </a:p>
        </p:txBody>
      </p:sp>
      <p:sp>
        <p:nvSpPr>
          <p:cNvPr id="2" name="Subtitle 1"/>
          <p:cNvSpPr>
            <a:spLocks noGrp="1"/>
          </p:cNvSpPr>
          <p:nvPr>
            <p:ph type="subTitle" idx="1"/>
          </p:nvPr>
        </p:nvSpPr>
        <p:spPr>
          <a:xfrm>
            <a:off x="914400" y="2133600"/>
            <a:ext cx="7010400" cy="4419600"/>
          </a:xfrm>
        </p:spPr>
        <p:txBody>
          <a:bodyPr>
            <a:noAutofit/>
          </a:bodyPr>
          <a:lstStyle/>
          <a:p>
            <a:pPr marL="342900" indent="-342900" algn="l">
              <a:buClr>
                <a:srgbClr val="FF6600"/>
              </a:buClr>
              <a:buFont typeface="Wingdings" pitchFamily="2" charset="2"/>
              <a:buChar char="v"/>
            </a:pPr>
            <a:r>
              <a:rPr lang="en-US" sz="2200" dirty="0">
                <a:solidFill>
                  <a:schemeClr val="bg1"/>
                </a:solidFill>
              </a:rPr>
              <a:t>Complaints or cases over the past five years have fallen under the following areas within the </a:t>
            </a:r>
            <a:r>
              <a:rPr lang="en-US" sz="2200" dirty="0" smtClean="0">
                <a:solidFill>
                  <a:schemeClr val="bg1"/>
                </a:solidFill>
              </a:rPr>
              <a:t>SPGP:</a:t>
            </a:r>
          </a:p>
          <a:p>
            <a:pPr marL="800100" lvl="1" indent="-342900" algn="l">
              <a:buClr>
                <a:srgbClr val="FF6600"/>
              </a:buClr>
              <a:buFont typeface="Wingdings" pitchFamily="2" charset="2"/>
              <a:buChar char="Ø"/>
            </a:pPr>
            <a:r>
              <a:rPr lang="en-US" sz="2000" b="1" dirty="0" smtClean="0">
                <a:solidFill>
                  <a:schemeClr val="bg1"/>
                </a:solidFill>
              </a:rPr>
              <a:t>Asking </a:t>
            </a:r>
            <a:r>
              <a:rPr lang="en-US" sz="2000" b="1" dirty="0">
                <a:solidFill>
                  <a:schemeClr val="bg1"/>
                </a:solidFill>
              </a:rPr>
              <a:t>students to rank choices of </a:t>
            </a:r>
            <a:r>
              <a:rPr lang="en-US" sz="2000" b="1" dirty="0" smtClean="0">
                <a:solidFill>
                  <a:schemeClr val="bg1"/>
                </a:solidFill>
              </a:rPr>
              <a:t>colleges</a:t>
            </a:r>
          </a:p>
          <a:p>
            <a:pPr marL="800100" lvl="1" indent="-342900" algn="l">
              <a:buClr>
                <a:srgbClr val="FF6600"/>
              </a:buClr>
              <a:buFont typeface="Wingdings" pitchFamily="2" charset="2"/>
              <a:buChar char="Ø"/>
            </a:pPr>
            <a:r>
              <a:rPr lang="en-US" sz="1800" b="1" dirty="0" smtClean="0">
                <a:solidFill>
                  <a:schemeClr val="bg1"/>
                </a:solidFill>
              </a:rPr>
              <a:t>May </a:t>
            </a:r>
            <a:r>
              <a:rPr lang="en-US" sz="1800" b="1" dirty="0">
                <a:solidFill>
                  <a:schemeClr val="bg1"/>
                </a:solidFill>
              </a:rPr>
              <a:t>1 - National Candidates Reply </a:t>
            </a:r>
            <a:r>
              <a:rPr lang="en-US" sz="1800" b="1" dirty="0" smtClean="0">
                <a:solidFill>
                  <a:schemeClr val="bg1"/>
                </a:solidFill>
              </a:rPr>
              <a:t>Date</a:t>
            </a:r>
          </a:p>
          <a:p>
            <a:pPr marL="800100" lvl="1" indent="-342900" algn="l">
              <a:buClr>
                <a:srgbClr val="FF6600"/>
              </a:buClr>
              <a:buFont typeface="Wingdings" pitchFamily="2" charset="2"/>
              <a:buChar char="Ø"/>
            </a:pPr>
            <a:r>
              <a:rPr lang="en-US" sz="1800" b="1" dirty="0" smtClean="0">
                <a:solidFill>
                  <a:schemeClr val="bg1"/>
                </a:solidFill>
              </a:rPr>
              <a:t>Use </a:t>
            </a:r>
            <a:r>
              <a:rPr lang="en-US" sz="1800" b="1" dirty="0">
                <a:solidFill>
                  <a:schemeClr val="bg1"/>
                </a:solidFill>
              </a:rPr>
              <a:t>of Incentives to Compensate International </a:t>
            </a:r>
            <a:r>
              <a:rPr lang="en-US" sz="1800" b="1" dirty="0" smtClean="0">
                <a:solidFill>
                  <a:schemeClr val="bg1"/>
                </a:solidFill>
              </a:rPr>
              <a:t>Agents</a:t>
            </a:r>
          </a:p>
          <a:p>
            <a:pPr marL="800100" lvl="1" indent="-342900" algn="l">
              <a:buClr>
                <a:srgbClr val="FF6600"/>
              </a:buClr>
              <a:buFont typeface="Wingdings" pitchFamily="2" charset="2"/>
              <a:buChar char="Ø"/>
            </a:pPr>
            <a:r>
              <a:rPr lang="en-US" sz="1800" b="1" dirty="0" smtClean="0">
                <a:solidFill>
                  <a:schemeClr val="bg1"/>
                </a:solidFill>
              </a:rPr>
              <a:t>Student </a:t>
            </a:r>
            <a:r>
              <a:rPr lang="en-US" sz="1800" b="1" dirty="0">
                <a:solidFill>
                  <a:schemeClr val="bg1"/>
                </a:solidFill>
              </a:rPr>
              <a:t>Information and </a:t>
            </a:r>
            <a:r>
              <a:rPr lang="en-US" sz="1800" b="1" dirty="0" smtClean="0">
                <a:solidFill>
                  <a:schemeClr val="bg1"/>
                </a:solidFill>
              </a:rPr>
              <a:t>Privacy</a:t>
            </a:r>
          </a:p>
          <a:p>
            <a:pPr marL="800100" lvl="1" indent="-342900" algn="l">
              <a:buClr>
                <a:srgbClr val="FF6600"/>
              </a:buClr>
              <a:buFont typeface="Wingdings" pitchFamily="2" charset="2"/>
              <a:buChar char="Ø"/>
            </a:pPr>
            <a:r>
              <a:rPr lang="en-US" sz="1800" b="1" dirty="0" smtClean="0">
                <a:solidFill>
                  <a:schemeClr val="bg1"/>
                </a:solidFill>
              </a:rPr>
              <a:t>Waitlist Issues</a:t>
            </a:r>
          </a:p>
          <a:p>
            <a:pPr marL="800100" lvl="1" indent="-342900" algn="l">
              <a:buClr>
                <a:srgbClr val="FF6600"/>
              </a:buClr>
              <a:buFont typeface="Wingdings" pitchFamily="2" charset="2"/>
              <a:buChar char="Ø"/>
            </a:pPr>
            <a:r>
              <a:rPr lang="en-US" sz="1800" b="1" dirty="0" smtClean="0">
                <a:solidFill>
                  <a:schemeClr val="bg1"/>
                </a:solidFill>
              </a:rPr>
              <a:t>Financial Aid offers with earlier deadlines</a:t>
            </a:r>
          </a:p>
          <a:p>
            <a:pPr marL="800100" lvl="1" indent="-342900" algn="l">
              <a:buClr>
                <a:srgbClr val="FF6600"/>
              </a:buClr>
              <a:buFont typeface="Wingdings" pitchFamily="2" charset="2"/>
              <a:buChar char="Ø"/>
            </a:pPr>
            <a:r>
              <a:rPr lang="en-US" sz="1800" b="1" dirty="0" smtClean="0">
                <a:solidFill>
                  <a:schemeClr val="bg1"/>
                </a:solidFill>
              </a:rPr>
              <a:t>Admission </a:t>
            </a:r>
            <a:r>
              <a:rPr lang="en-US" sz="1800" b="1" dirty="0">
                <a:solidFill>
                  <a:schemeClr val="bg1"/>
                </a:solidFill>
              </a:rPr>
              <a:t>based on Test Scores </a:t>
            </a:r>
            <a:r>
              <a:rPr lang="en-US" sz="1800" b="1" dirty="0" smtClean="0">
                <a:solidFill>
                  <a:schemeClr val="bg1"/>
                </a:solidFill>
              </a:rPr>
              <a:t>Only</a:t>
            </a:r>
          </a:p>
          <a:p>
            <a:pPr marL="800100" lvl="1" indent="-342900" algn="l">
              <a:buClr>
                <a:srgbClr val="FF6600"/>
              </a:buClr>
              <a:buFont typeface="Wingdings" pitchFamily="2" charset="2"/>
              <a:buChar char="Ø"/>
            </a:pPr>
            <a:r>
              <a:rPr lang="en-US" sz="1800" b="1" dirty="0" smtClean="0">
                <a:solidFill>
                  <a:schemeClr val="bg1"/>
                </a:solidFill>
              </a:rPr>
              <a:t>Application </a:t>
            </a:r>
            <a:r>
              <a:rPr lang="en-US" sz="1800" b="1" dirty="0">
                <a:solidFill>
                  <a:schemeClr val="bg1"/>
                </a:solidFill>
              </a:rPr>
              <a:t>Deadlines before October </a:t>
            </a:r>
            <a:r>
              <a:rPr lang="en-US" sz="1800" b="1" dirty="0" smtClean="0">
                <a:solidFill>
                  <a:schemeClr val="bg1"/>
                </a:solidFill>
              </a:rPr>
              <a:t>15</a:t>
            </a:r>
            <a:r>
              <a:rPr lang="en-US" sz="1800" b="1" baseline="30000" dirty="0" smtClean="0">
                <a:solidFill>
                  <a:schemeClr val="bg1"/>
                </a:solidFill>
              </a:rPr>
              <a:t>th</a:t>
            </a:r>
            <a:endParaRPr lang="en-US" sz="1800" b="1" dirty="0" smtClean="0">
              <a:solidFill>
                <a:schemeClr val="bg1"/>
              </a:solidFill>
            </a:endParaRPr>
          </a:p>
          <a:p>
            <a:pPr marL="800100" lvl="1" indent="-342900" algn="l">
              <a:buClr>
                <a:srgbClr val="FF6600"/>
              </a:buClr>
              <a:buFont typeface="Wingdings" pitchFamily="2" charset="2"/>
              <a:buChar char="Ø"/>
            </a:pPr>
            <a:r>
              <a:rPr lang="en-US" sz="1800" b="1" dirty="0" smtClean="0">
                <a:solidFill>
                  <a:schemeClr val="bg1"/>
                </a:solidFill>
              </a:rPr>
              <a:t>Disparaging </a:t>
            </a:r>
            <a:r>
              <a:rPr lang="en-US" sz="1800" b="1" dirty="0">
                <a:solidFill>
                  <a:schemeClr val="bg1"/>
                </a:solidFill>
              </a:rPr>
              <a:t>Comparisons</a:t>
            </a:r>
          </a:p>
          <a:p>
            <a:endParaRPr lang="en-US" sz="2000" dirty="0"/>
          </a:p>
        </p:txBody>
      </p:sp>
      <p:sp>
        <p:nvSpPr>
          <p:cNvPr id="6" name="Rounded Rectangle 5"/>
          <p:cNvSpPr/>
          <p:nvPr/>
        </p:nvSpPr>
        <p:spPr>
          <a:xfrm>
            <a:off x="198120" y="984380"/>
            <a:ext cx="8747760" cy="10668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800" dirty="0" smtClean="0">
              <a:solidFill>
                <a:schemeClr val="bg2">
                  <a:lumMod val="50000"/>
                </a:schemeClr>
              </a:solidFill>
              <a:latin typeface="Copperplate Gothic Bold" pitchFamily="34" charset="0"/>
            </a:endParaRPr>
          </a:p>
        </p:txBody>
      </p:sp>
      <p:sp>
        <p:nvSpPr>
          <p:cNvPr id="7" name="Title 2"/>
          <p:cNvSpPr txBox="1">
            <a:spLocks/>
          </p:cNvSpPr>
          <p:nvPr/>
        </p:nvSpPr>
        <p:spPr>
          <a:xfrm>
            <a:off x="457200" y="1143000"/>
            <a:ext cx="8229600" cy="914400"/>
          </a:xfrm>
          <a:prstGeom prst="rect">
            <a:avLst/>
          </a:prstGeom>
        </p:spPr>
        <p:txBody>
          <a:bodyPr>
            <a:normAutofit fontScale="97500"/>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mtClean="0">
                <a:solidFill>
                  <a:schemeClr val="bg2">
                    <a:lumMod val="50000"/>
                  </a:schemeClr>
                </a:solidFill>
                <a:latin typeface="Copperplate Gothic Bold" pitchFamily="34" charset="0"/>
              </a:rPr>
              <a:t>Profile of Complaints Filed</a:t>
            </a:r>
            <a:endParaRPr lang="en-US" dirty="0">
              <a:solidFill>
                <a:schemeClr val="bg2">
                  <a:lumMod val="50000"/>
                </a:schemeClr>
              </a:solidFill>
              <a:latin typeface="Copperplate Gothic Bold" pitchFamily="34" charset="0"/>
            </a:endParaRPr>
          </a:p>
        </p:txBody>
      </p:sp>
    </p:spTree>
    <p:extLst>
      <p:ext uri="{BB962C8B-B14F-4D97-AF65-F5344CB8AC3E}">
        <p14:creationId xmlns:p14="http://schemas.microsoft.com/office/powerpoint/2010/main" val="12753998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362200"/>
            <a:ext cx="7772400" cy="3657600"/>
          </a:xfrm>
        </p:spPr>
        <p:txBody>
          <a:bodyPr>
            <a:normAutofit fontScale="92500" lnSpcReduction="10000"/>
          </a:bodyPr>
          <a:lstStyle/>
          <a:p>
            <a:pPr marL="742950" lvl="1" indent="-285750">
              <a:buFont typeface="Wingdings 2" pitchFamily="18" charset="2"/>
              <a:buNone/>
            </a:pPr>
            <a:r>
              <a:rPr lang="en-US" sz="3500" b="1" dirty="0"/>
              <a:t>Procedure:</a:t>
            </a:r>
          </a:p>
          <a:p>
            <a:pPr marL="742950" lvl="1" indent="-285750">
              <a:buClr>
                <a:srgbClr val="FF6600"/>
              </a:buClr>
            </a:pPr>
            <a:r>
              <a:rPr lang="en-US" sz="2200" dirty="0"/>
              <a:t>Report allegation – maintain confidentiality</a:t>
            </a:r>
          </a:p>
          <a:p>
            <a:pPr marL="742950" lvl="1" indent="-285750">
              <a:buClr>
                <a:srgbClr val="FF6600"/>
              </a:buClr>
            </a:pPr>
            <a:r>
              <a:rPr lang="en-US" sz="2200" dirty="0"/>
              <a:t>Notify party of alleged </a:t>
            </a:r>
            <a:r>
              <a:rPr lang="en-US" sz="2200" dirty="0" smtClean="0"/>
              <a:t>violation</a:t>
            </a:r>
          </a:p>
          <a:p>
            <a:pPr marL="457200" lvl="1" indent="0">
              <a:buClr>
                <a:srgbClr val="FF6600"/>
              </a:buClr>
              <a:buNone/>
            </a:pPr>
            <a:endParaRPr lang="en-US" sz="2200" dirty="0"/>
          </a:p>
          <a:p>
            <a:pPr marL="457200" lvl="1" indent="0">
              <a:buClr>
                <a:srgbClr val="FF6600"/>
              </a:buClr>
              <a:buNone/>
            </a:pPr>
            <a:r>
              <a:rPr lang="en-US" sz="3500" b="1" dirty="0"/>
              <a:t>Outcomes/Penalties: </a:t>
            </a:r>
            <a:endParaRPr lang="en-US" sz="3500" dirty="0" smtClean="0"/>
          </a:p>
          <a:p>
            <a:pPr marL="800100" lvl="1" indent="-342900">
              <a:buClr>
                <a:srgbClr val="FF6600"/>
              </a:buClr>
            </a:pPr>
            <a:r>
              <a:rPr lang="en-US" sz="2200" b="1" dirty="0"/>
              <a:t>Best Case</a:t>
            </a:r>
            <a:r>
              <a:rPr lang="en-US" sz="2200" dirty="0"/>
              <a:t> – After being notified, practices are amended to </a:t>
            </a:r>
            <a:r>
              <a:rPr lang="en-US" sz="2200" dirty="0" smtClean="0"/>
              <a:t>come</a:t>
            </a:r>
          </a:p>
          <a:p>
            <a:pPr marL="457200" lvl="1" indent="0">
              <a:buClr>
                <a:srgbClr val="FF6600"/>
              </a:buClr>
              <a:buNone/>
            </a:pPr>
            <a:r>
              <a:rPr lang="en-US" sz="2200" dirty="0" smtClean="0"/>
              <a:t>      into </a:t>
            </a:r>
            <a:r>
              <a:rPr lang="en-US" sz="2200" dirty="0"/>
              <a:t>compliance – case </a:t>
            </a:r>
            <a:r>
              <a:rPr lang="en-US" sz="2200" dirty="0" smtClean="0"/>
              <a:t>closed</a:t>
            </a:r>
          </a:p>
          <a:p>
            <a:pPr marL="800100" lvl="1" indent="-342900">
              <a:buClr>
                <a:srgbClr val="FF6600"/>
              </a:buClr>
            </a:pPr>
            <a:r>
              <a:rPr lang="en-US" sz="2200" b="1" dirty="0"/>
              <a:t>Worst Case</a:t>
            </a:r>
            <a:r>
              <a:rPr lang="en-US" sz="2200" dirty="0"/>
              <a:t> – Violation sent to National Committee </a:t>
            </a:r>
            <a:r>
              <a:rPr lang="en-US" sz="2200" dirty="0" smtClean="0"/>
              <a:t>and recommendations for</a:t>
            </a:r>
            <a:r>
              <a:rPr lang="en-US" sz="2200" dirty="0"/>
              <a:t> </a:t>
            </a:r>
            <a:r>
              <a:rPr lang="en-US" sz="2200" dirty="0" smtClean="0"/>
              <a:t>penalties </a:t>
            </a:r>
            <a:r>
              <a:rPr lang="en-US" sz="2200" dirty="0"/>
              <a:t>are </a:t>
            </a:r>
            <a:r>
              <a:rPr lang="en-US" sz="2200" dirty="0" smtClean="0"/>
              <a:t>imposed by the Board of Directors.</a:t>
            </a:r>
            <a:endParaRPr lang="en-US" sz="2200" dirty="0"/>
          </a:p>
          <a:p>
            <a:endParaRPr lang="en-US" dirty="0"/>
          </a:p>
        </p:txBody>
      </p:sp>
      <p:sp>
        <p:nvSpPr>
          <p:cNvPr id="5" name="Slide Number Placeholder 4"/>
          <p:cNvSpPr>
            <a:spLocks noGrp="1"/>
          </p:cNvSpPr>
          <p:nvPr>
            <p:ph type="sldNum" sz="quarter" idx="12"/>
          </p:nvPr>
        </p:nvSpPr>
        <p:spPr/>
        <p:txBody>
          <a:bodyPr/>
          <a:lstStyle/>
          <a:p>
            <a:fld id="{DA8F602D-23B5-4E58-B96A-140F9B674447}" type="slidenum">
              <a:rPr lang="en-US" smtClean="0"/>
              <a:pPr/>
              <a:t>16</a:t>
            </a:fld>
            <a:endParaRPr lang="en-US" dirty="0"/>
          </a:p>
        </p:txBody>
      </p:sp>
      <p:sp>
        <p:nvSpPr>
          <p:cNvPr id="7" name="Rounded Rectangle 6"/>
          <p:cNvSpPr/>
          <p:nvPr/>
        </p:nvSpPr>
        <p:spPr>
          <a:xfrm>
            <a:off x="212531" y="609600"/>
            <a:ext cx="8747760" cy="16002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8" name="Title 1"/>
          <p:cNvSpPr txBox="1">
            <a:spLocks/>
          </p:cNvSpPr>
          <p:nvPr/>
        </p:nvSpPr>
        <p:spPr>
          <a:xfrm>
            <a:off x="569167" y="838200"/>
            <a:ext cx="7772400" cy="1143000"/>
          </a:xfrm>
          <a:prstGeom prst="rect">
            <a:avLst/>
          </a:prstGeom>
        </p:spPr>
        <p:txBody>
          <a:bodyPr>
            <a:no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3400" dirty="0" smtClean="0">
                <a:solidFill>
                  <a:schemeClr val="bg2">
                    <a:lumMod val="50000"/>
                  </a:schemeClr>
                </a:solidFill>
                <a:latin typeface="Copperplate Gothic Bold" pitchFamily="34" charset="0"/>
              </a:rPr>
              <a:t>Education, Monitoring </a:t>
            </a:r>
            <a:br>
              <a:rPr lang="en-US" sz="3400" dirty="0" smtClean="0">
                <a:solidFill>
                  <a:schemeClr val="bg2">
                    <a:lumMod val="50000"/>
                  </a:schemeClr>
                </a:solidFill>
                <a:latin typeface="Copperplate Gothic Bold" pitchFamily="34" charset="0"/>
              </a:rPr>
            </a:br>
            <a:r>
              <a:rPr lang="en-US" sz="3400" dirty="0" smtClean="0">
                <a:solidFill>
                  <a:schemeClr val="bg2">
                    <a:lumMod val="50000"/>
                  </a:schemeClr>
                </a:solidFill>
                <a:latin typeface="Copperplate Gothic Bold" pitchFamily="34" charset="0"/>
              </a:rPr>
              <a:t>&amp; Penalties</a:t>
            </a:r>
            <a:endParaRPr lang="en-US" sz="3400" dirty="0">
              <a:solidFill>
                <a:schemeClr val="bg2">
                  <a:lumMod val="50000"/>
                </a:schemeClr>
              </a:solidFill>
              <a:latin typeface="Copperplate Gothic Bold" pitchFamily="34" charset="0"/>
            </a:endParaRPr>
          </a:p>
        </p:txBody>
      </p:sp>
    </p:spTree>
    <p:extLst>
      <p:ext uri="{BB962C8B-B14F-4D97-AF65-F5344CB8AC3E}">
        <p14:creationId xmlns:p14="http://schemas.microsoft.com/office/powerpoint/2010/main" val="10409775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A8F602D-23B5-4E58-B96A-140F9B674447}" type="slidenum">
              <a:rPr lang="en-US" smtClean="0"/>
              <a:pPr/>
              <a:t>17</a:t>
            </a:fld>
            <a:endParaRPr lang="en-US" dirty="0"/>
          </a:p>
        </p:txBody>
      </p:sp>
      <p:sp>
        <p:nvSpPr>
          <p:cNvPr id="2" name="Subtitle 1"/>
          <p:cNvSpPr>
            <a:spLocks noGrp="1"/>
          </p:cNvSpPr>
          <p:nvPr>
            <p:ph type="subTitle" idx="1"/>
          </p:nvPr>
        </p:nvSpPr>
        <p:spPr>
          <a:xfrm>
            <a:off x="1295400" y="3048000"/>
            <a:ext cx="6400800" cy="762000"/>
          </a:xfrm>
        </p:spPr>
        <p:txBody>
          <a:bodyPr>
            <a:noAutofit/>
          </a:bodyPr>
          <a:lstStyle/>
          <a:p>
            <a:r>
              <a:rPr lang="en-US" sz="3000" dirty="0"/>
              <a:t>Let’s look at some case studies.</a:t>
            </a:r>
          </a:p>
        </p:txBody>
      </p:sp>
      <p:sp>
        <p:nvSpPr>
          <p:cNvPr id="7" name="Rounded Rectangle 6"/>
          <p:cNvSpPr/>
          <p:nvPr/>
        </p:nvSpPr>
        <p:spPr>
          <a:xfrm>
            <a:off x="198120" y="1066800"/>
            <a:ext cx="8747760" cy="10668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800" dirty="0" smtClean="0">
              <a:solidFill>
                <a:schemeClr val="bg2">
                  <a:lumMod val="50000"/>
                </a:schemeClr>
              </a:solidFill>
              <a:latin typeface="Copperplate Gothic Bold" pitchFamily="34" charset="0"/>
            </a:endParaRPr>
          </a:p>
        </p:txBody>
      </p:sp>
      <p:sp>
        <p:nvSpPr>
          <p:cNvPr id="8" name="Title 2"/>
          <p:cNvSpPr txBox="1">
            <a:spLocks/>
          </p:cNvSpPr>
          <p:nvPr/>
        </p:nvSpPr>
        <p:spPr>
          <a:xfrm>
            <a:off x="460725" y="1143000"/>
            <a:ext cx="8229600" cy="914400"/>
          </a:xfrm>
          <a:prstGeom prst="rect">
            <a:avLst/>
          </a:prstGeom>
        </p:spPr>
        <p:txBody>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mtClean="0">
                <a:solidFill>
                  <a:schemeClr val="bg2">
                    <a:lumMod val="50000"/>
                  </a:schemeClr>
                </a:solidFill>
                <a:latin typeface="Copperplate Gothic Bold" pitchFamily="34" charset="0"/>
              </a:rPr>
              <a:t>Sample Cases</a:t>
            </a:r>
            <a:endParaRPr lang="en-US" dirty="0">
              <a:solidFill>
                <a:schemeClr val="bg2">
                  <a:lumMod val="50000"/>
                </a:schemeClr>
              </a:solidFill>
              <a:latin typeface="Copperplate Gothic Bold" pitchFamily="34" charset="0"/>
            </a:endParaRPr>
          </a:p>
        </p:txBody>
      </p:sp>
    </p:spTree>
    <p:extLst>
      <p:ext uri="{BB962C8B-B14F-4D97-AF65-F5344CB8AC3E}">
        <p14:creationId xmlns:p14="http://schemas.microsoft.com/office/powerpoint/2010/main" val="19787918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041" y="2057400"/>
            <a:ext cx="8340375" cy="4114800"/>
          </a:xfrm>
        </p:spPr>
        <p:txBody>
          <a:bodyPr>
            <a:normAutofit fontScale="47500" lnSpcReduction="20000"/>
          </a:bodyPr>
          <a:lstStyle/>
          <a:p>
            <a:pPr marL="708660" indent="-571500">
              <a:buClr>
                <a:srgbClr val="FF6600"/>
              </a:buClr>
              <a:buFont typeface="Wingdings" pitchFamily="2" charset="2"/>
              <a:buChar char="v"/>
            </a:pPr>
            <a:r>
              <a:rPr lang="en-US" sz="5900" b="0" dirty="0">
                <a:effectLst/>
              </a:rPr>
              <a:t>A student applies to Most Popular University, and is dying to get in.  As a backup, this student applies to a </a:t>
            </a:r>
            <a:r>
              <a:rPr lang="en-US" sz="5900" b="0" i="1" dirty="0">
                <a:effectLst/>
              </a:rPr>
              <a:t>Less Popular But Still Good College </a:t>
            </a:r>
            <a:r>
              <a:rPr lang="en-US" sz="5900" b="0" dirty="0">
                <a:effectLst/>
              </a:rPr>
              <a:t>(LPBSGC). </a:t>
            </a:r>
          </a:p>
          <a:p>
            <a:pPr marL="708660" indent="-571500">
              <a:buClr>
                <a:srgbClr val="FF6600"/>
              </a:buClr>
              <a:buFont typeface="Wingdings" pitchFamily="2" charset="2"/>
              <a:buChar char="v"/>
            </a:pPr>
            <a:endParaRPr lang="en-US" sz="5900" b="0" dirty="0">
              <a:effectLst/>
            </a:endParaRPr>
          </a:p>
          <a:p>
            <a:pPr marL="708660" indent="-571500">
              <a:buClr>
                <a:srgbClr val="FF6600"/>
              </a:buClr>
              <a:buFont typeface="Wingdings" pitchFamily="2" charset="2"/>
              <a:buChar char="v"/>
            </a:pPr>
            <a:r>
              <a:rPr lang="en-US" sz="5900" b="0" dirty="0">
                <a:effectLst/>
              </a:rPr>
              <a:t>MPU offers admission, but not until the Spring semester, because they are full for the Fall.  The student is admitted to LPBSGC.  The student enrolls at LPBSGC for one semester, but then moves on to MPU.</a:t>
            </a:r>
          </a:p>
          <a:p>
            <a:endParaRPr lang="en-US" sz="3000" dirty="0"/>
          </a:p>
          <a:p>
            <a:r>
              <a:rPr lang="en-US" sz="5900" dirty="0"/>
              <a:t> </a:t>
            </a:r>
            <a:r>
              <a:rPr lang="en-US" sz="5900" dirty="0" smtClean="0"/>
              <a:t>       Is </a:t>
            </a:r>
            <a:r>
              <a:rPr lang="en-US" sz="5900" dirty="0"/>
              <a:t>this ethical?</a:t>
            </a:r>
          </a:p>
          <a:p>
            <a:endParaRPr lang="en-US" dirty="0"/>
          </a:p>
        </p:txBody>
      </p:sp>
      <p:sp>
        <p:nvSpPr>
          <p:cNvPr id="3" name="Slide Number Placeholder 2"/>
          <p:cNvSpPr>
            <a:spLocks noGrp="1"/>
          </p:cNvSpPr>
          <p:nvPr>
            <p:ph type="sldNum" sz="quarter" idx="12"/>
          </p:nvPr>
        </p:nvSpPr>
        <p:spPr/>
        <p:txBody>
          <a:bodyPr/>
          <a:lstStyle/>
          <a:p>
            <a:fld id="{DA8F602D-23B5-4E58-B96A-140F9B674447}" type="slidenum">
              <a:rPr lang="en-US" smtClean="0"/>
              <a:pPr/>
              <a:t>18</a:t>
            </a:fld>
            <a:endParaRPr lang="en-US" dirty="0"/>
          </a:p>
        </p:txBody>
      </p:sp>
      <p:sp>
        <p:nvSpPr>
          <p:cNvPr id="5" name="Rounded Rectangle 4"/>
          <p:cNvSpPr/>
          <p:nvPr/>
        </p:nvSpPr>
        <p:spPr>
          <a:xfrm>
            <a:off x="176349" y="583940"/>
            <a:ext cx="8747760" cy="1244859"/>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solidFill>
                  <a:schemeClr val="bg2">
                    <a:lumMod val="50000"/>
                  </a:schemeClr>
                </a:solidFill>
                <a:latin typeface="Copperplate Gothic Bold" pitchFamily="34" charset="0"/>
              </a:rPr>
              <a:t>Case Study </a:t>
            </a:r>
            <a:r>
              <a:rPr lang="en-US" sz="4000" dirty="0">
                <a:solidFill>
                  <a:schemeClr val="bg2">
                    <a:lumMod val="50000"/>
                  </a:schemeClr>
                </a:solidFill>
                <a:latin typeface="Copperplate Gothic Bold" pitchFamily="34" charset="0"/>
              </a:rPr>
              <a:t>1</a:t>
            </a:r>
            <a:r>
              <a:rPr lang="en-US" sz="4000" dirty="0" smtClean="0">
                <a:solidFill>
                  <a:schemeClr val="bg2">
                    <a:lumMod val="50000"/>
                  </a:schemeClr>
                </a:solidFill>
                <a:latin typeface="Copperplate Gothic Bold" pitchFamily="34" charset="0"/>
              </a:rPr>
              <a:t>: </a:t>
            </a:r>
            <a:endParaRPr lang="en-US" sz="4000" dirty="0">
              <a:solidFill>
                <a:schemeClr val="bg2">
                  <a:lumMod val="50000"/>
                </a:schemeClr>
              </a:solidFill>
              <a:latin typeface="Copperplate Gothic Bold" pitchFamily="34" charset="0"/>
            </a:endParaRPr>
          </a:p>
          <a:p>
            <a:pPr algn="ctr"/>
            <a:r>
              <a:rPr lang="en-US" sz="4000" dirty="0">
                <a:solidFill>
                  <a:schemeClr val="bg2">
                    <a:lumMod val="50000"/>
                  </a:schemeClr>
                </a:solidFill>
                <a:latin typeface="Copperplate Gothic Bold" pitchFamily="34" charset="0"/>
              </a:rPr>
              <a:t>Future Admission</a:t>
            </a:r>
          </a:p>
        </p:txBody>
      </p:sp>
    </p:spTree>
    <p:extLst>
      <p:ext uri="{BB962C8B-B14F-4D97-AF65-F5344CB8AC3E}">
        <p14:creationId xmlns:p14="http://schemas.microsoft.com/office/powerpoint/2010/main" val="2627763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2927" y="1752600"/>
            <a:ext cx="8305800" cy="4076971"/>
          </a:xfrm>
        </p:spPr>
        <p:txBody>
          <a:bodyPr>
            <a:normAutofit fontScale="62500" lnSpcReduction="20000"/>
          </a:bodyPr>
          <a:lstStyle/>
          <a:p>
            <a:r>
              <a:rPr lang="en-US" sz="5800" dirty="0"/>
              <a:t>Concerns/potential issues</a:t>
            </a:r>
            <a:r>
              <a:rPr lang="en-US" sz="5800" dirty="0" smtClean="0"/>
              <a:t>:</a:t>
            </a:r>
          </a:p>
          <a:p>
            <a:endParaRPr lang="en-US" dirty="0">
              <a:effectLst/>
            </a:endParaRPr>
          </a:p>
          <a:p>
            <a:pPr marL="708660" indent="-571500">
              <a:buClr>
                <a:srgbClr val="FF6600"/>
              </a:buClr>
              <a:buFont typeface="Wingdings" pitchFamily="2" charset="2"/>
              <a:buChar char="v"/>
            </a:pPr>
            <a:r>
              <a:rPr lang="en-US" b="0" dirty="0">
                <a:effectLst/>
              </a:rPr>
              <a:t>impact of graduation rates</a:t>
            </a:r>
          </a:p>
          <a:p>
            <a:pPr marL="708660" indent="-571500">
              <a:buClr>
                <a:srgbClr val="FF6600"/>
              </a:buClr>
              <a:buFont typeface="Wingdings" pitchFamily="2" charset="2"/>
              <a:buChar char="v"/>
            </a:pPr>
            <a:r>
              <a:rPr lang="en-US" b="0" dirty="0">
                <a:effectLst/>
              </a:rPr>
              <a:t>financial aid not available to non-degree seeking students</a:t>
            </a:r>
          </a:p>
          <a:p>
            <a:pPr marL="708660" indent="-571500">
              <a:buClr>
                <a:srgbClr val="FF6600"/>
              </a:buClr>
              <a:buFont typeface="Wingdings" pitchFamily="2" charset="2"/>
              <a:buChar char="v"/>
            </a:pPr>
            <a:r>
              <a:rPr lang="en-US" b="0" dirty="0">
                <a:effectLst/>
              </a:rPr>
              <a:t>is this recruiting students from another university?</a:t>
            </a:r>
          </a:p>
          <a:p>
            <a:r>
              <a:rPr lang="en-US" b="0" dirty="0">
                <a:effectLst/>
              </a:rPr>
              <a:t/>
            </a:r>
            <a:br>
              <a:rPr lang="en-US" b="0" dirty="0">
                <a:effectLst/>
              </a:rPr>
            </a:br>
            <a:endParaRPr lang="en-US" b="0" dirty="0">
              <a:effectLst/>
            </a:endParaRPr>
          </a:p>
        </p:txBody>
      </p:sp>
      <p:sp>
        <p:nvSpPr>
          <p:cNvPr id="3" name="Slide Number Placeholder 2"/>
          <p:cNvSpPr>
            <a:spLocks noGrp="1"/>
          </p:cNvSpPr>
          <p:nvPr>
            <p:ph type="sldNum" sz="quarter" idx="12"/>
          </p:nvPr>
        </p:nvSpPr>
        <p:spPr/>
        <p:txBody>
          <a:bodyPr/>
          <a:lstStyle/>
          <a:p>
            <a:fld id="{DA8F602D-23B5-4E58-B96A-140F9B674447}" type="slidenum">
              <a:rPr lang="en-US" smtClean="0"/>
              <a:pPr/>
              <a:t>19</a:t>
            </a:fld>
            <a:endParaRPr lang="en-US" dirty="0"/>
          </a:p>
        </p:txBody>
      </p:sp>
      <p:grpSp>
        <p:nvGrpSpPr>
          <p:cNvPr id="5" name="Group 4"/>
          <p:cNvGrpSpPr/>
          <p:nvPr/>
        </p:nvGrpSpPr>
        <p:grpSpPr>
          <a:xfrm>
            <a:off x="209940" y="381000"/>
            <a:ext cx="4285860" cy="990600"/>
            <a:chOff x="209940" y="381000"/>
            <a:chExt cx="4031480" cy="990600"/>
          </a:xfrm>
        </p:grpSpPr>
        <p:sp>
          <p:nvSpPr>
            <p:cNvPr id="7" name="Rounded Rectangle 6"/>
            <p:cNvSpPr/>
            <p:nvPr/>
          </p:nvSpPr>
          <p:spPr>
            <a:xfrm>
              <a:off x="209940" y="381000"/>
              <a:ext cx="4031480" cy="8382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8"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bg2">
                      <a:lumMod val="50000"/>
                    </a:schemeClr>
                  </a:solidFill>
                  <a:latin typeface="Copperplate Gothic Bold" pitchFamily="34" charset="0"/>
                </a:rPr>
                <a:t>Case Study </a:t>
              </a:r>
              <a:r>
                <a:rPr lang="en-US" sz="2000" dirty="0" smtClean="0">
                  <a:solidFill>
                    <a:schemeClr val="bg2">
                      <a:lumMod val="50000"/>
                    </a:schemeClr>
                  </a:solidFill>
                  <a:latin typeface="Copperplate Gothic Bold" pitchFamily="34" charset="0"/>
                </a:rPr>
                <a:t>1</a:t>
              </a:r>
              <a:endParaRPr lang="en-US" sz="2000" dirty="0">
                <a:solidFill>
                  <a:schemeClr val="bg2">
                    <a:lumMod val="50000"/>
                  </a:schemeClr>
                </a:solidFill>
                <a:latin typeface="Copperplate Gothic Bold" pitchFamily="34" charset="0"/>
              </a:endParaRPr>
            </a:p>
          </p:txBody>
        </p:sp>
      </p:grpSp>
    </p:spTree>
    <p:extLst>
      <p:ext uri="{BB962C8B-B14F-4D97-AF65-F5344CB8AC3E}">
        <p14:creationId xmlns:p14="http://schemas.microsoft.com/office/powerpoint/2010/main" val="1764454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A8F602D-23B5-4E58-B96A-140F9B674447}" type="slidenum">
              <a:rPr lang="en-US" smtClean="0"/>
              <a:pPr/>
              <a:t>2</a:t>
            </a:fld>
            <a:endParaRPr lang="en-US" dirty="0"/>
          </a:p>
        </p:txBody>
      </p:sp>
      <p:sp>
        <p:nvSpPr>
          <p:cNvPr id="2" name="Rectangle 1"/>
          <p:cNvSpPr/>
          <p:nvPr/>
        </p:nvSpPr>
        <p:spPr>
          <a:xfrm>
            <a:off x="685800" y="2667000"/>
            <a:ext cx="7696200" cy="3046988"/>
          </a:xfrm>
          <a:prstGeom prst="rect">
            <a:avLst/>
          </a:prstGeom>
        </p:spPr>
        <p:txBody>
          <a:bodyPr wrap="square">
            <a:spAutoFit/>
          </a:bodyPr>
          <a:lstStyle/>
          <a:p>
            <a:r>
              <a:rPr lang="en-US" sz="2400" dirty="0">
                <a:solidFill>
                  <a:schemeClr val="bg2">
                    <a:lumMod val="50000"/>
                  </a:schemeClr>
                </a:solidFill>
              </a:rPr>
              <a:t>NACAC’s </a:t>
            </a:r>
            <a:r>
              <a:rPr lang="en-US" sz="2400" i="1" dirty="0">
                <a:solidFill>
                  <a:schemeClr val="bg2">
                    <a:lumMod val="50000"/>
                  </a:schemeClr>
                </a:solidFill>
              </a:rPr>
              <a:t>Statement of Principles of Good Practice </a:t>
            </a:r>
            <a:r>
              <a:rPr lang="en-US" sz="2400" dirty="0">
                <a:solidFill>
                  <a:schemeClr val="bg2">
                    <a:lumMod val="50000"/>
                  </a:schemeClr>
                </a:solidFill>
              </a:rPr>
              <a:t>brings focus to principled conduct among colleges and universities, high school and independent counselors in the recruitment of students and their transition to postsecondary </a:t>
            </a:r>
            <a:r>
              <a:rPr lang="en-US" sz="2400" dirty="0" smtClean="0">
                <a:solidFill>
                  <a:schemeClr val="bg2">
                    <a:lumMod val="50000"/>
                  </a:schemeClr>
                </a:solidFill>
              </a:rPr>
              <a:t>education.</a:t>
            </a:r>
          </a:p>
          <a:p>
            <a:endParaRPr lang="en-US" sz="2400" dirty="0" smtClean="0">
              <a:solidFill>
                <a:schemeClr val="bg2">
                  <a:lumMod val="50000"/>
                </a:schemeClr>
              </a:solidFill>
            </a:endParaRPr>
          </a:p>
          <a:p>
            <a:r>
              <a:rPr lang="en-US" sz="2400" dirty="0">
                <a:solidFill>
                  <a:schemeClr val="bg2">
                    <a:lumMod val="50000"/>
                  </a:schemeClr>
                </a:solidFill>
              </a:rPr>
              <a:t>For a copy of the latest approved </a:t>
            </a:r>
            <a:r>
              <a:rPr lang="en-US" sz="2400" dirty="0" smtClean="0">
                <a:solidFill>
                  <a:schemeClr val="bg2">
                    <a:lumMod val="50000"/>
                  </a:schemeClr>
                </a:solidFill>
              </a:rPr>
              <a:t>SPGP follow the links: </a:t>
            </a:r>
          </a:p>
          <a:p>
            <a:r>
              <a:rPr lang="en-US" sz="2400" dirty="0" smtClean="0">
                <a:solidFill>
                  <a:schemeClr val="bg2">
                    <a:lumMod val="50000"/>
                  </a:schemeClr>
                </a:solidFill>
              </a:rPr>
              <a:t>“</a:t>
            </a:r>
            <a:r>
              <a:rPr lang="en-US" sz="2400" i="1" dirty="0" smtClean="0">
                <a:solidFill>
                  <a:schemeClr val="bg2">
                    <a:lumMod val="50000"/>
                  </a:schemeClr>
                </a:solidFill>
              </a:rPr>
              <a:t>About NACAC</a:t>
            </a:r>
            <a:r>
              <a:rPr lang="en-US" sz="2400" dirty="0" smtClean="0">
                <a:solidFill>
                  <a:schemeClr val="bg2">
                    <a:lumMod val="50000"/>
                  </a:schemeClr>
                </a:solidFill>
              </a:rPr>
              <a:t>” on the top left of the home page, then “</a:t>
            </a:r>
            <a:r>
              <a:rPr lang="en-US" sz="2400" i="1" dirty="0" smtClean="0">
                <a:solidFill>
                  <a:schemeClr val="bg2">
                    <a:lumMod val="50000"/>
                  </a:schemeClr>
                </a:solidFill>
              </a:rPr>
              <a:t>Governance</a:t>
            </a:r>
            <a:r>
              <a:rPr lang="en-US" sz="2400" dirty="0" smtClean="0">
                <a:solidFill>
                  <a:schemeClr val="bg2">
                    <a:lumMod val="50000"/>
                  </a:schemeClr>
                </a:solidFill>
              </a:rPr>
              <a:t>”, and “</a:t>
            </a:r>
            <a:r>
              <a:rPr lang="en-US" sz="2400" i="1" dirty="0" smtClean="0">
                <a:solidFill>
                  <a:schemeClr val="bg2">
                    <a:lumMod val="50000"/>
                  </a:schemeClr>
                </a:solidFill>
              </a:rPr>
              <a:t>Policies &amp; Statements</a:t>
            </a:r>
            <a:r>
              <a:rPr lang="en-US" sz="2400" dirty="0" smtClean="0">
                <a:solidFill>
                  <a:schemeClr val="bg2">
                    <a:lumMod val="50000"/>
                  </a:schemeClr>
                </a:solidFill>
              </a:rPr>
              <a:t>” on the right. </a:t>
            </a:r>
            <a:endParaRPr lang="en-US" sz="2400" dirty="0">
              <a:solidFill>
                <a:schemeClr val="bg2">
                  <a:lumMod val="50000"/>
                </a:schemeClr>
              </a:solidFill>
            </a:endParaRPr>
          </a:p>
        </p:txBody>
      </p:sp>
      <p:sp>
        <p:nvSpPr>
          <p:cNvPr id="7" name="Rounded Rectangle 6"/>
          <p:cNvSpPr/>
          <p:nvPr/>
        </p:nvSpPr>
        <p:spPr>
          <a:xfrm>
            <a:off x="160020" y="1066800"/>
            <a:ext cx="8747760" cy="136849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8" name="Title 2"/>
          <p:cNvSpPr txBox="1">
            <a:spLocks/>
          </p:cNvSpPr>
          <p:nvPr/>
        </p:nvSpPr>
        <p:spPr>
          <a:xfrm>
            <a:off x="457200" y="1219200"/>
            <a:ext cx="8229600" cy="1143000"/>
          </a:xfrm>
          <a:prstGeom prst="rect">
            <a:avLst/>
          </a:prstGeom>
        </p:spPr>
        <p:txBody>
          <a:bodyPr>
            <a:normAutofit fontScale="90000" lnSpcReduction="10000"/>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dirty="0" smtClean="0">
                <a:solidFill>
                  <a:schemeClr val="bg2">
                    <a:lumMod val="50000"/>
                  </a:schemeClr>
                </a:solidFill>
                <a:latin typeface="Copperplate Gothic Bold" pitchFamily="34" charset="0"/>
              </a:rPr>
              <a:t>Statement of Principles </a:t>
            </a:r>
            <a:br>
              <a:rPr lang="en-US" dirty="0" smtClean="0">
                <a:solidFill>
                  <a:schemeClr val="bg2">
                    <a:lumMod val="50000"/>
                  </a:schemeClr>
                </a:solidFill>
                <a:latin typeface="Copperplate Gothic Bold" pitchFamily="34" charset="0"/>
              </a:rPr>
            </a:br>
            <a:r>
              <a:rPr lang="en-US" dirty="0" smtClean="0">
                <a:solidFill>
                  <a:schemeClr val="bg2">
                    <a:lumMod val="50000"/>
                  </a:schemeClr>
                </a:solidFill>
                <a:latin typeface="Copperplate Gothic Bold" pitchFamily="34" charset="0"/>
              </a:rPr>
              <a:t>of Good Practice</a:t>
            </a:r>
            <a:endParaRPr lang="en-US" dirty="0">
              <a:solidFill>
                <a:schemeClr val="bg2">
                  <a:lumMod val="50000"/>
                </a:schemeClr>
              </a:solidFill>
              <a:latin typeface="Copperplate Gothic Bold" pitchFamily="34" charset="0"/>
            </a:endParaRPr>
          </a:p>
        </p:txBody>
      </p:sp>
    </p:spTree>
    <p:extLst>
      <p:ext uri="{BB962C8B-B14F-4D97-AF65-F5344CB8AC3E}">
        <p14:creationId xmlns:p14="http://schemas.microsoft.com/office/powerpoint/2010/main" val="2846840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2625" y="2362200"/>
            <a:ext cx="8305800" cy="3543571"/>
          </a:xfrm>
        </p:spPr>
        <p:txBody>
          <a:bodyPr>
            <a:normAutofit/>
          </a:bodyPr>
          <a:lstStyle/>
          <a:p>
            <a:r>
              <a:rPr lang="en-US" sz="2800" b="0" dirty="0">
                <a:effectLst/>
              </a:rPr>
              <a:t>SPGP Principle I.A.1.:  Members agree that they will  accurately represent and promote their schools, institutions, organizations, and services.</a:t>
            </a:r>
          </a:p>
          <a:p>
            <a:endParaRPr lang="en-US" sz="2800" b="0" dirty="0">
              <a:effectLst/>
            </a:endParaRPr>
          </a:p>
          <a:p>
            <a:r>
              <a:rPr lang="en-US" sz="2800" b="0" dirty="0">
                <a:effectLst/>
              </a:rPr>
              <a:t>SPGP Principle I.A.2.: Members agree that they will not use disparaging comparisons of secondary or postsecondary institutions;</a:t>
            </a:r>
          </a:p>
          <a:p>
            <a:endParaRPr lang="en-US" dirty="0"/>
          </a:p>
        </p:txBody>
      </p:sp>
      <p:sp>
        <p:nvSpPr>
          <p:cNvPr id="3" name="Slide Number Placeholder 2"/>
          <p:cNvSpPr>
            <a:spLocks noGrp="1"/>
          </p:cNvSpPr>
          <p:nvPr>
            <p:ph type="sldNum" sz="quarter" idx="12"/>
          </p:nvPr>
        </p:nvSpPr>
        <p:spPr/>
        <p:txBody>
          <a:bodyPr/>
          <a:lstStyle/>
          <a:p>
            <a:fld id="{DA8F602D-23B5-4E58-B96A-140F9B674447}" type="slidenum">
              <a:rPr lang="en-US" smtClean="0"/>
              <a:pPr/>
              <a:t>20</a:t>
            </a:fld>
            <a:endParaRPr lang="en-US" dirty="0"/>
          </a:p>
        </p:txBody>
      </p:sp>
      <p:sp>
        <p:nvSpPr>
          <p:cNvPr id="5" name="Rounded Rectangle 4"/>
          <p:cNvSpPr/>
          <p:nvPr/>
        </p:nvSpPr>
        <p:spPr>
          <a:xfrm>
            <a:off x="176349" y="583940"/>
            <a:ext cx="8747760" cy="1244859"/>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dirty="0">
                <a:solidFill>
                  <a:schemeClr val="bg2">
                    <a:lumMod val="50000"/>
                  </a:schemeClr>
                </a:solidFill>
                <a:latin typeface="Copperplate Gothic Bold" pitchFamily="34" charset="0"/>
              </a:rPr>
              <a:t>Case Study </a:t>
            </a:r>
            <a:r>
              <a:rPr lang="en-US" sz="3600" dirty="0">
                <a:solidFill>
                  <a:schemeClr val="bg2">
                    <a:lumMod val="50000"/>
                  </a:schemeClr>
                </a:solidFill>
                <a:latin typeface="Copperplate Gothic Bold" pitchFamily="34" charset="0"/>
              </a:rPr>
              <a:t>2</a:t>
            </a:r>
            <a:r>
              <a:rPr lang="en-US" sz="3600" dirty="0" smtClean="0">
                <a:solidFill>
                  <a:schemeClr val="bg2">
                    <a:lumMod val="50000"/>
                  </a:schemeClr>
                </a:solidFill>
                <a:latin typeface="Copperplate Gothic Bold" pitchFamily="34" charset="0"/>
              </a:rPr>
              <a:t>: </a:t>
            </a:r>
            <a:endParaRPr lang="en-US" sz="3600" dirty="0">
              <a:solidFill>
                <a:schemeClr val="bg2">
                  <a:lumMod val="50000"/>
                </a:schemeClr>
              </a:solidFill>
              <a:latin typeface="Copperplate Gothic Bold" pitchFamily="34" charset="0"/>
            </a:endParaRPr>
          </a:p>
          <a:p>
            <a:pPr algn="ctr"/>
            <a:r>
              <a:rPr lang="en-US" sz="3600" dirty="0">
                <a:solidFill>
                  <a:schemeClr val="bg2">
                    <a:lumMod val="50000"/>
                  </a:schemeClr>
                </a:solidFill>
                <a:latin typeface="Copperplate Gothic Bold" pitchFamily="34" charset="0"/>
              </a:rPr>
              <a:t>Providing Accurate Information</a:t>
            </a:r>
          </a:p>
        </p:txBody>
      </p:sp>
    </p:spTree>
    <p:extLst>
      <p:ext uri="{BB962C8B-B14F-4D97-AF65-F5344CB8AC3E}">
        <p14:creationId xmlns:p14="http://schemas.microsoft.com/office/powerpoint/2010/main" val="4196557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A8F602D-23B5-4E58-B96A-140F9B674447}" type="slidenum">
              <a:rPr lang="en-US" smtClean="0"/>
              <a:pPr/>
              <a:t>21</a:t>
            </a:fld>
            <a:endParaRPr lang="en-US" dirty="0"/>
          </a:p>
        </p:txBody>
      </p:sp>
      <p:sp>
        <p:nvSpPr>
          <p:cNvPr id="5" name="Content Placeholder 1"/>
          <p:cNvSpPr txBox="1">
            <a:spLocks/>
          </p:cNvSpPr>
          <p:nvPr/>
        </p:nvSpPr>
        <p:spPr>
          <a:xfrm>
            <a:off x="399817" y="2438400"/>
            <a:ext cx="8305800" cy="3543571"/>
          </a:xfrm>
          <a:prstGeom prst="rect">
            <a:avLst/>
          </a:prstGeom>
        </p:spPr>
        <p:txBody>
          <a:bodyPr vert="horz">
            <a:normAutofit/>
            <a:scene3d>
              <a:camera prst="orthographicFront"/>
              <a:lightRig rig="flood" dir="t"/>
            </a:scene3d>
          </a:bodyPr>
          <a:lstStyle>
            <a:lvl1pPr marL="137160" indent="0" algn="l" rtl="0" eaLnBrk="1" latinLnBrk="0" hangingPunct="1">
              <a:spcBef>
                <a:spcPct val="20000"/>
              </a:spcBef>
              <a:buClr>
                <a:schemeClr val="tx1">
                  <a:shade val="95000"/>
                </a:schemeClr>
              </a:buClr>
              <a:buSzPct val="65000"/>
              <a:buFont typeface="Wingdings 2"/>
              <a:buNone/>
              <a:defRPr kumimoji="0" sz="4400" b="1" kern="1200">
                <a:solidFill>
                  <a:schemeClr val="bg2">
                    <a:lumMod val="50000"/>
                  </a:schemeClr>
                </a:solidFill>
                <a:effectLst>
                  <a:outerShdw blurRad="38100" dist="38100" dir="2700000" algn="tl">
                    <a:srgbClr val="000000">
                      <a:alpha val="43137"/>
                    </a:srgbClr>
                  </a:outerShdw>
                </a:effectLst>
                <a:latin typeface="+mn-lt"/>
                <a:ea typeface="+mn-ea"/>
                <a:cs typeface="+mn-cs"/>
              </a:defRPr>
            </a:lvl1pPr>
            <a:lvl2pPr marL="868680" indent="-283464" algn="l" rtl="0" eaLnBrk="1" latinLnBrk="0" hangingPunct="1">
              <a:spcBef>
                <a:spcPct val="20000"/>
              </a:spcBef>
              <a:buClrTx/>
              <a:buSzPct val="80000"/>
              <a:buFont typeface="Wingdings" pitchFamily="2" charset="2"/>
              <a:buChar char="v"/>
              <a:defRPr kumimoji="0" sz="3000" kern="1200">
                <a:solidFill>
                  <a:schemeClr val="bg2">
                    <a:lumMod val="50000"/>
                  </a:schemeClr>
                </a:solidFill>
                <a:effectLst/>
                <a:latin typeface="+mn-lt"/>
                <a:ea typeface="+mn-ea"/>
                <a:cs typeface="+mn-cs"/>
              </a:defRPr>
            </a:lvl2pPr>
            <a:lvl3pPr marL="1133856" indent="-228600" algn="l" rtl="0" eaLnBrk="1" latinLnBrk="0" hangingPunct="1">
              <a:spcBef>
                <a:spcPct val="20000"/>
              </a:spcBef>
              <a:buClr>
                <a:srgbClr val="FA6500"/>
              </a:buClr>
              <a:buSzPct val="95000"/>
              <a:buFont typeface="Wingdings" pitchFamily="2" charset="2"/>
              <a:buChar char="v"/>
              <a:defRPr kumimoji="0" sz="2400" kern="1200">
                <a:solidFill>
                  <a:schemeClr val="bg2">
                    <a:lumMod val="50000"/>
                  </a:schemeClr>
                </a:solidFill>
                <a:effectLst/>
                <a:latin typeface="+mn-lt"/>
                <a:ea typeface="+mn-ea"/>
                <a:cs typeface="+mn-cs"/>
              </a:defRPr>
            </a:lvl3pPr>
            <a:lvl4pPr marL="1353312" indent="-182880" algn="l" rtl="0" eaLnBrk="1" latinLnBrk="0" hangingPunct="1">
              <a:spcBef>
                <a:spcPct val="20000"/>
              </a:spcBef>
              <a:buClr>
                <a:srgbClr val="FA6500"/>
              </a:buClr>
              <a:buSzPct val="100000"/>
              <a:buFont typeface="Wingdings" pitchFamily="2" charset="2"/>
              <a:buChar char="v"/>
              <a:defRPr kumimoji="0" sz="1800" kern="1200">
                <a:solidFill>
                  <a:schemeClr val="bg2">
                    <a:lumMod val="50000"/>
                  </a:schemeClr>
                </a:solidFill>
                <a:effectLst/>
                <a:latin typeface="+mn-lt"/>
                <a:ea typeface="+mn-ea"/>
                <a:cs typeface="+mn-cs"/>
              </a:defRPr>
            </a:lvl4pPr>
            <a:lvl5pPr marL="1545336" indent="-182880" algn="l" rtl="0" eaLnBrk="1" latinLnBrk="0" hangingPunct="1">
              <a:spcBef>
                <a:spcPct val="20000"/>
              </a:spcBef>
              <a:buClr>
                <a:srgbClr val="FA6500"/>
              </a:buClr>
              <a:buFont typeface="Wingdings" pitchFamily="2" charset="2"/>
              <a:buChar char="v"/>
              <a:defRPr kumimoji="0" sz="1400" kern="1200">
                <a:solidFill>
                  <a:schemeClr val="bg2">
                    <a:lumMod val="50000"/>
                  </a:schemeClr>
                </a:solidFill>
                <a:effectLst/>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algn="ctr"/>
            <a:endParaRPr lang="en-US" dirty="0"/>
          </a:p>
        </p:txBody>
      </p:sp>
      <p:sp>
        <p:nvSpPr>
          <p:cNvPr id="6" name="Content Placeholder 5"/>
          <p:cNvSpPr>
            <a:spLocks noGrp="1"/>
          </p:cNvSpPr>
          <p:nvPr>
            <p:ph idx="1"/>
          </p:nvPr>
        </p:nvSpPr>
        <p:spPr>
          <a:xfrm>
            <a:off x="936326" y="1905000"/>
            <a:ext cx="7239001" cy="3543571"/>
          </a:xfrm>
        </p:spPr>
        <p:txBody>
          <a:bodyPr>
            <a:normAutofit/>
          </a:bodyPr>
          <a:lstStyle/>
          <a:p>
            <a:r>
              <a:rPr lang="en-US" sz="2800" b="0" dirty="0">
                <a:effectLst/>
              </a:rPr>
              <a:t>Hardworking Vocational </a:t>
            </a:r>
            <a:r>
              <a:rPr lang="en-US" sz="2800" b="0" dirty="0" smtClean="0">
                <a:effectLst/>
              </a:rPr>
              <a:t>College (HVC) </a:t>
            </a:r>
            <a:r>
              <a:rPr lang="en-US" sz="2800" b="0" dirty="0">
                <a:effectLst/>
              </a:rPr>
              <a:t>begins an </a:t>
            </a:r>
            <a:r>
              <a:rPr lang="en-US" sz="2800" b="0" dirty="0" smtClean="0">
                <a:effectLst/>
              </a:rPr>
              <a:t>ad </a:t>
            </a:r>
            <a:r>
              <a:rPr lang="en-US" sz="2800" b="0" dirty="0">
                <a:effectLst/>
              </a:rPr>
              <a:t>campaign that declares the average debt of its graduates is much less than that of other in-state colleges, and lists the average debt for those schools.  </a:t>
            </a:r>
          </a:p>
          <a:p>
            <a:endParaRPr lang="en-US" sz="2800" dirty="0">
              <a:effectLst/>
            </a:endParaRPr>
          </a:p>
          <a:p>
            <a:r>
              <a:rPr lang="en-US" sz="2800" dirty="0">
                <a:effectLst/>
              </a:rPr>
              <a:t>Is this ethical?</a:t>
            </a:r>
          </a:p>
        </p:txBody>
      </p:sp>
      <p:grpSp>
        <p:nvGrpSpPr>
          <p:cNvPr id="7" name="Group 6"/>
          <p:cNvGrpSpPr/>
          <p:nvPr/>
        </p:nvGrpSpPr>
        <p:grpSpPr>
          <a:xfrm>
            <a:off x="209940" y="381000"/>
            <a:ext cx="4285860" cy="990600"/>
            <a:chOff x="209940" y="381000"/>
            <a:chExt cx="4031480" cy="990600"/>
          </a:xfrm>
        </p:grpSpPr>
        <p:sp>
          <p:nvSpPr>
            <p:cNvPr id="8" name="Rounded Rectangle 7"/>
            <p:cNvSpPr/>
            <p:nvPr/>
          </p:nvSpPr>
          <p:spPr>
            <a:xfrm>
              <a:off x="209940" y="381000"/>
              <a:ext cx="4031480" cy="8382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9"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bg2">
                      <a:lumMod val="50000"/>
                    </a:schemeClr>
                  </a:solidFill>
                  <a:latin typeface="Copperplate Gothic Bold" pitchFamily="34" charset="0"/>
                </a:rPr>
                <a:t>Case Study </a:t>
              </a:r>
              <a:r>
                <a:rPr lang="en-US" sz="2000" dirty="0" smtClean="0">
                  <a:solidFill>
                    <a:schemeClr val="bg2">
                      <a:lumMod val="50000"/>
                    </a:schemeClr>
                  </a:solidFill>
                  <a:latin typeface="Copperplate Gothic Bold" pitchFamily="34" charset="0"/>
                </a:rPr>
                <a:t>2</a:t>
              </a:r>
              <a:endParaRPr lang="en-US" sz="2000" dirty="0">
                <a:solidFill>
                  <a:schemeClr val="bg2">
                    <a:lumMod val="50000"/>
                  </a:schemeClr>
                </a:solidFill>
                <a:latin typeface="Copperplate Gothic Bold" pitchFamily="34" charset="0"/>
              </a:endParaRPr>
            </a:p>
          </p:txBody>
        </p:sp>
      </p:grpSp>
    </p:spTree>
    <p:extLst>
      <p:ext uri="{BB962C8B-B14F-4D97-AF65-F5344CB8AC3E}">
        <p14:creationId xmlns:p14="http://schemas.microsoft.com/office/powerpoint/2010/main" val="36971528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A8F602D-23B5-4E58-B96A-140F9B674447}" type="slidenum">
              <a:rPr lang="en-US" smtClean="0"/>
              <a:pPr/>
              <a:t>22</a:t>
            </a:fld>
            <a:endParaRPr lang="en-US" dirty="0"/>
          </a:p>
        </p:txBody>
      </p:sp>
      <p:sp>
        <p:nvSpPr>
          <p:cNvPr id="5" name="Content Placeholder 1"/>
          <p:cNvSpPr txBox="1">
            <a:spLocks/>
          </p:cNvSpPr>
          <p:nvPr/>
        </p:nvSpPr>
        <p:spPr>
          <a:xfrm>
            <a:off x="399817" y="2438400"/>
            <a:ext cx="8305800" cy="3543571"/>
          </a:xfrm>
          <a:prstGeom prst="rect">
            <a:avLst/>
          </a:prstGeom>
        </p:spPr>
        <p:txBody>
          <a:bodyPr vert="horz">
            <a:normAutofit/>
            <a:scene3d>
              <a:camera prst="orthographicFront"/>
              <a:lightRig rig="flood" dir="t"/>
            </a:scene3d>
          </a:bodyPr>
          <a:lstStyle>
            <a:lvl1pPr marL="137160" indent="0" algn="l" rtl="0" eaLnBrk="1" latinLnBrk="0" hangingPunct="1">
              <a:spcBef>
                <a:spcPct val="20000"/>
              </a:spcBef>
              <a:buClr>
                <a:schemeClr val="tx1">
                  <a:shade val="95000"/>
                </a:schemeClr>
              </a:buClr>
              <a:buSzPct val="65000"/>
              <a:buFont typeface="Wingdings 2"/>
              <a:buNone/>
              <a:defRPr kumimoji="0" sz="4400" b="1" kern="1200">
                <a:solidFill>
                  <a:schemeClr val="bg2">
                    <a:lumMod val="50000"/>
                  </a:schemeClr>
                </a:solidFill>
                <a:effectLst>
                  <a:outerShdw blurRad="38100" dist="38100" dir="2700000" algn="tl">
                    <a:srgbClr val="000000">
                      <a:alpha val="43137"/>
                    </a:srgbClr>
                  </a:outerShdw>
                </a:effectLst>
                <a:latin typeface="+mn-lt"/>
                <a:ea typeface="+mn-ea"/>
                <a:cs typeface="+mn-cs"/>
              </a:defRPr>
            </a:lvl1pPr>
            <a:lvl2pPr marL="868680" indent="-283464" algn="l" rtl="0" eaLnBrk="1" latinLnBrk="0" hangingPunct="1">
              <a:spcBef>
                <a:spcPct val="20000"/>
              </a:spcBef>
              <a:buClrTx/>
              <a:buSzPct val="80000"/>
              <a:buFont typeface="Wingdings" pitchFamily="2" charset="2"/>
              <a:buChar char="v"/>
              <a:defRPr kumimoji="0" sz="3000" kern="1200">
                <a:solidFill>
                  <a:schemeClr val="bg2">
                    <a:lumMod val="50000"/>
                  </a:schemeClr>
                </a:solidFill>
                <a:effectLst/>
                <a:latin typeface="+mn-lt"/>
                <a:ea typeface="+mn-ea"/>
                <a:cs typeface="+mn-cs"/>
              </a:defRPr>
            </a:lvl2pPr>
            <a:lvl3pPr marL="1133856" indent="-228600" algn="l" rtl="0" eaLnBrk="1" latinLnBrk="0" hangingPunct="1">
              <a:spcBef>
                <a:spcPct val="20000"/>
              </a:spcBef>
              <a:buClr>
                <a:srgbClr val="FA6500"/>
              </a:buClr>
              <a:buSzPct val="95000"/>
              <a:buFont typeface="Wingdings" pitchFamily="2" charset="2"/>
              <a:buChar char="v"/>
              <a:defRPr kumimoji="0" sz="2400" kern="1200">
                <a:solidFill>
                  <a:schemeClr val="bg2">
                    <a:lumMod val="50000"/>
                  </a:schemeClr>
                </a:solidFill>
                <a:effectLst/>
                <a:latin typeface="+mn-lt"/>
                <a:ea typeface="+mn-ea"/>
                <a:cs typeface="+mn-cs"/>
              </a:defRPr>
            </a:lvl3pPr>
            <a:lvl4pPr marL="1353312" indent="-182880" algn="l" rtl="0" eaLnBrk="1" latinLnBrk="0" hangingPunct="1">
              <a:spcBef>
                <a:spcPct val="20000"/>
              </a:spcBef>
              <a:buClr>
                <a:srgbClr val="FA6500"/>
              </a:buClr>
              <a:buSzPct val="100000"/>
              <a:buFont typeface="Wingdings" pitchFamily="2" charset="2"/>
              <a:buChar char="v"/>
              <a:defRPr kumimoji="0" sz="1800" kern="1200">
                <a:solidFill>
                  <a:schemeClr val="bg2">
                    <a:lumMod val="50000"/>
                  </a:schemeClr>
                </a:solidFill>
                <a:effectLst/>
                <a:latin typeface="+mn-lt"/>
                <a:ea typeface="+mn-ea"/>
                <a:cs typeface="+mn-cs"/>
              </a:defRPr>
            </a:lvl4pPr>
            <a:lvl5pPr marL="1545336" indent="-182880" algn="l" rtl="0" eaLnBrk="1" latinLnBrk="0" hangingPunct="1">
              <a:spcBef>
                <a:spcPct val="20000"/>
              </a:spcBef>
              <a:buClr>
                <a:srgbClr val="FA6500"/>
              </a:buClr>
              <a:buFont typeface="Wingdings" pitchFamily="2" charset="2"/>
              <a:buChar char="v"/>
              <a:defRPr kumimoji="0" sz="1400" kern="1200">
                <a:solidFill>
                  <a:schemeClr val="bg2">
                    <a:lumMod val="50000"/>
                  </a:schemeClr>
                </a:solidFill>
                <a:effectLst/>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algn="ctr"/>
            <a:endParaRPr lang="en-US" dirty="0"/>
          </a:p>
        </p:txBody>
      </p:sp>
      <p:sp>
        <p:nvSpPr>
          <p:cNvPr id="6" name="Content Placeholder 5"/>
          <p:cNvSpPr>
            <a:spLocks noGrp="1"/>
          </p:cNvSpPr>
          <p:nvPr>
            <p:ph idx="1"/>
          </p:nvPr>
        </p:nvSpPr>
        <p:spPr>
          <a:xfrm>
            <a:off x="838199" y="1828801"/>
            <a:ext cx="7467601" cy="4153170"/>
          </a:xfrm>
        </p:spPr>
        <p:txBody>
          <a:bodyPr>
            <a:normAutofit fontScale="55000" lnSpcReduction="20000"/>
          </a:bodyPr>
          <a:lstStyle/>
          <a:p>
            <a:r>
              <a:rPr lang="en-US" sz="5800" dirty="0">
                <a:effectLst/>
              </a:rPr>
              <a:t>Findings:</a:t>
            </a:r>
          </a:p>
          <a:p>
            <a:endParaRPr lang="en-US" b="0" dirty="0">
              <a:effectLst/>
            </a:endParaRPr>
          </a:p>
          <a:p>
            <a:pPr marL="457200" indent="-457200">
              <a:buClr>
                <a:srgbClr val="FA6500"/>
              </a:buClr>
              <a:buAutoNum type="arabicPeriod"/>
            </a:pPr>
            <a:r>
              <a:rPr lang="en-US" b="0" dirty="0">
                <a:effectLst/>
              </a:rPr>
              <a:t>This is another case where, strictly speaking, the information is true.</a:t>
            </a:r>
          </a:p>
          <a:p>
            <a:pPr marL="457200" indent="-457200">
              <a:buClr>
                <a:srgbClr val="FA6500"/>
              </a:buClr>
              <a:buAutoNum type="arabicPeriod"/>
            </a:pPr>
            <a:endParaRPr lang="en-US" b="0" dirty="0">
              <a:effectLst/>
            </a:endParaRPr>
          </a:p>
          <a:p>
            <a:pPr marL="457200" indent="-457200">
              <a:buClr>
                <a:srgbClr val="FA6500"/>
              </a:buClr>
              <a:buAutoNum type="arabicPeriod"/>
            </a:pPr>
            <a:r>
              <a:rPr lang="en-US" b="0" dirty="0">
                <a:effectLst/>
              </a:rPr>
              <a:t>However, do we want schools to get into shouting matches about perceived negatives?  </a:t>
            </a:r>
          </a:p>
          <a:p>
            <a:pPr marL="457200" indent="-457200">
              <a:buClr>
                <a:srgbClr val="FA6500"/>
              </a:buClr>
              <a:buAutoNum type="arabicPeriod"/>
            </a:pPr>
            <a:endParaRPr lang="en-US" b="0" dirty="0">
              <a:effectLst/>
            </a:endParaRPr>
          </a:p>
          <a:p>
            <a:pPr marL="457200" indent="-457200">
              <a:buClr>
                <a:srgbClr val="FA6500"/>
              </a:buClr>
              <a:buAutoNum type="arabicPeriod"/>
            </a:pPr>
            <a:r>
              <a:rPr lang="en-US" b="0" dirty="0">
                <a:effectLst/>
              </a:rPr>
              <a:t>For HVC, debt is a positive factor.  However, a campaign by another college might show graduations rates, where HVC’s is very low.</a:t>
            </a:r>
          </a:p>
        </p:txBody>
      </p:sp>
      <p:grpSp>
        <p:nvGrpSpPr>
          <p:cNvPr id="7" name="Group 6"/>
          <p:cNvGrpSpPr/>
          <p:nvPr/>
        </p:nvGrpSpPr>
        <p:grpSpPr>
          <a:xfrm>
            <a:off x="209940" y="381000"/>
            <a:ext cx="4285860" cy="990600"/>
            <a:chOff x="209940" y="381000"/>
            <a:chExt cx="4031480" cy="990600"/>
          </a:xfrm>
        </p:grpSpPr>
        <p:sp>
          <p:nvSpPr>
            <p:cNvPr id="8" name="Rounded Rectangle 7"/>
            <p:cNvSpPr/>
            <p:nvPr/>
          </p:nvSpPr>
          <p:spPr>
            <a:xfrm>
              <a:off x="209940" y="381000"/>
              <a:ext cx="4031480" cy="8382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9"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bg2">
                      <a:lumMod val="50000"/>
                    </a:schemeClr>
                  </a:solidFill>
                  <a:latin typeface="Copperplate Gothic Bold" pitchFamily="34" charset="0"/>
                </a:rPr>
                <a:t>Case Study </a:t>
              </a:r>
              <a:r>
                <a:rPr lang="en-US" sz="2000" dirty="0" smtClean="0">
                  <a:solidFill>
                    <a:schemeClr val="bg2">
                      <a:lumMod val="50000"/>
                    </a:schemeClr>
                  </a:solidFill>
                  <a:latin typeface="Copperplate Gothic Bold" pitchFamily="34" charset="0"/>
                </a:rPr>
                <a:t>2</a:t>
              </a:r>
              <a:endParaRPr lang="en-US" sz="2000" dirty="0">
                <a:solidFill>
                  <a:schemeClr val="bg2">
                    <a:lumMod val="50000"/>
                  </a:schemeClr>
                </a:solidFill>
                <a:latin typeface="Copperplate Gothic Bold" pitchFamily="34" charset="0"/>
              </a:endParaRPr>
            </a:p>
          </p:txBody>
        </p:sp>
      </p:grpSp>
    </p:spTree>
    <p:extLst>
      <p:ext uri="{BB962C8B-B14F-4D97-AF65-F5344CB8AC3E}">
        <p14:creationId xmlns:p14="http://schemas.microsoft.com/office/powerpoint/2010/main" val="36971528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1" y="2362200"/>
            <a:ext cx="7315200" cy="2971800"/>
          </a:xfrm>
        </p:spPr>
        <p:txBody>
          <a:bodyPr>
            <a:noAutofit/>
          </a:bodyPr>
          <a:lstStyle/>
          <a:p>
            <a:r>
              <a:rPr lang="en-US" sz="2800" b="0" dirty="0">
                <a:effectLst/>
                <a:latin typeface="+mj-lt"/>
              </a:rPr>
              <a:t>Your college president wants to institute a scholarship for students with a 30 or higher ACT composite score. You are asked if you have any concerns about this plan. </a:t>
            </a:r>
            <a:endParaRPr lang="en-US" sz="2800" b="0" dirty="0" smtClean="0">
              <a:effectLst/>
              <a:latin typeface="+mj-lt"/>
            </a:endParaRPr>
          </a:p>
          <a:p>
            <a:endParaRPr lang="en-US" sz="2800" b="0" dirty="0">
              <a:effectLst/>
              <a:latin typeface="+mj-lt"/>
            </a:endParaRPr>
          </a:p>
          <a:p>
            <a:pPr marL="594360" indent="-457200">
              <a:buClr>
                <a:srgbClr val="FA6500"/>
              </a:buClr>
              <a:buFont typeface="Wingdings" pitchFamily="2" charset="2"/>
              <a:buChar char="v"/>
            </a:pPr>
            <a:r>
              <a:rPr lang="en-US" sz="2800" i="1" dirty="0" smtClean="0">
                <a:effectLst/>
                <a:latin typeface="+mj-lt"/>
              </a:rPr>
              <a:t>How </a:t>
            </a:r>
            <a:r>
              <a:rPr lang="en-US" sz="2800" i="1" dirty="0">
                <a:effectLst/>
                <a:latin typeface="+mj-lt"/>
              </a:rPr>
              <a:t>do you respond?</a:t>
            </a:r>
          </a:p>
        </p:txBody>
      </p:sp>
      <p:sp>
        <p:nvSpPr>
          <p:cNvPr id="3" name="Slide Number Placeholder 2"/>
          <p:cNvSpPr>
            <a:spLocks noGrp="1"/>
          </p:cNvSpPr>
          <p:nvPr>
            <p:ph type="sldNum" sz="quarter" idx="12"/>
          </p:nvPr>
        </p:nvSpPr>
        <p:spPr/>
        <p:txBody>
          <a:bodyPr/>
          <a:lstStyle/>
          <a:p>
            <a:fld id="{DA8F602D-23B5-4E58-B96A-140F9B674447}" type="slidenum">
              <a:rPr lang="en-US" smtClean="0"/>
              <a:pPr/>
              <a:t>23</a:t>
            </a:fld>
            <a:endParaRPr lang="en-US" dirty="0"/>
          </a:p>
        </p:txBody>
      </p:sp>
      <p:sp>
        <p:nvSpPr>
          <p:cNvPr id="6" name="Rounded Rectangle 5"/>
          <p:cNvSpPr/>
          <p:nvPr/>
        </p:nvSpPr>
        <p:spPr>
          <a:xfrm>
            <a:off x="176349" y="609600"/>
            <a:ext cx="8747760" cy="1244859"/>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dirty="0">
                <a:solidFill>
                  <a:schemeClr val="bg2">
                    <a:lumMod val="50000"/>
                  </a:schemeClr>
                </a:solidFill>
                <a:latin typeface="Copperplate Gothic Bold" pitchFamily="34" charset="0"/>
              </a:rPr>
              <a:t>Case Study </a:t>
            </a:r>
            <a:r>
              <a:rPr lang="en-US" sz="3600" dirty="0" smtClean="0">
                <a:solidFill>
                  <a:schemeClr val="bg2">
                    <a:lumMod val="50000"/>
                  </a:schemeClr>
                </a:solidFill>
                <a:latin typeface="Copperplate Gothic Bold" pitchFamily="34" charset="0"/>
              </a:rPr>
              <a:t>3: </a:t>
            </a:r>
            <a:endParaRPr lang="en-US" sz="3600" dirty="0">
              <a:solidFill>
                <a:schemeClr val="bg2">
                  <a:lumMod val="50000"/>
                </a:schemeClr>
              </a:solidFill>
              <a:latin typeface="Copperplate Gothic Bold" pitchFamily="34" charset="0"/>
            </a:endParaRPr>
          </a:p>
        </p:txBody>
      </p:sp>
    </p:spTree>
    <p:extLst>
      <p:ext uri="{BB962C8B-B14F-4D97-AF65-F5344CB8AC3E}">
        <p14:creationId xmlns:p14="http://schemas.microsoft.com/office/powerpoint/2010/main" val="4206432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133600"/>
            <a:ext cx="8458200" cy="3429000"/>
          </a:xfrm>
        </p:spPr>
        <p:txBody>
          <a:bodyPr>
            <a:noAutofit/>
          </a:bodyPr>
          <a:lstStyle/>
          <a:p>
            <a:pPr marL="594360" indent="-457200">
              <a:buClr>
                <a:srgbClr val="FA6500"/>
              </a:buClr>
              <a:buFont typeface="Wingdings" pitchFamily="2" charset="2"/>
              <a:buChar char="v"/>
            </a:pPr>
            <a:r>
              <a:rPr lang="en-US" sz="2800" dirty="0" smtClean="0"/>
              <a:t>Core Values</a:t>
            </a:r>
          </a:p>
          <a:p>
            <a:pPr marL="594360" indent="-457200">
              <a:buClr>
                <a:srgbClr val="FA6500"/>
              </a:buClr>
              <a:buFont typeface="Wingdings" pitchFamily="2" charset="2"/>
              <a:buChar char="v"/>
            </a:pPr>
            <a:r>
              <a:rPr lang="en-US" sz="2800" dirty="0" smtClean="0"/>
              <a:t>Member Conventions</a:t>
            </a:r>
          </a:p>
          <a:p>
            <a:pPr marL="594360" indent="-457200">
              <a:buClr>
                <a:srgbClr val="FA6500"/>
              </a:buClr>
              <a:buFont typeface="Wingdings" pitchFamily="2" charset="2"/>
              <a:buChar char="v"/>
            </a:pPr>
            <a:r>
              <a:rPr lang="en-US" sz="2800" dirty="0" smtClean="0"/>
              <a:t>Mandatory Statements</a:t>
            </a:r>
          </a:p>
          <a:p>
            <a:pPr marL="594360" indent="-457200">
              <a:buClr>
                <a:srgbClr val="FA6500"/>
              </a:buClr>
              <a:buFont typeface="Wingdings" pitchFamily="2" charset="2"/>
              <a:buChar char="v"/>
            </a:pPr>
            <a:r>
              <a:rPr lang="en-US" sz="2800" dirty="0" smtClean="0"/>
              <a:t>Interpretations of Mandatory Statements</a:t>
            </a:r>
          </a:p>
          <a:p>
            <a:pPr marL="594360" indent="-457200">
              <a:buClr>
                <a:srgbClr val="FA6500"/>
              </a:buClr>
              <a:buFont typeface="Wingdings" pitchFamily="2" charset="2"/>
              <a:buChar char="v"/>
            </a:pPr>
            <a:r>
              <a:rPr lang="en-US" sz="2800" dirty="0" smtClean="0"/>
              <a:t>Best Practices</a:t>
            </a:r>
          </a:p>
          <a:p>
            <a:pPr marL="594360" indent="-457200">
              <a:buClr>
                <a:srgbClr val="FA6500"/>
              </a:buClr>
              <a:buFont typeface="Wingdings" pitchFamily="2" charset="2"/>
              <a:buChar char="v"/>
            </a:pPr>
            <a:r>
              <a:rPr lang="en-US" sz="2800" dirty="0" smtClean="0"/>
              <a:t>SPGP: Education, Monitoring Procedures and Penalties </a:t>
            </a:r>
            <a:endParaRPr lang="en-US" sz="2800" dirty="0"/>
          </a:p>
        </p:txBody>
      </p:sp>
      <p:sp>
        <p:nvSpPr>
          <p:cNvPr id="5" name="Slide Number Placeholder 4"/>
          <p:cNvSpPr>
            <a:spLocks noGrp="1"/>
          </p:cNvSpPr>
          <p:nvPr>
            <p:ph type="sldNum" sz="quarter" idx="12"/>
          </p:nvPr>
        </p:nvSpPr>
        <p:spPr/>
        <p:txBody>
          <a:bodyPr/>
          <a:lstStyle/>
          <a:p>
            <a:fld id="{DA8F602D-23B5-4E58-B96A-140F9B674447}" type="slidenum">
              <a:rPr lang="en-US" smtClean="0"/>
              <a:pPr/>
              <a:t>3</a:t>
            </a:fld>
            <a:endParaRPr lang="en-US" dirty="0"/>
          </a:p>
        </p:txBody>
      </p:sp>
      <p:sp>
        <p:nvSpPr>
          <p:cNvPr id="8" name="Rounded Rectangle 7"/>
          <p:cNvSpPr/>
          <p:nvPr/>
        </p:nvSpPr>
        <p:spPr>
          <a:xfrm>
            <a:off x="228600" y="900404"/>
            <a:ext cx="8747760" cy="8382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9" name="Title 1"/>
          <p:cNvSpPr txBox="1">
            <a:spLocks/>
          </p:cNvSpPr>
          <p:nvPr/>
        </p:nvSpPr>
        <p:spPr>
          <a:xfrm>
            <a:off x="1087016" y="990600"/>
            <a:ext cx="7772400" cy="762000"/>
          </a:xfrm>
          <a:prstGeom prst="rect">
            <a:avLst/>
          </a:prstGeom>
        </p:spPr>
        <p:txBody>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mtClean="0">
                <a:solidFill>
                  <a:schemeClr val="bg2">
                    <a:lumMod val="50000"/>
                  </a:schemeClr>
                </a:solidFill>
                <a:latin typeface="Copperplate Gothic Bold" pitchFamily="34" charset="0"/>
              </a:rPr>
              <a:t>SPGP includes</a:t>
            </a:r>
            <a:endParaRPr lang="en-US" dirty="0">
              <a:solidFill>
                <a:schemeClr val="bg2">
                  <a:lumMod val="50000"/>
                </a:schemeClr>
              </a:solidFill>
              <a:latin typeface="Copperplate Gothic Bold" pitchFamily="34" charset="0"/>
            </a:endParaRPr>
          </a:p>
        </p:txBody>
      </p:sp>
    </p:spTree>
    <p:extLst>
      <p:ext uri="{BB962C8B-B14F-4D97-AF65-F5344CB8AC3E}">
        <p14:creationId xmlns:p14="http://schemas.microsoft.com/office/powerpoint/2010/main" val="27503378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A8F602D-23B5-4E58-B96A-140F9B674447}" type="slidenum">
              <a:rPr lang="en-US" smtClean="0"/>
              <a:pPr/>
              <a:t>4</a:t>
            </a:fld>
            <a:endParaRPr lang="en-US" dirty="0"/>
          </a:p>
        </p:txBody>
      </p:sp>
      <p:sp>
        <p:nvSpPr>
          <p:cNvPr id="2" name="Subtitle 1"/>
          <p:cNvSpPr>
            <a:spLocks noGrp="1"/>
          </p:cNvSpPr>
          <p:nvPr>
            <p:ph type="subTitle" idx="1"/>
          </p:nvPr>
        </p:nvSpPr>
        <p:spPr>
          <a:xfrm>
            <a:off x="1143000" y="2286000"/>
            <a:ext cx="7010400" cy="3581400"/>
          </a:xfrm>
        </p:spPr>
        <p:txBody>
          <a:bodyPr>
            <a:normAutofit fontScale="92500" lnSpcReduction="20000"/>
          </a:bodyPr>
          <a:lstStyle/>
          <a:p>
            <a:pPr marL="457200" indent="-457200" algn="l">
              <a:buClr>
                <a:srgbClr val="FA6500"/>
              </a:buClr>
              <a:buFont typeface="Wingdings" pitchFamily="2" charset="2"/>
              <a:buChar char="v"/>
            </a:pPr>
            <a:r>
              <a:rPr lang="en-US" dirty="0"/>
              <a:t>It is a code of conduct created to ensure equity </a:t>
            </a:r>
            <a:r>
              <a:rPr lang="en-US" dirty="0" smtClean="0"/>
              <a:t>and </a:t>
            </a:r>
            <a:r>
              <a:rPr lang="en-US" dirty="0"/>
              <a:t>fairness in the college admissions </a:t>
            </a:r>
            <a:r>
              <a:rPr lang="en-US" dirty="0" smtClean="0"/>
              <a:t>process</a:t>
            </a:r>
          </a:p>
          <a:p>
            <a:pPr marL="457200" indent="-457200" algn="l">
              <a:buClr>
                <a:srgbClr val="FA6500"/>
              </a:buClr>
              <a:buFont typeface="Wingdings" pitchFamily="2" charset="2"/>
              <a:buChar char="v"/>
            </a:pPr>
            <a:r>
              <a:rPr lang="en-US" dirty="0" smtClean="0"/>
              <a:t>It </a:t>
            </a:r>
            <a:r>
              <a:rPr lang="en-US" dirty="0"/>
              <a:t>is a document that promotes responsibility and integrity on the part of individuals who are engaged in college </a:t>
            </a:r>
            <a:r>
              <a:rPr lang="en-US" dirty="0" smtClean="0"/>
              <a:t>counseling</a:t>
            </a:r>
          </a:p>
          <a:p>
            <a:pPr marL="457200" indent="-457200" algn="l">
              <a:buClr>
                <a:srgbClr val="FA6500"/>
              </a:buClr>
              <a:buFont typeface="Wingdings" pitchFamily="2" charset="2"/>
              <a:buChar char="v"/>
            </a:pPr>
            <a:r>
              <a:rPr lang="en-US" dirty="0" smtClean="0"/>
              <a:t>It is a document that strives to “level the playing field” among all types of educational institutions.</a:t>
            </a:r>
          </a:p>
          <a:p>
            <a:pPr marL="457200" indent="-457200" algn="l">
              <a:buClr>
                <a:srgbClr val="FA6500"/>
              </a:buClr>
              <a:buFont typeface="Wingdings" pitchFamily="2" charset="2"/>
              <a:buChar char="v"/>
            </a:pPr>
            <a:r>
              <a:rPr lang="en-US" dirty="0" smtClean="0"/>
              <a:t>It </a:t>
            </a:r>
            <a:r>
              <a:rPr lang="en-US" dirty="0"/>
              <a:t>is a document that protects the best interests of students </a:t>
            </a:r>
          </a:p>
          <a:p>
            <a:pPr marL="457200" indent="-457200">
              <a:buFont typeface="Wingdings" pitchFamily="2" charset="2"/>
              <a:buChar char="q"/>
            </a:pPr>
            <a:endParaRPr lang="en-US" dirty="0"/>
          </a:p>
        </p:txBody>
      </p:sp>
      <p:sp>
        <p:nvSpPr>
          <p:cNvPr id="6" name="Rounded Rectangle 5"/>
          <p:cNvSpPr/>
          <p:nvPr/>
        </p:nvSpPr>
        <p:spPr>
          <a:xfrm>
            <a:off x="237931" y="990600"/>
            <a:ext cx="8747760" cy="8382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8" name="Title 2"/>
          <p:cNvSpPr txBox="1">
            <a:spLocks/>
          </p:cNvSpPr>
          <p:nvPr/>
        </p:nvSpPr>
        <p:spPr>
          <a:xfrm>
            <a:off x="533400" y="990600"/>
            <a:ext cx="8229600" cy="914400"/>
          </a:xfrm>
          <a:prstGeom prst="rect">
            <a:avLst/>
          </a:prstGeom>
        </p:spPr>
        <p:txBody>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dirty="0" smtClean="0">
                <a:solidFill>
                  <a:schemeClr val="bg2">
                    <a:lumMod val="50000"/>
                  </a:schemeClr>
                </a:solidFill>
                <a:latin typeface="Copperplate Gothic Bold" pitchFamily="34" charset="0"/>
              </a:rPr>
              <a:t>Why are these important?</a:t>
            </a:r>
            <a:endParaRPr lang="en-US" dirty="0">
              <a:solidFill>
                <a:schemeClr val="bg2">
                  <a:lumMod val="50000"/>
                </a:schemeClr>
              </a:solidFill>
              <a:latin typeface="Copperplate Gothic Bold" pitchFamily="34" charset="0"/>
            </a:endParaRPr>
          </a:p>
        </p:txBody>
      </p:sp>
    </p:spTree>
    <p:extLst>
      <p:ext uri="{BB962C8B-B14F-4D97-AF65-F5344CB8AC3E}">
        <p14:creationId xmlns:p14="http://schemas.microsoft.com/office/powerpoint/2010/main" val="3697272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905000"/>
            <a:ext cx="7162800" cy="4419600"/>
          </a:xfrm>
        </p:spPr>
        <p:txBody>
          <a:bodyPr>
            <a:normAutofit fontScale="92500"/>
          </a:bodyPr>
          <a:lstStyle/>
          <a:p>
            <a:pPr marL="0" indent="0">
              <a:buNone/>
            </a:pPr>
            <a:r>
              <a:rPr lang="en-US" sz="2400" b="0" dirty="0" smtClean="0">
                <a:effectLst/>
              </a:rPr>
              <a:t>All members of NACAC and its state affiliates agree to abide by the following:</a:t>
            </a:r>
          </a:p>
          <a:p>
            <a:pPr marL="0" indent="0">
              <a:buNone/>
            </a:pPr>
            <a:endParaRPr lang="en-US" sz="1400" b="0" dirty="0" smtClean="0">
              <a:effectLst/>
            </a:endParaRPr>
          </a:p>
          <a:p>
            <a:pPr marL="457200" indent="-457200">
              <a:buClr>
                <a:srgbClr val="FA6500"/>
              </a:buClr>
              <a:buFont typeface="+mj-lt"/>
              <a:buAutoNum type="arabicPeriod"/>
            </a:pPr>
            <a:r>
              <a:rPr lang="en-US" sz="2400" b="0" dirty="0" smtClean="0">
                <a:effectLst/>
              </a:rPr>
              <a:t>Members will make protecting the best interests of all students a primary concern in the admission process.</a:t>
            </a:r>
          </a:p>
          <a:p>
            <a:pPr marL="457200" indent="-457200">
              <a:buClr>
                <a:srgbClr val="FA6500"/>
              </a:buClr>
              <a:buFont typeface="+mj-lt"/>
              <a:buAutoNum type="arabicPeriod"/>
            </a:pPr>
            <a:endParaRPr lang="en-US" sz="1300" b="0" dirty="0" smtClean="0">
              <a:effectLst/>
            </a:endParaRPr>
          </a:p>
          <a:p>
            <a:pPr marL="457200" indent="-457200">
              <a:buClr>
                <a:srgbClr val="FA6500"/>
              </a:buClr>
              <a:buFont typeface="+mj-lt"/>
              <a:buAutoNum type="arabicPeriod"/>
            </a:pPr>
            <a:r>
              <a:rPr lang="en-US" sz="2400" b="0" dirty="0" smtClean="0">
                <a:effectLst/>
              </a:rPr>
              <a:t>Members will evaluate students on the basis of their individual qualifications and strive for inclusion of all members of society in the admission process.</a:t>
            </a:r>
          </a:p>
          <a:p>
            <a:pPr marL="457200" indent="-457200">
              <a:buClr>
                <a:srgbClr val="FA6500"/>
              </a:buClr>
              <a:buFont typeface="+mj-lt"/>
              <a:buAutoNum type="arabicPeriod"/>
            </a:pPr>
            <a:endParaRPr lang="en-US" sz="1300" b="0" dirty="0" smtClean="0">
              <a:effectLst/>
            </a:endParaRPr>
          </a:p>
          <a:p>
            <a:pPr marL="457200" indent="-457200">
              <a:buClr>
                <a:srgbClr val="FA6500"/>
              </a:buClr>
              <a:buFont typeface="+mj-lt"/>
              <a:buAutoNum type="arabicPeriod"/>
            </a:pPr>
            <a:r>
              <a:rPr lang="en-US" sz="2400" b="0" dirty="0" smtClean="0">
                <a:effectLst/>
              </a:rPr>
              <a:t>Members will provide accurate admission and financial aid information to students, empowering all participants in the process to act responsibly.</a:t>
            </a:r>
          </a:p>
        </p:txBody>
      </p:sp>
      <p:sp>
        <p:nvSpPr>
          <p:cNvPr id="5" name="Slide Number Placeholder 4"/>
          <p:cNvSpPr>
            <a:spLocks noGrp="1"/>
          </p:cNvSpPr>
          <p:nvPr>
            <p:ph type="sldNum" sz="quarter" idx="12"/>
          </p:nvPr>
        </p:nvSpPr>
        <p:spPr/>
        <p:txBody>
          <a:bodyPr/>
          <a:lstStyle/>
          <a:p>
            <a:fld id="{DA8F602D-23B5-4E58-B96A-140F9B674447}" type="slidenum">
              <a:rPr lang="en-US" smtClean="0"/>
              <a:pPr/>
              <a:t>5</a:t>
            </a:fld>
            <a:endParaRPr lang="en-US" dirty="0"/>
          </a:p>
        </p:txBody>
      </p:sp>
      <p:sp>
        <p:nvSpPr>
          <p:cNvPr id="6" name="Rounded Rectangle 5"/>
          <p:cNvSpPr/>
          <p:nvPr/>
        </p:nvSpPr>
        <p:spPr>
          <a:xfrm>
            <a:off x="228600" y="971939"/>
            <a:ext cx="8747760" cy="8382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8" name="Title 1"/>
          <p:cNvSpPr txBox="1">
            <a:spLocks/>
          </p:cNvSpPr>
          <p:nvPr/>
        </p:nvSpPr>
        <p:spPr>
          <a:xfrm>
            <a:off x="716280" y="971939"/>
            <a:ext cx="7772400" cy="762000"/>
          </a:xfrm>
          <a:prstGeom prst="rect">
            <a:avLst/>
          </a:prstGeom>
        </p:spPr>
        <p:txBody>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dirty="0" smtClean="0">
                <a:solidFill>
                  <a:schemeClr val="bg2">
                    <a:lumMod val="50000"/>
                  </a:schemeClr>
                </a:solidFill>
                <a:latin typeface="Copperplate Gothic Bold" pitchFamily="34" charset="0"/>
              </a:rPr>
              <a:t>Member Conventions</a:t>
            </a:r>
            <a:endParaRPr lang="en-US" sz="2000" dirty="0">
              <a:solidFill>
                <a:schemeClr val="bg2">
                  <a:lumMod val="50000"/>
                </a:schemeClr>
              </a:solidFill>
              <a:latin typeface="Copperplate Gothic Bold" pitchFamily="34" charset="0"/>
            </a:endParaRPr>
          </a:p>
        </p:txBody>
      </p:sp>
    </p:spTree>
    <p:extLst>
      <p:ext uri="{BB962C8B-B14F-4D97-AF65-F5344CB8AC3E}">
        <p14:creationId xmlns:p14="http://schemas.microsoft.com/office/powerpoint/2010/main" val="3063170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362200"/>
            <a:ext cx="6705600" cy="3543571"/>
          </a:xfrm>
        </p:spPr>
        <p:txBody>
          <a:bodyPr>
            <a:normAutofit/>
          </a:bodyPr>
          <a:lstStyle/>
          <a:p>
            <a:pPr marL="457200" indent="-457200">
              <a:buClr>
                <a:srgbClr val="FA6500"/>
              </a:buClr>
              <a:buFont typeface="+mj-lt"/>
              <a:buAutoNum type="arabicPeriod" startAt="4"/>
            </a:pPr>
            <a:r>
              <a:rPr lang="en-US" sz="2200" b="0" dirty="0" smtClean="0">
                <a:effectLst/>
              </a:rPr>
              <a:t>Members will honor students’ decisions regarding where they apply and choose to enroll.</a:t>
            </a:r>
          </a:p>
          <a:p>
            <a:pPr marL="457200" indent="-457200">
              <a:buClr>
                <a:srgbClr val="FA6500"/>
              </a:buClr>
              <a:buFont typeface="+mj-lt"/>
              <a:buAutoNum type="arabicPeriod" startAt="4"/>
            </a:pPr>
            <a:endParaRPr lang="en-US" sz="2200" b="0" dirty="0" smtClean="0">
              <a:effectLst/>
            </a:endParaRPr>
          </a:p>
          <a:p>
            <a:pPr marL="457200" indent="-457200">
              <a:buClr>
                <a:srgbClr val="FA6500"/>
              </a:buClr>
              <a:buFont typeface="+mj-lt"/>
              <a:buAutoNum type="arabicPeriod" startAt="4"/>
            </a:pPr>
            <a:r>
              <a:rPr lang="en-US" sz="2200" b="0" dirty="0" smtClean="0">
                <a:effectLst/>
              </a:rPr>
              <a:t>Members will be ethical and respectful in their counseling, recruiting and enrollment practices.</a:t>
            </a:r>
          </a:p>
          <a:p>
            <a:pPr marL="457200" indent="-457200">
              <a:buClr>
                <a:srgbClr val="FA6500"/>
              </a:buClr>
              <a:buFont typeface="+mj-lt"/>
              <a:buAutoNum type="arabicPeriod" startAt="4"/>
            </a:pPr>
            <a:endParaRPr lang="en-US" sz="2200" b="0" dirty="0" smtClean="0">
              <a:effectLst/>
            </a:endParaRPr>
          </a:p>
          <a:p>
            <a:pPr marL="457200" indent="-457200">
              <a:buClr>
                <a:srgbClr val="FA6500"/>
              </a:buClr>
              <a:buFont typeface="+mj-lt"/>
              <a:buAutoNum type="arabicPeriod" startAt="4"/>
            </a:pPr>
            <a:r>
              <a:rPr lang="en-US" sz="2200" b="0" dirty="0" smtClean="0">
                <a:effectLst/>
              </a:rPr>
              <a:t>Members will strive to provide equal access to qualified students through education about financial aid processes and institutional financial aid policies.</a:t>
            </a:r>
            <a:endParaRPr lang="en-US" sz="2200" b="0" dirty="0">
              <a:effectLst/>
            </a:endParaRPr>
          </a:p>
        </p:txBody>
      </p:sp>
      <p:sp>
        <p:nvSpPr>
          <p:cNvPr id="5" name="Slide Number Placeholder 4"/>
          <p:cNvSpPr>
            <a:spLocks noGrp="1"/>
          </p:cNvSpPr>
          <p:nvPr>
            <p:ph type="sldNum" sz="quarter" idx="12"/>
          </p:nvPr>
        </p:nvSpPr>
        <p:spPr/>
        <p:txBody>
          <a:bodyPr/>
          <a:lstStyle/>
          <a:p>
            <a:fld id="{DA8F602D-23B5-4E58-B96A-140F9B674447}" type="slidenum">
              <a:rPr lang="en-US" smtClean="0"/>
              <a:pPr/>
              <a:t>6</a:t>
            </a:fld>
            <a:endParaRPr lang="en-US" dirty="0"/>
          </a:p>
        </p:txBody>
      </p:sp>
      <p:sp>
        <p:nvSpPr>
          <p:cNvPr id="9" name="Title 1"/>
          <p:cNvSpPr txBox="1">
            <a:spLocks/>
          </p:cNvSpPr>
          <p:nvPr/>
        </p:nvSpPr>
        <p:spPr>
          <a:xfrm>
            <a:off x="432318" y="1828800"/>
            <a:ext cx="7772400"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endParaRPr lang="en-US" sz="2000" dirty="0">
              <a:solidFill>
                <a:schemeClr val="bg2">
                  <a:lumMod val="50000"/>
                </a:schemeClr>
              </a:solidFill>
              <a:latin typeface="Copperplate Gothic Bold" pitchFamily="34" charset="0"/>
            </a:endParaRPr>
          </a:p>
        </p:txBody>
      </p:sp>
      <p:grpSp>
        <p:nvGrpSpPr>
          <p:cNvPr id="2" name="Group 1"/>
          <p:cNvGrpSpPr/>
          <p:nvPr/>
        </p:nvGrpSpPr>
        <p:grpSpPr>
          <a:xfrm>
            <a:off x="209940" y="381000"/>
            <a:ext cx="4031480" cy="990600"/>
            <a:chOff x="209940" y="381000"/>
            <a:chExt cx="4031480" cy="990600"/>
          </a:xfrm>
        </p:grpSpPr>
        <p:sp>
          <p:nvSpPr>
            <p:cNvPr id="7" name="Rounded Rectangle 6"/>
            <p:cNvSpPr/>
            <p:nvPr/>
          </p:nvSpPr>
          <p:spPr>
            <a:xfrm>
              <a:off x="209940" y="381000"/>
              <a:ext cx="4031480" cy="8382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8"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bg2">
                      <a:lumMod val="50000"/>
                    </a:schemeClr>
                  </a:solidFill>
                  <a:latin typeface="Copperplate Gothic Bold" pitchFamily="34" charset="0"/>
                </a:rPr>
                <a:t>Member Conventions</a:t>
              </a:r>
              <a:endParaRPr lang="en-US" sz="2000" dirty="0">
                <a:solidFill>
                  <a:schemeClr val="bg2">
                    <a:lumMod val="50000"/>
                  </a:schemeClr>
                </a:solidFill>
                <a:latin typeface="Copperplate Gothic Bold" pitchFamily="34" charset="0"/>
              </a:endParaRPr>
            </a:p>
          </p:txBody>
        </p:sp>
      </p:grpSp>
    </p:spTree>
    <p:extLst>
      <p:ext uri="{BB962C8B-B14F-4D97-AF65-F5344CB8AC3E}">
        <p14:creationId xmlns:p14="http://schemas.microsoft.com/office/powerpoint/2010/main" val="599510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981200"/>
            <a:ext cx="7162800" cy="3810000"/>
          </a:xfrm>
        </p:spPr>
        <p:txBody>
          <a:bodyPr>
            <a:noAutofit/>
          </a:bodyPr>
          <a:lstStyle/>
          <a:p>
            <a:pPr marL="0" indent="0">
              <a:buNone/>
            </a:pPr>
            <a:endParaRPr lang="en-US" sz="2200" b="0" dirty="0" smtClean="0">
              <a:effectLst/>
            </a:endParaRPr>
          </a:p>
          <a:p>
            <a:pPr marL="457200" indent="-457200">
              <a:buClr>
                <a:srgbClr val="FA6500"/>
              </a:buClr>
              <a:buFont typeface="+mj-lt"/>
              <a:buAutoNum type="arabicPeriod" startAt="7"/>
            </a:pPr>
            <a:r>
              <a:rPr lang="en-US" sz="2200" b="0" dirty="0" smtClean="0">
                <a:effectLst/>
              </a:rPr>
              <a:t>Members will abide by local, state and federal laws regarding the treatment of students and confidential information.</a:t>
            </a:r>
          </a:p>
          <a:p>
            <a:pPr marL="457200" indent="-457200">
              <a:buClr>
                <a:srgbClr val="FA6500"/>
              </a:buClr>
              <a:buFont typeface="+mj-lt"/>
              <a:buAutoNum type="arabicPeriod" startAt="7"/>
            </a:pPr>
            <a:endParaRPr lang="en-US" sz="2200" b="0" dirty="0" smtClean="0">
              <a:effectLst/>
            </a:endParaRPr>
          </a:p>
          <a:p>
            <a:pPr marL="457200" indent="-457200">
              <a:buClr>
                <a:srgbClr val="FA6500"/>
              </a:buClr>
              <a:buFont typeface="+mj-lt"/>
              <a:buAutoNum type="arabicPeriod" startAt="7"/>
            </a:pPr>
            <a:r>
              <a:rPr lang="en-US" sz="2200" b="0" dirty="0" smtClean="0">
                <a:effectLst/>
              </a:rPr>
              <a:t>Members will support a common set of admission-related definitions and deadlines.</a:t>
            </a:r>
          </a:p>
          <a:p>
            <a:pPr marL="457200" indent="-457200">
              <a:buClr>
                <a:srgbClr val="FA6500"/>
              </a:buClr>
              <a:buFont typeface="+mj-lt"/>
              <a:buAutoNum type="arabicPeriod" startAt="7"/>
            </a:pPr>
            <a:endParaRPr lang="en-US" sz="2200" b="0" dirty="0" smtClean="0">
              <a:effectLst/>
            </a:endParaRPr>
          </a:p>
          <a:p>
            <a:pPr marL="457200" indent="-457200">
              <a:buClr>
                <a:srgbClr val="FA6500"/>
              </a:buClr>
              <a:buFont typeface="+mj-lt"/>
              <a:buAutoNum type="arabicPeriod" startAt="7"/>
            </a:pPr>
            <a:r>
              <a:rPr lang="en-US" sz="2200" b="0" dirty="0" smtClean="0">
                <a:effectLst/>
              </a:rPr>
              <a:t>Members will support and enforce the Statement of Principles of Good Practice.</a:t>
            </a:r>
            <a:endParaRPr lang="en-US" sz="2200" b="0" dirty="0">
              <a:effectLst/>
            </a:endParaRPr>
          </a:p>
        </p:txBody>
      </p:sp>
      <p:sp>
        <p:nvSpPr>
          <p:cNvPr id="5" name="Slide Number Placeholder 4"/>
          <p:cNvSpPr>
            <a:spLocks noGrp="1"/>
          </p:cNvSpPr>
          <p:nvPr>
            <p:ph type="sldNum" sz="quarter" idx="12"/>
          </p:nvPr>
        </p:nvSpPr>
        <p:spPr/>
        <p:txBody>
          <a:bodyPr/>
          <a:lstStyle/>
          <a:p>
            <a:fld id="{DA8F602D-23B5-4E58-B96A-140F9B674447}" type="slidenum">
              <a:rPr lang="en-US" smtClean="0"/>
              <a:pPr/>
              <a:t>7</a:t>
            </a:fld>
            <a:endParaRPr lang="en-US" dirty="0"/>
          </a:p>
        </p:txBody>
      </p:sp>
      <p:grpSp>
        <p:nvGrpSpPr>
          <p:cNvPr id="9" name="Group 8"/>
          <p:cNvGrpSpPr/>
          <p:nvPr/>
        </p:nvGrpSpPr>
        <p:grpSpPr>
          <a:xfrm>
            <a:off x="209940" y="381000"/>
            <a:ext cx="4031480" cy="990600"/>
            <a:chOff x="209940" y="381000"/>
            <a:chExt cx="4031480" cy="990600"/>
          </a:xfrm>
        </p:grpSpPr>
        <p:sp>
          <p:nvSpPr>
            <p:cNvPr id="10" name="Rounded Rectangle 9"/>
            <p:cNvSpPr/>
            <p:nvPr/>
          </p:nvSpPr>
          <p:spPr>
            <a:xfrm>
              <a:off x="209940" y="381000"/>
              <a:ext cx="4031480" cy="8382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12"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bg2">
                      <a:lumMod val="50000"/>
                    </a:schemeClr>
                  </a:solidFill>
                  <a:latin typeface="Copperplate Gothic Bold" pitchFamily="34" charset="0"/>
                </a:rPr>
                <a:t>Member Conventions</a:t>
              </a:r>
              <a:endParaRPr lang="en-US" sz="2000" dirty="0">
                <a:solidFill>
                  <a:schemeClr val="bg2">
                    <a:lumMod val="50000"/>
                  </a:schemeClr>
                </a:solidFill>
                <a:latin typeface="Copperplate Gothic Bold" pitchFamily="34" charset="0"/>
              </a:endParaRPr>
            </a:p>
          </p:txBody>
        </p:sp>
      </p:grpSp>
    </p:spTree>
    <p:extLst>
      <p:ext uri="{BB962C8B-B14F-4D97-AF65-F5344CB8AC3E}">
        <p14:creationId xmlns:p14="http://schemas.microsoft.com/office/powerpoint/2010/main" val="39342102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A8F602D-23B5-4E58-B96A-140F9B674447}" type="slidenum">
              <a:rPr lang="en-US" smtClean="0"/>
              <a:pPr/>
              <a:t>8</a:t>
            </a:fld>
            <a:endParaRPr lang="en-US" dirty="0"/>
          </a:p>
        </p:txBody>
      </p:sp>
      <p:sp>
        <p:nvSpPr>
          <p:cNvPr id="6" name="Rounded Rectangle 5"/>
          <p:cNvSpPr/>
          <p:nvPr/>
        </p:nvSpPr>
        <p:spPr>
          <a:xfrm>
            <a:off x="160020" y="1066800"/>
            <a:ext cx="8747760" cy="16002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7" name="Title 2"/>
          <p:cNvSpPr txBox="1">
            <a:spLocks/>
          </p:cNvSpPr>
          <p:nvPr/>
        </p:nvSpPr>
        <p:spPr>
          <a:xfrm>
            <a:off x="457200" y="1219200"/>
            <a:ext cx="8229600" cy="1143000"/>
          </a:xfrm>
          <a:prstGeom prst="rect">
            <a:avLst/>
          </a:prstGeom>
        </p:spPr>
        <p:txBody>
          <a:bodyPr>
            <a:normAutofit fontScale="97500"/>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dirty="0" smtClean="0">
                <a:solidFill>
                  <a:schemeClr val="bg2">
                    <a:lumMod val="50000"/>
                  </a:schemeClr>
                </a:solidFill>
                <a:latin typeface="Copperplate Gothic Bold" pitchFamily="34" charset="0"/>
              </a:rPr>
              <a:t>Mandatory </a:t>
            </a:r>
            <a:r>
              <a:rPr lang="en-US" dirty="0" smtClean="0">
                <a:solidFill>
                  <a:schemeClr val="bg2">
                    <a:lumMod val="50000"/>
                  </a:schemeClr>
                </a:solidFill>
                <a:latin typeface="Copperplate Gothic Bold" pitchFamily="34" charset="0"/>
              </a:rPr>
              <a:t>Statements</a:t>
            </a:r>
            <a:endParaRPr lang="en-US" dirty="0">
              <a:solidFill>
                <a:schemeClr val="bg2">
                  <a:lumMod val="50000"/>
                </a:schemeClr>
              </a:solidFill>
              <a:latin typeface="Copperplate Gothic Bold" pitchFamily="34" charset="0"/>
            </a:endParaRPr>
          </a:p>
        </p:txBody>
      </p:sp>
      <p:sp>
        <p:nvSpPr>
          <p:cNvPr id="5" name="Rounded Rectangle 4"/>
          <p:cNvSpPr/>
          <p:nvPr/>
        </p:nvSpPr>
        <p:spPr>
          <a:xfrm>
            <a:off x="187205" y="4419600"/>
            <a:ext cx="8747760" cy="8382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bg2">
                    <a:lumMod val="50000"/>
                  </a:schemeClr>
                </a:solidFill>
                <a:effectLst>
                  <a:outerShdw blurRad="38100" dist="38100" dir="2700000" algn="tl">
                    <a:srgbClr val="000000">
                      <a:alpha val="43137"/>
                    </a:srgbClr>
                  </a:outerShdw>
                </a:effectLst>
                <a:latin typeface="Copperplate Gothic Bold" pitchFamily="34" charset="0"/>
              </a:rPr>
              <a:t>Best </a:t>
            </a:r>
            <a:r>
              <a:rPr lang="en-US" sz="4000" b="1" dirty="0" smtClean="0">
                <a:solidFill>
                  <a:schemeClr val="bg2">
                    <a:lumMod val="50000"/>
                  </a:schemeClr>
                </a:solidFill>
                <a:effectLst>
                  <a:outerShdw blurRad="38100" dist="38100" dir="2700000" algn="tl">
                    <a:srgbClr val="000000">
                      <a:alpha val="43137"/>
                    </a:srgbClr>
                  </a:outerShdw>
                </a:effectLst>
                <a:latin typeface="Copperplate Gothic Bold" pitchFamily="34" charset="0"/>
              </a:rPr>
              <a:t>Practices</a:t>
            </a:r>
            <a:endParaRPr lang="en-US" sz="4000" b="1" dirty="0">
              <a:solidFill>
                <a:schemeClr val="bg2">
                  <a:lumMod val="50000"/>
                </a:schemeClr>
              </a:solidFill>
              <a:effectLst>
                <a:outerShdw blurRad="38100" dist="38100" dir="2700000" algn="tl">
                  <a:srgbClr val="000000">
                    <a:alpha val="43137"/>
                  </a:srgbClr>
                </a:outerShdw>
              </a:effectLst>
              <a:latin typeface="Copperplate Gothic Bold" pitchFamily="34" charset="0"/>
            </a:endParaRPr>
          </a:p>
        </p:txBody>
      </p:sp>
      <p:sp>
        <p:nvSpPr>
          <p:cNvPr id="2" name="TextBox 1"/>
          <p:cNvSpPr txBox="1"/>
          <p:nvPr/>
        </p:nvSpPr>
        <p:spPr>
          <a:xfrm>
            <a:off x="3922451" y="3314383"/>
            <a:ext cx="841897" cy="661720"/>
          </a:xfrm>
          <a:prstGeom prst="rect">
            <a:avLst/>
          </a:prstGeom>
          <a:noFill/>
        </p:spPr>
        <p:txBody>
          <a:bodyPr wrap="none" rtlCol="0">
            <a:spAutoFit/>
          </a:bodyPr>
          <a:lstStyle/>
          <a:p>
            <a:r>
              <a:rPr lang="en-US" sz="3700" dirty="0" err="1" smtClean="0">
                <a:solidFill>
                  <a:schemeClr val="bg1"/>
                </a:solidFill>
                <a:latin typeface="Copperplate Gothic Bold" pitchFamily="34" charset="0"/>
              </a:rPr>
              <a:t>Vs</a:t>
            </a:r>
            <a:endParaRPr lang="en-US" sz="3700" dirty="0">
              <a:solidFill>
                <a:schemeClr val="bg1"/>
              </a:solidFill>
              <a:latin typeface="Copperplate Gothic Bold" pitchFamily="34" charset="0"/>
            </a:endParaRPr>
          </a:p>
        </p:txBody>
      </p:sp>
    </p:spTree>
    <p:extLst>
      <p:ext uri="{BB962C8B-B14F-4D97-AF65-F5344CB8AC3E}">
        <p14:creationId xmlns:p14="http://schemas.microsoft.com/office/powerpoint/2010/main" val="38150979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A8F602D-23B5-4E58-B96A-140F9B674447}" type="slidenum">
              <a:rPr lang="en-US" smtClean="0"/>
              <a:pPr/>
              <a:t>9</a:t>
            </a:fld>
            <a:endParaRPr lang="en-US" dirty="0"/>
          </a:p>
        </p:txBody>
      </p:sp>
      <p:sp>
        <p:nvSpPr>
          <p:cNvPr id="2" name="Subtitle 1"/>
          <p:cNvSpPr>
            <a:spLocks noGrp="1"/>
          </p:cNvSpPr>
          <p:nvPr>
            <p:ph type="subTitle" idx="1"/>
          </p:nvPr>
        </p:nvSpPr>
        <p:spPr>
          <a:xfrm>
            <a:off x="1143000" y="2209800"/>
            <a:ext cx="7086600" cy="3505200"/>
          </a:xfrm>
        </p:spPr>
        <p:txBody>
          <a:bodyPr>
            <a:normAutofit fontScale="77500" lnSpcReduction="20000"/>
          </a:bodyPr>
          <a:lstStyle/>
          <a:p>
            <a:pPr algn="l"/>
            <a:r>
              <a:rPr lang="en-US" b="1" dirty="0"/>
              <a:t>If anyone – counselor, student, parent, admission officer - has a concern that the SPGP has been violated, it is important that the individual file a complaint with their affiliate Admissions Practices Committee.</a:t>
            </a:r>
          </a:p>
          <a:p>
            <a:pPr algn="l"/>
            <a:r>
              <a:rPr lang="en-US" sz="1400" b="1" dirty="0"/>
              <a:t> </a:t>
            </a:r>
          </a:p>
          <a:p>
            <a:pPr algn="l"/>
            <a:r>
              <a:rPr lang="en-US" b="1" dirty="0"/>
              <a:t>To help ensure that all allegations are properly tracked and followed-up, it is asked that the person filing the complaint complete a Confidential Complaint Form.</a:t>
            </a:r>
          </a:p>
          <a:p>
            <a:pPr algn="l"/>
            <a:r>
              <a:rPr lang="en-US" sz="1400" b="1" dirty="0"/>
              <a:t> </a:t>
            </a:r>
          </a:p>
          <a:p>
            <a:pPr algn="l"/>
            <a:r>
              <a:rPr lang="en-US" b="1" dirty="0"/>
              <a:t>These may be downloaded from the NACAC website and most affiliate’s websites.</a:t>
            </a:r>
          </a:p>
          <a:p>
            <a:pPr algn="l"/>
            <a:r>
              <a:rPr lang="en-US" sz="1400" b="1" dirty="0"/>
              <a:t> </a:t>
            </a:r>
          </a:p>
          <a:p>
            <a:pPr marL="457200" indent="-457200" algn="l">
              <a:buFont typeface="Wingdings" pitchFamily="2" charset="2"/>
              <a:buChar char="§"/>
            </a:pPr>
            <a:endParaRPr lang="en-US" dirty="0"/>
          </a:p>
        </p:txBody>
      </p:sp>
      <p:sp>
        <p:nvSpPr>
          <p:cNvPr id="7" name="Rounded Rectangle 6"/>
          <p:cNvSpPr/>
          <p:nvPr/>
        </p:nvSpPr>
        <p:spPr>
          <a:xfrm>
            <a:off x="217715" y="990600"/>
            <a:ext cx="8747760" cy="838200"/>
          </a:xfrm>
          <a:prstGeom prst="roundRect">
            <a:avLst/>
          </a:prstGeom>
          <a:solidFill>
            <a:schemeClr val="tx1">
              <a:lumMod val="9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800" dirty="0" smtClean="0">
              <a:solidFill>
                <a:schemeClr val="bg2">
                  <a:lumMod val="50000"/>
                </a:schemeClr>
              </a:solidFill>
              <a:latin typeface="Copperplate Gothic Bold" pitchFamily="34" charset="0"/>
            </a:endParaRPr>
          </a:p>
        </p:txBody>
      </p:sp>
      <p:sp>
        <p:nvSpPr>
          <p:cNvPr id="8" name="Title 2"/>
          <p:cNvSpPr txBox="1">
            <a:spLocks/>
          </p:cNvSpPr>
          <p:nvPr/>
        </p:nvSpPr>
        <p:spPr>
          <a:xfrm>
            <a:off x="217715" y="990600"/>
            <a:ext cx="8229600" cy="914400"/>
          </a:xfrm>
          <a:prstGeom prst="rect">
            <a:avLst/>
          </a:prstGeom>
        </p:spPr>
        <p:txBody>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mtClean="0">
                <a:solidFill>
                  <a:schemeClr val="bg2">
                    <a:lumMod val="50000"/>
                  </a:schemeClr>
                </a:solidFill>
                <a:latin typeface="Copperplate Gothic Bold" pitchFamily="34" charset="0"/>
              </a:rPr>
              <a:t>Handling Complaints</a:t>
            </a:r>
            <a:endParaRPr lang="en-US" dirty="0">
              <a:solidFill>
                <a:schemeClr val="bg2">
                  <a:lumMod val="50000"/>
                </a:schemeClr>
              </a:solidFill>
              <a:latin typeface="Copperplate Gothic Bold" pitchFamily="34" charset="0"/>
            </a:endParaRPr>
          </a:p>
        </p:txBody>
      </p:sp>
    </p:spTree>
    <p:extLst>
      <p:ext uri="{BB962C8B-B14F-4D97-AF65-F5344CB8AC3E}">
        <p14:creationId xmlns:p14="http://schemas.microsoft.com/office/powerpoint/2010/main" val="10191166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spDef>
      <a:spPr>
        <a:solidFill>
          <a:schemeClr val="tx1">
            <a:lumMod val="95000"/>
            <a:alpha val="36000"/>
          </a:schemeClr>
        </a:solidFill>
        <a:ln>
          <a:noFill/>
        </a:ln>
      </a:spPr>
      <a:bodyPr rtlCol="0" anchor="ctr"/>
      <a:lstStyle>
        <a:defPPr algn="ctr">
          <a:defRPr dirty="0">
            <a:effectLst/>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RBBlue Theme 2013</Template>
  <TotalTime>3578</TotalTime>
  <Words>1262</Words>
  <Application>Microsoft Office PowerPoint</Application>
  <PresentationFormat>On-screen Show (4:3)</PresentationFormat>
  <Paragraphs>190</Paragraphs>
  <Slides>23</Slides>
  <Notes>16</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Apex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for College Admissions</dc:title>
  <dc:creator>Joyce Smith</dc:creator>
  <cp:lastModifiedBy>David Bennett</cp:lastModifiedBy>
  <cp:revision>187</cp:revision>
  <cp:lastPrinted>2013-03-21T20:33:58Z</cp:lastPrinted>
  <dcterms:created xsi:type="dcterms:W3CDTF">2012-01-31T20:08:38Z</dcterms:created>
  <dcterms:modified xsi:type="dcterms:W3CDTF">2013-04-23T21:36:33Z</dcterms:modified>
</cp:coreProperties>
</file>