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xlsx" ContentType="application/vnd.openxmlformats-officedocument.spreadsheetml.sheet"/>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6" r:id="rId1"/>
    <p:sldMasterId id="2147483848" r:id="rId2"/>
  </p:sldMasterIdLst>
  <p:notesMasterIdLst>
    <p:notesMasterId r:id="rId25"/>
  </p:notesMasterIdLst>
  <p:sldIdLst>
    <p:sldId id="256" r:id="rId3"/>
    <p:sldId id="271" r:id="rId4"/>
    <p:sldId id="269" r:id="rId5"/>
    <p:sldId id="258" r:id="rId6"/>
    <p:sldId id="257" r:id="rId7"/>
    <p:sldId id="270" r:id="rId8"/>
    <p:sldId id="261" r:id="rId9"/>
    <p:sldId id="262" r:id="rId10"/>
    <p:sldId id="272" r:id="rId11"/>
    <p:sldId id="273" r:id="rId12"/>
    <p:sldId id="274" r:id="rId13"/>
    <p:sldId id="275" r:id="rId14"/>
    <p:sldId id="276" r:id="rId15"/>
    <p:sldId id="277" r:id="rId16"/>
    <p:sldId id="278" r:id="rId17"/>
    <p:sldId id="279" r:id="rId18"/>
    <p:sldId id="280" r:id="rId19"/>
    <p:sldId id="281" r:id="rId20"/>
    <p:sldId id="287" r:id="rId21"/>
    <p:sldId id="288" r:id="rId22"/>
    <p:sldId id="290" r:id="rId23"/>
    <p:sldId id="289" r:id="rId2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47" autoAdjust="0"/>
    <p:restoredTop sz="86679" autoAdjust="0"/>
  </p:normalViewPr>
  <p:slideViewPr>
    <p:cSldViewPr>
      <p:cViewPr varScale="1">
        <p:scale>
          <a:sx n="47" d="100"/>
          <a:sy n="47" d="100"/>
        </p:scale>
        <p:origin x="-960"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notesMaster" Target="notesMasters/notes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Sheet1!$C$1</c:f>
              <c:strCache>
                <c:ptCount val="1"/>
                <c:pt idx="0">
                  <c:v>Female</c:v>
                </c:pt>
              </c:strCache>
            </c:strRef>
          </c:tx>
          <c:spPr>
            <a:ln w="50800">
              <a:solidFill>
                <a:schemeClr val="accent2">
                  <a:lumMod val="75000"/>
                </a:schemeClr>
              </a:solidFill>
            </a:ln>
          </c:spPr>
          <c:marker>
            <c:symbol val="none"/>
          </c:marker>
          <c:cat>
            <c:strRef>
              <c:f>Sheet1!$B$2:$B$21</c:f>
              <c:strCache>
                <c:ptCount val="20"/>
                <c:pt idx="0">
                  <c:v>1976-77</c:v>
                </c:pt>
                <c:pt idx="1">
                  <c:v>1980-81</c:v>
                </c:pt>
                <c:pt idx="2">
                  <c:v>1989-90</c:v>
                </c:pt>
                <c:pt idx="3">
                  <c:v>1990-91</c:v>
                </c:pt>
                <c:pt idx="4">
                  <c:v>1994-95</c:v>
                </c:pt>
                <c:pt idx="5">
                  <c:v>1995-96</c:v>
                </c:pt>
                <c:pt idx="6">
                  <c:v>1996-97</c:v>
                </c:pt>
                <c:pt idx="7">
                  <c:v>1997-98</c:v>
                </c:pt>
                <c:pt idx="8">
                  <c:v>1998-99</c:v>
                </c:pt>
                <c:pt idx="9">
                  <c:v>1999-20003 </c:v>
                </c:pt>
                <c:pt idx="10">
                  <c:v>2000-01</c:v>
                </c:pt>
                <c:pt idx="11">
                  <c:v>2001-02</c:v>
                </c:pt>
                <c:pt idx="12">
                  <c:v>2002-03</c:v>
                </c:pt>
                <c:pt idx="13">
                  <c:v>2003-04</c:v>
                </c:pt>
                <c:pt idx="14">
                  <c:v>2004-05</c:v>
                </c:pt>
                <c:pt idx="15">
                  <c:v>2005-06</c:v>
                </c:pt>
                <c:pt idx="16">
                  <c:v>2006-07</c:v>
                </c:pt>
                <c:pt idx="17">
                  <c:v>2007-08</c:v>
                </c:pt>
                <c:pt idx="18">
                  <c:v>2008-09</c:v>
                </c:pt>
                <c:pt idx="19">
                  <c:v>2009-10</c:v>
                </c:pt>
              </c:strCache>
            </c:strRef>
          </c:cat>
          <c:val>
            <c:numRef>
              <c:f>Sheet1!$C$2:$C$21</c:f>
              <c:numCache>
                <c:formatCode>#,##0</c:formatCode>
                <c:ptCount val="20"/>
                <c:pt idx="0">
                  <c:v>423476.0</c:v>
                </c:pt>
                <c:pt idx="1">
                  <c:v>465175.0</c:v>
                </c:pt>
                <c:pt idx="2">
                  <c:v>559648.0</c:v>
                </c:pt>
                <c:pt idx="3">
                  <c:v>590493.0</c:v>
                </c:pt>
                <c:pt idx="4">
                  <c:v>634003.0</c:v>
                </c:pt>
                <c:pt idx="5">
                  <c:v>642338.0</c:v>
                </c:pt>
                <c:pt idx="6">
                  <c:v>652364.0</c:v>
                </c:pt>
                <c:pt idx="7">
                  <c:v>664450.0</c:v>
                </c:pt>
                <c:pt idx="8">
                  <c:v>682278.0</c:v>
                </c:pt>
                <c:pt idx="9">
                  <c:v>707508.0</c:v>
                </c:pt>
                <c:pt idx="10">
                  <c:v>712331.0</c:v>
                </c:pt>
                <c:pt idx="11">
                  <c:v>742084.0</c:v>
                </c:pt>
                <c:pt idx="12">
                  <c:v>775553.0</c:v>
                </c:pt>
                <c:pt idx="13">
                  <c:v>804117.0</c:v>
                </c:pt>
                <c:pt idx="14">
                  <c:v>826264.0</c:v>
                </c:pt>
                <c:pt idx="15">
                  <c:v>854642.0</c:v>
                </c:pt>
                <c:pt idx="16">
                  <c:v>874522.0</c:v>
                </c:pt>
                <c:pt idx="17">
                  <c:v>895141.0</c:v>
                </c:pt>
                <c:pt idx="18">
                  <c:v>915986.0</c:v>
                </c:pt>
                <c:pt idx="19">
                  <c:v>943381.0</c:v>
                </c:pt>
              </c:numCache>
            </c:numRef>
          </c:val>
          <c:smooth val="0"/>
        </c:ser>
        <c:ser>
          <c:idx val="1"/>
          <c:order val="1"/>
          <c:tx>
            <c:strRef>
              <c:f>Sheet1!$D$1</c:f>
              <c:strCache>
                <c:ptCount val="1"/>
                <c:pt idx="0">
                  <c:v>Male</c:v>
                </c:pt>
              </c:strCache>
            </c:strRef>
          </c:tx>
          <c:spPr>
            <a:ln w="50800">
              <a:solidFill>
                <a:schemeClr val="accent1"/>
              </a:solidFill>
            </a:ln>
          </c:spPr>
          <c:marker>
            <c:symbol val="none"/>
          </c:marker>
          <c:cat>
            <c:strRef>
              <c:f>Sheet1!$B$2:$B$21</c:f>
              <c:strCache>
                <c:ptCount val="20"/>
                <c:pt idx="0">
                  <c:v>1976-77</c:v>
                </c:pt>
                <c:pt idx="1">
                  <c:v>1980-81</c:v>
                </c:pt>
                <c:pt idx="2">
                  <c:v>1989-90</c:v>
                </c:pt>
                <c:pt idx="3">
                  <c:v>1990-91</c:v>
                </c:pt>
                <c:pt idx="4">
                  <c:v>1994-95</c:v>
                </c:pt>
                <c:pt idx="5">
                  <c:v>1995-96</c:v>
                </c:pt>
                <c:pt idx="6">
                  <c:v>1996-97</c:v>
                </c:pt>
                <c:pt idx="7">
                  <c:v>1997-98</c:v>
                </c:pt>
                <c:pt idx="8">
                  <c:v>1998-99</c:v>
                </c:pt>
                <c:pt idx="9">
                  <c:v>1999-20003 </c:v>
                </c:pt>
                <c:pt idx="10">
                  <c:v>2000-01</c:v>
                </c:pt>
                <c:pt idx="11">
                  <c:v>2001-02</c:v>
                </c:pt>
                <c:pt idx="12">
                  <c:v>2002-03</c:v>
                </c:pt>
                <c:pt idx="13">
                  <c:v>2003-04</c:v>
                </c:pt>
                <c:pt idx="14">
                  <c:v>2004-05</c:v>
                </c:pt>
                <c:pt idx="15">
                  <c:v>2005-06</c:v>
                </c:pt>
                <c:pt idx="16">
                  <c:v>2006-07</c:v>
                </c:pt>
                <c:pt idx="17">
                  <c:v>2007-08</c:v>
                </c:pt>
                <c:pt idx="18">
                  <c:v>2008-09</c:v>
                </c:pt>
                <c:pt idx="19">
                  <c:v>2009-10</c:v>
                </c:pt>
              </c:strCache>
            </c:strRef>
          </c:cat>
          <c:val>
            <c:numRef>
              <c:f>Sheet1!$D$2:$D$21</c:f>
              <c:numCache>
                <c:formatCode>General</c:formatCode>
                <c:ptCount val="20"/>
                <c:pt idx="0">
                  <c:v>494424.0</c:v>
                </c:pt>
                <c:pt idx="1">
                  <c:v>469625.0</c:v>
                </c:pt>
                <c:pt idx="2">
                  <c:v>491696.0</c:v>
                </c:pt>
                <c:pt idx="3">
                  <c:v>504045.0</c:v>
                </c:pt>
                <c:pt idx="4">
                  <c:v>526131.0</c:v>
                </c:pt>
                <c:pt idx="5">
                  <c:v>522454.0</c:v>
                </c:pt>
                <c:pt idx="6">
                  <c:v>520515.0</c:v>
                </c:pt>
                <c:pt idx="7">
                  <c:v>519956.0</c:v>
                </c:pt>
                <c:pt idx="8">
                  <c:v>519961.0</c:v>
                </c:pt>
                <c:pt idx="9">
                  <c:v>530367.0</c:v>
                </c:pt>
                <c:pt idx="10">
                  <c:v>531840.0</c:v>
                </c:pt>
                <c:pt idx="11">
                  <c:v>549816.0</c:v>
                </c:pt>
                <c:pt idx="12">
                  <c:v>573258.0</c:v>
                </c:pt>
                <c:pt idx="13">
                  <c:v>595425.0</c:v>
                </c:pt>
                <c:pt idx="14">
                  <c:v>613000.0</c:v>
                </c:pt>
                <c:pt idx="15">
                  <c:v>630600.0</c:v>
                </c:pt>
                <c:pt idx="16">
                  <c:v>649570.0</c:v>
                </c:pt>
                <c:pt idx="17">
                  <c:v>667928.0</c:v>
                </c:pt>
                <c:pt idx="18">
                  <c:v>685382.0</c:v>
                </c:pt>
                <c:pt idx="19">
                  <c:v>706633.0</c:v>
                </c:pt>
              </c:numCache>
            </c:numRef>
          </c:val>
          <c:smooth val="0"/>
        </c:ser>
        <c:dLbls>
          <c:showLegendKey val="0"/>
          <c:showVal val="0"/>
          <c:showCatName val="0"/>
          <c:showSerName val="0"/>
          <c:showPercent val="0"/>
          <c:showBubbleSize val="0"/>
        </c:dLbls>
        <c:marker val="1"/>
        <c:smooth val="0"/>
        <c:axId val="422945784"/>
        <c:axId val="423232920"/>
      </c:lineChart>
      <c:catAx>
        <c:axId val="422945784"/>
        <c:scaling>
          <c:orientation val="minMax"/>
        </c:scaling>
        <c:delete val="0"/>
        <c:axPos val="b"/>
        <c:majorTickMark val="out"/>
        <c:minorTickMark val="none"/>
        <c:tickLblPos val="nextTo"/>
        <c:crossAx val="423232920"/>
        <c:crosses val="autoZero"/>
        <c:auto val="1"/>
        <c:lblAlgn val="ctr"/>
        <c:lblOffset val="100"/>
        <c:noMultiLvlLbl val="0"/>
      </c:catAx>
      <c:valAx>
        <c:axId val="423232920"/>
        <c:scaling>
          <c:orientation val="minMax"/>
        </c:scaling>
        <c:delete val="0"/>
        <c:axPos val="l"/>
        <c:majorGridlines/>
        <c:numFmt formatCode="#,##0" sourceLinked="1"/>
        <c:majorTickMark val="out"/>
        <c:minorTickMark val="none"/>
        <c:tickLblPos val="nextTo"/>
        <c:crossAx val="422945784"/>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'18-19'!$A$3</c:f>
              <c:strCache>
                <c:ptCount val="1"/>
                <c:pt idx="0">
                  <c:v>Male</c:v>
                </c:pt>
              </c:strCache>
            </c:strRef>
          </c:tx>
          <c:spPr>
            <a:ln w="50800"/>
          </c:spPr>
          <c:marker>
            <c:symbol val="none"/>
          </c:marker>
          <c:cat>
            <c:numRef>
              <c:f>'18-19'!$B$2:$N$2</c:f>
              <c:numCache>
                <c:formatCode>General</c:formatCode>
                <c:ptCount val="13"/>
                <c:pt idx="0">
                  <c:v>1970.0</c:v>
                </c:pt>
                <c:pt idx="1">
                  <c:v>1980.0</c:v>
                </c:pt>
                <c:pt idx="2">
                  <c:v>1990.0</c:v>
                </c:pt>
                <c:pt idx="3">
                  <c:v>2000.0</c:v>
                </c:pt>
                <c:pt idx="4">
                  <c:v>2002.0</c:v>
                </c:pt>
                <c:pt idx="5">
                  <c:v>2003.0</c:v>
                </c:pt>
                <c:pt idx="6">
                  <c:v>2004.0</c:v>
                </c:pt>
                <c:pt idx="7">
                  <c:v>2005.0</c:v>
                </c:pt>
                <c:pt idx="8">
                  <c:v>2006.0</c:v>
                </c:pt>
                <c:pt idx="9">
                  <c:v>2007.0</c:v>
                </c:pt>
                <c:pt idx="10">
                  <c:v>2008.0</c:v>
                </c:pt>
                <c:pt idx="11">
                  <c:v>2009.0</c:v>
                </c:pt>
                <c:pt idx="12">
                  <c:v>2010.0</c:v>
                </c:pt>
              </c:numCache>
            </c:numRef>
          </c:cat>
          <c:val>
            <c:numRef>
              <c:f>'18-19'!$B$3:$N$3</c:f>
              <c:numCache>
                <c:formatCode>#,##0</c:formatCode>
                <c:ptCount val="13"/>
                <c:pt idx="0">
                  <c:v>1355.0</c:v>
                </c:pt>
                <c:pt idx="1">
                  <c:v>1368.0</c:v>
                </c:pt>
                <c:pt idx="2">
                  <c:v>1298.0</c:v>
                </c:pt>
                <c:pt idx="3">
                  <c:v>1464.0</c:v>
                </c:pt>
                <c:pt idx="4">
                  <c:v>1507.0</c:v>
                </c:pt>
                <c:pt idx="5">
                  <c:v>1474.0</c:v>
                </c:pt>
                <c:pt idx="6">
                  <c:v>1475.0</c:v>
                </c:pt>
                <c:pt idx="7">
                  <c:v>1523.0</c:v>
                </c:pt>
                <c:pt idx="8">
                  <c:v>1604.0</c:v>
                </c:pt>
                <c:pt idx="9">
                  <c:v>1669.0</c:v>
                </c:pt>
                <c:pt idx="10">
                  <c:v>1704.0</c:v>
                </c:pt>
                <c:pt idx="11">
                  <c:v>1806.0</c:v>
                </c:pt>
                <c:pt idx="12">
                  <c:v>1842.0</c:v>
                </c:pt>
              </c:numCache>
            </c:numRef>
          </c:val>
          <c:smooth val="0"/>
        </c:ser>
        <c:ser>
          <c:idx val="1"/>
          <c:order val="1"/>
          <c:tx>
            <c:strRef>
              <c:f>'18-19'!$A$4</c:f>
              <c:strCache>
                <c:ptCount val="1"/>
                <c:pt idx="0">
                  <c:v>Female</c:v>
                </c:pt>
              </c:strCache>
            </c:strRef>
          </c:tx>
          <c:spPr>
            <a:ln w="50800"/>
          </c:spPr>
          <c:marker>
            <c:symbol val="none"/>
          </c:marker>
          <c:cat>
            <c:numRef>
              <c:f>'18-19'!$B$2:$N$2</c:f>
              <c:numCache>
                <c:formatCode>General</c:formatCode>
                <c:ptCount val="13"/>
                <c:pt idx="0">
                  <c:v>1970.0</c:v>
                </c:pt>
                <c:pt idx="1">
                  <c:v>1980.0</c:v>
                </c:pt>
                <c:pt idx="2">
                  <c:v>1990.0</c:v>
                </c:pt>
                <c:pt idx="3">
                  <c:v>2000.0</c:v>
                </c:pt>
                <c:pt idx="4">
                  <c:v>2002.0</c:v>
                </c:pt>
                <c:pt idx="5">
                  <c:v>2003.0</c:v>
                </c:pt>
                <c:pt idx="6">
                  <c:v>2004.0</c:v>
                </c:pt>
                <c:pt idx="7">
                  <c:v>2005.0</c:v>
                </c:pt>
                <c:pt idx="8">
                  <c:v>2006.0</c:v>
                </c:pt>
                <c:pt idx="9">
                  <c:v>2007.0</c:v>
                </c:pt>
                <c:pt idx="10">
                  <c:v>2008.0</c:v>
                </c:pt>
                <c:pt idx="11">
                  <c:v>2009.0</c:v>
                </c:pt>
                <c:pt idx="12">
                  <c:v>2010.0</c:v>
                </c:pt>
              </c:numCache>
            </c:numRef>
          </c:cat>
          <c:val>
            <c:numRef>
              <c:f>'18-19'!$B$4:$N$4</c:f>
              <c:numCache>
                <c:formatCode>#,##0</c:formatCode>
                <c:ptCount val="13"/>
                <c:pt idx="0">
                  <c:v>1224.0</c:v>
                </c:pt>
                <c:pt idx="1">
                  <c:v>1484.0</c:v>
                </c:pt>
                <c:pt idx="2">
                  <c:v>1479.0</c:v>
                </c:pt>
                <c:pt idx="3">
                  <c:v>1794.0</c:v>
                </c:pt>
                <c:pt idx="4">
                  <c:v>1856.0</c:v>
                </c:pt>
                <c:pt idx="5">
                  <c:v>1880.0</c:v>
                </c:pt>
                <c:pt idx="6">
                  <c:v>1892.0</c:v>
                </c:pt>
                <c:pt idx="7">
                  <c:v>1920.0</c:v>
                </c:pt>
                <c:pt idx="8">
                  <c:v>1956.0</c:v>
                </c:pt>
                <c:pt idx="9">
                  <c:v>2021.0</c:v>
                </c:pt>
                <c:pt idx="10">
                  <c:v>2109.0</c:v>
                </c:pt>
                <c:pt idx="11">
                  <c:v>2236.0</c:v>
                </c:pt>
                <c:pt idx="12">
                  <c:v>2276.0</c:v>
                </c:pt>
              </c:numCache>
            </c:numRef>
          </c:val>
          <c:smooth val="0"/>
        </c:ser>
        <c:dLbls>
          <c:showLegendKey val="0"/>
          <c:showVal val="0"/>
          <c:showCatName val="0"/>
          <c:showSerName val="0"/>
          <c:showPercent val="0"/>
          <c:showBubbleSize val="0"/>
        </c:dLbls>
        <c:marker val="1"/>
        <c:smooth val="0"/>
        <c:axId val="423273560"/>
        <c:axId val="423547576"/>
      </c:lineChart>
      <c:catAx>
        <c:axId val="423273560"/>
        <c:scaling>
          <c:orientation val="minMax"/>
        </c:scaling>
        <c:delete val="0"/>
        <c:axPos val="b"/>
        <c:numFmt formatCode="General" sourceLinked="1"/>
        <c:majorTickMark val="out"/>
        <c:minorTickMark val="none"/>
        <c:tickLblPos val="nextTo"/>
        <c:crossAx val="423547576"/>
        <c:crosses val="autoZero"/>
        <c:auto val="1"/>
        <c:lblAlgn val="ctr"/>
        <c:lblOffset val="100"/>
        <c:noMultiLvlLbl val="0"/>
      </c:catAx>
      <c:valAx>
        <c:axId val="423547576"/>
        <c:scaling>
          <c:orientation val="minMax"/>
        </c:scaling>
        <c:delete val="0"/>
        <c:axPos val="l"/>
        <c:majorGridlines/>
        <c:numFmt formatCode="#,##0" sourceLinked="1"/>
        <c:majorTickMark val="out"/>
        <c:minorTickMark val="none"/>
        <c:tickLblPos val="nextTo"/>
        <c:crossAx val="423273560"/>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'20-21'!$A$3</c:f>
              <c:strCache>
                <c:ptCount val="1"/>
                <c:pt idx="0">
                  <c:v>Male</c:v>
                </c:pt>
              </c:strCache>
            </c:strRef>
          </c:tx>
          <c:spPr>
            <a:ln w="50800"/>
          </c:spPr>
          <c:marker>
            <c:symbol val="none"/>
          </c:marker>
          <c:cat>
            <c:numRef>
              <c:f>'20-21'!$B$2:$N$2</c:f>
              <c:numCache>
                <c:formatCode>General</c:formatCode>
                <c:ptCount val="13"/>
                <c:pt idx="0">
                  <c:v>1970.0</c:v>
                </c:pt>
                <c:pt idx="1">
                  <c:v>1980.0</c:v>
                </c:pt>
                <c:pt idx="2">
                  <c:v>1990.0</c:v>
                </c:pt>
                <c:pt idx="3">
                  <c:v>2000.0</c:v>
                </c:pt>
                <c:pt idx="4">
                  <c:v>2002.0</c:v>
                </c:pt>
                <c:pt idx="5">
                  <c:v>2003.0</c:v>
                </c:pt>
                <c:pt idx="6">
                  <c:v>2004.0</c:v>
                </c:pt>
                <c:pt idx="7">
                  <c:v>2005.0</c:v>
                </c:pt>
                <c:pt idx="8">
                  <c:v>2006.0</c:v>
                </c:pt>
                <c:pt idx="9">
                  <c:v>2007.0</c:v>
                </c:pt>
                <c:pt idx="10">
                  <c:v>2008.0</c:v>
                </c:pt>
                <c:pt idx="11">
                  <c:v>2009.0</c:v>
                </c:pt>
                <c:pt idx="12">
                  <c:v>2010.0</c:v>
                </c:pt>
              </c:numCache>
            </c:numRef>
          </c:cat>
          <c:val>
            <c:numRef>
              <c:f>'20-21'!$B$3:$N$3</c:f>
              <c:numCache>
                <c:formatCode>#,##0</c:formatCode>
                <c:ptCount val="13"/>
                <c:pt idx="0">
                  <c:v>1064.0</c:v>
                </c:pt>
                <c:pt idx="1">
                  <c:v>1219.0</c:v>
                </c:pt>
                <c:pt idx="2">
                  <c:v>1259.0</c:v>
                </c:pt>
                <c:pt idx="3">
                  <c:v>1411.0</c:v>
                </c:pt>
                <c:pt idx="4">
                  <c:v>1514.0</c:v>
                </c:pt>
                <c:pt idx="5">
                  <c:v>1541.0</c:v>
                </c:pt>
                <c:pt idx="6">
                  <c:v>1608.0</c:v>
                </c:pt>
                <c:pt idx="7">
                  <c:v>1658.0</c:v>
                </c:pt>
                <c:pt idx="8">
                  <c:v>1628.0</c:v>
                </c:pt>
                <c:pt idx="9">
                  <c:v>1634.0</c:v>
                </c:pt>
                <c:pt idx="10">
                  <c:v>1695.0</c:v>
                </c:pt>
                <c:pt idx="11">
                  <c:v>1876.0</c:v>
                </c:pt>
                <c:pt idx="12">
                  <c:v>1931.0</c:v>
                </c:pt>
              </c:numCache>
            </c:numRef>
          </c:val>
          <c:smooth val="0"/>
        </c:ser>
        <c:ser>
          <c:idx val="1"/>
          <c:order val="1"/>
          <c:tx>
            <c:strRef>
              <c:f>'20-21'!$A$4</c:f>
              <c:strCache>
                <c:ptCount val="1"/>
                <c:pt idx="0">
                  <c:v>Female</c:v>
                </c:pt>
              </c:strCache>
            </c:strRef>
          </c:tx>
          <c:spPr>
            <a:ln w="50800"/>
          </c:spPr>
          <c:marker>
            <c:symbol val="none"/>
          </c:marker>
          <c:cat>
            <c:numRef>
              <c:f>'20-21'!$B$2:$N$2</c:f>
              <c:numCache>
                <c:formatCode>General</c:formatCode>
                <c:ptCount val="13"/>
                <c:pt idx="0">
                  <c:v>1970.0</c:v>
                </c:pt>
                <c:pt idx="1">
                  <c:v>1980.0</c:v>
                </c:pt>
                <c:pt idx="2">
                  <c:v>1990.0</c:v>
                </c:pt>
                <c:pt idx="3">
                  <c:v>2000.0</c:v>
                </c:pt>
                <c:pt idx="4">
                  <c:v>2002.0</c:v>
                </c:pt>
                <c:pt idx="5">
                  <c:v>2003.0</c:v>
                </c:pt>
                <c:pt idx="6">
                  <c:v>2004.0</c:v>
                </c:pt>
                <c:pt idx="7">
                  <c:v>2005.0</c:v>
                </c:pt>
                <c:pt idx="8">
                  <c:v>2006.0</c:v>
                </c:pt>
                <c:pt idx="9">
                  <c:v>2007.0</c:v>
                </c:pt>
                <c:pt idx="10">
                  <c:v>2008.0</c:v>
                </c:pt>
                <c:pt idx="11">
                  <c:v>2009.0</c:v>
                </c:pt>
                <c:pt idx="12">
                  <c:v>2010.0</c:v>
                </c:pt>
              </c:numCache>
            </c:numRef>
          </c:cat>
          <c:val>
            <c:numRef>
              <c:f>'20-21'!$B$4:$N$4</c:f>
              <c:numCache>
                <c:formatCode>#,##0</c:formatCode>
                <c:ptCount val="13"/>
                <c:pt idx="0" formatCode="General">
                  <c:v>821.0</c:v>
                </c:pt>
                <c:pt idx="1">
                  <c:v>1177.0</c:v>
                </c:pt>
                <c:pt idx="2">
                  <c:v>1334.0</c:v>
                </c:pt>
                <c:pt idx="3">
                  <c:v>1593.0</c:v>
                </c:pt>
                <c:pt idx="4">
                  <c:v>1816.0</c:v>
                </c:pt>
                <c:pt idx="5">
                  <c:v>1851.0</c:v>
                </c:pt>
                <c:pt idx="6">
                  <c:v>1908.0</c:v>
                </c:pt>
                <c:pt idx="7">
                  <c:v>1905.0</c:v>
                </c:pt>
                <c:pt idx="8">
                  <c:v>1945.0</c:v>
                </c:pt>
                <c:pt idx="9">
                  <c:v>1936.0</c:v>
                </c:pt>
                <c:pt idx="10">
                  <c:v>1954.0</c:v>
                </c:pt>
                <c:pt idx="11">
                  <c:v>2069.0</c:v>
                </c:pt>
                <c:pt idx="12">
                  <c:v>2120.0</c:v>
                </c:pt>
              </c:numCache>
            </c:numRef>
          </c:val>
          <c:smooth val="0"/>
        </c:ser>
        <c:dLbls>
          <c:showLegendKey val="0"/>
          <c:showVal val="0"/>
          <c:showCatName val="0"/>
          <c:showSerName val="0"/>
          <c:showPercent val="0"/>
          <c:showBubbleSize val="0"/>
        </c:dLbls>
        <c:marker val="1"/>
        <c:smooth val="0"/>
        <c:axId val="423537336"/>
        <c:axId val="480261400"/>
      </c:lineChart>
      <c:catAx>
        <c:axId val="423537336"/>
        <c:scaling>
          <c:orientation val="minMax"/>
        </c:scaling>
        <c:delete val="0"/>
        <c:axPos val="b"/>
        <c:numFmt formatCode="General" sourceLinked="1"/>
        <c:majorTickMark val="out"/>
        <c:minorTickMark val="none"/>
        <c:tickLblPos val="nextTo"/>
        <c:crossAx val="480261400"/>
        <c:crosses val="autoZero"/>
        <c:auto val="1"/>
        <c:lblAlgn val="ctr"/>
        <c:lblOffset val="100"/>
        <c:noMultiLvlLbl val="0"/>
      </c:catAx>
      <c:valAx>
        <c:axId val="480261400"/>
        <c:scaling>
          <c:orientation val="minMax"/>
        </c:scaling>
        <c:delete val="0"/>
        <c:axPos val="l"/>
        <c:majorGridlines/>
        <c:numFmt formatCode="#,##0" sourceLinked="1"/>
        <c:majorTickMark val="out"/>
        <c:minorTickMark val="none"/>
        <c:tickLblPos val="nextTo"/>
        <c:crossAx val="423537336"/>
        <c:crosses val="autoZero"/>
        <c:crossBetween val="between"/>
      </c:valAx>
    </c:plotArea>
    <c:legend>
      <c:legendPos val="r"/>
      <c:layout/>
      <c:overlay val="0"/>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63C84BA-FFE0-451B-84BA-94AE02EC79E6}" type="datetimeFigureOut">
              <a:rPr lang="en-US" smtClean="0"/>
              <a:pPr/>
              <a:t>5/1/13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0ECFCFC-F272-42B3-A8CC-D3DCBF0FB6AB}" type="slidenum">
              <a:rPr lang="en-US" smtClean="0"/>
              <a:pPr/>
              <a:t>‹#›</a:t>
            </a:fld>
            <a:endParaRPr lang="en-US"/>
          </a:p>
        </p:txBody>
      </p:sp>
    </p:spTree>
    <p:extLst>
      <p:ext uri="{BB962C8B-B14F-4D97-AF65-F5344CB8AC3E}">
        <p14:creationId xmlns:p14="http://schemas.microsoft.com/office/powerpoint/2010/main" val="38249533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 IPEDS –Title IV,</a:t>
            </a:r>
            <a:r>
              <a:rPr lang="en-US" baseline="0" dirty="0" smtClean="0"/>
              <a:t> degree granting institutions</a:t>
            </a:r>
            <a:endParaRPr lang="en-US" dirty="0"/>
          </a:p>
        </p:txBody>
      </p:sp>
      <p:sp>
        <p:nvSpPr>
          <p:cNvPr id="4" name="Slide Number Placeholder 3"/>
          <p:cNvSpPr>
            <a:spLocks noGrp="1"/>
          </p:cNvSpPr>
          <p:nvPr>
            <p:ph type="sldNum" sz="quarter" idx="10"/>
          </p:nvPr>
        </p:nvSpPr>
        <p:spPr/>
        <p:txBody>
          <a:bodyPr/>
          <a:lstStyle/>
          <a:p>
            <a:fld id="{00ECFCFC-F272-42B3-A8CC-D3DCBF0FB6AB}" type="slidenum">
              <a:rPr lang="en-US" smtClean="0"/>
              <a:pPr/>
              <a:t>4</a:t>
            </a:fld>
            <a:endParaRPr lang="en-US"/>
          </a:p>
        </p:txBody>
      </p:sp>
    </p:spTree>
    <p:extLst>
      <p:ext uri="{BB962C8B-B14F-4D97-AF65-F5344CB8AC3E}">
        <p14:creationId xmlns:p14="http://schemas.microsoft.com/office/powerpoint/2010/main" val="1692568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Before WWII Typically only children of very wealthy families attended college so gender rates were at near parity in early 1900s</a:t>
            </a:r>
          </a:p>
          <a:p>
            <a:r>
              <a:rPr lang="en-US" dirty="0" smtClean="0"/>
              <a:t>After WWII the GI bill and the number of women in the workforce created a large disparity in college attendance rates in favor of men</a:t>
            </a:r>
          </a:p>
          <a:p>
            <a:r>
              <a:rPr lang="en-US" dirty="0" smtClean="0"/>
              <a:t>Why have females surpassed males in college going and college completion</a:t>
            </a:r>
          </a:p>
          <a:p>
            <a:r>
              <a:rPr lang="en-US" dirty="0" smtClean="0"/>
              <a:t>and not simply caught up to them? Once barriers to female careers were lowered</a:t>
            </a:r>
          </a:p>
          <a:p>
            <a:r>
              <a:rPr lang="en-US" dirty="0" smtClean="0"/>
              <a:t>and their access to higher education was expanded, two key factors may have played</a:t>
            </a:r>
          </a:p>
          <a:p>
            <a:r>
              <a:rPr lang="en-US" dirty="0" smtClean="0"/>
              <a:t>a role in the female college advantage: relatively greater economic benefits of</a:t>
            </a:r>
          </a:p>
          <a:p>
            <a:r>
              <a:rPr lang="en-US" dirty="0" smtClean="0"/>
              <a:t>college for females and relatively higher opportunity costs of college going and preparation</a:t>
            </a:r>
          </a:p>
          <a:p>
            <a:r>
              <a:rPr lang="en-US" dirty="0" smtClean="0"/>
              <a:t>for males.</a:t>
            </a:r>
          </a:p>
          <a:p>
            <a:r>
              <a:rPr lang="en-US" dirty="0" smtClean="0"/>
              <a:t>*slightly higher percentage</a:t>
            </a:r>
            <a:r>
              <a:rPr lang="en-US" baseline="0" dirty="0" smtClean="0"/>
              <a:t> of women at NP independent colleges than at public –the difference is about 58% compared to 55%</a:t>
            </a:r>
            <a:endParaRPr lang="en-US" dirty="0" smtClean="0"/>
          </a:p>
          <a:p>
            <a:r>
              <a:rPr lang="en-US" dirty="0" smtClean="0"/>
              <a:t>***Important note: in my research, historical data is noted as the percentage of women that are attending college.  Current data is noted as the percentage of women COMPARED to men.  Both women and men are attending college at a higher rate, but there are MORE women than men in college.</a:t>
            </a:r>
          </a:p>
          <a:p>
            <a:r>
              <a:rPr lang="en-US" dirty="0" smtClean="0"/>
              <a:t>Breakdown by race and economic status:</a:t>
            </a:r>
          </a:p>
          <a:p>
            <a:r>
              <a:rPr lang="en-US" dirty="0" smtClean="0"/>
              <a:t>Black women outnumber black men: 75%</a:t>
            </a:r>
          </a:p>
          <a:p>
            <a:r>
              <a:rPr lang="en-US" dirty="0" smtClean="0"/>
              <a:t>Hispanic women outnumber </a:t>
            </a:r>
            <a:r>
              <a:rPr lang="en-US" dirty="0" err="1" smtClean="0"/>
              <a:t>hispanic</a:t>
            </a:r>
            <a:r>
              <a:rPr lang="en-US" dirty="0" smtClean="0"/>
              <a:t> men: 60%</a:t>
            </a:r>
          </a:p>
          <a:p>
            <a:r>
              <a:rPr lang="en-US" dirty="0" smtClean="0"/>
              <a:t>Working class women outnumber working class men: 66%</a:t>
            </a:r>
            <a:endParaRPr lang="en-US" dirty="0"/>
          </a:p>
        </p:txBody>
      </p:sp>
      <p:sp>
        <p:nvSpPr>
          <p:cNvPr id="4" name="Slide Number Placeholder 3"/>
          <p:cNvSpPr>
            <a:spLocks noGrp="1"/>
          </p:cNvSpPr>
          <p:nvPr>
            <p:ph type="sldNum" sz="quarter" idx="10"/>
          </p:nvPr>
        </p:nvSpPr>
        <p:spPr/>
        <p:txBody>
          <a:bodyPr/>
          <a:lstStyle/>
          <a:p>
            <a:fld id="{00ECFCFC-F272-42B3-A8CC-D3DCBF0FB6AB}"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Exception</a:t>
            </a:r>
            <a:r>
              <a:rPr lang="en-US" baseline="0" dirty="0" smtClean="0"/>
              <a:t> for private, liberal arts colleges and a number of other exclusions such as religious colleges, traditionally single sex institutions</a:t>
            </a:r>
            <a:endParaRPr lang="en-US" dirty="0" smtClean="0"/>
          </a:p>
        </p:txBody>
      </p:sp>
      <p:sp>
        <p:nvSpPr>
          <p:cNvPr id="4" name="Slide Number Placeholder 3"/>
          <p:cNvSpPr>
            <a:spLocks noGrp="1"/>
          </p:cNvSpPr>
          <p:nvPr>
            <p:ph type="sldNum" sz="quarter" idx="10"/>
          </p:nvPr>
        </p:nvSpPr>
        <p:spPr/>
        <p:txBody>
          <a:bodyPr/>
          <a:lstStyle/>
          <a:p>
            <a:fld id="{00ECFCFC-F272-42B3-A8CC-D3DCBF0FB6AB}" type="slidenum">
              <a:rPr lang="en-US" smtClean="0"/>
              <a:pPr/>
              <a:t>6</a:t>
            </a:fld>
            <a:endParaRPr lang="en-US"/>
          </a:p>
        </p:txBody>
      </p:sp>
    </p:spTree>
    <p:extLst>
      <p:ext uri="{BB962C8B-B14F-4D97-AF65-F5344CB8AC3E}">
        <p14:creationId xmlns:p14="http://schemas.microsoft.com/office/powerpoint/2010/main" val="23537621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Delahunty’s</a:t>
            </a:r>
            <a:r>
              <a:rPr lang="en-US" dirty="0" smtClean="0"/>
              <a:t> daughter is waitlist</a:t>
            </a:r>
            <a:r>
              <a:rPr lang="en-US" baseline="0" dirty="0" smtClean="0"/>
              <a:t> and prompts a confessional about how Kenyon College admits less qualified boys while waitlisted more qualified girls</a:t>
            </a:r>
          </a:p>
          <a:p>
            <a:r>
              <a:rPr lang="en-US" baseline="0" dirty="0" smtClean="0"/>
              <a:t>2010: American Council of Education Report –the gender gap has stabilized –no longer increasing- for all races except </a:t>
            </a:r>
            <a:r>
              <a:rPr lang="en-US" baseline="0" dirty="0" err="1" smtClean="0"/>
              <a:t>hispanics</a:t>
            </a:r>
            <a:r>
              <a:rPr lang="en-US" baseline="0" dirty="0" smtClean="0"/>
              <a:t>, but the gap is still wide in all non-white groups.</a:t>
            </a:r>
          </a:p>
          <a:p>
            <a:r>
              <a:rPr lang="en-US" baseline="0" dirty="0" smtClean="0"/>
              <a:t>***Race and socioeconomic factors can put boys at a greater disadvantage for non-whites and lower income levels</a:t>
            </a:r>
          </a:p>
          <a:p>
            <a:r>
              <a:rPr lang="en-US" dirty="0" smtClean="0"/>
              <a:t>Public schools cannot legally discriminate based on sex</a:t>
            </a:r>
          </a:p>
          <a:p>
            <a:r>
              <a:rPr lang="en-US" dirty="0" smtClean="0"/>
              <a:t>Private, undergraduate, liberal-arts, non-professional colleges are different</a:t>
            </a:r>
            <a:endParaRPr lang="en-US" baseline="0" dirty="0" smtClean="0"/>
          </a:p>
          <a:p>
            <a:r>
              <a:rPr lang="en-US" baseline="0" dirty="0" smtClean="0"/>
              <a:t>Study abandoned in 2011, some OCR members argued that colleges would not need to admit men at different rates than women if they could, instead, add male sports which Title IX also prohibits, the study was officially abandoned due to discrepancies in data.</a:t>
            </a:r>
          </a:p>
          <a:p>
            <a:r>
              <a:rPr lang="en-US" baseline="0" dirty="0" smtClean="0"/>
              <a:t>One possible question to ask: Women applicants seems to outnumber male applicants at a greater rate than female college students outnumber male college students… are women applying to a greater number of colleges because they FEEL they are at a disadvantage in college admission and therefore apply to more colleges?  Self-fulfilling prophecy?</a:t>
            </a:r>
            <a:endParaRPr lang="en-US" dirty="0" smtClean="0"/>
          </a:p>
          <a:p>
            <a:endParaRPr lang="en-US" dirty="0"/>
          </a:p>
        </p:txBody>
      </p:sp>
      <p:sp>
        <p:nvSpPr>
          <p:cNvPr id="4" name="Slide Number Placeholder 3"/>
          <p:cNvSpPr>
            <a:spLocks noGrp="1"/>
          </p:cNvSpPr>
          <p:nvPr>
            <p:ph type="sldNum" sz="quarter" idx="10"/>
          </p:nvPr>
        </p:nvSpPr>
        <p:spPr/>
        <p:txBody>
          <a:bodyPr/>
          <a:lstStyle/>
          <a:p>
            <a:fld id="{00ECFCFC-F272-42B3-A8CC-D3DCBF0FB6AB}"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Newsweek from 2006 “The Trouble with Boys”</a:t>
            </a:r>
          </a:p>
          <a:p>
            <a:r>
              <a:rPr lang="en-US" dirty="0" smtClean="0"/>
              <a:t>Boys are biologically, developmentally and psychologically different from girls--and teachers need to learn how to bring out the best in every one. </a:t>
            </a:r>
            <a:endParaRPr lang="en-US" dirty="0"/>
          </a:p>
        </p:txBody>
      </p:sp>
      <p:sp>
        <p:nvSpPr>
          <p:cNvPr id="4" name="Slide Number Placeholder 3"/>
          <p:cNvSpPr>
            <a:spLocks noGrp="1"/>
          </p:cNvSpPr>
          <p:nvPr>
            <p:ph type="sldNum" sz="quarter" idx="10"/>
          </p:nvPr>
        </p:nvSpPr>
        <p:spPr/>
        <p:txBody>
          <a:bodyPr/>
          <a:lstStyle/>
          <a:p>
            <a:fld id="{00ECFCFC-F272-42B3-A8CC-D3DCBF0FB6AB}"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Various regions of the brain develop in a different sequence in girls compared with boys.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 areas of the brain involved in language and fine motor skills mature about 6 years earlier in girls.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 areas of the brain involved in targeting and special memory mature about 4 years earlier in boys.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By thirty years of age, both females and males have reached full maturity of all areas of the brain.</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And, 30 years ago, kindergarten was about finger-painting, singing together and playing duck-duck-goose. Thirty years ago, kindergartners were not expected to sit in desks and do pencil-and-paper exercises for long stretches at a time. The objective of kindergarten today is simple: achieving literacy and numeracy.</a:t>
            </a:r>
          </a:p>
        </p:txBody>
      </p:sp>
      <p:sp>
        <p:nvSpPr>
          <p:cNvPr id="4" name="Slide Number Placeholder 3"/>
          <p:cNvSpPr>
            <a:spLocks noGrp="1"/>
          </p:cNvSpPr>
          <p:nvPr>
            <p:ph type="sldNum" sz="quarter" idx="10"/>
          </p:nvPr>
        </p:nvSpPr>
        <p:spPr/>
        <p:txBody>
          <a:bodyPr/>
          <a:lstStyle/>
          <a:p>
            <a:fld id="{00ECFCFC-F272-42B3-A8CC-D3DCBF0FB6AB}" type="slidenum">
              <a:rPr lang="en-US" smtClean="0"/>
              <a:pPr/>
              <a:t>11</a:t>
            </a:fld>
            <a:endParaRPr lang="en-US"/>
          </a:p>
        </p:txBody>
      </p:sp>
    </p:spTree>
    <p:extLst>
      <p:ext uri="{BB962C8B-B14F-4D97-AF65-F5344CB8AC3E}">
        <p14:creationId xmlns:p14="http://schemas.microsoft.com/office/powerpoint/2010/main" val="2587308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Some students have a background or story that is so central to their identity that they believe their application would be incomplete without it. If this sounds like you, then please share your story.</a:t>
            </a:r>
          </a:p>
          <a:p>
            <a:pPr lvl="0"/>
            <a:r>
              <a:rPr lang="en-US" sz="1200" kern="1200" dirty="0" smtClean="0">
                <a:solidFill>
                  <a:schemeClr val="tx1"/>
                </a:solidFill>
                <a:effectLst/>
                <a:latin typeface="+mn-lt"/>
                <a:ea typeface="+mn-ea"/>
                <a:cs typeface="+mn-cs"/>
              </a:rPr>
              <a:t>Recount an incident or time when you experienced failure. How did it affect   you, and what lessons did you learn?</a:t>
            </a:r>
          </a:p>
          <a:p>
            <a:pPr lvl="0"/>
            <a:r>
              <a:rPr lang="en-US" sz="1200" kern="1200" dirty="0" smtClean="0">
                <a:solidFill>
                  <a:schemeClr val="tx1"/>
                </a:solidFill>
                <a:effectLst/>
                <a:latin typeface="+mn-lt"/>
                <a:ea typeface="+mn-ea"/>
                <a:cs typeface="+mn-cs"/>
              </a:rPr>
              <a:t>Reflect on a time when you challenged a belief or idea. What prompted you to act? Would you make the same decision again?</a:t>
            </a:r>
          </a:p>
          <a:p>
            <a:pPr lvl="0"/>
            <a:r>
              <a:rPr lang="en-US" sz="1200" kern="1200" dirty="0" smtClean="0">
                <a:solidFill>
                  <a:schemeClr val="tx1"/>
                </a:solidFill>
                <a:effectLst/>
                <a:latin typeface="+mn-lt"/>
                <a:ea typeface="+mn-ea"/>
                <a:cs typeface="+mn-cs"/>
              </a:rPr>
              <a:t>Describe a place or environment where you are perfectly content. What do you do or experience there and why is it meaningful to you?</a:t>
            </a:r>
          </a:p>
          <a:p>
            <a:pPr lvl="0"/>
            <a:r>
              <a:rPr lang="en-US" sz="1200" kern="1200" dirty="0" smtClean="0">
                <a:solidFill>
                  <a:schemeClr val="tx1"/>
                </a:solidFill>
                <a:effectLst/>
                <a:latin typeface="+mn-lt"/>
                <a:ea typeface="+mn-ea"/>
                <a:cs typeface="+mn-cs"/>
              </a:rPr>
              <a:t>Discuss an accomplishment or event, formal or informal that marked your transition from childhood to adulthood within your culture, community, or family.</a:t>
            </a:r>
          </a:p>
          <a:p>
            <a:endParaRPr lang="en-US" dirty="0"/>
          </a:p>
        </p:txBody>
      </p:sp>
      <p:sp>
        <p:nvSpPr>
          <p:cNvPr id="4" name="Slide Number Placeholder 3"/>
          <p:cNvSpPr>
            <a:spLocks noGrp="1"/>
          </p:cNvSpPr>
          <p:nvPr>
            <p:ph type="sldNum" sz="quarter" idx="10"/>
          </p:nvPr>
        </p:nvSpPr>
        <p:spPr/>
        <p:txBody>
          <a:bodyPr/>
          <a:lstStyle/>
          <a:p>
            <a:fld id="{00ECFCFC-F272-42B3-A8CC-D3DCBF0FB6AB}" type="slidenum">
              <a:rPr lang="en-US" smtClean="0"/>
              <a:pPr/>
              <a:t>19</a:t>
            </a:fld>
            <a:endParaRPr lang="en-US"/>
          </a:p>
        </p:txBody>
      </p:sp>
    </p:spTree>
    <p:extLst>
      <p:ext uri="{BB962C8B-B14F-4D97-AF65-F5344CB8AC3E}">
        <p14:creationId xmlns:p14="http://schemas.microsoft.com/office/powerpoint/2010/main" val="111771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EE76F34-1A17-49EF-B2A3-340F7FB4FCF5}" type="datetimeFigureOut">
              <a:rPr lang="en-US" smtClean="0"/>
              <a:pPr/>
              <a:t>5/1/13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B215A8-70DE-4E67-B1EC-5D554455E7D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E76F34-1A17-49EF-B2A3-340F7FB4FCF5}" type="datetimeFigureOut">
              <a:rPr lang="en-US" smtClean="0"/>
              <a:pPr/>
              <a:t>5/1/13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B215A8-70DE-4E67-B1EC-5D554455E7D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E76F34-1A17-49EF-B2A3-340F7FB4FCF5}" type="datetimeFigureOut">
              <a:rPr lang="en-US" smtClean="0"/>
              <a:pPr/>
              <a:t>5/1/13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B215A8-70DE-4E67-B1EC-5D554455E7DD}"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EE76F34-1A17-49EF-B2A3-340F7FB4FCF5}" type="datetimeFigureOut">
              <a:rPr lang="en-US" smtClean="0">
                <a:solidFill>
                  <a:prstClr val="black">
                    <a:tint val="75000"/>
                  </a:prstClr>
                </a:solidFill>
              </a:rPr>
              <a:pPr/>
              <a:t>5/1/13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FB215A8-70DE-4E67-B1EC-5D554455E7D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286232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E76F34-1A17-49EF-B2A3-340F7FB4FCF5}" type="datetimeFigureOut">
              <a:rPr lang="en-US" smtClean="0">
                <a:solidFill>
                  <a:prstClr val="black">
                    <a:tint val="75000"/>
                  </a:prstClr>
                </a:solidFill>
              </a:rPr>
              <a:pPr/>
              <a:t>5/1/13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FB215A8-70DE-4E67-B1EC-5D554455E7D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59307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E76F34-1A17-49EF-B2A3-340F7FB4FCF5}" type="datetimeFigureOut">
              <a:rPr lang="en-US" smtClean="0">
                <a:solidFill>
                  <a:prstClr val="black">
                    <a:tint val="75000"/>
                  </a:prstClr>
                </a:solidFill>
              </a:rPr>
              <a:pPr/>
              <a:t>5/1/13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FB215A8-70DE-4E67-B1EC-5D554455E7D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438900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EE76F34-1A17-49EF-B2A3-340F7FB4FCF5}" type="datetimeFigureOut">
              <a:rPr lang="en-US" smtClean="0">
                <a:solidFill>
                  <a:prstClr val="black">
                    <a:tint val="75000"/>
                  </a:prstClr>
                </a:solidFill>
              </a:rPr>
              <a:pPr/>
              <a:t>5/1/13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FB215A8-70DE-4E67-B1EC-5D554455E7D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878264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EE76F34-1A17-49EF-B2A3-340F7FB4FCF5}" type="datetimeFigureOut">
              <a:rPr lang="en-US" smtClean="0">
                <a:solidFill>
                  <a:prstClr val="black">
                    <a:tint val="75000"/>
                  </a:prstClr>
                </a:solidFill>
              </a:rPr>
              <a:pPr/>
              <a:t>5/1/13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FB215A8-70DE-4E67-B1EC-5D554455E7D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549276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EE76F34-1A17-49EF-B2A3-340F7FB4FCF5}" type="datetimeFigureOut">
              <a:rPr lang="en-US" smtClean="0">
                <a:solidFill>
                  <a:prstClr val="black">
                    <a:tint val="75000"/>
                  </a:prstClr>
                </a:solidFill>
              </a:rPr>
              <a:pPr/>
              <a:t>5/1/13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FB215A8-70DE-4E67-B1EC-5D554455E7D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876374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E76F34-1A17-49EF-B2A3-340F7FB4FCF5}" type="datetimeFigureOut">
              <a:rPr lang="en-US" smtClean="0">
                <a:solidFill>
                  <a:prstClr val="black">
                    <a:tint val="75000"/>
                  </a:prstClr>
                </a:solidFill>
              </a:rPr>
              <a:pPr/>
              <a:t>5/1/13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FB215A8-70DE-4E67-B1EC-5D554455E7D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420863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E76F34-1A17-49EF-B2A3-340F7FB4FCF5}" type="datetimeFigureOut">
              <a:rPr lang="en-US" smtClean="0">
                <a:solidFill>
                  <a:prstClr val="black">
                    <a:tint val="75000"/>
                  </a:prstClr>
                </a:solidFill>
              </a:rPr>
              <a:pPr/>
              <a:t>5/1/13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FB215A8-70DE-4E67-B1EC-5D554455E7D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33651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E76F34-1A17-49EF-B2A3-340F7FB4FCF5}" type="datetimeFigureOut">
              <a:rPr lang="en-US" smtClean="0"/>
              <a:pPr/>
              <a:t>5/1/13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B215A8-70DE-4E67-B1EC-5D554455E7DD}"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E76F34-1A17-49EF-B2A3-340F7FB4FCF5}" type="datetimeFigureOut">
              <a:rPr lang="en-US" smtClean="0">
                <a:solidFill>
                  <a:prstClr val="black">
                    <a:tint val="75000"/>
                  </a:prstClr>
                </a:solidFill>
              </a:rPr>
              <a:pPr/>
              <a:t>5/1/13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FB215A8-70DE-4E67-B1EC-5D554455E7D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927068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E76F34-1A17-49EF-B2A3-340F7FB4FCF5}" type="datetimeFigureOut">
              <a:rPr lang="en-US" smtClean="0">
                <a:solidFill>
                  <a:prstClr val="black">
                    <a:tint val="75000"/>
                  </a:prstClr>
                </a:solidFill>
              </a:rPr>
              <a:pPr/>
              <a:t>5/1/13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FB215A8-70DE-4E67-B1EC-5D554455E7D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302995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E76F34-1A17-49EF-B2A3-340F7FB4FCF5}" type="datetimeFigureOut">
              <a:rPr lang="en-US" smtClean="0">
                <a:solidFill>
                  <a:prstClr val="black">
                    <a:tint val="75000"/>
                  </a:prstClr>
                </a:solidFill>
              </a:rPr>
              <a:pPr/>
              <a:t>5/1/13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FB215A8-70DE-4E67-B1EC-5D554455E7D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77716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E76F34-1A17-49EF-B2A3-340F7FB4FCF5}" type="datetimeFigureOut">
              <a:rPr lang="en-US" smtClean="0"/>
              <a:pPr/>
              <a:t>5/1/13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B215A8-70DE-4E67-B1EC-5D554455E7D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EE76F34-1A17-49EF-B2A3-340F7FB4FCF5}" type="datetimeFigureOut">
              <a:rPr lang="en-US" smtClean="0"/>
              <a:pPr/>
              <a:t>5/1/13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B215A8-70DE-4E67-B1EC-5D554455E7D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EE76F34-1A17-49EF-B2A3-340F7FB4FCF5}" type="datetimeFigureOut">
              <a:rPr lang="en-US" smtClean="0"/>
              <a:pPr/>
              <a:t>5/1/13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B215A8-70DE-4E67-B1EC-5D554455E7D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EE76F34-1A17-49EF-B2A3-340F7FB4FCF5}" type="datetimeFigureOut">
              <a:rPr lang="en-US" smtClean="0"/>
              <a:pPr/>
              <a:t>5/1/13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B215A8-70DE-4E67-B1EC-5D554455E7D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E76F34-1A17-49EF-B2A3-340F7FB4FCF5}" type="datetimeFigureOut">
              <a:rPr lang="en-US" smtClean="0"/>
              <a:pPr/>
              <a:t>5/1/13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B215A8-70DE-4E67-B1EC-5D554455E7D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E76F34-1A17-49EF-B2A3-340F7FB4FCF5}" type="datetimeFigureOut">
              <a:rPr lang="en-US" smtClean="0"/>
              <a:pPr/>
              <a:t>5/1/13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B215A8-70DE-4E67-B1EC-5D554455E7D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E76F34-1A17-49EF-B2A3-340F7FB4FCF5}" type="datetimeFigureOut">
              <a:rPr lang="en-US" smtClean="0"/>
              <a:pPr/>
              <a:t>5/1/13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B215A8-70DE-4E67-B1EC-5D554455E7D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E76F34-1A17-49EF-B2A3-340F7FB4FCF5}" type="datetimeFigureOut">
              <a:rPr lang="en-US" smtClean="0"/>
              <a:pPr/>
              <a:t>5/1/13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B215A8-70DE-4E67-B1EC-5D554455E7D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37" r:id="rId1"/>
    <p:sldLayoutId id="2147483838" r:id="rId2"/>
    <p:sldLayoutId id="2147483839" r:id="rId3"/>
    <p:sldLayoutId id="2147483840" r:id="rId4"/>
    <p:sldLayoutId id="2147483841" r:id="rId5"/>
    <p:sldLayoutId id="2147483842" r:id="rId6"/>
    <p:sldLayoutId id="2147483843" r:id="rId7"/>
    <p:sldLayoutId id="2147483844" r:id="rId8"/>
    <p:sldLayoutId id="2147483845" r:id="rId9"/>
    <p:sldLayoutId id="2147483846" r:id="rId10"/>
    <p:sldLayoutId id="214748384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E76F34-1A17-49EF-B2A3-340F7FB4FCF5}" type="datetimeFigureOut">
              <a:rPr lang="en-US" smtClean="0">
                <a:solidFill>
                  <a:prstClr val="black">
                    <a:tint val="75000"/>
                  </a:prstClr>
                </a:solidFill>
              </a:rPr>
              <a:pPr/>
              <a:t>5/1/13</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B215A8-70DE-4E67-B1EC-5D554455E7D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97351941"/>
      </p:ext>
    </p:extLst>
  </p:cSld>
  <p:clrMap bg1="lt1" tx1="dk1" bg2="lt2" tx2="dk2" accent1="accent1" accent2="accent2" accent3="accent3" accent4="accent4" accent5="accent5" accent6="accent6" hlink="hlink" folHlink="folHlink"/>
  <p:sldLayoutIdLst>
    <p:sldLayoutId id="2147483849" r:id="rId1"/>
    <p:sldLayoutId id="2147483850" r:id="rId2"/>
    <p:sldLayoutId id="2147483851" r:id="rId3"/>
    <p:sldLayoutId id="2147483852" r:id="rId4"/>
    <p:sldLayoutId id="2147483853" r:id="rId5"/>
    <p:sldLayoutId id="2147483854" r:id="rId6"/>
    <p:sldLayoutId id="2147483855" r:id="rId7"/>
    <p:sldLayoutId id="2147483856" r:id="rId8"/>
    <p:sldLayoutId id="2147483857" r:id="rId9"/>
    <p:sldLayoutId id="2147483858" r:id="rId10"/>
    <p:sldLayoutId id="21474838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2.xml"/><Relationship Id="rId4" Type="http://schemas.openxmlformats.org/officeDocument/2006/relationships/chart" Target="../charts/chart3.xml"/><Relationship Id="rId1" Type="http://schemas.openxmlformats.org/officeDocument/2006/relationships/slideLayout" Target="../slideLayouts/slideLayout13.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chart" Target="../charts/chart1.xm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www2.ed.gov/about/offices/list/ocr/docs/tix_dis.html"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jpe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34000">
              <a:schemeClr val="accent1">
                <a:tint val="66000"/>
                <a:satMod val="160000"/>
                <a:alpha val="0"/>
              </a:schemeClr>
            </a:gs>
            <a:gs pos="50000">
              <a:schemeClr val="accent1">
                <a:tint val="44500"/>
                <a:satMod val="160000"/>
              </a:schemeClr>
            </a:gs>
            <a:gs pos="100000">
              <a:schemeClr val="accent1">
                <a:tint val="23500"/>
                <a:satMod val="16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000" dirty="0" smtClean="0"/>
              <a:t>BOYS</a:t>
            </a:r>
            <a:endParaRPr lang="en-US" sz="8000" dirty="0"/>
          </a:p>
        </p:txBody>
      </p:sp>
      <p:pic>
        <p:nvPicPr>
          <p:cNvPr id="204802" name="Picture 2" descr="male and female signs"/>
          <p:cNvPicPr>
            <a:picLocks noChangeAspect="1" noChangeArrowheads="1"/>
          </p:cNvPicPr>
          <p:nvPr/>
        </p:nvPicPr>
        <p:blipFill>
          <a:blip r:embed="rId2" cstate="print"/>
          <a:srcRect l="7869" t="8734" r="5574" b="9170"/>
          <a:stretch>
            <a:fillRect/>
          </a:stretch>
        </p:blipFill>
        <p:spPr bwMode="auto">
          <a:xfrm>
            <a:off x="304801" y="152400"/>
            <a:ext cx="2362200" cy="1682173"/>
          </a:xfrm>
          <a:prstGeom prst="rect">
            <a:avLst/>
          </a:prstGeom>
          <a:noFill/>
        </p:spPr>
      </p:pic>
      <p:sp>
        <p:nvSpPr>
          <p:cNvPr id="4" name="Subtitle 3"/>
          <p:cNvSpPr>
            <a:spLocks noGrp="1"/>
          </p:cNvSpPr>
          <p:nvPr>
            <p:ph type="subTitle" idx="1"/>
          </p:nvPr>
        </p:nvSpPr>
        <p:spPr>
          <a:xfrm>
            <a:off x="1066800" y="3886200"/>
            <a:ext cx="7086600" cy="1752600"/>
          </a:xfrm>
        </p:spPr>
        <p:txBody>
          <a:bodyPr>
            <a:normAutofit fontScale="92500"/>
          </a:bodyPr>
          <a:lstStyle/>
          <a:p>
            <a:r>
              <a:rPr lang="en-US" dirty="0" smtClean="0"/>
              <a:t>Kristen Kaczynski – North Shore Country Day</a:t>
            </a:r>
          </a:p>
          <a:p>
            <a:r>
              <a:rPr lang="en-US" dirty="0" smtClean="0"/>
              <a:t>Mary Beth Petrie – Lawrence University</a:t>
            </a:r>
          </a:p>
          <a:p>
            <a:r>
              <a:rPr lang="en-US" dirty="0" smtClean="0"/>
              <a:t>Carin Smith – Lawrence University</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15000"/>
            <a:lum/>
          </a:blip>
          <a:srcRect/>
          <a:stretch>
            <a:fillRect l="-5000" r="-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Seeing</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a:t>Most girls and women interpret facial expressions better than most boys and men. Girls are born prewired to be interested in faces while boys are prewired to be more interested in moving objects.</a:t>
            </a:r>
          </a:p>
          <a:p>
            <a:pPr marL="0" indent="0">
              <a:buNone/>
            </a:pPr>
            <a:endParaRPr lang="en-US" dirty="0"/>
          </a:p>
          <a:p>
            <a:pPr lvl="0"/>
            <a:r>
              <a:rPr lang="en-US" dirty="0"/>
              <a:t>Kindergarten coloring exercise (95% of all kindergarten teachers are women)</a:t>
            </a:r>
          </a:p>
          <a:p>
            <a:pPr lvl="0"/>
            <a:r>
              <a:rPr lang="en-US" dirty="0"/>
              <a:t>Girls draw nouns, boys draw verbs</a:t>
            </a:r>
          </a:p>
          <a:p>
            <a:pPr lvl="0"/>
            <a:r>
              <a:rPr lang="en-US" dirty="0"/>
              <a:t>Girls – “what is this?”</a:t>
            </a:r>
          </a:p>
          <a:p>
            <a:r>
              <a:rPr lang="en-US" dirty="0"/>
              <a:t>Boys – “where is this?”</a:t>
            </a:r>
          </a:p>
          <a:p>
            <a:pPr marL="0" indent="0">
              <a:buNone/>
            </a:pPr>
            <a:endParaRPr lang="en-US" dirty="0"/>
          </a:p>
          <a:p>
            <a:pPr lvl="0"/>
            <a:r>
              <a:rPr lang="en-US" dirty="0"/>
              <a:t>Directions</a:t>
            </a:r>
          </a:p>
          <a:p>
            <a:pPr marL="0" indent="0">
              <a:buNone/>
            </a:pPr>
            <a:endParaRPr lang="en-US" dirty="0"/>
          </a:p>
        </p:txBody>
      </p:sp>
    </p:spTree>
    <p:extLst>
      <p:ext uri="{BB962C8B-B14F-4D97-AF65-F5344CB8AC3E}">
        <p14:creationId xmlns:p14="http://schemas.microsoft.com/office/powerpoint/2010/main" val="15850452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15000"/>
            <a:lum/>
          </a:blip>
          <a:srcRect/>
          <a:stretch>
            <a:fillRect l="-5000" r="-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Learning (US education system)</a:t>
            </a:r>
            <a:endParaRPr lang="en-US" dirty="0"/>
          </a:p>
        </p:txBody>
      </p:sp>
      <p:sp>
        <p:nvSpPr>
          <p:cNvPr id="3" name="Content Placeholder 2"/>
          <p:cNvSpPr>
            <a:spLocks noGrp="1"/>
          </p:cNvSpPr>
          <p:nvPr>
            <p:ph idx="1"/>
          </p:nvPr>
        </p:nvSpPr>
        <p:spPr/>
        <p:txBody>
          <a:bodyPr/>
          <a:lstStyle/>
          <a:p>
            <a:pPr lvl="0"/>
            <a:r>
              <a:rPr lang="en-US" dirty="0"/>
              <a:t>Girls ask questions and seek help, boys do not</a:t>
            </a:r>
          </a:p>
          <a:p>
            <a:pPr lvl="0"/>
            <a:r>
              <a:rPr lang="en-US" dirty="0"/>
              <a:t>Girls want to please teachers, boys don’t care</a:t>
            </a:r>
          </a:p>
          <a:p>
            <a:pPr lvl="0"/>
            <a:r>
              <a:rPr lang="en-US" dirty="0"/>
              <a:t>Timed testing vs. untimed testing</a:t>
            </a:r>
          </a:p>
          <a:p>
            <a:pPr lvl="0"/>
            <a:r>
              <a:rPr lang="en-US" dirty="0"/>
              <a:t>Pressure &amp; intensity – girls want to be with their friends for support &amp; comfort; boys want to be left alone</a:t>
            </a:r>
          </a:p>
          <a:p>
            <a:pPr lvl="0"/>
            <a:r>
              <a:rPr lang="en-US" dirty="0"/>
              <a:t>Developmental delay </a:t>
            </a:r>
          </a:p>
        </p:txBody>
      </p:sp>
    </p:spTree>
    <p:extLst>
      <p:ext uri="{BB962C8B-B14F-4D97-AF65-F5344CB8AC3E}">
        <p14:creationId xmlns:p14="http://schemas.microsoft.com/office/powerpoint/2010/main" val="238945454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15000"/>
            <a:lum/>
          </a:blip>
          <a:srcRect/>
          <a:stretch>
            <a:fillRect l="-5000" r="-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Differences in College</a:t>
            </a:r>
            <a:br>
              <a:rPr lang="en-US" dirty="0"/>
            </a:br>
            <a:r>
              <a:rPr lang="en-US" dirty="0"/>
              <a:t>Decision-Making Across Gender</a:t>
            </a:r>
          </a:p>
        </p:txBody>
      </p:sp>
      <p:sp>
        <p:nvSpPr>
          <p:cNvPr id="3" name="Content Placeholder 2"/>
          <p:cNvSpPr>
            <a:spLocks noGrp="1"/>
          </p:cNvSpPr>
          <p:nvPr>
            <p:ph idx="1"/>
          </p:nvPr>
        </p:nvSpPr>
        <p:spPr/>
        <p:txBody>
          <a:bodyPr/>
          <a:lstStyle/>
          <a:p>
            <a:r>
              <a:rPr lang="en-US" dirty="0"/>
              <a:t>Perspective</a:t>
            </a:r>
          </a:p>
          <a:p>
            <a:endParaRPr lang="en-US" dirty="0"/>
          </a:p>
          <a:p>
            <a:r>
              <a:rPr lang="en-US" dirty="0"/>
              <a:t>Sources of advice and counsel</a:t>
            </a:r>
          </a:p>
          <a:p>
            <a:endParaRPr lang="en-US" dirty="0"/>
          </a:p>
          <a:p>
            <a:r>
              <a:rPr lang="en-US" dirty="0"/>
              <a:t>Breadth of information</a:t>
            </a:r>
          </a:p>
          <a:p>
            <a:endParaRPr lang="en-US" dirty="0"/>
          </a:p>
          <a:p>
            <a:r>
              <a:rPr lang="en-US" dirty="0"/>
              <a:t>Prioritization</a:t>
            </a:r>
          </a:p>
          <a:p>
            <a:pPr marL="0" indent="0">
              <a:buNone/>
            </a:pPr>
            <a:endParaRPr lang="en-US" dirty="0"/>
          </a:p>
        </p:txBody>
      </p:sp>
    </p:spTree>
    <p:extLst>
      <p:ext uri="{BB962C8B-B14F-4D97-AF65-F5344CB8AC3E}">
        <p14:creationId xmlns:p14="http://schemas.microsoft.com/office/powerpoint/2010/main" val="408458623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15000"/>
            <a:lum/>
          </a:blip>
          <a:srcRect/>
          <a:stretch>
            <a:fillRect l="-5000" r="-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Perspective: Boys Live in the Now</a:t>
            </a:r>
          </a:p>
        </p:txBody>
      </p:sp>
      <p:sp>
        <p:nvSpPr>
          <p:cNvPr id="3" name="Content Placeholder 2"/>
          <p:cNvSpPr>
            <a:spLocks noGrp="1"/>
          </p:cNvSpPr>
          <p:nvPr>
            <p:ph idx="1"/>
          </p:nvPr>
        </p:nvSpPr>
        <p:spPr/>
        <p:txBody>
          <a:bodyPr/>
          <a:lstStyle/>
          <a:p>
            <a:r>
              <a:rPr lang="en-US" dirty="0"/>
              <a:t>Lack of forward thinking</a:t>
            </a:r>
          </a:p>
          <a:p>
            <a:pPr marL="0" indent="0">
              <a:buNone/>
            </a:pPr>
            <a:endParaRPr lang="en-US" dirty="0"/>
          </a:p>
          <a:p>
            <a:r>
              <a:rPr lang="en-US" dirty="0"/>
              <a:t>Evolution in high school</a:t>
            </a:r>
          </a:p>
          <a:p>
            <a:endParaRPr lang="en-US" dirty="0"/>
          </a:p>
          <a:p>
            <a:r>
              <a:rPr lang="en-US" dirty="0" smtClean="0"/>
              <a:t>Fear</a:t>
            </a:r>
            <a:endParaRPr lang="en-US" dirty="0"/>
          </a:p>
        </p:txBody>
      </p:sp>
    </p:spTree>
    <p:extLst>
      <p:ext uri="{BB962C8B-B14F-4D97-AF65-F5344CB8AC3E}">
        <p14:creationId xmlns:p14="http://schemas.microsoft.com/office/powerpoint/2010/main" val="424787468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15000"/>
            <a:lum/>
          </a:blip>
          <a:srcRect/>
          <a:stretch>
            <a:fillRect l="-5000" r="-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Sources of Advise and Counsel</a:t>
            </a:r>
          </a:p>
        </p:txBody>
      </p:sp>
      <p:sp>
        <p:nvSpPr>
          <p:cNvPr id="4" name="Text Placeholder 6"/>
          <p:cNvSpPr txBox="1">
            <a:spLocks/>
          </p:cNvSpPr>
          <p:nvPr/>
        </p:nvSpPr>
        <p:spPr>
          <a:xfrm>
            <a:off x="457200" y="1535113"/>
            <a:ext cx="4040188" cy="63976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mtClean="0"/>
              <a:t>GIRLS</a:t>
            </a:r>
            <a:endParaRPr lang="en-US" dirty="0"/>
          </a:p>
        </p:txBody>
      </p:sp>
      <p:sp>
        <p:nvSpPr>
          <p:cNvPr id="5" name="Content Placeholder 4"/>
          <p:cNvSpPr txBox="1">
            <a:spLocks/>
          </p:cNvSpPr>
          <p:nvPr/>
        </p:nvSpPr>
        <p:spPr>
          <a:xfrm>
            <a:off x="457200" y="2174875"/>
            <a:ext cx="4040188" cy="3951288"/>
          </a:xfrm>
          <a:prstGeom prst="rect">
            <a:avLst/>
          </a:prstGeom>
        </p:spPr>
        <p:txBody>
          <a:bodyPr>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US" smtClean="0"/>
          </a:p>
          <a:p>
            <a:r>
              <a:rPr lang="en-US" smtClean="0"/>
              <a:t>Parents/Family</a:t>
            </a:r>
          </a:p>
          <a:p>
            <a:r>
              <a:rPr lang="en-US" smtClean="0"/>
              <a:t>Counselors</a:t>
            </a:r>
          </a:p>
          <a:p>
            <a:r>
              <a:rPr lang="en-US" smtClean="0"/>
              <a:t>Peers</a:t>
            </a:r>
          </a:p>
          <a:p>
            <a:r>
              <a:rPr lang="en-US" smtClean="0"/>
              <a:t>Admissions Officers</a:t>
            </a:r>
          </a:p>
          <a:p>
            <a:r>
              <a:rPr lang="en-US" smtClean="0"/>
              <a:t>Books/Online sources</a:t>
            </a:r>
          </a:p>
          <a:p>
            <a:endParaRPr lang="en-US" dirty="0"/>
          </a:p>
        </p:txBody>
      </p:sp>
      <p:sp>
        <p:nvSpPr>
          <p:cNvPr id="6" name="Text Placeholder 7"/>
          <p:cNvSpPr txBox="1">
            <a:spLocks/>
          </p:cNvSpPr>
          <p:nvPr/>
        </p:nvSpPr>
        <p:spPr>
          <a:xfrm>
            <a:off x="4645025" y="1535113"/>
            <a:ext cx="4041775" cy="63976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mtClean="0"/>
              <a:t>BOYS</a:t>
            </a:r>
            <a:endParaRPr lang="en-US" dirty="0"/>
          </a:p>
        </p:txBody>
      </p:sp>
      <p:sp>
        <p:nvSpPr>
          <p:cNvPr id="7" name="Content Placeholder 5"/>
          <p:cNvSpPr txBox="1">
            <a:spLocks/>
          </p:cNvSpPr>
          <p:nvPr/>
        </p:nvSpPr>
        <p:spPr>
          <a:xfrm>
            <a:off x="4645025" y="2174875"/>
            <a:ext cx="4041775" cy="3951288"/>
          </a:xfrm>
          <a:prstGeom prst="rect">
            <a:avLst/>
          </a:prstGeom>
        </p:spPr>
        <p:txBody>
          <a:bodyPr>
            <a:normAutofit fontScale="7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US" smtClean="0"/>
          </a:p>
          <a:p>
            <a:r>
              <a:rPr lang="en-US" smtClean="0"/>
              <a:t>PEERS</a:t>
            </a:r>
          </a:p>
          <a:p>
            <a:r>
              <a:rPr lang="en-US" smtClean="0"/>
              <a:t>Siblings</a:t>
            </a:r>
          </a:p>
          <a:p>
            <a:r>
              <a:rPr lang="en-US" smtClean="0"/>
              <a:t>Online sources</a:t>
            </a:r>
          </a:p>
          <a:p>
            <a:pPr marL="0" indent="0">
              <a:buFont typeface="Arial" pitchFamily="34" charset="0"/>
              <a:buNone/>
            </a:pPr>
            <a:endParaRPr lang="en-US" smtClean="0"/>
          </a:p>
          <a:p>
            <a:endParaRPr lang="en-US" smtClean="0"/>
          </a:p>
          <a:p>
            <a:endParaRPr lang="en-US" smtClean="0"/>
          </a:p>
          <a:p>
            <a:endParaRPr lang="en-US" smtClean="0"/>
          </a:p>
          <a:p>
            <a:endParaRPr lang="en-US" smtClean="0"/>
          </a:p>
          <a:p>
            <a:pPr lvl="3"/>
            <a:r>
              <a:rPr lang="en-US" i="1" smtClean="0"/>
              <a:t>Going to College  </a:t>
            </a:r>
            <a:r>
              <a:rPr lang="en-US" smtClean="0"/>
              <a:t>(Hossler, Schmit, and Vesper, 1999)</a:t>
            </a:r>
            <a:endParaRPr lang="en-US" dirty="0"/>
          </a:p>
        </p:txBody>
      </p:sp>
    </p:spTree>
    <p:extLst>
      <p:ext uri="{BB962C8B-B14F-4D97-AF65-F5344CB8AC3E}">
        <p14:creationId xmlns:p14="http://schemas.microsoft.com/office/powerpoint/2010/main" val="205638432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15000"/>
            <a:lum/>
          </a:blip>
          <a:srcRect/>
          <a:stretch>
            <a:fillRect l="-5000" r="-5000"/>
          </a:stretch>
        </a:blipFill>
        <a:effectLst/>
      </p:bgPr>
    </p:bg>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lstStyle/>
          <a:p>
            <a:r>
              <a:rPr lang="en-US" dirty="0" smtClean="0"/>
              <a:t>Sources of Advise and Counsel</a:t>
            </a:r>
            <a:endParaRPr lang="en-US" dirty="0"/>
          </a:p>
        </p:txBody>
      </p:sp>
      <p:sp>
        <p:nvSpPr>
          <p:cNvPr id="5" name="Text Placeholder 4"/>
          <p:cNvSpPr txBox="1">
            <a:spLocks/>
          </p:cNvSpPr>
          <p:nvPr/>
        </p:nvSpPr>
        <p:spPr>
          <a:xfrm>
            <a:off x="457200" y="1535113"/>
            <a:ext cx="4040188" cy="63976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mtClean="0"/>
              <a:t>GIRLS</a:t>
            </a:r>
            <a:endParaRPr lang="en-US" dirty="0"/>
          </a:p>
        </p:txBody>
      </p:sp>
      <p:sp>
        <p:nvSpPr>
          <p:cNvPr id="6" name="Content Placeholder 2"/>
          <p:cNvSpPr>
            <a:spLocks noGrp="1"/>
          </p:cNvSpPr>
          <p:nvPr>
            <p:ph sz="half" idx="4294967295"/>
          </p:nvPr>
        </p:nvSpPr>
        <p:spPr>
          <a:xfrm>
            <a:off x="457200" y="2174875"/>
            <a:ext cx="4040188" cy="3951288"/>
          </a:xfrm>
          <a:prstGeom prst="rect">
            <a:avLst/>
          </a:prstGeom>
        </p:spPr>
        <p:txBody>
          <a:bodyPr/>
          <a:lstStyle/>
          <a:p>
            <a:pPr marL="0" indent="0">
              <a:buNone/>
            </a:pPr>
            <a:endParaRPr lang="en-US" dirty="0" smtClean="0"/>
          </a:p>
          <a:p>
            <a:pPr marL="0" indent="0" algn="ctr">
              <a:buNone/>
            </a:pPr>
            <a:r>
              <a:rPr lang="en-US" dirty="0" smtClean="0"/>
              <a:t>Beyond their</a:t>
            </a:r>
          </a:p>
          <a:p>
            <a:pPr marL="0" indent="0" algn="ctr">
              <a:buNone/>
            </a:pPr>
            <a:r>
              <a:rPr lang="en-US" dirty="0" smtClean="0"/>
              <a:t> immediate sphere.</a:t>
            </a:r>
            <a:endParaRPr lang="en-US" dirty="0"/>
          </a:p>
        </p:txBody>
      </p:sp>
      <p:sp>
        <p:nvSpPr>
          <p:cNvPr id="7" name="Text Placeholder 5"/>
          <p:cNvSpPr txBox="1">
            <a:spLocks/>
          </p:cNvSpPr>
          <p:nvPr/>
        </p:nvSpPr>
        <p:spPr>
          <a:xfrm>
            <a:off x="4645025" y="1535113"/>
            <a:ext cx="4041775" cy="63976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mtClean="0"/>
              <a:t>BOYS</a:t>
            </a:r>
            <a:endParaRPr lang="en-US" dirty="0"/>
          </a:p>
        </p:txBody>
      </p:sp>
      <p:sp>
        <p:nvSpPr>
          <p:cNvPr id="8" name="Content Placeholder 3"/>
          <p:cNvSpPr>
            <a:spLocks noGrp="1"/>
          </p:cNvSpPr>
          <p:nvPr>
            <p:ph sz="quarter" idx="4294967295"/>
          </p:nvPr>
        </p:nvSpPr>
        <p:spPr>
          <a:xfrm>
            <a:off x="4645025" y="2174875"/>
            <a:ext cx="4041775" cy="3951288"/>
          </a:xfrm>
          <a:prstGeom prst="rect">
            <a:avLst/>
          </a:prstGeom>
        </p:spPr>
        <p:txBody>
          <a:bodyPr/>
          <a:lstStyle/>
          <a:p>
            <a:pPr marL="0" indent="0" algn="ctr">
              <a:buNone/>
            </a:pPr>
            <a:endParaRPr lang="en-US" dirty="0"/>
          </a:p>
          <a:p>
            <a:pPr marL="0" indent="0" algn="ctr">
              <a:buNone/>
            </a:pPr>
            <a:r>
              <a:rPr lang="en-US" dirty="0" smtClean="0"/>
              <a:t>Within their </a:t>
            </a:r>
          </a:p>
          <a:p>
            <a:pPr marL="0" indent="0" algn="ctr">
              <a:buNone/>
            </a:pPr>
            <a:r>
              <a:rPr lang="en-US" dirty="0" smtClean="0"/>
              <a:t>immediate sphere</a:t>
            </a:r>
            <a:endParaRPr lang="en-US" dirty="0"/>
          </a:p>
        </p:txBody>
      </p:sp>
    </p:spTree>
    <p:extLst>
      <p:ext uri="{BB962C8B-B14F-4D97-AF65-F5344CB8AC3E}">
        <p14:creationId xmlns:p14="http://schemas.microsoft.com/office/powerpoint/2010/main" val="229947968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15000"/>
            <a:lum/>
          </a:blip>
          <a:srcRect/>
          <a:stretch>
            <a:fillRect l="-5000" r="-5000"/>
          </a:stretch>
        </a:blipFill>
        <a:effectLst/>
      </p:bgPr>
    </p:bg>
    <p:spTree>
      <p:nvGrpSpPr>
        <p:cNvPr id="1" name=""/>
        <p:cNvGrpSpPr/>
        <p:nvPr/>
      </p:nvGrpSpPr>
      <p:grpSpPr>
        <a:xfrm>
          <a:off x="0" y="0"/>
          <a:ext cx="0" cy="0"/>
          <a:chOff x="0" y="0"/>
          <a:chExt cx="0" cy="0"/>
        </a:xfrm>
      </p:grpSpPr>
      <p:sp>
        <p:nvSpPr>
          <p:cNvPr id="4" name="Title 4"/>
          <p:cNvSpPr>
            <a:spLocks noGrp="1"/>
          </p:cNvSpPr>
          <p:nvPr>
            <p:ph type="title"/>
          </p:nvPr>
        </p:nvSpPr>
        <p:spPr>
          <a:xfrm>
            <a:off x="457200" y="274638"/>
            <a:ext cx="8229600" cy="1143000"/>
          </a:xfrm>
        </p:spPr>
        <p:txBody>
          <a:bodyPr/>
          <a:lstStyle/>
          <a:p>
            <a:r>
              <a:rPr lang="en-US" dirty="0" smtClean="0"/>
              <a:t>Breadth of Information</a:t>
            </a:r>
            <a:endParaRPr lang="en-US" dirty="0"/>
          </a:p>
        </p:txBody>
      </p:sp>
      <p:sp>
        <p:nvSpPr>
          <p:cNvPr id="5" name="Content Placeholder 5"/>
          <p:cNvSpPr>
            <a:spLocks noGrp="1"/>
          </p:cNvSpPr>
          <p:nvPr>
            <p:ph idx="1"/>
          </p:nvPr>
        </p:nvSpPr>
        <p:spPr>
          <a:xfrm>
            <a:off x="457200" y="1600200"/>
            <a:ext cx="8229600" cy="4525963"/>
          </a:xfrm>
        </p:spPr>
        <p:txBody>
          <a:bodyPr/>
          <a:lstStyle/>
          <a:p>
            <a:r>
              <a:rPr lang="en-US" dirty="0" smtClean="0"/>
              <a:t>Narrower/concrete in thinking</a:t>
            </a:r>
          </a:p>
          <a:p>
            <a:endParaRPr lang="en-US" dirty="0"/>
          </a:p>
          <a:p>
            <a:r>
              <a:rPr lang="en-US" dirty="0" smtClean="0"/>
              <a:t>Less open to unknown options</a:t>
            </a:r>
          </a:p>
          <a:p>
            <a:endParaRPr lang="en-US" dirty="0"/>
          </a:p>
          <a:p>
            <a:r>
              <a:rPr lang="en-US" dirty="0" smtClean="0"/>
              <a:t>Less willingness to learn new details</a:t>
            </a:r>
          </a:p>
          <a:p>
            <a:endParaRPr lang="en-US" dirty="0"/>
          </a:p>
          <a:p>
            <a:r>
              <a:rPr lang="en-US" dirty="0" smtClean="0"/>
              <a:t>Less willingness to explore</a:t>
            </a:r>
            <a:endParaRPr lang="en-US" dirty="0"/>
          </a:p>
        </p:txBody>
      </p:sp>
    </p:spTree>
    <p:extLst>
      <p:ext uri="{BB962C8B-B14F-4D97-AF65-F5344CB8AC3E}">
        <p14:creationId xmlns:p14="http://schemas.microsoft.com/office/powerpoint/2010/main" val="215230553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15000"/>
            <a:lum/>
          </a:blip>
          <a:srcRect/>
          <a:stretch>
            <a:fillRect l="-5000" r="-5000"/>
          </a:stretch>
        </a:blipFill>
        <a:effectLst/>
      </p:bgPr>
    </p:bg>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lstStyle/>
          <a:p>
            <a:r>
              <a:rPr lang="en-US" dirty="0" smtClean="0"/>
              <a:t>Prioritization</a:t>
            </a:r>
            <a:endParaRPr lang="en-US" dirty="0"/>
          </a:p>
        </p:txBody>
      </p:sp>
      <p:sp>
        <p:nvSpPr>
          <p:cNvPr id="5" name="Content Placeholder 2"/>
          <p:cNvSpPr>
            <a:spLocks noGrp="1"/>
          </p:cNvSpPr>
          <p:nvPr>
            <p:ph idx="1"/>
          </p:nvPr>
        </p:nvSpPr>
        <p:spPr>
          <a:xfrm>
            <a:off x="457200" y="1600200"/>
            <a:ext cx="8229600" cy="4525963"/>
          </a:xfrm>
        </p:spPr>
        <p:txBody>
          <a:bodyPr/>
          <a:lstStyle/>
          <a:p>
            <a:r>
              <a:rPr lang="en-US" dirty="0" smtClean="0"/>
              <a:t>Immediate events/people</a:t>
            </a:r>
          </a:p>
          <a:p>
            <a:endParaRPr lang="en-US" dirty="0"/>
          </a:p>
          <a:p>
            <a:r>
              <a:rPr lang="en-US" dirty="0" smtClean="0"/>
              <a:t>High school responsibilities</a:t>
            </a:r>
          </a:p>
          <a:p>
            <a:endParaRPr lang="en-US" dirty="0"/>
          </a:p>
          <a:p>
            <a:r>
              <a:rPr lang="en-US" dirty="0" smtClean="0"/>
              <a:t>College will work itself out</a:t>
            </a:r>
            <a:endParaRPr lang="en-US" dirty="0"/>
          </a:p>
        </p:txBody>
      </p:sp>
    </p:spTree>
    <p:extLst>
      <p:ext uri="{BB962C8B-B14F-4D97-AF65-F5344CB8AC3E}">
        <p14:creationId xmlns:p14="http://schemas.microsoft.com/office/powerpoint/2010/main" val="14493430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15000"/>
            <a:lum/>
          </a:blip>
          <a:srcRect/>
          <a:stretch>
            <a:fillRect l="-5000" r="-5000"/>
          </a:stretch>
        </a:blipFill>
        <a:effectLst/>
      </p:bgPr>
    </p:bg>
    <p:spTree>
      <p:nvGrpSpPr>
        <p:cNvPr id="1" name=""/>
        <p:cNvGrpSpPr/>
        <p:nvPr/>
      </p:nvGrpSpPr>
      <p:grpSpPr>
        <a:xfrm>
          <a:off x="0" y="0"/>
          <a:ext cx="0" cy="0"/>
          <a:chOff x="0" y="0"/>
          <a:chExt cx="0" cy="0"/>
        </a:xfrm>
      </p:grpSpPr>
      <p:sp>
        <p:nvSpPr>
          <p:cNvPr id="4" name="Title 4"/>
          <p:cNvSpPr>
            <a:spLocks noGrp="1"/>
          </p:cNvSpPr>
          <p:nvPr>
            <p:ph type="title"/>
          </p:nvPr>
        </p:nvSpPr>
        <p:spPr>
          <a:xfrm>
            <a:off x="457200" y="274638"/>
            <a:ext cx="8229600" cy="1143000"/>
          </a:xfrm>
        </p:spPr>
        <p:txBody>
          <a:bodyPr>
            <a:normAutofit fontScale="90000"/>
          </a:bodyPr>
          <a:lstStyle/>
          <a:p>
            <a:r>
              <a:rPr lang="en-US" dirty="0" smtClean="0"/>
              <a:t>Advice: </a:t>
            </a:r>
            <a:br>
              <a:rPr lang="en-US" dirty="0" smtClean="0"/>
            </a:br>
            <a:r>
              <a:rPr lang="en-US" dirty="0" smtClean="0"/>
              <a:t>The College Counseling Perspective</a:t>
            </a:r>
            <a:endParaRPr lang="en-US" dirty="0"/>
          </a:p>
        </p:txBody>
      </p:sp>
      <p:sp>
        <p:nvSpPr>
          <p:cNvPr id="5" name="Content Placeholder 5"/>
          <p:cNvSpPr>
            <a:spLocks noGrp="1"/>
          </p:cNvSpPr>
          <p:nvPr>
            <p:ph idx="1"/>
          </p:nvPr>
        </p:nvSpPr>
        <p:spPr>
          <a:xfrm>
            <a:off x="457200" y="1600200"/>
            <a:ext cx="8229600" cy="4525963"/>
          </a:xfrm>
        </p:spPr>
        <p:txBody>
          <a:bodyPr/>
          <a:lstStyle/>
          <a:p>
            <a:endParaRPr lang="en-US" dirty="0" smtClean="0"/>
          </a:p>
          <a:p>
            <a:r>
              <a:rPr lang="en-US" dirty="0" smtClean="0"/>
              <a:t>Wait to introduce specifics</a:t>
            </a:r>
          </a:p>
          <a:p>
            <a:r>
              <a:rPr lang="en-US" dirty="0" smtClean="0"/>
              <a:t>Reinforce that all four years of high school matter</a:t>
            </a:r>
          </a:p>
          <a:p>
            <a:r>
              <a:rPr lang="en-US" dirty="0" smtClean="0"/>
              <a:t>Provide a specific schedule and task list</a:t>
            </a:r>
          </a:p>
          <a:p>
            <a:r>
              <a:rPr lang="en-US" dirty="0" smtClean="0"/>
              <a:t>Help tell the story</a:t>
            </a:r>
          </a:p>
          <a:p>
            <a:r>
              <a:rPr lang="en-US" dirty="0" smtClean="0"/>
              <a:t>Early plans may not be the answer</a:t>
            </a:r>
            <a:endParaRPr lang="en-US" dirty="0"/>
          </a:p>
        </p:txBody>
      </p:sp>
    </p:spTree>
    <p:extLst>
      <p:ext uri="{BB962C8B-B14F-4D97-AF65-F5344CB8AC3E}">
        <p14:creationId xmlns:p14="http://schemas.microsoft.com/office/powerpoint/2010/main" val="219770148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15000"/>
            <a:lum/>
          </a:blip>
          <a:srcRect/>
          <a:stretch>
            <a:fillRect l="-5000" r="-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What now? What can we do as educators/parents</a:t>
            </a:r>
            <a:r>
              <a:rPr lang="en-US" b="1" dirty="0" smtClean="0"/>
              <a:t>?</a:t>
            </a:r>
            <a:endParaRPr lang="en-US" dirty="0"/>
          </a:p>
        </p:txBody>
      </p:sp>
      <p:sp>
        <p:nvSpPr>
          <p:cNvPr id="3" name="Content Placeholder 2"/>
          <p:cNvSpPr>
            <a:spLocks noGrp="1"/>
          </p:cNvSpPr>
          <p:nvPr>
            <p:ph idx="1"/>
          </p:nvPr>
        </p:nvSpPr>
        <p:spPr/>
        <p:txBody>
          <a:bodyPr>
            <a:normAutofit lnSpcReduction="10000"/>
          </a:bodyPr>
          <a:lstStyle/>
          <a:p>
            <a:pPr lvl="0"/>
            <a:r>
              <a:rPr lang="en-US" dirty="0" smtClean="0"/>
              <a:t>Side-by-side </a:t>
            </a:r>
            <a:r>
              <a:rPr lang="en-US" dirty="0"/>
              <a:t>vs. face-to-face (interview/meeting adjustments)</a:t>
            </a:r>
          </a:p>
          <a:p>
            <a:pPr marL="0" indent="0">
              <a:buNone/>
            </a:pPr>
            <a:endParaRPr lang="en-US" dirty="0"/>
          </a:p>
          <a:p>
            <a:pPr lvl="0"/>
            <a:r>
              <a:rPr lang="en-US" dirty="0"/>
              <a:t>Timed assignments vs. </a:t>
            </a:r>
            <a:r>
              <a:rPr lang="en-US" dirty="0" smtClean="0"/>
              <a:t>untimed</a:t>
            </a:r>
            <a:endParaRPr lang="en-US" dirty="0"/>
          </a:p>
          <a:p>
            <a:pPr marL="0" indent="0">
              <a:buNone/>
            </a:pPr>
            <a:endParaRPr lang="en-US" dirty="0"/>
          </a:p>
          <a:p>
            <a:pPr lvl="0"/>
            <a:r>
              <a:rPr lang="en-US" dirty="0"/>
              <a:t>Writing/doing vs. talking</a:t>
            </a:r>
          </a:p>
          <a:p>
            <a:pPr marL="0" indent="0">
              <a:buNone/>
            </a:pPr>
            <a:endParaRPr lang="en-US" dirty="0"/>
          </a:p>
          <a:p>
            <a:pPr lvl="0"/>
            <a:r>
              <a:rPr lang="en-US" dirty="0"/>
              <a:t>Common App essay questions</a:t>
            </a:r>
          </a:p>
          <a:p>
            <a:pPr marL="0" indent="0">
              <a:buNone/>
            </a:pPr>
            <a:endParaRPr lang="en-US" dirty="0"/>
          </a:p>
        </p:txBody>
      </p:sp>
    </p:spTree>
    <p:extLst>
      <p:ext uri="{BB962C8B-B14F-4D97-AF65-F5344CB8AC3E}">
        <p14:creationId xmlns:p14="http://schemas.microsoft.com/office/powerpoint/2010/main" val="418497683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15000"/>
            <a:lum/>
          </a:blip>
          <a:srcRect/>
          <a:stretch>
            <a:fillRect l="-5000" r="-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Introduction</a:t>
            </a:r>
            <a:endParaRPr lang="en-US" dirty="0"/>
          </a:p>
        </p:txBody>
      </p:sp>
      <p:sp>
        <p:nvSpPr>
          <p:cNvPr id="3" name="Content Placeholder 2"/>
          <p:cNvSpPr>
            <a:spLocks noGrp="1"/>
          </p:cNvSpPr>
          <p:nvPr>
            <p:ph idx="1"/>
          </p:nvPr>
        </p:nvSpPr>
        <p:spPr>
          <a:xfrm>
            <a:off x="457200" y="1219200"/>
            <a:ext cx="8229600" cy="4906963"/>
          </a:xfrm>
        </p:spPr>
        <p:txBody>
          <a:bodyPr>
            <a:normAutofit fontScale="62500" lnSpcReduction="20000"/>
          </a:bodyPr>
          <a:lstStyle/>
          <a:p>
            <a:pPr marL="0" indent="0">
              <a:buNone/>
            </a:pPr>
            <a:r>
              <a:rPr lang="en-US" b="1" dirty="0"/>
              <a:t>Kristen Kaczynski, Mary Beth Petrie &amp; </a:t>
            </a:r>
            <a:r>
              <a:rPr lang="en-US" b="1" dirty="0" err="1"/>
              <a:t>Carin</a:t>
            </a:r>
            <a:r>
              <a:rPr lang="en-US" b="1" dirty="0"/>
              <a:t> Smith:</a:t>
            </a:r>
            <a:endParaRPr lang="en-US" dirty="0"/>
          </a:p>
          <a:p>
            <a:pPr lvl="0"/>
            <a:r>
              <a:rPr lang="en-US" dirty="0"/>
              <a:t>9 male siblings</a:t>
            </a:r>
          </a:p>
          <a:p>
            <a:pPr lvl="0"/>
            <a:r>
              <a:rPr lang="en-US" dirty="0"/>
              <a:t>3 sons</a:t>
            </a:r>
          </a:p>
          <a:p>
            <a:pPr lvl="0"/>
            <a:r>
              <a:rPr lang="en-US" dirty="0"/>
              <a:t>11 nephews</a:t>
            </a:r>
          </a:p>
          <a:p>
            <a:pPr lvl="0"/>
            <a:r>
              <a:rPr lang="en-US" dirty="0"/>
              <a:t>Working at schools with a larger than typical male student population</a:t>
            </a:r>
          </a:p>
          <a:p>
            <a:pPr marL="0" indent="0">
              <a:buNone/>
            </a:pPr>
            <a:endParaRPr lang="en-US" dirty="0"/>
          </a:p>
          <a:p>
            <a:pPr marL="0" indent="0">
              <a:buNone/>
            </a:pPr>
            <a:r>
              <a:rPr lang="en-US" b="1" dirty="0"/>
              <a:t>When and how this session started to “hatch” </a:t>
            </a:r>
            <a:endParaRPr lang="en-US" b="1" dirty="0" smtClean="0"/>
          </a:p>
          <a:p>
            <a:pPr marL="0" indent="0">
              <a:buNone/>
            </a:pPr>
            <a:endParaRPr lang="en-US" dirty="0"/>
          </a:p>
          <a:p>
            <a:pPr marL="0" indent="0">
              <a:buNone/>
            </a:pPr>
            <a:r>
              <a:rPr lang="en-US" b="1" dirty="0"/>
              <a:t>What will this session provide:</a:t>
            </a:r>
            <a:endParaRPr lang="en-US" dirty="0"/>
          </a:p>
          <a:p>
            <a:pPr lvl="0"/>
            <a:r>
              <a:rPr lang="en-US" dirty="0"/>
              <a:t>History – as it relates to this issue</a:t>
            </a:r>
          </a:p>
          <a:p>
            <a:pPr lvl="0"/>
            <a:r>
              <a:rPr lang="en-US" dirty="0"/>
              <a:t>Why are boys lagging behind?</a:t>
            </a:r>
          </a:p>
          <a:p>
            <a:pPr lvl="0"/>
            <a:r>
              <a:rPr lang="en-US" dirty="0"/>
              <a:t>Decision-making and research</a:t>
            </a:r>
          </a:p>
          <a:p>
            <a:pPr lvl="0"/>
            <a:r>
              <a:rPr lang="en-US" dirty="0"/>
              <a:t>What now?</a:t>
            </a:r>
          </a:p>
          <a:p>
            <a:pPr marL="0" indent="0">
              <a:buNone/>
            </a:pPr>
            <a:endParaRPr lang="en-US" b="1" dirty="0" smtClean="0"/>
          </a:p>
          <a:p>
            <a:pPr marL="0" indent="0">
              <a:buNone/>
            </a:pPr>
            <a:r>
              <a:rPr lang="en-US" b="1" dirty="0" smtClean="0"/>
              <a:t>Q </a:t>
            </a:r>
            <a:r>
              <a:rPr lang="en-US" b="1" dirty="0"/>
              <a:t>&amp; </a:t>
            </a:r>
            <a:r>
              <a:rPr lang="en-US" b="1" dirty="0" smtClean="0"/>
              <a:t>A</a:t>
            </a:r>
            <a:endParaRPr lang="en-US" dirty="0"/>
          </a:p>
        </p:txBody>
      </p:sp>
    </p:spTree>
    <p:extLst>
      <p:ext uri="{BB962C8B-B14F-4D97-AF65-F5344CB8AC3E}">
        <p14:creationId xmlns:p14="http://schemas.microsoft.com/office/powerpoint/2010/main" val="2738557514"/>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15000"/>
            <a:lum/>
          </a:blip>
          <a:srcRect/>
          <a:stretch>
            <a:fillRect l="-5000" r="-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t>Acknowledgements and </a:t>
            </a:r>
            <a:r>
              <a:rPr lang="en-US" b="1" dirty="0" smtClean="0"/>
              <a:t>References</a:t>
            </a:r>
            <a:endParaRPr lang="en-US" dirty="0"/>
          </a:p>
        </p:txBody>
      </p:sp>
      <p:sp>
        <p:nvSpPr>
          <p:cNvPr id="3" name="Content Placeholder 2"/>
          <p:cNvSpPr>
            <a:spLocks noGrp="1"/>
          </p:cNvSpPr>
          <p:nvPr>
            <p:ph idx="1"/>
          </p:nvPr>
        </p:nvSpPr>
        <p:spPr>
          <a:xfrm>
            <a:off x="457200" y="1066800"/>
            <a:ext cx="8229600" cy="5486400"/>
          </a:xfrm>
        </p:spPr>
        <p:txBody>
          <a:bodyPr>
            <a:normAutofit fontScale="47500" lnSpcReduction="20000"/>
          </a:bodyPr>
          <a:lstStyle/>
          <a:p>
            <a:pPr marL="0" indent="0">
              <a:buNone/>
            </a:pPr>
            <a:endParaRPr lang="en-US" dirty="0"/>
          </a:p>
          <a:p>
            <a:pPr lvl="0"/>
            <a:r>
              <a:rPr lang="en-US" dirty="0"/>
              <a:t>Daniel </a:t>
            </a:r>
            <a:r>
              <a:rPr lang="en-US" dirty="0" err="1"/>
              <a:t>DeVise</a:t>
            </a:r>
            <a:r>
              <a:rPr lang="en-US" dirty="0"/>
              <a:t>, The Washington Post, September 14, 2010. </a:t>
            </a:r>
          </a:p>
          <a:p>
            <a:pPr lvl="0"/>
            <a:r>
              <a:rPr lang="en-US" dirty="0"/>
              <a:t>Nancy Gibbs, TIME, </a:t>
            </a:r>
            <a:r>
              <a:rPr lang="en-US" i="1" dirty="0"/>
              <a:t>Affirmative Action for Boys</a:t>
            </a:r>
            <a:r>
              <a:rPr lang="en-US" dirty="0"/>
              <a:t>, April 3, 2008. </a:t>
            </a:r>
          </a:p>
          <a:p>
            <a:pPr lvl="0"/>
            <a:r>
              <a:rPr lang="en-US" dirty="0"/>
              <a:t>Dick </a:t>
            </a:r>
            <a:r>
              <a:rPr lang="en-US" dirty="0" err="1"/>
              <a:t>Elfenbein</a:t>
            </a:r>
            <a:r>
              <a:rPr lang="en-US" dirty="0"/>
              <a:t>, Men’s News Daily, January 30, 2010. </a:t>
            </a:r>
          </a:p>
          <a:p>
            <a:pPr lvl="0"/>
            <a:r>
              <a:rPr lang="en-US" dirty="0"/>
              <a:t>Peg </a:t>
            </a:r>
            <a:r>
              <a:rPr lang="en-US" dirty="0" err="1"/>
              <a:t>Tyre</a:t>
            </a:r>
            <a:r>
              <a:rPr lang="en-US" dirty="0"/>
              <a:t>, NEWSWEEK, </a:t>
            </a:r>
            <a:r>
              <a:rPr lang="en-US" i="1" dirty="0"/>
              <a:t>The Trouble With Boys</a:t>
            </a:r>
            <a:r>
              <a:rPr lang="en-US" dirty="0"/>
              <a:t>, January 30, 2006 </a:t>
            </a:r>
          </a:p>
          <a:p>
            <a:pPr lvl="0"/>
            <a:r>
              <a:rPr lang="en-US" dirty="0" err="1"/>
              <a:t>Caryl</a:t>
            </a:r>
            <a:r>
              <a:rPr lang="en-US" dirty="0"/>
              <a:t> Rivers and Rosalind </a:t>
            </a:r>
            <a:r>
              <a:rPr lang="en-US" dirty="0" err="1"/>
              <a:t>Chait</a:t>
            </a:r>
            <a:r>
              <a:rPr lang="en-US" dirty="0"/>
              <a:t> Barnett, The Washington Post, </a:t>
            </a:r>
            <a:r>
              <a:rPr lang="en-US" i="1" dirty="0"/>
              <a:t>The Myth of ‘The Boy Crisis’, </a:t>
            </a:r>
            <a:r>
              <a:rPr lang="en-US" dirty="0"/>
              <a:t>April 9, 2006 </a:t>
            </a:r>
          </a:p>
          <a:p>
            <a:pPr lvl="0"/>
            <a:r>
              <a:rPr lang="en-US" dirty="0"/>
              <a:t>David Von </a:t>
            </a:r>
            <a:r>
              <a:rPr lang="en-US" dirty="0" err="1"/>
              <a:t>Drehle</a:t>
            </a:r>
            <a:r>
              <a:rPr lang="en-US" dirty="0"/>
              <a:t>, TIME, </a:t>
            </a:r>
            <a:r>
              <a:rPr lang="en-US" i="1" dirty="0"/>
              <a:t>The Myth About Boys</a:t>
            </a:r>
            <a:r>
              <a:rPr lang="en-US" dirty="0"/>
              <a:t>, July 26, 2007 </a:t>
            </a:r>
          </a:p>
          <a:p>
            <a:pPr lvl="0"/>
            <a:r>
              <a:rPr lang="en-US" dirty="0"/>
              <a:t>Jennifer </a:t>
            </a:r>
            <a:r>
              <a:rPr lang="en-US" dirty="0" err="1"/>
              <a:t>Delahunty</a:t>
            </a:r>
            <a:r>
              <a:rPr lang="en-US" dirty="0"/>
              <a:t> </a:t>
            </a:r>
            <a:r>
              <a:rPr lang="en-US" dirty="0" err="1"/>
              <a:t>Britz</a:t>
            </a:r>
            <a:r>
              <a:rPr lang="en-US" dirty="0"/>
              <a:t>, The New York Times, </a:t>
            </a:r>
            <a:r>
              <a:rPr lang="en-US" i="1" dirty="0"/>
              <a:t>To All the Girls I’ve Rejected</a:t>
            </a:r>
            <a:r>
              <a:rPr lang="en-US" dirty="0"/>
              <a:t>, March 23, 2006 </a:t>
            </a:r>
          </a:p>
          <a:p>
            <a:pPr lvl="0"/>
            <a:r>
              <a:rPr lang="en-US" dirty="0"/>
              <a:t>American School Counselor Association (ASCA) </a:t>
            </a:r>
          </a:p>
          <a:p>
            <a:pPr lvl="0"/>
            <a:r>
              <a:rPr lang="en-US" dirty="0"/>
              <a:t>National Center for Education Statistics </a:t>
            </a:r>
          </a:p>
          <a:p>
            <a:pPr lvl="0"/>
            <a:r>
              <a:rPr lang="en-US" dirty="0"/>
              <a:t>The Bureau of Labor Statistics </a:t>
            </a:r>
          </a:p>
          <a:p>
            <a:pPr lvl="0"/>
            <a:r>
              <a:rPr lang="en-US" dirty="0"/>
              <a:t>David Dobbs, National Geographic, </a:t>
            </a:r>
            <a:r>
              <a:rPr lang="en-US" i="1" dirty="0"/>
              <a:t>Beautiful Brains, </a:t>
            </a:r>
            <a:r>
              <a:rPr lang="en-US" dirty="0"/>
              <a:t>October 2011</a:t>
            </a:r>
          </a:p>
          <a:p>
            <a:pPr lvl="0"/>
            <a:r>
              <a:rPr lang="en-US" dirty="0"/>
              <a:t>Michael </a:t>
            </a:r>
            <a:r>
              <a:rPr lang="en-US" dirty="0" err="1"/>
              <a:t>Gurian</a:t>
            </a:r>
            <a:r>
              <a:rPr lang="en-US" dirty="0"/>
              <a:t>, </a:t>
            </a:r>
            <a:r>
              <a:rPr lang="en-US" i="1" dirty="0"/>
              <a:t>The Minds of Boys</a:t>
            </a:r>
            <a:endParaRPr lang="en-US" dirty="0"/>
          </a:p>
          <a:p>
            <a:pPr lvl="0"/>
            <a:r>
              <a:rPr lang="en-US" dirty="0"/>
              <a:t>Leonard Sax, </a:t>
            </a:r>
            <a:r>
              <a:rPr lang="en-US" i="1" dirty="0"/>
              <a:t>Boys Adrift</a:t>
            </a:r>
            <a:endParaRPr lang="en-US" dirty="0"/>
          </a:p>
          <a:p>
            <a:pPr lvl="0"/>
            <a:r>
              <a:rPr lang="en-US" dirty="0"/>
              <a:t>Leonard Sax, </a:t>
            </a:r>
            <a:r>
              <a:rPr lang="en-US" i="1" dirty="0"/>
              <a:t>Why Gender Matters</a:t>
            </a:r>
            <a:endParaRPr lang="en-US" dirty="0"/>
          </a:p>
          <a:p>
            <a:pPr lvl="0"/>
            <a:r>
              <a:rPr lang="en-US" dirty="0"/>
              <a:t>Leonard Sax, </a:t>
            </a:r>
            <a:r>
              <a:rPr lang="en-US" i="1" dirty="0"/>
              <a:t>Girls on the Edge</a:t>
            </a:r>
            <a:endParaRPr lang="en-US" dirty="0"/>
          </a:p>
          <a:p>
            <a:pPr lvl="0"/>
            <a:r>
              <a:rPr lang="en-US" dirty="0"/>
              <a:t>Bruce </a:t>
            </a:r>
            <a:r>
              <a:rPr lang="en-US" dirty="0" err="1"/>
              <a:t>Feiler</a:t>
            </a:r>
            <a:r>
              <a:rPr lang="en-US" dirty="0"/>
              <a:t>, </a:t>
            </a:r>
            <a:r>
              <a:rPr lang="en-US" i="1" dirty="0"/>
              <a:t>The Council of Dads</a:t>
            </a:r>
            <a:endParaRPr lang="en-US" dirty="0"/>
          </a:p>
          <a:p>
            <a:pPr lvl="0"/>
            <a:r>
              <a:rPr lang="en-US" dirty="0"/>
              <a:t>Daniel </a:t>
            </a:r>
            <a:r>
              <a:rPr lang="en-US" dirty="0" err="1"/>
              <a:t>Kindlon</a:t>
            </a:r>
            <a:r>
              <a:rPr lang="en-US" dirty="0"/>
              <a:t>, </a:t>
            </a:r>
            <a:r>
              <a:rPr lang="en-US" i="1" dirty="0"/>
              <a:t>Raising Cain</a:t>
            </a:r>
            <a:endParaRPr lang="en-US" dirty="0"/>
          </a:p>
          <a:p>
            <a:pPr lvl="0"/>
            <a:r>
              <a:rPr lang="en-US" dirty="0"/>
              <a:t>Christina Hoff </a:t>
            </a:r>
            <a:r>
              <a:rPr lang="en-US" dirty="0" err="1"/>
              <a:t>Sommers</a:t>
            </a:r>
            <a:r>
              <a:rPr lang="en-US" dirty="0"/>
              <a:t>, The New York Times </a:t>
            </a:r>
            <a:r>
              <a:rPr lang="en-US" dirty="0" err="1"/>
              <a:t>Opinionator</a:t>
            </a:r>
            <a:r>
              <a:rPr lang="en-US" dirty="0"/>
              <a:t> Blog, </a:t>
            </a:r>
            <a:r>
              <a:rPr lang="en-US" i="1" dirty="0"/>
              <a:t>The Boys at the Back, </a:t>
            </a:r>
            <a:r>
              <a:rPr lang="en-US" dirty="0"/>
              <a:t>February 2, 2013</a:t>
            </a:r>
          </a:p>
          <a:p>
            <a:pPr lvl="0"/>
            <a:r>
              <a:rPr lang="en-US" dirty="0"/>
              <a:t>Mary Bray </a:t>
            </a:r>
            <a:r>
              <a:rPr lang="en-US" dirty="0" err="1"/>
              <a:t>Pipher</a:t>
            </a:r>
            <a:r>
              <a:rPr lang="en-US" dirty="0"/>
              <a:t>, </a:t>
            </a:r>
            <a:r>
              <a:rPr lang="en-US" i="1" dirty="0"/>
              <a:t>Reviving Ophelia</a:t>
            </a:r>
            <a:endParaRPr lang="en-US" dirty="0"/>
          </a:p>
          <a:p>
            <a:pPr lvl="0"/>
            <a:r>
              <a:rPr lang="en-US" dirty="0"/>
              <a:t>Rosalind Wiseman, </a:t>
            </a:r>
            <a:r>
              <a:rPr lang="en-US" i="1" dirty="0"/>
              <a:t>Queen Bees and Wannabes</a:t>
            </a:r>
            <a:endParaRPr lang="en-US" dirty="0"/>
          </a:p>
          <a:p>
            <a:endParaRPr lang="en-US" dirty="0"/>
          </a:p>
        </p:txBody>
      </p:sp>
    </p:spTree>
    <p:extLst>
      <p:ext uri="{BB962C8B-B14F-4D97-AF65-F5344CB8AC3E}">
        <p14:creationId xmlns:p14="http://schemas.microsoft.com/office/powerpoint/2010/main" val="2744757552"/>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21820222"/>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15000"/>
            <a:lum/>
          </a:blip>
          <a:srcRect/>
          <a:stretch>
            <a:fillRect l="-5000" r="-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Total Fall Enrollment</a:t>
            </a:r>
            <a:br>
              <a:rPr lang="en-US" dirty="0" smtClean="0"/>
            </a:br>
            <a:r>
              <a:rPr lang="en-US" sz="3100" dirty="0" smtClean="0"/>
              <a:t>in degree granting institutions</a:t>
            </a:r>
            <a:endParaRPr lang="en-US" sz="3100" dirty="0"/>
          </a:p>
        </p:txBody>
      </p:sp>
      <p:graphicFrame>
        <p:nvGraphicFramePr>
          <p:cNvPr id="4" name="Chart 3"/>
          <p:cNvGraphicFramePr>
            <a:graphicFrameLocks/>
          </p:cNvGraphicFramePr>
          <p:nvPr>
            <p:extLst>
              <p:ext uri="{D42A27DB-BD31-4B8C-83A1-F6EECF244321}">
                <p14:modId xmlns:p14="http://schemas.microsoft.com/office/powerpoint/2010/main" val="563838341"/>
              </p:ext>
            </p:extLst>
          </p:nvPr>
        </p:nvGraphicFramePr>
        <p:xfrm>
          <a:off x="152400" y="2438400"/>
          <a:ext cx="4191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a:graphicFrameLocks/>
          </p:cNvGraphicFramePr>
          <p:nvPr>
            <p:extLst>
              <p:ext uri="{D42A27DB-BD31-4B8C-83A1-F6EECF244321}">
                <p14:modId xmlns:p14="http://schemas.microsoft.com/office/powerpoint/2010/main" val="2127838373"/>
              </p:ext>
            </p:extLst>
          </p:nvPr>
        </p:nvGraphicFramePr>
        <p:xfrm>
          <a:off x="4419600" y="2438400"/>
          <a:ext cx="4191000"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6" name="TextBox 5"/>
          <p:cNvSpPr txBox="1"/>
          <p:nvPr/>
        </p:nvSpPr>
        <p:spPr>
          <a:xfrm>
            <a:off x="716280" y="2010172"/>
            <a:ext cx="2590800" cy="369332"/>
          </a:xfrm>
          <a:prstGeom prst="rect">
            <a:avLst/>
          </a:prstGeom>
          <a:noFill/>
        </p:spPr>
        <p:txBody>
          <a:bodyPr wrap="square" rtlCol="0">
            <a:spAutoFit/>
          </a:bodyPr>
          <a:lstStyle/>
          <a:p>
            <a:r>
              <a:rPr lang="en-US" dirty="0" smtClean="0">
                <a:solidFill>
                  <a:prstClr val="black"/>
                </a:solidFill>
              </a:rPr>
              <a:t>18-19 year olds</a:t>
            </a:r>
            <a:endParaRPr lang="en-US" dirty="0">
              <a:solidFill>
                <a:prstClr val="black"/>
              </a:solidFill>
            </a:endParaRPr>
          </a:p>
        </p:txBody>
      </p:sp>
      <p:sp>
        <p:nvSpPr>
          <p:cNvPr id="8" name="TextBox 7"/>
          <p:cNvSpPr txBox="1"/>
          <p:nvPr/>
        </p:nvSpPr>
        <p:spPr>
          <a:xfrm>
            <a:off x="4892040" y="1984772"/>
            <a:ext cx="2590800" cy="369332"/>
          </a:xfrm>
          <a:prstGeom prst="rect">
            <a:avLst/>
          </a:prstGeom>
          <a:noFill/>
        </p:spPr>
        <p:txBody>
          <a:bodyPr wrap="square" rtlCol="0">
            <a:spAutoFit/>
          </a:bodyPr>
          <a:lstStyle/>
          <a:p>
            <a:r>
              <a:rPr lang="en-US" dirty="0" smtClean="0">
                <a:solidFill>
                  <a:prstClr val="black"/>
                </a:solidFill>
              </a:rPr>
              <a:t>20-21 year olds</a:t>
            </a:r>
            <a:endParaRPr lang="en-US" dirty="0">
              <a:solidFill>
                <a:prstClr val="black"/>
              </a:solidFill>
            </a:endParaRPr>
          </a:p>
        </p:txBody>
      </p:sp>
    </p:spTree>
    <p:extLst>
      <p:ext uri="{BB962C8B-B14F-4D97-AF65-F5344CB8AC3E}">
        <p14:creationId xmlns:p14="http://schemas.microsoft.com/office/powerpoint/2010/main" val="299361713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15000"/>
            <a:lum/>
          </a:blip>
          <a:srcRect/>
          <a:stretch>
            <a:fillRect l="-5000" r="-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316162"/>
          </a:xfrm>
        </p:spPr>
        <p:txBody>
          <a:bodyPr>
            <a:normAutofit fontScale="90000"/>
          </a:bodyPr>
          <a:lstStyle/>
          <a:p>
            <a:r>
              <a:rPr lang="en-US" dirty="0" smtClean="0"/>
              <a:t>In what year did the number of women first exceed the number of men in fulltime college enrollment?</a:t>
            </a:r>
            <a:endParaRPr lang="en-US" dirty="0"/>
          </a:p>
        </p:txBody>
      </p:sp>
      <p:sp>
        <p:nvSpPr>
          <p:cNvPr id="3" name="Content Placeholder 2"/>
          <p:cNvSpPr>
            <a:spLocks noGrp="1"/>
          </p:cNvSpPr>
          <p:nvPr>
            <p:ph idx="1"/>
          </p:nvPr>
        </p:nvSpPr>
        <p:spPr>
          <a:xfrm>
            <a:off x="457200" y="2514600"/>
            <a:ext cx="7848600" cy="3001963"/>
          </a:xfrm>
        </p:spPr>
        <p:txBody>
          <a:bodyPr>
            <a:normAutofit lnSpcReduction="10000"/>
          </a:bodyPr>
          <a:lstStyle/>
          <a:p>
            <a:pPr marL="0" indent="0" algn="ctr">
              <a:buNone/>
            </a:pPr>
            <a:r>
              <a:rPr lang="en-US" sz="19900" dirty="0" smtClean="0">
                <a:latin typeface="Constantia" pitchFamily="18" charset="0"/>
              </a:rPr>
              <a:t>~1979</a:t>
            </a:r>
            <a:endParaRPr lang="en-US" sz="19900" dirty="0">
              <a:latin typeface="Constantia" pitchFamily="18" charset="0"/>
            </a:endParaRPr>
          </a:p>
        </p:txBody>
      </p:sp>
    </p:spTree>
    <p:extLst>
      <p:ext uri="{BB962C8B-B14F-4D97-AF65-F5344CB8AC3E}">
        <p14:creationId xmlns:p14="http://schemas.microsoft.com/office/powerpoint/2010/main" val="157639449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15000"/>
            <a:lum/>
          </a:blip>
          <a:srcRect/>
          <a:stretch>
            <a:fillRect l="-5000" r="-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Bachelor Degrees Conferred</a:t>
            </a:r>
            <a:endParaRPr lang="en-US" dirty="0"/>
          </a:p>
        </p:txBody>
      </p:sp>
      <p:graphicFrame>
        <p:nvGraphicFramePr>
          <p:cNvPr id="5" name="Content Placeholder 4" title="Bachelor Degrees Conferred by Sex"/>
          <p:cNvGraphicFramePr>
            <a:graphicFrameLocks noGrp="1"/>
          </p:cNvGraphicFramePr>
          <p:nvPr>
            <p:ph idx="1"/>
            <p:extLst>
              <p:ext uri="{D42A27DB-BD31-4B8C-83A1-F6EECF244321}">
                <p14:modId xmlns:p14="http://schemas.microsoft.com/office/powerpoint/2010/main" val="171342658"/>
              </p:ext>
            </p:extLst>
          </p:nvPr>
        </p:nvGraphicFramePr>
        <p:xfrm>
          <a:off x="228600" y="1600200"/>
          <a:ext cx="8839200" cy="4906963"/>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15000"/>
            <a:lum/>
          </a:blip>
          <a:srcRect/>
          <a:stretch>
            <a:fillRect l="-5000" r="-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92162"/>
          </a:xfrm>
        </p:spPr>
        <p:txBody>
          <a:bodyPr/>
          <a:lstStyle/>
          <a:p>
            <a:r>
              <a:rPr lang="en-US" dirty="0" smtClean="0"/>
              <a:t>Gender Gap Statistics</a:t>
            </a:r>
            <a:endParaRPr lang="en-US" dirty="0"/>
          </a:p>
        </p:txBody>
      </p:sp>
      <p:graphicFrame>
        <p:nvGraphicFramePr>
          <p:cNvPr id="4" name="Content Placeholder 3"/>
          <p:cNvGraphicFramePr>
            <a:graphicFrameLocks noGrp="1"/>
          </p:cNvGraphicFramePr>
          <p:nvPr>
            <p:ph idx="1"/>
          </p:nvPr>
        </p:nvGraphicFramePr>
        <p:xfrm>
          <a:off x="1676400" y="1600200"/>
          <a:ext cx="5775960" cy="3420456"/>
        </p:xfrm>
        <a:graphic>
          <a:graphicData uri="http://schemas.openxmlformats.org/drawingml/2006/table">
            <a:tbl>
              <a:tblPr firstRow="1" firstCol="1" bandRow="1">
                <a:tableStyleId>{F5AB1C69-6EDB-4FF4-983F-18BD219EF322}</a:tableStyleId>
              </a:tblPr>
              <a:tblGrid>
                <a:gridCol w="1925320"/>
                <a:gridCol w="1925320"/>
                <a:gridCol w="1925320"/>
              </a:tblGrid>
              <a:tr h="412481">
                <a:tc>
                  <a:txBody>
                    <a:bodyPr/>
                    <a:lstStyle/>
                    <a:p>
                      <a:endParaRPr lang="en-US" sz="2000" dirty="0"/>
                    </a:p>
                  </a:txBody>
                  <a:tcPr/>
                </a:tc>
                <a:tc>
                  <a:txBody>
                    <a:bodyPr/>
                    <a:lstStyle/>
                    <a:p>
                      <a:r>
                        <a:rPr lang="en-US" sz="2000" dirty="0" smtClean="0"/>
                        <a:t>1972</a:t>
                      </a:r>
                    </a:p>
                  </a:txBody>
                  <a:tcPr/>
                </a:tc>
                <a:tc>
                  <a:txBody>
                    <a:bodyPr/>
                    <a:lstStyle/>
                    <a:p>
                      <a:r>
                        <a:rPr lang="en-US" sz="2000" dirty="0" smtClean="0"/>
                        <a:t>2010</a:t>
                      </a:r>
                    </a:p>
                  </a:txBody>
                  <a:tcPr/>
                </a:tc>
              </a:tr>
              <a:tr h="491867">
                <a:tc>
                  <a:txBody>
                    <a:bodyPr/>
                    <a:lstStyle/>
                    <a:p>
                      <a:r>
                        <a:rPr lang="en-US" sz="2000" dirty="0" smtClean="0"/>
                        <a:t>Bachelor’s </a:t>
                      </a:r>
                      <a:r>
                        <a:rPr lang="en-US" sz="1000" dirty="0" smtClean="0"/>
                        <a:t>conferred</a:t>
                      </a:r>
                      <a:endParaRPr lang="en-US" sz="2000" dirty="0"/>
                    </a:p>
                  </a:txBody>
                  <a:tcPr/>
                </a:tc>
                <a:tc>
                  <a:txBody>
                    <a:bodyPr/>
                    <a:lstStyle/>
                    <a:p>
                      <a:r>
                        <a:rPr lang="en-US" sz="2000" dirty="0" smtClean="0"/>
                        <a:t>44%</a:t>
                      </a:r>
                      <a:endParaRPr lang="en-US" sz="2000" dirty="0"/>
                    </a:p>
                  </a:txBody>
                  <a:tcPr/>
                </a:tc>
                <a:tc>
                  <a:txBody>
                    <a:bodyPr/>
                    <a:lstStyle/>
                    <a:p>
                      <a:r>
                        <a:rPr lang="en-US" sz="2000" dirty="0" smtClean="0"/>
                        <a:t>57%</a:t>
                      </a:r>
                      <a:endParaRPr lang="en-US" sz="2000" dirty="0"/>
                    </a:p>
                  </a:txBody>
                  <a:tcPr/>
                </a:tc>
              </a:tr>
              <a:tr h="4918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Master’s </a:t>
                      </a:r>
                      <a:r>
                        <a:rPr lang="en-US" sz="1000" dirty="0" smtClean="0"/>
                        <a:t>conferred</a:t>
                      </a:r>
                      <a:endParaRPr lang="en-US" sz="2000" dirty="0" smtClean="0"/>
                    </a:p>
                  </a:txBody>
                  <a:tcPr/>
                </a:tc>
                <a:tc>
                  <a:txBody>
                    <a:bodyPr/>
                    <a:lstStyle/>
                    <a:p>
                      <a:r>
                        <a:rPr lang="en-US" sz="2000" dirty="0" smtClean="0"/>
                        <a:t>40%</a:t>
                      </a:r>
                      <a:endParaRPr lang="en-US" sz="2000" dirty="0"/>
                    </a:p>
                  </a:txBody>
                  <a:tcPr/>
                </a:tc>
                <a:tc>
                  <a:txBody>
                    <a:bodyPr/>
                    <a:lstStyle/>
                    <a:p>
                      <a:r>
                        <a:rPr lang="en-US" sz="2000" dirty="0" smtClean="0"/>
                        <a:t>60%</a:t>
                      </a:r>
                      <a:endParaRPr lang="en-US" sz="2000" dirty="0"/>
                    </a:p>
                  </a:txBody>
                  <a:tcPr/>
                </a:tc>
              </a:tr>
              <a:tr h="491867">
                <a:tc>
                  <a:txBody>
                    <a:bodyPr/>
                    <a:lstStyle/>
                    <a:p>
                      <a:r>
                        <a:rPr lang="en-US" sz="2000" dirty="0" smtClean="0"/>
                        <a:t>1</a:t>
                      </a:r>
                      <a:r>
                        <a:rPr lang="en-US" sz="2000" baseline="30000" dirty="0" smtClean="0"/>
                        <a:t>st</a:t>
                      </a:r>
                      <a:r>
                        <a:rPr lang="en-US" sz="2000" dirty="0" smtClean="0"/>
                        <a:t> Professional </a:t>
                      </a:r>
                      <a:r>
                        <a:rPr lang="en-US" sz="1000" dirty="0" smtClean="0"/>
                        <a:t>conferred</a:t>
                      </a:r>
                      <a:endParaRPr lang="en-US" sz="2000" dirty="0"/>
                    </a:p>
                  </a:txBody>
                  <a:tcPr/>
                </a:tc>
                <a:tc>
                  <a:txBody>
                    <a:bodyPr/>
                    <a:lstStyle/>
                    <a:p>
                      <a:r>
                        <a:rPr lang="en-US" sz="2000" dirty="0" smtClean="0"/>
                        <a:t>6%</a:t>
                      </a:r>
                      <a:endParaRPr lang="en-US" sz="2000" dirty="0"/>
                    </a:p>
                  </a:txBody>
                  <a:tcPr/>
                </a:tc>
                <a:tc>
                  <a:txBody>
                    <a:bodyPr/>
                    <a:lstStyle/>
                    <a:p>
                      <a:r>
                        <a:rPr lang="en-US" sz="2000" dirty="0" smtClean="0"/>
                        <a:t>52%</a:t>
                      </a:r>
                      <a:endParaRPr lang="en-US" sz="2000" dirty="0"/>
                    </a:p>
                  </a:txBody>
                  <a:tcPr/>
                </a:tc>
              </a:tr>
              <a:tr h="4918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Doctoral </a:t>
                      </a:r>
                      <a:r>
                        <a:rPr lang="en-US" sz="1000" dirty="0" smtClean="0"/>
                        <a:t>conferred</a:t>
                      </a:r>
                      <a:endParaRPr lang="en-US" sz="20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16%</a:t>
                      </a:r>
                    </a:p>
                  </a:txBody>
                  <a:tcPr/>
                </a:tc>
                <a:tc>
                  <a:txBody>
                    <a:bodyPr/>
                    <a:lstStyle/>
                    <a:p>
                      <a:r>
                        <a:rPr lang="en-US" sz="2000" dirty="0" smtClean="0"/>
                        <a:t>50.5%</a:t>
                      </a:r>
                      <a:endParaRPr lang="en-US" sz="2000" dirty="0"/>
                    </a:p>
                  </a:txBody>
                  <a:tcPr/>
                </a:tc>
              </a:tr>
              <a:tr h="4918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Work force</a:t>
                      </a:r>
                    </a:p>
                  </a:txBody>
                  <a:tcPr/>
                </a:tc>
                <a:tc>
                  <a:txBody>
                    <a:bodyPr/>
                    <a:lstStyle/>
                    <a:p>
                      <a:r>
                        <a:rPr lang="en-US" sz="2000" dirty="0" smtClean="0"/>
                        <a:t>38%</a:t>
                      </a:r>
                      <a:endParaRPr lang="en-US" sz="2000" dirty="0"/>
                    </a:p>
                  </a:txBody>
                  <a:tcPr/>
                </a:tc>
                <a:tc>
                  <a:txBody>
                    <a:bodyPr/>
                    <a:lstStyle/>
                    <a:p>
                      <a:r>
                        <a:rPr lang="en-US" sz="2000" dirty="0" smtClean="0"/>
                        <a:t>46%</a:t>
                      </a:r>
                      <a:endParaRPr lang="en-US" sz="2000" dirty="0"/>
                    </a:p>
                  </a:txBody>
                  <a:tcPr/>
                </a:tc>
              </a:tr>
              <a:tr h="491867">
                <a:tc>
                  <a:txBody>
                    <a:bodyPr/>
                    <a:lstStyle/>
                    <a:p>
                      <a:r>
                        <a:rPr lang="en-US" sz="2000" dirty="0" smtClean="0"/>
                        <a:t>Earnings</a:t>
                      </a:r>
                      <a:endParaRPr lang="en-US" sz="2000" dirty="0"/>
                    </a:p>
                  </a:txBody>
                  <a:tcPr/>
                </a:tc>
                <a:tc>
                  <a:txBody>
                    <a:bodyPr/>
                    <a:lstStyle/>
                    <a:p>
                      <a:r>
                        <a:rPr lang="en-US" sz="2000" dirty="0" smtClean="0"/>
                        <a:t>62% on the $*</a:t>
                      </a:r>
                      <a:endParaRPr lang="en-US" sz="2000" dirty="0"/>
                    </a:p>
                  </a:txBody>
                  <a:tcPr/>
                </a:tc>
                <a:tc>
                  <a:txBody>
                    <a:bodyPr/>
                    <a:lstStyle/>
                    <a:p>
                      <a:r>
                        <a:rPr lang="en-US" sz="2000" dirty="0" smtClean="0"/>
                        <a:t>80% on the $</a:t>
                      </a:r>
                      <a:endParaRPr lang="en-US" sz="2000" dirty="0"/>
                    </a:p>
                  </a:txBody>
                  <a:tcPr/>
                </a:tc>
              </a:tr>
            </a:tbl>
          </a:graphicData>
        </a:graphic>
      </p:graphicFrame>
      <p:sp>
        <p:nvSpPr>
          <p:cNvPr id="6" name="TextBox 5"/>
          <p:cNvSpPr txBox="1"/>
          <p:nvPr/>
        </p:nvSpPr>
        <p:spPr>
          <a:xfrm>
            <a:off x="1600200" y="5105400"/>
            <a:ext cx="6477000" cy="923330"/>
          </a:xfrm>
          <a:prstGeom prst="rect">
            <a:avLst/>
          </a:prstGeom>
          <a:noFill/>
        </p:spPr>
        <p:txBody>
          <a:bodyPr wrap="square" rtlCol="0">
            <a:spAutoFit/>
          </a:bodyPr>
          <a:lstStyle/>
          <a:p>
            <a:r>
              <a:rPr lang="en-US" dirty="0"/>
              <a:t>+</a:t>
            </a:r>
            <a:r>
              <a:rPr lang="en-US" dirty="0" smtClean="0"/>
              <a:t>Educational data from the National Center for Education Statistics</a:t>
            </a:r>
          </a:p>
          <a:p>
            <a:r>
              <a:rPr lang="en-US" dirty="0" smtClean="0"/>
              <a:t>+Labor data from U.S. Bureau of Labor Statistics</a:t>
            </a:r>
          </a:p>
          <a:p>
            <a:r>
              <a:rPr lang="en-US" dirty="0" smtClean="0"/>
              <a:t>*from 1979</a:t>
            </a:r>
            <a:endParaRPr lang="en-US" dirty="0"/>
          </a:p>
        </p:txBody>
      </p:sp>
      <p:graphicFrame>
        <p:nvGraphicFramePr>
          <p:cNvPr id="7" name="Table 6"/>
          <p:cNvGraphicFramePr>
            <a:graphicFrameLocks noGrp="1"/>
          </p:cNvGraphicFramePr>
          <p:nvPr/>
        </p:nvGraphicFramePr>
        <p:xfrm>
          <a:off x="1676400" y="1143000"/>
          <a:ext cx="5791200" cy="396240"/>
        </p:xfrm>
        <a:graphic>
          <a:graphicData uri="http://schemas.openxmlformats.org/drawingml/2006/table">
            <a:tbl>
              <a:tblPr firstRow="1" bandRow="1">
                <a:tableStyleId>{F5AB1C69-6EDB-4FF4-983F-18BD219EF322}</a:tableStyleId>
              </a:tblPr>
              <a:tblGrid>
                <a:gridCol w="5791200"/>
              </a:tblGrid>
              <a:tr h="370840">
                <a:tc>
                  <a:txBody>
                    <a:bodyPr/>
                    <a:lstStyle/>
                    <a:p>
                      <a:pPr algn="ctr"/>
                      <a:r>
                        <a:rPr lang="en-US" sz="2000" dirty="0" smtClean="0"/>
                        <a:t>Women represent</a:t>
                      </a:r>
                      <a:r>
                        <a:rPr lang="en-US" sz="2000" baseline="0" dirty="0" smtClean="0"/>
                        <a:t> of the total:</a:t>
                      </a:r>
                      <a:endParaRPr lang="en-US" sz="2000" dirty="0"/>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15000"/>
            <a:lum/>
          </a:blip>
          <a:srcRect/>
          <a:stretch>
            <a:fillRect l="-5000" r="-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IX</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“Programs </a:t>
            </a:r>
            <a:r>
              <a:rPr lang="en-US" dirty="0"/>
              <a:t>and activities which receive ED funds must operate in a nondiscriminatory manner. These programs and activities may include, but are not limited to: </a:t>
            </a:r>
            <a:r>
              <a:rPr lang="en-US" sz="3600" b="1" dirty="0"/>
              <a:t>admissions, recruitment, financial aid,</a:t>
            </a:r>
            <a:r>
              <a:rPr lang="en-US" sz="3600" dirty="0"/>
              <a:t> </a:t>
            </a:r>
            <a:r>
              <a:rPr lang="en-US" dirty="0"/>
              <a:t>academic programs, student treatment and services, counseling and guidance, discipline, classroom assignment, grading, vocational education, recreation, physical education, athletics, housing and employment</a:t>
            </a:r>
            <a:r>
              <a:rPr lang="en-US" dirty="0" smtClean="0"/>
              <a:t>.”</a:t>
            </a:r>
          </a:p>
          <a:p>
            <a:pPr marL="0" indent="0">
              <a:buNone/>
            </a:pPr>
            <a:r>
              <a:rPr lang="en-US" dirty="0" smtClean="0"/>
              <a:t>-Office for Civil Rights</a:t>
            </a:r>
          </a:p>
          <a:p>
            <a:pPr marL="0" indent="0">
              <a:buNone/>
            </a:pPr>
            <a:r>
              <a:rPr lang="en-US" dirty="0">
                <a:hlinkClick r:id="rId4"/>
              </a:rPr>
              <a:t>http://www2.ed.gov/about/offices/list/ocr/docs/tix_dis.html</a:t>
            </a:r>
            <a:endParaRPr lang="en-US" dirty="0"/>
          </a:p>
        </p:txBody>
      </p:sp>
    </p:spTree>
    <p:extLst>
      <p:ext uri="{BB962C8B-B14F-4D97-AF65-F5344CB8AC3E}">
        <p14:creationId xmlns:p14="http://schemas.microsoft.com/office/powerpoint/2010/main" val="355395024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15000"/>
            <a:lum/>
          </a:blip>
          <a:srcRect/>
          <a:stretch>
            <a:fillRect l="-5000" r="-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The Debate: Enrollment Gap</a:t>
            </a:r>
            <a:endParaRPr lang="en-US" dirty="0"/>
          </a:p>
        </p:txBody>
      </p:sp>
      <p:sp>
        <p:nvSpPr>
          <p:cNvPr id="3" name="Content Placeholder 2"/>
          <p:cNvSpPr>
            <a:spLocks noGrp="1"/>
          </p:cNvSpPr>
          <p:nvPr>
            <p:ph idx="1"/>
          </p:nvPr>
        </p:nvSpPr>
        <p:spPr>
          <a:xfrm>
            <a:off x="228600" y="1143000"/>
            <a:ext cx="8763000" cy="5410200"/>
          </a:xfrm>
        </p:spPr>
        <p:txBody>
          <a:bodyPr>
            <a:normAutofit/>
          </a:bodyPr>
          <a:lstStyle/>
          <a:p>
            <a:pPr algn="ctr">
              <a:spcBef>
                <a:spcPts val="0"/>
              </a:spcBef>
              <a:buNone/>
            </a:pPr>
            <a:r>
              <a:rPr lang="en-US" sz="2000" dirty="0" smtClean="0"/>
              <a:t>Jennifer </a:t>
            </a:r>
            <a:r>
              <a:rPr lang="en-US" sz="2000" dirty="0" err="1" smtClean="0"/>
              <a:t>Delahunty</a:t>
            </a:r>
            <a:r>
              <a:rPr lang="en-US" sz="2000" dirty="0" smtClean="0"/>
              <a:t>, Dean of Admissions Kenyon College</a:t>
            </a:r>
          </a:p>
          <a:p>
            <a:pPr algn="ctr">
              <a:spcBef>
                <a:spcPts val="0"/>
              </a:spcBef>
              <a:buNone/>
            </a:pPr>
            <a:r>
              <a:rPr lang="en-US" i="1" dirty="0" smtClean="0"/>
              <a:t>To All the Girls I’ve Rejected</a:t>
            </a:r>
          </a:p>
          <a:p>
            <a:pPr algn="ctr">
              <a:spcBef>
                <a:spcPts val="0"/>
              </a:spcBef>
              <a:buNone/>
            </a:pPr>
            <a:r>
              <a:rPr lang="en-US" sz="1800" dirty="0" smtClean="0"/>
              <a:t>(Op-Ed NEW YORK TIMES March 23, 2006)</a:t>
            </a:r>
          </a:p>
          <a:p>
            <a:pPr algn="ctr">
              <a:buNone/>
            </a:pPr>
            <a:endParaRPr lang="en-US" sz="1100" dirty="0" smtClean="0"/>
          </a:p>
          <a:p>
            <a:pPr algn="ctr">
              <a:spcBef>
                <a:spcPts val="0"/>
              </a:spcBef>
              <a:buNone/>
            </a:pPr>
            <a:r>
              <a:rPr lang="en-US" sz="2000" dirty="0" smtClean="0"/>
              <a:t>Nancy Gibbs, TIME magazine</a:t>
            </a:r>
          </a:p>
          <a:p>
            <a:pPr algn="ctr">
              <a:spcBef>
                <a:spcPts val="0"/>
              </a:spcBef>
              <a:buNone/>
            </a:pPr>
            <a:r>
              <a:rPr lang="en-US" i="1" dirty="0" smtClean="0"/>
              <a:t>Affirmative Action for Boys</a:t>
            </a:r>
          </a:p>
          <a:p>
            <a:pPr algn="ctr">
              <a:spcBef>
                <a:spcPts val="0"/>
              </a:spcBef>
              <a:buNone/>
            </a:pPr>
            <a:r>
              <a:rPr lang="en-US" sz="1800" dirty="0" smtClean="0"/>
              <a:t>(April 3, 2008)</a:t>
            </a:r>
          </a:p>
          <a:p>
            <a:pPr algn="ctr">
              <a:spcBef>
                <a:spcPts val="0"/>
              </a:spcBef>
              <a:buNone/>
            </a:pPr>
            <a:endParaRPr lang="en-US" sz="1000" dirty="0" smtClean="0"/>
          </a:p>
          <a:p>
            <a:pPr algn="ctr">
              <a:buNone/>
            </a:pPr>
            <a:r>
              <a:rPr lang="en-US" sz="2000" dirty="0"/>
              <a:t>December 2009: U.S. Office of Civil Rights subpoenaed </a:t>
            </a:r>
            <a:r>
              <a:rPr lang="en-US" sz="2000" dirty="0" smtClean="0"/>
              <a:t>admissions data </a:t>
            </a:r>
            <a:r>
              <a:rPr lang="en-US" sz="2000" dirty="0"/>
              <a:t>data</a:t>
            </a:r>
          </a:p>
        </p:txBody>
      </p:sp>
      <p:graphicFrame>
        <p:nvGraphicFramePr>
          <p:cNvPr id="5" name="Table 4"/>
          <p:cNvGraphicFramePr>
            <a:graphicFrameLocks noGrp="1"/>
          </p:cNvGraphicFramePr>
          <p:nvPr>
            <p:extLst>
              <p:ext uri="{D42A27DB-BD31-4B8C-83A1-F6EECF244321}">
                <p14:modId xmlns:p14="http://schemas.microsoft.com/office/powerpoint/2010/main" val="1063594177"/>
              </p:ext>
            </p:extLst>
          </p:nvPr>
        </p:nvGraphicFramePr>
        <p:xfrm>
          <a:off x="1676400" y="4267200"/>
          <a:ext cx="6096000" cy="2252717"/>
        </p:xfrm>
        <a:graphic>
          <a:graphicData uri="http://schemas.openxmlformats.org/drawingml/2006/table">
            <a:tbl>
              <a:tblPr firstRow="1" bandRow="1">
                <a:tableStyleId>{5C22544A-7EE6-4342-B048-85BDC9FD1C3A}</a:tableStyleId>
              </a:tblPr>
              <a:tblGrid>
                <a:gridCol w="2032000"/>
                <a:gridCol w="2032000"/>
                <a:gridCol w="2032000"/>
              </a:tblGrid>
              <a:tr h="679669">
                <a:tc>
                  <a:txBody>
                    <a:bodyPr/>
                    <a:lstStyle/>
                    <a:p>
                      <a:r>
                        <a:rPr lang="en-US" dirty="0" smtClean="0"/>
                        <a:t>College</a:t>
                      </a:r>
                      <a:endParaRPr lang="en-US" dirty="0"/>
                    </a:p>
                  </a:txBody>
                  <a:tcPr>
                    <a:solidFill>
                      <a:schemeClr val="accent6">
                        <a:lumMod val="75000"/>
                      </a:schemeClr>
                    </a:solidFill>
                  </a:tcPr>
                </a:tc>
                <a:tc>
                  <a:txBody>
                    <a:bodyPr/>
                    <a:lstStyle/>
                    <a:p>
                      <a:r>
                        <a:rPr lang="en-US" dirty="0" smtClean="0"/>
                        <a:t>male</a:t>
                      </a:r>
                      <a:r>
                        <a:rPr lang="en-US" baseline="0" dirty="0" smtClean="0"/>
                        <a:t> applicants </a:t>
                      </a:r>
                      <a:r>
                        <a:rPr lang="en-US" dirty="0" smtClean="0"/>
                        <a:t>admitted</a:t>
                      </a:r>
                      <a:endParaRPr lang="en-US" dirty="0"/>
                    </a:p>
                  </a:txBody>
                  <a:tcPr>
                    <a:solidFill>
                      <a:schemeClr val="accent6">
                        <a:lumMod val="75000"/>
                      </a:schemeClr>
                    </a:solidFill>
                  </a:tcPr>
                </a:tc>
                <a:tc>
                  <a:txBody>
                    <a:bodyPr/>
                    <a:lstStyle/>
                    <a:p>
                      <a:r>
                        <a:rPr lang="en-US" dirty="0" smtClean="0"/>
                        <a:t>female</a:t>
                      </a:r>
                      <a:r>
                        <a:rPr lang="en-US" baseline="0" dirty="0" smtClean="0"/>
                        <a:t> applicants </a:t>
                      </a:r>
                      <a:r>
                        <a:rPr lang="en-US" dirty="0" smtClean="0"/>
                        <a:t>admitted</a:t>
                      </a:r>
                      <a:endParaRPr lang="en-US" dirty="0"/>
                    </a:p>
                  </a:txBody>
                  <a:tcPr>
                    <a:solidFill>
                      <a:schemeClr val="accent6">
                        <a:lumMod val="75000"/>
                      </a:schemeClr>
                    </a:solidFill>
                  </a:tcPr>
                </a:tc>
              </a:tr>
              <a:tr h="475768">
                <a:tc>
                  <a:txBody>
                    <a:bodyPr/>
                    <a:lstStyle/>
                    <a:p>
                      <a:r>
                        <a:rPr lang="en-US" dirty="0" smtClean="0"/>
                        <a:t>William and Mary</a:t>
                      </a:r>
                      <a:endParaRPr lang="en-US" dirty="0"/>
                    </a:p>
                  </a:txBody>
                  <a:tcPr>
                    <a:solidFill>
                      <a:schemeClr val="accent6">
                        <a:lumMod val="40000"/>
                        <a:lumOff val="60000"/>
                      </a:schemeClr>
                    </a:solidFill>
                  </a:tcPr>
                </a:tc>
                <a:tc>
                  <a:txBody>
                    <a:bodyPr/>
                    <a:lstStyle/>
                    <a:p>
                      <a:r>
                        <a:rPr lang="en-US" dirty="0" smtClean="0"/>
                        <a:t>43%</a:t>
                      </a:r>
                      <a:endParaRPr lang="en-US" dirty="0"/>
                    </a:p>
                  </a:txBody>
                  <a:tcPr>
                    <a:solidFill>
                      <a:schemeClr val="accent6">
                        <a:lumMod val="40000"/>
                        <a:lumOff val="60000"/>
                      </a:schemeClr>
                    </a:solidFill>
                  </a:tcPr>
                </a:tc>
                <a:tc>
                  <a:txBody>
                    <a:bodyPr/>
                    <a:lstStyle/>
                    <a:p>
                      <a:r>
                        <a:rPr lang="en-US" dirty="0" smtClean="0"/>
                        <a:t>29%</a:t>
                      </a:r>
                      <a:endParaRPr lang="en-US" dirty="0"/>
                    </a:p>
                  </a:txBody>
                  <a:tcPr>
                    <a:solidFill>
                      <a:schemeClr val="accent6">
                        <a:lumMod val="40000"/>
                        <a:lumOff val="60000"/>
                      </a:schemeClr>
                    </a:solidFill>
                  </a:tcPr>
                </a:tc>
              </a:tr>
              <a:tr h="271868">
                <a:tc>
                  <a:txBody>
                    <a:bodyPr/>
                    <a:lstStyle/>
                    <a:p>
                      <a:r>
                        <a:rPr lang="en-US" dirty="0" smtClean="0"/>
                        <a:t>Vassar</a:t>
                      </a:r>
                      <a:endParaRPr lang="en-US" dirty="0"/>
                    </a:p>
                  </a:txBody>
                  <a:tcPr>
                    <a:solidFill>
                      <a:schemeClr val="accent6">
                        <a:lumMod val="40000"/>
                        <a:lumOff val="60000"/>
                      </a:schemeClr>
                    </a:solidFill>
                  </a:tcPr>
                </a:tc>
                <a:tc>
                  <a:txBody>
                    <a:bodyPr/>
                    <a:lstStyle/>
                    <a:p>
                      <a:r>
                        <a:rPr lang="en-US" dirty="0" smtClean="0"/>
                        <a:t>34%</a:t>
                      </a:r>
                      <a:endParaRPr lang="en-US" dirty="0"/>
                    </a:p>
                  </a:txBody>
                  <a:tcPr>
                    <a:solidFill>
                      <a:schemeClr val="accent6">
                        <a:lumMod val="40000"/>
                        <a:lumOff val="60000"/>
                      </a:schemeClr>
                    </a:solidFill>
                  </a:tcPr>
                </a:tc>
                <a:tc>
                  <a:txBody>
                    <a:bodyPr/>
                    <a:lstStyle/>
                    <a:p>
                      <a:r>
                        <a:rPr lang="en-US" dirty="0" smtClean="0"/>
                        <a:t>21%</a:t>
                      </a:r>
                      <a:endParaRPr lang="en-US" dirty="0"/>
                    </a:p>
                  </a:txBody>
                  <a:tcPr>
                    <a:solidFill>
                      <a:schemeClr val="accent6">
                        <a:lumMod val="40000"/>
                        <a:lumOff val="60000"/>
                      </a:schemeClr>
                    </a:solidFill>
                  </a:tcPr>
                </a:tc>
              </a:tr>
              <a:tr h="271868">
                <a:tc>
                  <a:txBody>
                    <a:bodyPr/>
                    <a:lstStyle/>
                    <a:p>
                      <a:r>
                        <a:rPr lang="en-US" dirty="0" smtClean="0"/>
                        <a:t>Swarthmore</a:t>
                      </a:r>
                      <a:endParaRPr lang="en-US" dirty="0"/>
                    </a:p>
                  </a:txBody>
                  <a:tcPr>
                    <a:solidFill>
                      <a:schemeClr val="accent6">
                        <a:lumMod val="40000"/>
                        <a:lumOff val="60000"/>
                      </a:schemeClr>
                    </a:solidFill>
                  </a:tcPr>
                </a:tc>
                <a:tc>
                  <a:txBody>
                    <a:bodyPr/>
                    <a:lstStyle/>
                    <a:p>
                      <a:r>
                        <a:rPr lang="en-US" dirty="0" smtClean="0"/>
                        <a:t>19%</a:t>
                      </a:r>
                      <a:endParaRPr lang="en-US" dirty="0"/>
                    </a:p>
                  </a:txBody>
                  <a:tcPr>
                    <a:solidFill>
                      <a:schemeClr val="accent6">
                        <a:lumMod val="40000"/>
                        <a:lumOff val="60000"/>
                      </a:schemeClr>
                    </a:solidFill>
                  </a:tcPr>
                </a:tc>
                <a:tc>
                  <a:txBody>
                    <a:bodyPr/>
                    <a:lstStyle/>
                    <a:p>
                      <a:r>
                        <a:rPr lang="en-US" dirty="0" smtClean="0"/>
                        <a:t>14%</a:t>
                      </a:r>
                      <a:endParaRPr lang="en-US" dirty="0"/>
                    </a:p>
                  </a:txBody>
                  <a:tcPr>
                    <a:solidFill>
                      <a:schemeClr val="accent6">
                        <a:lumMod val="40000"/>
                        <a:lumOff val="60000"/>
                      </a:schemeClr>
                    </a:solidFill>
                  </a:tcPr>
                </a:tc>
              </a:tr>
              <a:tr h="271868">
                <a:tc>
                  <a:txBody>
                    <a:bodyPr/>
                    <a:lstStyle/>
                    <a:p>
                      <a:r>
                        <a:rPr lang="en-US" dirty="0" smtClean="0"/>
                        <a:t>Wesleyan (CT)</a:t>
                      </a:r>
                      <a:endParaRPr lang="en-US" dirty="0"/>
                    </a:p>
                  </a:txBody>
                  <a:tcPr>
                    <a:solidFill>
                      <a:schemeClr val="accent6">
                        <a:lumMod val="40000"/>
                        <a:lumOff val="60000"/>
                      </a:schemeClr>
                    </a:solidFill>
                  </a:tcPr>
                </a:tc>
                <a:tc>
                  <a:txBody>
                    <a:bodyPr/>
                    <a:lstStyle/>
                    <a:p>
                      <a:r>
                        <a:rPr lang="en-US" dirty="0" smtClean="0"/>
                        <a:t>30%</a:t>
                      </a:r>
                      <a:endParaRPr lang="en-US" dirty="0"/>
                    </a:p>
                  </a:txBody>
                  <a:tcPr>
                    <a:solidFill>
                      <a:schemeClr val="accent6">
                        <a:lumMod val="40000"/>
                        <a:lumOff val="60000"/>
                      </a:schemeClr>
                    </a:solidFill>
                  </a:tcPr>
                </a:tc>
                <a:tc>
                  <a:txBody>
                    <a:bodyPr/>
                    <a:lstStyle/>
                    <a:p>
                      <a:r>
                        <a:rPr lang="en-US" dirty="0" smtClean="0"/>
                        <a:t>25%</a:t>
                      </a:r>
                      <a:endParaRPr lang="en-US" dirty="0"/>
                    </a:p>
                  </a:txBody>
                  <a:tcPr>
                    <a:solidFill>
                      <a:schemeClr val="accent6">
                        <a:lumMod val="40000"/>
                        <a:lumOff val="60000"/>
                      </a:schemeClr>
                    </a:solid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15000"/>
            <a:lum/>
          </a:blip>
          <a:srcRect/>
          <a:stretch>
            <a:fillRect l="-5000" r="-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Boy Crisis</a:t>
            </a:r>
            <a:endParaRPr lang="en-US" dirty="0"/>
          </a:p>
        </p:txBody>
      </p:sp>
      <p:pic>
        <p:nvPicPr>
          <p:cNvPr id="4" name="Content Placeholder 3" descr="newsweek.jpg"/>
          <p:cNvPicPr>
            <a:picLocks noGrp="1" noChangeAspect="1"/>
          </p:cNvPicPr>
          <p:nvPr>
            <p:ph idx="1"/>
          </p:nvPr>
        </p:nvPicPr>
        <p:blipFill>
          <a:blip r:embed="rId4" cstate="print"/>
          <a:stretch>
            <a:fillRect/>
          </a:stretch>
        </p:blipFill>
        <p:spPr>
          <a:xfrm>
            <a:off x="838200" y="1371600"/>
            <a:ext cx="3810000" cy="5133474"/>
          </a:xfrm>
        </p:spPr>
      </p:pic>
      <p:sp>
        <p:nvSpPr>
          <p:cNvPr id="5" name="TextBox 4"/>
          <p:cNvSpPr txBox="1"/>
          <p:nvPr/>
        </p:nvSpPr>
        <p:spPr>
          <a:xfrm>
            <a:off x="5029200" y="1752600"/>
            <a:ext cx="3429000" cy="4524315"/>
          </a:xfrm>
          <a:prstGeom prst="rect">
            <a:avLst/>
          </a:prstGeom>
          <a:noFill/>
        </p:spPr>
        <p:txBody>
          <a:bodyPr wrap="square" rtlCol="0">
            <a:spAutoFit/>
          </a:bodyPr>
          <a:lstStyle/>
          <a:p>
            <a:pPr>
              <a:buFont typeface="Arial" pitchFamily="34" charset="0"/>
              <a:buChar char="•"/>
            </a:pPr>
            <a:r>
              <a:rPr lang="en-US" sz="3200" dirty="0" smtClean="0"/>
              <a:t>Raised the alarm over decline in male achievement</a:t>
            </a:r>
          </a:p>
          <a:p>
            <a:pPr>
              <a:buFont typeface="Arial" pitchFamily="34" charset="0"/>
              <a:buChar char="•"/>
            </a:pPr>
            <a:r>
              <a:rPr lang="en-US" sz="3200" dirty="0" smtClean="0"/>
              <a:t>Concerns over HOW we educate students</a:t>
            </a:r>
          </a:p>
          <a:p>
            <a:pPr>
              <a:buFont typeface="Arial" pitchFamily="34" charset="0"/>
              <a:buChar char="•"/>
            </a:pPr>
            <a:r>
              <a:rPr lang="en-US" sz="3200" dirty="0" smtClean="0"/>
              <a:t>Concerns over success measures used</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15000"/>
            <a:lum/>
          </a:blip>
          <a:srcRect/>
          <a:stretch>
            <a:fillRect l="-5000" r="-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Why are boys lagging behind</a:t>
            </a:r>
            <a:r>
              <a:rPr lang="en-US" b="1" dirty="0" smtClean="0"/>
              <a:t>?</a:t>
            </a:r>
            <a:endParaRPr lang="en-US" dirty="0"/>
          </a:p>
        </p:txBody>
      </p:sp>
      <p:sp>
        <p:nvSpPr>
          <p:cNvPr id="3" name="Content Placeholder 2"/>
          <p:cNvSpPr>
            <a:spLocks noGrp="1"/>
          </p:cNvSpPr>
          <p:nvPr>
            <p:ph idx="1"/>
          </p:nvPr>
        </p:nvSpPr>
        <p:spPr/>
        <p:txBody>
          <a:bodyPr>
            <a:normAutofit fontScale="70000" lnSpcReduction="20000"/>
          </a:bodyPr>
          <a:lstStyle/>
          <a:p>
            <a:r>
              <a:rPr lang="en-US" dirty="0"/>
              <a:t>First, a note about gender differences vs. gender stereotypes</a:t>
            </a:r>
          </a:p>
          <a:p>
            <a:endParaRPr lang="en-US" dirty="0"/>
          </a:p>
          <a:p>
            <a:pPr lvl="0"/>
            <a:r>
              <a:rPr lang="en-US" b="1" dirty="0"/>
              <a:t>Hearing</a:t>
            </a:r>
            <a:endParaRPr lang="en-US" dirty="0"/>
          </a:p>
          <a:p>
            <a:pPr marL="0" indent="0">
              <a:buNone/>
            </a:pPr>
            <a:endParaRPr lang="en-US" dirty="0"/>
          </a:p>
          <a:p>
            <a:r>
              <a:rPr lang="en-US" b="1" dirty="0"/>
              <a:t>There is good evidence now, from several different sources, that newborn baby girls really do hear better than newborn baby boys – especially at higher frequencies. Other studies have demonstrated that teenage girls do in fact hear better than boys do, AND, the female-male difference in hearing only gets bigger as kids get older.</a:t>
            </a:r>
            <a:endParaRPr lang="en-US" dirty="0"/>
          </a:p>
          <a:p>
            <a:pPr marL="0" indent="0">
              <a:buNone/>
            </a:pPr>
            <a:endParaRPr lang="en-US" dirty="0"/>
          </a:p>
          <a:p>
            <a:r>
              <a:rPr lang="en-US" b="1" dirty="0"/>
              <a:t>	Male teachers with girls</a:t>
            </a:r>
            <a:endParaRPr lang="en-US" dirty="0"/>
          </a:p>
          <a:p>
            <a:r>
              <a:rPr lang="en-US" b="1" dirty="0"/>
              <a:t>	Female teachers with boys</a:t>
            </a:r>
            <a:endParaRPr lang="en-US" dirty="0"/>
          </a:p>
          <a:p>
            <a:pPr marL="0" indent="0">
              <a:buNone/>
            </a:pPr>
            <a:endParaRPr lang="en-US" dirty="0"/>
          </a:p>
        </p:txBody>
      </p:sp>
    </p:spTree>
    <p:extLst>
      <p:ext uri="{BB962C8B-B14F-4D97-AF65-F5344CB8AC3E}">
        <p14:creationId xmlns:p14="http://schemas.microsoft.com/office/powerpoint/2010/main" val="85510300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2060</TotalTime>
  <Words>1697</Words>
  <Application>Microsoft Macintosh PowerPoint</Application>
  <PresentationFormat>On-screen Show (4:3)</PresentationFormat>
  <Paragraphs>247</Paragraphs>
  <Slides>22</Slides>
  <Notes>7</Notes>
  <HiddenSlides>0</HiddenSlides>
  <MMClips>0</MMClips>
  <ScaleCrop>false</ScaleCrop>
  <HeadingPairs>
    <vt:vector size="4" baseType="variant">
      <vt:variant>
        <vt:lpstr>Theme</vt:lpstr>
      </vt:variant>
      <vt:variant>
        <vt:i4>2</vt:i4>
      </vt:variant>
      <vt:variant>
        <vt:lpstr>Slide Titles</vt:lpstr>
      </vt:variant>
      <vt:variant>
        <vt:i4>22</vt:i4>
      </vt:variant>
    </vt:vector>
  </HeadingPairs>
  <TitlesOfParts>
    <vt:vector size="24" baseType="lpstr">
      <vt:lpstr>Office Theme</vt:lpstr>
      <vt:lpstr>1_Office Theme</vt:lpstr>
      <vt:lpstr>BOYS</vt:lpstr>
      <vt:lpstr>Introduction</vt:lpstr>
      <vt:lpstr>In what year did the number of women first exceed the number of men in fulltime college enrollment?</vt:lpstr>
      <vt:lpstr>Bachelor Degrees Conferred</vt:lpstr>
      <vt:lpstr>Gender Gap Statistics</vt:lpstr>
      <vt:lpstr>Title IX</vt:lpstr>
      <vt:lpstr>The Debate: Enrollment Gap</vt:lpstr>
      <vt:lpstr>The Boy Crisis</vt:lpstr>
      <vt:lpstr>Why are boys lagging behind?</vt:lpstr>
      <vt:lpstr>Seeing</vt:lpstr>
      <vt:lpstr>Learning (US education system)</vt:lpstr>
      <vt:lpstr>Differences in College Decision-Making Across Gender</vt:lpstr>
      <vt:lpstr>Perspective: Boys Live in the Now</vt:lpstr>
      <vt:lpstr>Sources of Advise and Counsel</vt:lpstr>
      <vt:lpstr>Sources of Advise and Counsel</vt:lpstr>
      <vt:lpstr>Breadth of Information</vt:lpstr>
      <vt:lpstr>Prioritization</vt:lpstr>
      <vt:lpstr>Advice:  The College Counseling Perspective</vt:lpstr>
      <vt:lpstr>What now? What can we do as educators/parents?</vt:lpstr>
      <vt:lpstr>Acknowledgements and References</vt:lpstr>
      <vt:lpstr>PowerPoint Presentation</vt:lpstr>
      <vt:lpstr>Total Fall Enrollment in degree granting institutions</vt:lpstr>
    </vt:vector>
  </TitlesOfParts>
  <Company>Butler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Information Resources</dc:creator>
  <cp:lastModifiedBy/>
  <cp:revision>148</cp:revision>
  <dcterms:created xsi:type="dcterms:W3CDTF">2010-09-17T13:22:21Z</dcterms:created>
  <dcterms:modified xsi:type="dcterms:W3CDTF">2013-05-01T21:34:58Z</dcterms:modified>
</cp:coreProperties>
</file>