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charts/chart1.xml" ContentType="application/vnd.openxmlformats-officedocument.drawingml.chart+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charts/chart2.xml" ContentType="application/vnd.openxmlformats-officedocument.drawingml.chart+xml"/>
  <Override PartName="/ppt/drawings/drawing1.xml" ContentType="application/vnd.openxmlformats-officedocument.drawingml.chartshape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charts/chart3.xml" ContentType="application/vnd.openxmlformats-officedocument.drawingml.chart+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charts/chart4.xml" ContentType="application/vnd.openxmlformats-officedocument.drawingml.chart+xml"/>
  <Override PartName="/ppt/drawings/drawing2.xml" ContentType="application/vnd.openxmlformats-officedocument.drawingml.chartshape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6"/>
  </p:notesMasterIdLst>
  <p:handoutMasterIdLst>
    <p:handoutMasterId r:id="rId27"/>
  </p:handoutMasterIdLst>
  <p:sldIdLst>
    <p:sldId id="281" r:id="rId2"/>
    <p:sldId id="282" r:id="rId3"/>
    <p:sldId id="257" r:id="rId4"/>
    <p:sldId id="258" r:id="rId5"/>
    <p:sldId id="259" r:id="rId6"/>
    <p:sldId id="260" r:id="rId7"/>
    <p:sldId id="280" r:id="rId8"/>
    <p:sldId id="261" r:id="rId9"/>
    <p:sldId id="262" r:id="rId10"/>
    <p:sldId id="266" r:id="rId11"/>
    <p:sldId id="267" r:id="rId12"/>
    <p:sldId id="263" r:id="rId13"/>
    <p:sldId id="264" r:id="rId14"/>
    <p:sldId id="265" r:id="rId15"/>
    <p:sldId id="268" r:id="rId16"/>
    <p:sldId id="269" r:id="rId17"/>
    <p:sldId id="270" r:id="rId18"/>
    <p:sldId id="271" r:id="rId19"/>
    <p:sldId id="273" r:id="rId20"/>
    <p:sldId id="272" r:id="rId21"/>
    <p:sldId id="274" r:id="rId22"/>
    <p:sldId id="275" r:id="rId23"/>
    <p:sldId id="276" r:id="rId24"/>
    <p:sldId id="278" r:id="rId25"/>
  </p:sldIdLst>
  <p:sldSz cx="9144000" cy="6858000" type="screen4x3"/>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4660"/>
  </p:normalViewPr>
  <p:slideViewPr>
    <p:cSldViewPr>
      <p:cViewPr>
        <p:scale>
          <a:sx n="70" d="100"/>
          <a:sy n="70" d="100"/>
        </p:scale>
        <p:origin x="-1190"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2"/>
                </a:solidFill>
              </a:defRPr>
            </a:pPr>
            <a:r>
              <a:rPr lang="en-US" dirty="0"/>
              <a:t>Employment </a:t>
            </a:r>
            <a:r>
              <a:rPr lang="en-US" dirty="0" smtClean="0"/>
              <a:t>Status</a:t>
            </a:r>
          </a:p>
          <a:p>
            <a:pPr>
              <a:defRPr>
                <a:solidFill>
                  <a:schemeClr val="tx2"/>
                </a:solidFill>
              </a:defRPr>
            </a:pPr>
            <a:r>
              <a:rPr lang="en-US" sz="1800" dirty="0" smtClean="0">
                <a:solidFill>
                  <a:schemeClr val="tx1">
                    <a:lumMod val="50000"/>
                    <a:lumOff val="50000"/>
                  </a:schemeClr>
                </a:solidFill>
              </a:rPr>
              <a:t>Chicago Regionals</a:t>
            </a:r>
            <a:endParaRPr lang="en-US" sz="1800" dirty="0">
              <a:solidFill>
                <a:schemeClr val="tx1">
                  <a:lumMod val="50000"/>
                  <a:lumOff val="50000"/>
                </a:schemeClr>
              </a:solidFill>
            </a:endParaRPr>
          </a:p>
        </c:rich>
      </c:tx>
      <c:layout>
        <c:manualLayout>
          <c:xMode val="edge"/>
          <c:yMode val="edge"/>
          <c:x val="0.57533578302712163"/>
          <c:y val="0.28888888888888886"/>
        </c:manualLayout>
      </c:layout>
      <c:overlay val="0"/>
    </c:title>
    <c:autoTitleDeleted val="0"/>
    <c:plotArea>
      <c:layout>
        <c:manualLayout>
          <c:layoutTarget val="inner"/>
          <c:xMode val="edge"/>
          <c:yMode val="edge"/>
          <c:x val="2.6716360454943133E-2"/>
          <c:y val="0"/>
          <c:w val="0.61258092738407688"/>
          <c:h val="0.98012948381452303"/>
        </c:manualLayout>
      </c:layout>
      <c:pieChart>
        <c:varyColors val="1"/>
        <c:ser>
          <c:idx val="0"/>
          <c:order val="0"/>
          <c:tx>
            <c:strRef>
              <c:f>Sheet1!$B$1</c:f>
              <c:strCache>
                <c:ptCount val="1"/>
                <c:pt idx="0">
                  <c:v>Employment Status</c:v>
                </c:pt>
              </c:strCache>
            </c:strRef>
          </c:tx>
          <c:explosion val="23"/>
          <c:cat>
            <c:strRef>
              <c:f>Sheet1!$A$2:$A$3</c:f>
              <c:strCache>
                <c:ptCount val="2"/>
                <c:pt idx="0">
                  <c:v>Full Time</c:v>
                </c:pt>
                <c:pt idx="1">
                  <c:v>Part Time</c:v>
                </c:pt>
              </c:strCache>
            </c:strRef>
          </c:cat>
          <c:val>
            <c:numRef>
              <c:f>Sheet1!$B$2:$B$3</c:f>
              <c:numCache>
                <c:formatCode>General</c:formatCode>
                <c:ptCount val="2"/>
                <c:pt idx="0">
                  <c:v>95</c:v>
                </c:pt>
                <c:pt idx="1">
                  <c:v>5</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tx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2"/>
                </a:solidFill>
              </a:defRPr>
            </a:pPr>
            <a:r>
              <a:rPr lang="en-US" dirty="0"/>
              <a:t>Employment </a:t>
            </a:r>
            <a:r>
              <a:rPr lang="en-US" dirty="0" smtClean="0"/>
              <a:t>Status</a:t>
            </a:r>
          </a:p>
          <a:p>
            <a:pPr>
              <a:defRPr>
                <a:solidFill>
                  <a:schemeClr val="tx2"/>
                </a:solidFill>
              </a:defRPr>
            </a:pPr>
            <a:r>
              <a:rPr lang="en-US" sz="1800" dirty="0" smtClean="0">
                <a:solidFill>
                  <a:schemeClr val="tx1">
                    <a:lumMod val="50000"/>
                    <a:lumOff val="50000"/>
                  </a:schemeClr>
                </a:solidFill>
              </a:rPr>
              <a:t>Other Groups</a:t>
            </a:r>
            <a:endParaRPr lang="en-US" sz="1800" dirty="0">
              <a:solidFill>
                <a:schemeClr val="tx1">
                  <a:lumMod val="50000"/>
                  <a:lumOff val="50000"/>
                </a:schemeClr>
              </a:solidFill>
            </a:endParaRPr>
          </a:p>
        </c:rich>
      </c:tx>
      <c:layout>
        <c:manualLayout>
          <c:xMode val="edge"/>
          <c:yMode val="edge"/>
          <c:x val="0.57533578302712163"/>
          <c:y val="0.28888888888888886"/>
        </c:manualLayout>
      </c:layout>
      <c:overlay val="0"/>
    </c:title>
    <c:autoTitleDeleted val="0"/>
    <c:plotArea>
      <c:layout>
        <c:manualLayout>
          <c:layoutTarget val="inner"/>
          <c:xMode val="edge"/>
          <c:yMode val="edge"/>
          <c:x val="2.6716360454943133E-2"/>
          <c:y val="0"/>
          <c:w val="0.61258092738407688"/>
          <c:h val="0.98012948381452303"/>
        </c:manualLayout>
      </c:layout>
      <c:pieChart>
        <c:varyColors val="1"/>
        <c:ser>
          <c:idx val="0"/>
          <c:order val="0"/>
          <c:tx>
            <c:strRef>
              <c:f>Sheet1!$B$1</c:f>
              <c:strCache>
                <c:ptCount val="1"/>
                <c:pt idx="0">
                  <c:v>Employment Status</c:v>
                </c:pt>
              </c:strCache>
            </c:strRef>
          </c:tx>
          <c:explosion val="23"/>
          <c:cat>
            <c:strRef>
              <c:f>Sheet1!$A$2:$A$3</c:f>
              <c:strCache>
                <c:ptCount val="2"/>
                <c:pt idx="0">
                  <c:v>Full Time</c:v>
                </c:pt>
                <c:pt idx="1">
                  <c:v>Part Time</c:v>
                </c:pt>
              </c:strCache>
            </c:strRef>
          </c:cat>
          <c:val>
            <c:numRef>
              <c:f>Sheet1!$B$2:$B$3</c:f>
              <c:numCache>
                <c:formatCode>General</c:formatCode>
                <c:ptCount val="2"/>
                <c:pt idx="0">
                  <c:v>95</c:v>
                </c:pt>
                <c:pt idx="1">
                  <c:v>5</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tx2"/>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Sheet1!$A$1:$F$1</c:f>
              <c:strCache>
                <c:ptCount val="6"/>
                <c:pt idx="0">
                  <c:v>1-4 Years</c:v>
                </c:pt>
                <c:pt idx="1">
                  <c:v>5-9 Years</c:v>
                </c:pt>
                <c:pt idx="2">
                  <c:v>10-15 Years</c:v>
                </c:pt>
                <c:pt idx="3">
                  <c:v>16-19 Years</c:v>
                </c:pt>
                <c:pt idx="4">
                  <c:v>20-24 Years</c:v>
                </c:pt>
                <c:pt idx="5">
                  <c:v>25 + years</c:v>
                </c:pt>
              </c:strCache>
            </c:strRef>
          </c:cat>
          <c:val>
            <c:numRef>
              <c:f>Sheet1!$A$2:$F$2</c:f>
              <c:numCache>
                <c:formatCode>0.00%</c:formatCode>
                <c:ptCount val="6"/>
                <c:pt idx="0">
                  <c:v>0.371</c:v>
                </c:pt>
                <c:pt idx="1">
                  <c:v>0.129</c:v>
                </c:pt>
                <c:pt idx="2">
                  <c:v>0.22600000000000001</c:v>
                </c:pt>
                <c:pt idx="3">
                  <c:v>1.6E-2</c:v>
                </c:pt>
                <c:pt idx="4">
                  <c:v>4.8000000000000001E-2</c:v>
                </c:pt>
                <c:pt idx="5">
                  <c:v>0.113</c:v>
                </c:pt>
              </c:numCache>
            </c:numRef>
          </c:val>
        </c:ser>
        <c:dLbls>
          <c:showLegendKey val="0"/>
          <c:showVal val="0"/>
          <c:showCatName val="0"/>
          <c:showSerName val="0"/>
          <c:showPercent val="0"/>
          <c:showBubbleSize val="0"/>
        </c:dLbls>
        <c:gapWidth val="150"/>
        <c:shape val="box"/>
        <c:axId val="35454976"/>
        <c:axId val="35456512"/>
        <c:axId val="0"/>
      </c:bar3DChart>
      <c:catAx>
        <c:axId val="35454976"/>
        <c:scaling>
          <c:orientation val="minMax"/>
        </c:scaling>
        <c:delete val="0"/>
        <c:axPos val="b"/>
        <c:numFmt formatCode="General" sourceLinked="1"/>
        <c:majorTickMark val="out"/>
        <c:minorTickMark val="none"/>
        <c:tickLblPos val="nextTo"/>
        <c:txPr>
          <a:bodyPr/>
          <a:lstStyle/>
          <a:p>
            <a:pPr>
              <a:defRPr>
                <a:solidFill>
                  <a:schemeClr val="tx2"/>
                </a:solidFill>
              </a:defRPr>
            </a:pPr>
            <a:endParaRPr lang="en-US"/>
          </a:p>
        </c:txPr>
        <c:crossAx val="35456512"/>
        <c:crosses val="autoZero"/>
        <c:auto val="1"/>
        <c:lblAlgn val="ctr"/>
        <c:lblOffset val="100"/>
        <c:noMultiLvlLbl val="0"/>
      </c:catAx>
      <c:valAx>
        <c:axId val="35456512"/>
        <c:scaling>
          <c:orientation val="minMax"/>
          <c:max val="0.4"/>
          <c:min val="0"/>
        </c:scaling>
        <c:delete val="0"/>
        <c:axPos val="l"/>
        <c:majorGridlines/>
        <c:numFmt formatCode="0%" sourceLinked="0"/>
        <c:majorTickMark val="out"/>
        <c:minorTickMark val="none"/>
        <c:tickLblPos val="nextTo"/>
        <c:txPr>
          <a:bodyPr/>
          <a:lstStyle/>
          <a:p>
            <a:pPr>
              <a:defRPr>
                <a:solidFill>
                  <a:schemeClr val="tx2"/>
                </a:solidFill>
              </a:defRPr>
            </a:pPr>
            <a:endParaRPr lang="en-US"/>
          </a:p>
        </c:txPr>
        <c:crossAx val="35454976"/>
        <c:crosses val="autoZero"/>
        <c:crossBetween val="between"/>
        <c:majorUnit val="5.000000000000001E-2"/>
        <c:minorUnit val="1.0000000000000002E-2"/>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cat>
            <c:strRef>
              <c:f>Sheet1!$A$1:$F$1</c:f>
              <c:strCache>
                <c:ptCount val="6"/>
                <c:pt idx="0">
                  <c:v>1-4 Years</c:v>
                </c:pt>
                <c:pt idx="1">
                  <c:v>5-9 Years</c:v>
                </c:pt>
                <c:pt idx="2">
                  <c:v>10-15 Years</c:v>
                </c:pt>
                <c:pt idx="3">
                  <c:v>16-19 Years</c:v>
                </c:pt>
                <c:pt idx="4">
                  <c:v>20-24 Years</c:v>
                </c:pt>
                <c:pt idx="5">
                  <c:v>25 + years</c:v>
                </c:pt>
              </c:strCache>
            </c:strRef>
          </c:cat>
          <c:val>
            <c:numRef>
              <c:f>Sheet1!$A$2:$F$2</c:f>
              <c:numCache>
                <c:formatCode>0.00%</c:formatCode>
                <c:ptCount val="6"/>
                <c:pt idx="0">
                  <c:v>0.622</c:v>
                </c:pt>
                <c:pt idx="1">
                  <c:v>0.189</c:v>
                </c:pt>
                <c:pt idx="2">
                  <c:v>2.7E-2</c:v>
                </c:pt>
                <c:pt idx="3">
                  <c:v>5.3999999999999999E-2</c:v>
                </c:pt>
                <c:pt idx="4">
                  <c:v>5.3999999999999999E-2</c:v>
                </c:pt>
                <c:pt idx="5">
                  <c:v>2.7E-2</c:v>
                </c:pt>
              </c:numCache>
            </c:numRef>
          </c:val>
        </c:ser>
        <c:dLbls>
          <c:showLegendKey val="0"/>
          <c:showVal val="0"/>
          <c:showCatName val="0"/>
          <c:showSerName val="0"/>
          <c:showPercent val="0"/>
          <c:showBubbleSize val="0"/>
        </c:dLbls>
        <c:gapWidth val="150"/>
        <c:shape val="box"/>
        <c:axId val="36050048"/>
        <c:axId val="36051584"/>
        <c:axId val="0"/>
      </c:bar3DChart>
      <c:catAx>
        <c:axId val="36050048"/>
        <c:scaling>
          <c:orientation val="minMax"/>
        </c:scaling>
        <c:delete val="0"/>
        <c:axPos val="b"/>
        <c:numFmt formatCode="General" sourceLinked="1"/>
        <c:majorTickMark val="out"/>
        <c:minorTickMark val="none"/>
        <c:tickLblPos val="nextTo"/>
        <c:txPr>
          <a:bodyPr/>
          <a:lstStyle/>
          <a:p>
            <a:pPr>
              <a:defRPr>
                <a:solidFill>
                  <a:schemeClr val="tx2"/>
                </a:solidFill>
              </a:defRPr>
            </a:pPr>
            <a:endParaRPr lang="en-US"/>
          </a:p>
        </c:txPr>
        <c:crossAx val="36051584"/>
        <c:crosses val="autoZero"/>
        <c:auto val="1"/>
        <c:lblAlgn val="ctr"/>
        <c:lblOffset val="100"/>
        <c:noMultiLvlLbl val="0"/>
      </c:catAx>
      <c:valAx>
        <c:axId val="36051584"/>
        <c:scaling>
          <c:orientation val="minMax"/>
          <c:max val="0.4"/>
          <c:min val="0"/>
        </c:scaling>
        <c:delete val="0"/>
        <c:axPos val="l"/>
        <c:majorGridlines/>
        <c:numFmt formatCode="0%" sourceLinked="0"/>
        <c:majorTickMark val="out"/>
        <c:minorTickMark val="none"/>
        <c:tickLblPos val="nextTo"/>
        <c:txPr>
          <a:bodyPr/>
          <a:lstStyle/>
          <a:p>
            <a:pPr>
              <a:defRPr>
                <a:solidFill>
                  <a:schemeClr val="tx2"/>
                </a:solidFill>
              </a:defRPr>
            </a:pPr>
            <a:endParaRPr lang="en-US"/>
          </a:p>
        </c:txPr>
        <c:crossAx val="36050048"/>
        <c:crosses val="autoZero"/>
        <c:crossBetween val="between"/>
        <c:majorUnit val="5.000000000000001E-2"/>
        <c:minorUnit val="1.0000000000000002E-2"/>
      </c:valAx>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0.29333</cdr:x>
      <cdr:y>0.66667</cdr:y>
    </cdr:from>
    <cdr:to>
      <cdr:x>0.45333</cdr:x>
      <cdr:y>0.82222</cdr:y>
    </cdr:to>
    <cdr:sp macro="" textlink="">
      <cdr:nvSpPr>
        <cdr:cNvPr id="2" name="TextBox 1"/>
        <cdr:cNvSpPr txBox="1"/>
      </cdr:nvSpPr>
      <cdr:spPr>
        <a:xfrm xmlns:a="http://schemas.openxmlformats.org/drawingml/2006/main">
          <a:off x="1676400" y="2286000"/>
          <a:ext cx="914400" cy="533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800" b="1" dirty="0" smtClean="0">
              <a:solidFill>
                <a:schemeClr val="bg1"/>
              </a:solidFill>
            </a:rPr>
            <a:t>95%</a:t>
          </a:r>
          <a:endParaRPr lang="en-US" sz="2800" b="1" dirty="0">
            <a:solidFill>
              <a:schemeClr val="bg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0.27723</cdr:x>
      <cdr:y>0.38776</cdr:y>
    </cdr:from>
    <cdr:to>
      <cdr:x>0.38614</cdr:x>
      <cdr:y>0.44606</cdr:y>
    </cdr:to>
    <cdr:sp macro="" textlink="">
      <cdr:nvSpPr>
        <cdr:cNvPr id="3" name="TextBox 1"/>
        <cdr:cNvSpPr txBox="1"/>
      </cdr:nvSpPr>
      <cdr:spPr>
        <a:xfrm xmlns:a="http://schemas.openxmlformats.org/drawingml/2006/main">
          <a:off x="2133600" y="2026920"/>
          <a:ext cx="838200" cy="30480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chemeClr val="tx2"/>
              </a:solidFill>
              <a:effectLst>
                <a:outerShdw blurRad="38100" dist="38100" dir="2700000" algn="tl">
                  <a:srgbClr val="000000">
                    <a:alpha val="43137"/>
                  </a:srgbClr>
                </a:outerShdw>
              </a:effectLst>
            </a:rPr>
            <a:t>18.9%</a:t>
          </a:r>
          <a:endParaRPr lang="en-US" sz="2000" dirty="0">
            <a:solidFill>
              <a:schemeClr val="tx2"/>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0.42574</cdr:x>
      <cdr:y>0.69388</cdr:y>
    </cdr:from>
    <cdr:to>
      <cdr:x>0.53465</cdr:x>
      <cdr:y>0.75219</cdr:y>
    </cdr:to>
    <cdr:sp macro="" textlink="">
      <cdr:nvSpPr>
        <cdr:cNvPr id="4" name="TextBox 1"/>
        <cdr:cNvSpPr txBox="1"/>
      </cdr:nvSpPr>
      <cdr:spPr>
        <a:xfrm xmlns:a="http://schemas.openxmlformats.org/drawingml/2006/main">
          <a:off x="3276600" y="3627120"/>
          <a:ext cx="838200" cy="30480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chemeClr val="tx2"/>
              </a:solidFill>
              <a:effectLst>
                <a:outerShdw blurRad="38100" dist="38100" dir="2700000" algn="tl">
                  <a:srgbClr val="000000">
                    <a:alpha val="43137"/>
                  </a:srgbClr>
                </a:outerShdw>
              </a:effectLst>
            </a:rPr>
            <a:t>2.7%</a:t>
          </a:r>
          <a:endParaRPr lang="en-US" sz="2000" dirty="0">
            <a:solidFill>
              <a:schemeClr val="tx2"/>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0.56436</cdr:x>
      <cdr:y>0.63557</cdr:y>
    </cdr:from>
    <cdr:to>
      <cdr:x>0.67327</cdr:x>
      <cdr:y>0.69388</cdr:y>
    </cdr:to>
    <cdr:sp macro="" textlink="">
      <cdr:nvSpPr>
        <cdr:cNvPr id="5" name="TextBox 1"/>
        <cdr:cNvSpPr txBox="1"/>
      </cdr:nvSpPr>
      <cdr:spPr>
        <a:xfrm xmlns:a="http://schemas.openxmlformats.org/drawingml/2006/main">
          <a:off x="4343400" y="3322320"/>
          <a:ext cx="838200" cy="30480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chemeClr val="tx2"/>
              </a:solidFill>
              <a:effectLst>
                <a:outerShdw blurRad="38100" dist="38100" dir="2700000" algn="tl">
                  <a:srgbClr val="000000">
                    <a:alpha val="43137"/>
                  </a:srgbClr>
                </a:outerShdw>
              </a:effectLst>
            </a:rPr>
            <a:t>5.4%</a:t>
          </a:r>
          <a:endParaRPr lang="en-US" sz="2000" dirty="0">
            <a:solidFill>
              <a:schemeClr val="tx2"/>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0.70297</cdr:x>
      <cdr:y>0.63557</cdr:y>
    </cdr:from>
    <cdr:to>
      <cdr:x>0.81188</cdr:x>
      <cdr:y>0.69388</cdr:y>
    </cdr:to>
    <cdr:sp macro="" textlink="">
      <cdr:nvSpPr>
        <cdr:cNvPr id="6" name="TextBox 1"/>
        <cdr:cNvSpPr txBox="1"/>
      </cdr:nvSpPr>
      <cdr:spPr>
        <a:xfrm xmlns:a="http://schemas.openxmlformats.org/drawingml/2006/main">
          <a:off x="5410200" y="3322320"/>
          <a:ext cx="838200" cy="30480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chemeClr val="tx2"/>
              </a:solidFill>
              <a:effectLst>
                <a:outerShdw blurRad="38100" dist="38100" dir="2700000" algn="tl">
                  <a:srgbClr val="000000">
                    <a:alpha val="43137"/>
                  </a:srgbClr>
                </a:outerShdw>
              </a:effectLst>
            </a:rPr>
            <a:t>5.4%</a:t>
          </a:r>
          <a:endParaRPr lang="en-US" sz="2000" dirty="0">
            <a:solidFill>
              <a:schemeClr val="tx2"/>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0.84158</cdr:x>
      <cdr:y>0.69388</cdr:y>
    </cdr:from>
    <cdr:to>
      <cdr:x>0.9505</cdr:x>
      <cdr:y>0.75219</cdr:y>
    </cdr:to>
    <cdr:sp macro="" textlink="">
      <cdr:nvSpPr>
        <cdr:cNvPr id="7" name="TextBox 1"/>
        <cdr:cNvSpPr txBox="1"/>
      </cdr:nvSpPr>
      <cdr:spPr>
        <a:xfrm xmlns:a="http://schemas.openxmlformats.org/drawingml/2006/main">
          <a:off x="6477000" y="3627120"/>
          <a:ext cx="838200" cy="304800"/>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000" dirty="0" smtClean="0">
              <a:solidFill>
                <a:schemeClr val="tx2"/>
              </a:solidFill>
              <a:effectLst>
                <a:outerShdw blurRad="38100" dist="38100" dir="2700000" algn="tl">
                  <a:srgbClr val="000000">
                    <a:alpha val="43137"/>
                  </a:srgbClr>
                </a:outerShdw>
              </a:effectLst>
            </a:rPr>
            <a:t>2.7%</a:t>
          </a:r>
          <a:endParaRPr lang="en-US" sz="2000" dirty="0">
            <a:solidFill>
              <a:schemeClr val="tx2"/>
            </a:solidFill>
            <a:effectLst>
              <a:outerShdw blurRad="38100" dist="38100" dir="2700000" algn="tl">
                <a:srgbClr val="000000">
                  <a:alpha val="43137"/>
                </a:srgbClr>
              </a:outerShdw>
            </a:effectLs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4F8E8C-59B1-4DBA-AE7B-08BB1C2484E1}" type="datetimeFigureOut">
              <a:rPr lang="en-US" smtClean="0"/>
              <a:t>4/30/2013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479302-956C-4275-8EAE-8BCBEBE23EF8}" type="slidenum">
              <a:rPr lang="en-US" smtClean="0"/>
              <a:t>‹#›</a:t>
            </a:fld>
            <a:endParaRPr lang="en-US"/>
          </a:p>
        </p:txBody>
      </p:sp>
    </p:spTree>
    <p:extLst>
      <p:ext uri="{BB962C8B-B14F-4D97-AF65-F5344CB8AC3E}">
        <p14:creationId xmlns:p14="http://schemas.microsoft.com/office/powerpoint/2010/main" val="149942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EE7286-D781-4B5C-A7D4-DF7BD9A557DD}" type="datetimeFigureOut">
              <a:rPr lang="en-US" smtClean="0"/>
              <a:t>4/30/2013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FFA6FF-B18F-49D4-86F7-CC84FA9947DF}" type="slidenum">
              <a:rPr lang="en-US" smtClean="0"/>
              <a:t>‹#›</a:t>
            </a:fld>
            <a:endParaRPr lang="en-US"/>
          </a:p>
        </p:txBody>
      </p:sp>
    </p:spTree>
    <p:extLst>
      <p:ext uri="{BB962C8B-B14F-4D97-AF65-F5344CB8AC3E}">
        <p14:creationId xmlns:p14="http://schemas.microsoft.com/office/powerpoint/2010/main" val="3054641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FFA6FF-B18F-49D4-86F7-CC84FA9947DF}" type="slidenum">
              <a:rPr lang="en-US" smtClean="0"/>
              <a:t>11</a:t>
            </a:fld>
            <a:endParaRPr lang="en-US"/>
          </a:p>
        </p:txBody>
      </p:sp>
    </p:spTree>
    <p:extLst>
      <p:ext uri="{BB962C8B-B14F-4D97-AF65-F5344CB8AC3E}">
        <p14:creationId xmlns:p14="http://schemas.microsoft.com/office/powerpoint/2010/main" val="221418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69C06D-4ED8-42C6-905D-CA84CA1B6CBF}" type="datetime2">
              <a:rPr lang="en-US" smtClean="0"/>
              <a:t>Tuesday, April 30, 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6EEE0E-EDB0-4D84-86B0-50833DF22902}" type="datetime2">
              <a:rPr lang="en-US" smtClean="0"/>
              <a:t>Tuesday, April 30,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14372C-B5AB-4C39-B273-B99224EB4DD5}" type="datetime2">
              <a:rPr lang="en-US" smtClean="0"/>
              <a:t>Tuesday, April 30, 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B1CAA-32CD-4B55-B92A-B8F0843CACF4}" type="datetime2">
              <a:rPr lang="en-US" smtClean="0"/>
              <a:t>Tuesday, April 30, 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D8CDC4-3D19-4983-B478-82F6B8E5AB66}" type="datetime2">
              <a:rPr lang="en-US" smtClean="0"/>
              <a:t>Tuesday, April 30, 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B82477-D5D3-4181-8C11-75D0F2433A87}" type="datetime2">
              <a:rPr lang="en-US" smtClean="0"/>
              <a:t>Tuesday, April 30, 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3E253B-1893-4367-8BAE-DF4BC10DC578}" type="datetime2">
              <a:rPr lang="en-US" smtClean="0"/>
              <a:t>Tuesday, April 30, 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62300D-25B3-4603-86C9-4CB776489F00}" type="datetime2">
              <a:rPr lang="en-US" smtClean="0"/>
              <a:t>Tuesday, April 30, 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14AD9-FCC8-48B7-B85B-012A91320DFF}" type="datetime2">
              <a:rPr lang="en-US" smtClean="0"/>
              <a:t>Tuesday, April 30, 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2DC50-D5DB-4F94-B367-9876CD2C4012}" type="datetime2">
              <a:rPr lang="en-US" smtClean="0"/>
              <a:t>Tuesday, April 30, 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9C0F2-17E0-497A-9BBE-0C73201AAFE3}"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92EB412-E790-42EA-81FE-2925D3A43D91}" type="datetime2">
              <a:rPr lang="en-US" smtClean="0"/>
              <a:t>Tuesday, April 30, 2013</a:t>
            </a:fld>
            <a:endParaRPr lang="en-US" dirty="0"/>
          </a:p>
        </p:txBody>
      </p:sp>
      <p:sp>
        <p:nvSpPr>
          <p:cNvPr id="9" name="Slide Number Placeholder 8"/>
          <p:cNvSpPr>
            <a:spLocks noGrp="1"/>
          </p:cNvSpPr>
          <p:nvPr>
            <p:ph type="sldNum" sz="quarter" idx="11"/>
          </p:nvPr>
        </p:nvSpPr>
        <p:spPr/>
        <p:txBody>
          <a:bodyPr/>
          <a:lstStyle/>
          <a:p>
            <a:fld id="{1789C0F2-17E0-497A-9BBE-0C73201AAFE3}"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789C0F2-17E0-497A-9BBE-0C73201AAFE3}"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B385921-A91A-409C-921C-0E0EC1E750EC}" type="datetime2">
              <a:rPr lang="en-US" smtClean="0"/>
              <a:t>Tuesday, April 30, 2013</a:t>
            </a:fld>
            <a:endParaRPr lang="en-US" dirty="0"/>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8.xml"/><Relationship Id="rId7" Type="http://schemas.openxmlformats.org/officeDocument/2006/relationships/slideLayout" Target="../slideLayouts/slideLayout4.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54.xml"/><Relationship Id="rId7" Type="http://schemas.openxmlformats.org/officeDocument/2006/relationships/slideLayout" Target="../slideLayouts/slideLayout4.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9"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tags" Target="../tags/tag60.xml"/><Relationship Id="rId7" Type="http://schemas.openxmlformats.org/officeDocument/2006/relationships/image" Target="../media/image2.png"/><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Layout" Target="../slideLayouts/slideLayout2.xml"/><Relationship Id="rId5" Type="http://schemas.openxmlformats.org/officeDocument/2006/relationships/tags" Target="../tags/tag62.xml"/><Relationship Id="rId4" Type="http://schemas.openxmlformats.org/officeDocument/2006/relationships/tags" Target="../tags/tag61.xml"/></Relationships>
</file>

<file path=ppt/slides/_rels/slide13.xml.rels><?xml version="1.0" encoding="UTF-8" standalone="yes"?>
<Relationships xmlns="http://schemas.openxmlformats.org/package/2006/relationships"><Relationship Id="rId3" Type="http://schemas.openxmlformats.org/officeDocument/2006/relationships/tags" Target="../tags/tag65.xml"/><Relationship Id="rId7" Type="http://schemas.openxmlformats.org/officeDocument/2006/relationships/image" Target="../media/image2.png"/><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Layout" Target="../slideLayouts/slideLayout2.xml"/><Relationship Id="rId5" Type="http://schemas.openxmlformats.org/officeDocument/2006/relationships/tags" Target="../tags/tag67.xml"/><Relationship Id="rId4" Type="http://schemas.openxmlformats.org/officeDocument/2006/relationships/tags" Target="../tags/tag66.xml"/></Relationships>
</file>

<file path=ppt/slides/_rels/slide14.xml.rels><?xml version="1.0" encoding="UTF-8" standalone="yes"?>
<Relationships xmlns="http://schemas.openxmlformats.org/package/2006/relationships"><Relationship Id="rId3" Type="http://schemas.openxmlformats.org/officeDocument/2006/relationships/tags" Target="../tags/tag70.xml"/><Relationship Id="rId7" Type="http://schemas.openxmlformats.org/officeDocument/2006/relationships/image" Target="../media/image2.png"/><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Layout" Target="../slideLayouts/slideLayout2.xml"/><Relationship Id="rId5" Type="http://schemas.openxmlformats.org/officeDocument/2006/relationships/tags" Target="../tags/tag72.xml"/><Relationship Id="rId4" Type="http://schemas.openxmlformats.org/officeDocument/2006/relationships/tags" Target="../tags/tag71.xml"/></Relationships>
</file>

<file path=ppt/slides/_rels/slide15.xml.rels><?xml version="1.0" encoding="UTF-8" standalone="yes"?>
<Relationships xmlns="http://schemas.openxmlformats.org/package/2006/relationships"><Relationship Id="rId3" Type="http://schemas.openxmlformats.org/officeDocument/2006/relationships/tags" Target="../tags/tag75.xml"/><Relationship Id="rId7" Type="http://schemas.openxmlformats.org/officeDocument/2006/relationships/image" Target="../media/image2.png"/><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slideLayout" Target="../slideLayouts/slideLayout2.xml"/><Relationship Id="rId5" Type="http://schemas.openxmlformats.org/officeDocument/2006/relationships/tags" Target="../tags/tag77.xml"/><Relationship Id="rId4" Type="http://schemas.openxmlformats.org/officeDocument/2006/relationships/tags" Target="../tags/tag76.xml"/></Relationships>
</file>

<file path=ppt/slides/_rels/slide16.xml.rels><?xml version="1.0" encoding="UTF-8" standalone="yes"?>
<Relationships xmlns="http://schemas.openxmlformats.org/package/2006/relationships"><Relationship Id="rId3" Type="http://schemas.openxmlformats.org/officeDocument/2006/relationships/tags" Target="../tags/tag80.xml"/><Relationship Id="rId7" Type="http://schemas.openxmlformats.org/officeDocument/2006/relationships/image" Target="../media/image2.png"/><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slideLayout" Target="../slideLayouts/slideLayout2.xml"/><Relationship Id="rId5" Type="http://schemas.openxmlformats.org/officeDocument/2006/relationships/tags" Target="../tags/tag82.xml"/><Relationship Id="rId4" Type="http://schemas.openxmlformats.org/officeDocument/2006/relationships/tags" Target="../tags/tag81.xml"/></Relationships>
</file>

<file path=ppt/slides/_rels/slide17.xml.rels><?xml version="1.0" encoding="UTF-8" standalone="yes"?>
<Relationships xmlns="http://schemas.openxmlformats.org/package/2006/relationships"><Relationship Id="rId3" Type="http://schemas.openxmlformats.org/officeDocument/2006/relationships/tags" Target="../tags/tag85.xml"/><Relationship Id="rId7" Type="http://schemas.openxmlformats.org/officeDocument/2006/relationships/image" Target="../media/image2.png"/><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slideLayout" Target="../slideLayouts/slideLayout2.xml"/><Relationship Id="rId5" Type="http://schemas.openxmlformats.org/officeDocument/2006/relationships/tags" Target="../tags/tag87.xml"/><Relationship Id="rId4" Type="http://schemas.openxmlformats.org/officeDocument/2006/relationships/tags" Target="../tags/tag86.xml"/></Relationships>
</file>

<file path=ppt/slides/_rels/slide18.xml.rels><?xml version="1.0" encoding="UTF-8" standalone="yes"?>
<Relationships xmlns="http://schemas.openxmlformats.org/package/2006/relationships"><Relationship Id="rId3" Type="http://schemas.openxmlformats.org/officeDocument/2006/relationships/tags" Target="../tags/tag90.xml"/><Relationship Id="rId7" Type="http://schemas.openxmlformats.org/officeDocument/2006/relationships/image" Target="../media/image2.png"/><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slideLayout" Target="../slideLayouts/slideLayout2.xml"/><Relationship Id="rId5" Type="http://schemas.openxmlformats.org/officeDocument/2006/relationships/tags" Target="../tags/tag92.xml"/><Relationship Id="rId4" Type="http://schemas.openxmlformats.org/officeDocument/2006/relationships/tags" Target="../tags/tag91.xml"/></Relationships>
</file>

<file path=ppt/slides/_rels/slide19.xml.rels><?xml version="1.0" encoding="UTF-8" standalone="yes"?>
<Relationships xmlns="http://schemas.openxmlformats.org/package/2006/relationships"><Relationship Id="rId3" Type="http://schemas.openxmlformats.org/officeDocument/2006/relationships/tags" Target="../tags/tag95.xml"/><Relationship Id="rId7" Type="http://schemas.openxmlformats.org/officeDocument/2006/relationships/image" Target="../media/image2.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slideLayout" Target="../slideLayouts/slideLayout2.xml"/><Relationship Id="rId5" Type="http://schemas.openxmlformats.org/officeDocument/2006/relationships/tags" Target="../tags/tag97.xml"/><Relationship Id="rId4" Type="http://schemas.openxmlformats.org/officeDocument/2006/relationships/tags" Target="../tags/tag96.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100.xml"/><Relationship Id="rId7" Type="http://schemas.openxmlformats.org/officeDocument/2006/relationships/image" Target="../media/image2.png"/><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slideLayout" Target="../slideLayouts/slideLayout2.xml"/><Relationship Id="rId5" Type="http://schemas.openxmlformats.org/officeDocument/2006/relationships/tags" Target="../tags/tag102.xml"/><Relationship Id="rId4" Type="http://schemas.openxmlformats.org/officeDocument/2006/relationships/tags" Target="../tags/tag101.xml"/></Relationships>
</file>

<file path=ppt/slides/_rels/slide21.xml.rels><?xml version="1.0" encoding="UTF-8" standalone="yes"?>
<Relationships xmlns="http://schemas.openxmlformats.org/package/2006/relationships"><Relationship Id="rId3" Type="http://schemas.openxmlformats.org/officeDocument/2006/relationships/tags" Target="../tags/tag105.xml"/><Relationship Id="rId7" Type="http://schemas.openxmlformats.org/officeDocument/2006/relationships/image" Target="../media/image2.png"/><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slideLayout" Target="../slideLayouts/slideLayout2.xml"/><Relationship Id="rId5" Type="http://schemas.openxmlformats.org/officeDocument/2006/relationships/tags" Target="../tags/tag107.xml"/><Relationship Id="rId4" Type="http://schemas.openxmlformats.org/officeDocument/2006/relationships/tags" Target="../tags/tag106.xml"/></Relationships>
</file>

<file path=ppt/slides/_rels/slide22.xml.rels><?xml version="1.0" encoding="UTF-8" standalone="yes"?>
<Relationships xmlns="http://schemas.openxmlformats.org/package/2006/relationships"><Relationship Id="rId8" Type="http://schemas.openxmlformats.org/officeDocument/2006/relationships/tags" Target="../tags/tag115.xml"/><Relationship Id="rId13" Type="http://schemas.openxmlformats.org/officeDocument/2006/relationships/chart" Target="../charts/chart3.xml"/><Relationship Id="rId3" Type="http://schemas.openxmlformats.org/officeDocument/2006/relationships/tags" Target="../tags/tag110.xml"/><Relationship Id="rId7" Type="http://schemas.openxmlformats.org/officeDocument/2006/relationships/tags" Target="../tags/tag114.xml"/><Relationship Id="rId12" Type="http://schemas.openxmlformats.org/officeDocument/2006/relationships/slideLayout" Target="../slideLayouts/slideLayout4.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tags" Target="../tags/tag113.xml"/><Relationship Id="rId11" Type="http://schemas.openxmlformats.org/officeDocument/2006/relationships/tags" Target="../tags/tag118.xml"/><Relationship Id="rId5" Type="http://schemas.openxmlformats.org/officeDocument/2006/relationships/tags" Target="../tags/tag112.xml"/><Relationship Id="rId10" Type="http://schemas.openxmlformats.org/officeDocument/2006/relationships/tags" Target="../tags/tag117.xml"/><Relationship Id="rId4" Type="http://schemas.openxmlformats.org/officeDocument/2006/relationships/tags" Target="../tags/tag111.xml"/><Relationship Id="rId9" Type="http://schemas.openxmlformats.org/officeDocument/2006/relationships/tags" Target="../tags/tag116.xml"/><Relationship Id="rId14" Type="http://schemas.openxmlformats.org/officeDocument/2006/relationships/image" Target="../media/image2.png"/></Relationships>
</file>

<file path=ppt/slides/_rels/slide23.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tags" Target="../tags/tag121.xml"/><Relationship Id="rId7" Type="http://schemas.openxmlformats.org/officeDocument/2006/relationships/slideLayout" Target="../slideLayouts/slideLayout4.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 Id="rId9"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tags" Target="../tags/tag127.xml"/><Relationship Id="rId7" Type="http://schemas.openxmlformats.org/officeDocument/2006/relationships/image" Target="../media/image2.png"/><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slideLayout" Target="../slideLayouts/slideLayout2.xml"/><Relationship Id="rId5" Type="http://schemas.openxmlformats.org/officeDocument/2006/relationships/tags" Target="../tags/tag129.xml"/><Relationship Id="rId4" Type="http://schemas.openxmlformats.org/officeDocument/2006/relationships/tags" Target="../tags/tag128.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2.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2.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Layout" Target="../slideLayouts/slideLayout2.xml"/><Relationship Id="rId5" Type="http://schemas.openxmlformats.org/officeDocument/2006/relationships/tags" Target="../tags/tag17.xml"/><Relationship Id="rId4" Type="http://schemas.openxmlformats.org/officeDocument/2006/relationships/tags" Target="../tags/tag16.xml"/></Relationships>
</file>

<file path=ppt/slides/_rels/slide5.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2.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Layout" Target="../slideLayouts/slideLayout2.xml"/><Relationship Id="rId5" Type="http://schemas.openxmlformats.org/officeDocument/2006/relationships/tags" Target="../tags/tag22.xml"/><Relationship Id="rId4" Type="http://schemas.openxmlformats.org/officeDocument/2006/relationships/tags" Target="../tags/tag21.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5.xml"/><Relationship Id="rId7" Type="http://schemas.openxmlformats.org/officeDocument/2006/relationships/tags" Target="../tags/tag2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10" Type="http://schemas.openxmlformats.org/officeDocument/2006/relationships/chart" Target="../charts/chart1.xml"/><Relationship Id="rId4" Type="http://schemas.openxmlformats.org/officeDocument/2006/relationships/tags" Target="../tags/tag26.xml"/><Relationship Id="rId9"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2.xml"/><Relationship Id="rId7"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9"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image" Target="../media/image2.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5" Type="http://schemas.openxmlformats.org/officeDocument/2006/relationships/tags" Target="../tags/tag40.xml"/><Relationship Id="rId4" Type="http://schemas.openxmlformats.org/officeDocument/2006/relationships/tags" Target="../tags/tag39.xml"/></Relationships>
</file>

<file path=ppt/slides/_rels/slide9.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2.pn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Layout" Target="../slideLayouts/slideLayout2.xml"/><Relationship Id="rId5" Type="http://schemas.openxmlformats.org/officeDocument/2006/relationships/tags" Target="../tags/tag45.xml"/><Relationship Id="rId4" Type="http://schemas.openxmlformats.org/officeDocument/2006/relationships/tags" Target="../tags/tag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custDataLst>
              <p:tags r:id="rId1"/>
            </p:custDataLst>
          </p:nvPr>
        </p:nvSpPr>
        <p:spPr>
          <a:xfrm>
            <a:off x="0" y="914401"/>
            <a:ext cx="8458200" cy="1143000"/>
          </a:xfrm>
        </p:spPr>
        <p:txBody>
          <a:bodyPr>
            <a:noAutofit/>
          </a:bodyPr>
          <a:lstStyle/>
          <a:p>
            <a:pPr marL="18288" indent="0" algn="ctr">
              <a:buNone/>
            </a:pPr>
            <a:r>
              <a:rPr lang="en-US" sz="3200" b="1" dirty="0" smtClean="0">
                <a:solidFill>
                  <a:schemeClr val="accent1"/>
                </a:solidFill>
                <a:latin typeface="+mj-lt"/>
              </a:rPr>
              <a:t>Diversify Your Recruitment Opportunities:</a:t>
            </a:r>
          </a:p>
          <a:p>
            <a:pPr marL="18288" indent="0" algn="ctr">
              <a:buNone/>
            </a:pPr>
            <a:r>
              <a:rPr lang="en-US" dirty="0" smtClean="0">
                <a:solidFill>
                  <a:schemeClr val="tx2"/>
                </a:solidFill>
                <a:latin typeface="+mj-lt"/>
              </a:rPr>
              <a:t>Chicago Area Regional Representatives (CARR)</a:t>
            </a:r>
            <a:endParaRPr lang="en-US" dirty="0">
              <a:solidFill>
                <a:schemeClr val="tx2"/>
              </a:solidFill>
              <a:latin typeface="+mj-lt"/>
            </a:endParaRPr>
          </a:p>
        </p:txBody>
      </p:sp>
      <p:pic>
        <p:nvPicPr>
          <p:cNvPr id="8" name="Picture 7"/>
          <p:cNvPicPr>
            <a:picLocks noChangeAspect="1"/>
          </p:cNvPicPr>
          <p:nvPr>
            <p:custDataLst>
              <p:tags r:id="rId2"/>
            </p:custDataLst>
          </p:nvPr>
        </p:nvPicPr>
        <p:blipFill>
          <a:blip r:embed="rId5">
            <a:extLst>
              <a:ext uri="{28A0092B-C50C-407E-A947-70E740481C1C}">
                <a14:useLocalDpi xmlns:a14="http://schemas.microsoft.com/office/drawing/2010/main" val="0"/>
              </a:ext>
            </a:extLst>
          </a:blip>
          <a:stretch>
            <a:fillRect/>
          </a:stretch>
        </p:blipFill>
        <p:spPr>
          <a:xfrm>
            <a:off x="2362200" y="2209800"/>
            <a:ext cx="3581400" cy="3581400"/>
          </a:xfrm>
          <a:prstGeom prst="rect">
            <a:avLst/>
          </a:prstGeom>
        </p:spPr>
      </p:pic>
      <p:sp>
        <p:nvSpPr>
          <p:cNvPr id="10" name="Content Placeholder 1"/>
          <p:cNvSpPr txBox="1">
            <a:spLocks/>
          </p:cNvSpPr>
          <p:nvPr>
            <p:custDataLst>
              <p:tags r:id="rId3"/>
            </p:custDataLst>
          </p:nvPr>
        </p:nvSpPr>
        <p:spPr>
          <a:xfrm>
            <a:off x="0" y="6096000"/>
            <a:ext cx="8458200" cy="5715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8288" indent="0" algn="ctr">
              <a:buFont typeface="Arial" pitchFamily="34" charset="0"/>
              <a:buNone/>
            </a:pPr>
            <a:r>
              <a:rPr lang="en-US" sz="3200" b="1" dirty="0">
                <a:solidFill>
                  <a:schemeClr val="accent1"/>
                </a:solidFill>
                <a:latin typeface="+mj-lt"/>
              </a:rPr>
              <a:t>c</a:t>
            </a:r>
            <a:r>
              <a:rPr lang="en-US" sz="3200" b="1" dirty="0" smtClean="0">
                <a:solidFill>
                  <a:schemeClr val="accent1"/>
                </a:solidFill>
                <a:latin typeface="+mj-lt"/>
              </a:rPr>
              <a:t>arrnet.org</a:t>
            </a:r>
          </a:p>
        </p:txBody>
      </p:sp>
    </p:spTree>
    <p:extLst>
      <p:ext uri="{BB962C8B-B14F-4D97-AF65-F5344CB8AC3E}">
        <p14:creationId xmlns:p14="http://schemas.microsoft.com/office/powerpoint/2010/main" val="986892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High School Visits</a:t>
            </a:r>
            <a:endParaRPr lang="en-US" sz="3600" b="1" dirty="0">
              <a:solidFill>
                <a:schemeClr val="tx1"/>
              </a:solidFill>
            </a:endParaRPr>
          </a:p>
        </p:txBody>
      </p:sp>
      <p:sp>
        <p:nvSpPr>
          <p:cNvPr id="2" name="Content Placeholder 1"/>
          <p:cNvSpPr>
            <a:spLocks noGrp="1"/>
          </p:cNvSpPr>
          <p:nvPr>
            <p:ph sz="half" idx="1"/>
            <p:custDataLst>
              <p:tags r:id="rId2"/>
            </p:custDataLst>
          </p:nvPr>
        </p:nvSpPr>
        <p:spPr>
          <a:xfrm>
            <a:off x="1066800" y="1447800"/>
            <a:ext cx="3273552" cy="3505200"/>
          </a:xfrm>
        </p:spPr>
        <p:txBody>
          <a:bodyPr>
            <a:normAutofit fontScale="85000" lnSpcReduction="20000"/>
          </a:bodyPr>
          <a:lstStyle/>
          <a:p>
            <a:pPr marL="18288" indent="0">
              <a:buNone/>
            </a:pPr>
            <a:r>
              <a:rPr lang="en-US" u="sng" dirty="0" smtClean="0">
                <a:solidFill>
                  <a:schemeClr val="tx2"/>
                </a:solidFill>
              </a:rPr>
              <a:t>CHICAGO</a:t>
            </a:r>
          </a:p>
          <a:p>
            <a:pPr marL="18288" indent="0">
              <a:buNone/>
            </a:pPr>
            <a:r>
              <a:rPr lang="en-US" dirty="0" smtClean="0">
                <a:solidFill>
                  <a:schemeClr val="tx2"/>
                </a:solidFill>
              </a:rPr>
              <a:t>1-20		0%</a:t>
            </a:r>
          </a:p>
          <a:p>
            <a:pPr marL="18288" indent="0">
              <a:buNone/>
            </a:pPr>
            <a:r>
              <a:rPr lang="en-US" dirty="0" smtClean="0">
                <a:solidFill>
                  <a:schemeClr val="tx2"/>
                </a:solidFill>
              </a:rPr>
              <a:t>21-40		10%</a:t>
            </a:r>
          </a:p>
          <a:p>
            <a:pPr marL="18288" indent="0">
              <a:buNone/>
            </a:pPr>
            <a:r>
              <a:rPr lang="en-US" dirty="0" smtClean="0">
                <a:solidFill>
                  <a:schemeClr val="tx2"/>
                </a:solidFill>
              </a:rPr>
              <a:t>41-60		11.7%	</a:t>
            </a:r>
          </a:p>
          <a:p>
            <a:pPr marL="18288" indent="0">
              <a:buNone/>
            </a:pPr>
            <a:r>
              <a:rPr lang="en-US" dirty="0" smtClean="0">
                <a:solidFill>
                  <a:schemeClr val="tx2"/>
                </a:solidFill>
              </a:rPr>
              <a:t>61-80		8.3%</a:t>
            </a:r>
          </a:p>
          <a:p>
            <a:pPr marL="18288" indent="0">
              <a:buNone/>
            </a:pPr>
            <a:r>
              <a:rPr lang="en-US" dirty="0" smtClean="0">
                <a:solidFill>
                  <a:schemeClr val="tx2"/>
                </a:solidFill>
              </a:rPr>
              <a:t>81-100	 	20%</a:t>
            </a:r>
          </a:p>
          <a:p>
            <a:pPr marL="18288" indent="0">
              <a:buNone/>
            </a:pPr>
            <a:r>
              <a:rPr lang="en-US" dirty="0" smtClean="0">
                <a:solidFill>
                  <a:schemeClr val="tx2"/>
                </a:solidFill>
              </a:rPr>
              <a:t>101-150 	38.3%</a:t>
            </a:r>
          </a:p>
          <a:p>
            <a:pPr marL="18288" indent="0">
              <a:buNone/>
            </a:pPr>
            <a:r>
              <a:rPr lang="en-US" dirty="0" smtClean="0">
                <a:solidFill>
                  <a:schemeClr val="tx2"/>
                </a:solidFill>
              </a:rPr>
              <a:t>151- 200	</a:t>
            </a:r>
            <a:r>
              <a:rPr lang="en-US" dirty="0">
                <a:solidFill>
                  <a:schemeClr val="tx2"/>
                </a:solidFill>
              </a:rPr>
              <a:t>8</a:t>
            </a:r>
            <a:r>
              <a:rPr lang="en-US" dirty="0" smtClean="0">
                <a:solidFill>
                  <a:schemeClr val="tx2"/>
                </a:solidFill>
              </a:rPr>
              <a:t>.3%</a:t>
            </a:r>
          </a:p>
          <a:p>
            <a:pPr marL="18288" indent="0">
              <a:buNone/>
            </a:pPr>
            <a:r>
              <a:rPr lang="en-US" dirty="0" smtClean="0">
                <a:solidFill>
                  <a:schemeClr val="tx2"/>
                </a:solidFill>
              </a:rPr>
              <a:t>200+ 		3.3%</a:t>
            </a:r>
          </a:p>
          <a:p>
            <a:pPr marL="18288" indent="0">
              <a:buNone/>
            </a:pPr>
            <a:endParaRPr lang="en-US" dirty="0" smtClean="0">
              <a:solidFill>
                <a:schemeClr val="tx2"/>
              </a:solidFill>
            </a:endParaRPr>
          </a:p>
        </p:txBody>
      </p:sp>
      <p:sp>
        <p:nvSpPr>
          <p:cNvPr id="7" name="Content Placeholder 6"/>
          <p:cNvSpPr>
            <a:spLocks noGrp="1"/>
          </p:cNvSpPr>
          <p:nvPr>
            <p:ph sz="half" idx="2"/>
            <p:custDataLst>
              <p:tags r:id="rId3"/>
            </p:custDataLst>
          </p:nvPr>
        </p:nvSpPr>
        <p:spPr>
          <a:xfrm>
            <a:off x="4648200" y="1447800"/>
            <a:ext cx="3502152" cy="3505200"/>
          </a:xfrm>
        </p:spPr>
        <p:txBody>
          <a:bodyPr>
            <a:normAutofit fontScale="85000" lnSpcReduction="20000"/>
          </a:bodyPr>
          <a:lstStyle/>
          <a:p>
            <a:pPr marL="18288" indent="0">
              <a:buNone/>
            </a:pPr>
            <a:r>
              <a:rPr lang="en-US" u="sng" dirty="0">
                <a:solidFill>
                  <a:schemeClr val="tx2"/>
                </a:solidFill>
              </a:rPr>
              <a:t>OTHER </a:t>
            </a:r>
            <a:r>
              <a:rPr lang="en-US" u="sng" dirty="0" smtClean="0">
                <a:solidFill>
                  <a:schemeClr val="tx2"/>
                </a:solidFill>
              </a:rPr>
              <a:t> </a:t>
            </a:r>
            <a:r>
              <a:rPr lang="en-US" u="sng" dirty="0">
                <a:solidFill>
                  <a:schemeClr val="tx2"/>
                </a:solidFill>
              </a:rPr>
              <a:t>GROUPS</a:t>
            </a:r>
          </a:p>
          <a:p>
            <a:pPr marL="18288" indent="0">
              <a:buNone/>
            </a:pPr>
            <a:r>
              <a:rPr lang="en-US" dirty="0" smtClean="0">
                <a:solidFill>
                  <a:schemeClr val="tx2"/>
                </a:solidFill>
              </a:rPr>
              <a:t>1-20		5.4%</a:t>
            </a:r>
          </a:p>
          <a:p>
            <a:pPr marL="18288" indent="0">
              <a:buNone/>
            </a:pPr>
            <a:r>
              <a:rPr lang="en-US" dirty="0" smtClean="0">
                <a:solidFill>
                  <a:schemeClr val="tx2"/>
                </a:solidFill>
              </a:rPr>
              <a:t>21-40 </a:t>
            </a:r>
            <a:r>
              <a:rPr lang="en-US" dirty="0">
                <a:solidFill>
                  <a:schemeClr val="tx2"/>
                </a:solidFill>
              </a:rPr>
              <a:t>		</a:t>
            </a:r>
            <a:r>
              <a:rPr lang="en-US" dirty="0" smtClean="0">
                <a:solidFill>
                  <a:schemeClr val="tx2"/>
                </a:solidFill>
              </a:rPr>
              <a:t>13.5%</a:t>
            </a:r>
            <a:endParaRPr lang="en-US" dirty="0">
              <a:solidFill>
                <a:schemeClr val="tx2"/>
              </a:solidFill>
            </a:endParaRPr>
          </a:p>
          <a:p>
            <a:pPr marL="18288" indent="0">
              <a:buNone/>
            </a:pPr>
            <a:r>
              <a:rPr lang="en-US" dirty="0">
                <a:solidFill>
                  <a:schemeClr val="tx2"/>
                </a:solidFill>
              </a:rPr>
              <a:t>41-60 		</a:t>
            </a:r>
            <a:r>
              <a:rPr lang="en-US" dirty="0" smtClean="0">
                <a:solidFill>
                  <a:schemeClr val="tx2"/>
                </a:solidFill>
              </a:rPr>
              <a:t>10.8%</a:t>
            </a:r>
            <a:endParaRPr lang="en-US" dirty="0">
              <a:solidFill>
                <a:schemeClr val="tx2"/>
              </a:solidFill>
            </a:endParaRPr>
          </a:p>
          <a:p>
            <a:pPr marL="18288" indent="0">
              <a:buNone/>
            </a:pPr>
            <a:r>
              <a:rPr lang="en-US" dirty="0">
                <a:solidFill>
                  <a:schemeClr val="tx2"/>
                </a:solidFill>
              </a:rPr>
              <a:t>61-80		</a:t>
            </a:r>
            <a:r>
              <a:rPr lang="en-US" dirty="0" smtClean="0">
                <a:solidFill>
                  <a:schemeClr val="tx2"/>
                </a:solidFill>
              </a:rPr>
              <a:t>2.7%</a:t>
            </a:r>
            <a:endParaRPr lang="en-US" dirty="0">
              <a:solidFill>
                <a:schemeClr val="tx2"/>
              </a:solidFill>
            </a:endParaRPr>
          </a:p>
          <a:p>
            <a:pPr marL="18288" indent="0">
              <a:buNone/>
            </a:pPr>
            <a:r>
              <a:rPr lang="en-US" dirty="0" smtClean="0">
                <a:solidFill>
                  <a:schemeClr val="tx2"/>
                </a:solidFill>
              </a:rPr>
              <a:t>81-100</a:t>
            </a:r>
            <a:r>
              <a:rPr lang="en-US" dirty="0">
                <a:solidFill>
                  <a:schemeClr val="tx2"/>
                </a:solidFill>
              </a:rPr>
              <a:t>	</a:t>
            </a:r>
            <a:r>
              <a:rPr lang="en-US" dirty="0" smtClean="0">
                <a:solidFill>
                  <a:schemeClr val="tx2"/>
                </a:solidFill>
              </a:rPr>
              <a:t>	8.1%</a:t>
            </a:r>
            <a:endParaRPr lang="en-US" dirty="0">
              <a:solidFill>
                <a:schemeClr val="tx2"/>
              </a:solidFill>
            </a:endParaRPr>
          </a:p>
          <a:p>
            <a:pPr marL="18288" indent="0">
              <a:buNone/>
            </a:pPr>
            <a:r>
              <a:rPr lang="en-US" dirty="0">
                <a:solidFill>
                  <a:schemeClr val="tx2"/>
                </a:solidFill>
              </a:rPr>
              <a:t>101-150 	</a:t>
            </a:r>
            <a:r>
              <a:rPr lang="en-US" dirty="0" smtClean="0">
                <a:solidFill>
                  <a:schemeClr val="tx2"/>
                </a:solidFill>
              </a:rPr>
              <a:t>29.7%</a:t>
            </a:r>
            <a:endParaRPr lang="en-US" dirty="0">
              <a:solidFill>
                <a:schemeClr val="tx2"/>
              </a:solidFill>
            </a:endParaRPr>
          </a:p>
          <a:p>
            <a:pPr marL="18288" indent="0">
              <a:buNone/>
            </a:pPr>
            <a:r>
              <a:rPr lang="en-US" dirty="0" smtClean="0">
                <a:solidFill>
                  <a:schemeClr val="tx2"/>
                </a:solidFill>
              </a:rPr>
              <a:t>151-200</a:t>
            </a:r>
            <a:r>
              <a:rPr lang="en-US" dirty="0">
                <a:solidFill>
                  <a:schemeClr val="tx2"/>
                </a:solidFill>
              </a:rPr>
              <a:t>	</a:t>
            </a:r>
            <a:r>
              <a:rPr lang="en-US" dirty="0" smtClean="0">
                <a:solidFill>
                  <a:schemeClr val="tx2"/>
                </a:solidFill>
              </a:rPr>
              <a:t>21.6%</a:t>
            </a:r>
          </a:p>
          <a:p>
            <a:pPr marL="18288" indent="0">
              <a:buNone/>
            </a:pPr>
            <a:r>
              <a:rPr lang="en-US" dirty="0" smtClean="0">
                <a:solidFill>
                  <a:schemeClr val="tx2"/>
                </a:solidFill>
              </a:rPr>
              <a:t>200+		8.1%</a:t>
            </a:r>
            <a:endParaRPr lang="en-US" dirty="0">
              <a:solidFill>
                <a:schemeClr val="tx2"/>
              </a:solidFill>
            </a:endParaRPr>
          </a:p>
        </p:txBody>
      </p:sp>
      <p:sp>
        <p:nvSpPr>
          <p:cNvPr id="5" name="Slide Number Placeholder 4"/>
          <p:cNvSpPr>
            <a:spLocks noGrp="1"/>
          </p:cNvSpPr>
          <p:nvPr>
            <p:ph type="sldNum" sz="quarter" idx="12"/>
            <p:custDataLst>
              <p:tags r:id="rId4"/>
            </p:custDataLst>
          </p:nvPr>
        </p:nvSpPr>
        <p:spPr/>
        <p:txBody>
          <a:bodyPr/>
          <a:lstStyle/>
          <a:p>
            <a:fld id="{1789C0F2-17E0-497A-9BBE-0C73201AAFE3}" type="slidenum">
              <a:rPr lang="en-US" smtClean="0"/>
              <a:pPr/>
              <a:t>10</a:t>
            </a:fld>
            <a:endParaRPr lang="en-US" dirty="0"/>
          </a:p>
        </p:txBody>
      </p:sp>
      <p:sp>
        <p:nvSpPr>
          <p:cNvPr id="9" name="Date Placeholder 3"/>
          <p:cNvSpPr txBox="1">
            <a:spLocks/>
          </p:cNvSpPr>
          <p:nvPr>
            <p:custDataLst>
              <p:tags r:id="rId5"/>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10" name="Picture 9"/>
          <p:cNvPicPr>
            <a:picLocks noChangeAspect="1"/>
          </p:cNvPicPr>
          <p:nvPr>
            <p:custDataLst>
              <p:tags r:id="rId6"/>
            </p:custDataLst>
          </p:nvPr>
        </p:nvPicPr>
        <p:blipFill>
          <a:blip r:embed="rId8"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516442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College Night Programs</a:t>
            </a:r>
            <a:endParaRPr lang="en-US" sz="3600" b="1" dirty="0">
              <a:solidFill>
                <a:schemeClr val="tx1"/>
              </a:solidFill>
            </a:endParaRPr>
          </a:p>
        </p:txBody>
      </p:sp>
      <p:sp>
        <p:nvSpPr>
          <p:cNvPr id="2" name="Content Placeholder 1"/>
          <p:cNvSpPr>
            <a:spLocks noGrp="1"/>
          </p:cNvSpPr>
          <p:nvPr>
            <p:ph sz="half" idx="1"/>
            <p:custDataLst>
              <p:tags r:id="rId2"/>
            </p:custDataLst>
          </p:nvPr>
        </p:nvSpPr>
        <p:spPr/>
        <p:txBody>
          <a:bodyPr>
            <a:normAutofit fontScale="92500"/>
          </a:bodyPr>
          <a:lstStyle/>
          <a:p>
            <a:pPr marL="18288" indent="0">
              <a:buNone/>
            </a:pPr>
            <a:r>
              <a:rPr lang="en-US" u="sng" dirty="0" smtClean="0">
                <a:solidFill>
                  <a:schemeClr val="tx2"/>
                </a:solidFill>
              </a:rPr>
              <a:t>CHICAGO</a:t>
            </a:r>
          </a:p>
          <a:p>
            <a:pPr marL="18288" indent="0">
              <a:buNone/>
            </a:pPr>
            <a:r>
              <a:rPr lang="en-US" dirty="0" smtClean="0">
                <a:solidFill>
                  <a:schemeClr val="tx2"/>
                </a:solidFill>
              </a:rPr>
              <a:t>1-20		5%</a:t>
            </a:r>
          </a:p>
          <a:p>
            <a:pPr marL="18288" indent="0">
              <a:buNone/>
            </a:pPr>
            <a:r>
              <a:rPr lang="en-US" dirty="0" smtClean="0">
                <a:solidFill>
                  <a:schemeClr val="tx2"/>
                </a:solidFill>
              </a:rPr>
              <a:t>21-40		33.3%</a:t>
            </a:r>
          </a:p>
          <a:p>
            <a:pPr marL="18288" indent="0">
              <a:buNone/>
            </a:pPr>
            <a:r>
              <a:rPr lang="en-US" dirty="0" smtClean="0">
                <a:solidFill>
                  <a:schemeClr val="tx2"/>
                </a:solidFill>
              </a:rPr>
              <a:t>41-60		46.7%</a:t>
            </a:r>
          </a:p>
          <a:p>
            <a:pPr marL="18288" indent="0">
              <a:buNone/>
            </a:pPr>
            <a:r>
              <a:rPr lang="en-US" dirty="0" smtClean="0">
                <a:solidFill>
                  <a:schemeClr val="tx2"/>
                </a:solidFill>
              </a:rPr>
              <a:t>61-80		1.7%</a:t>
            </a:r>
          </a:p>
          <a:p>
            <a:pPr marL="18288" indent="0">
              <a:buNone/>
            </a:pPr>
            <a:r>
              <a:rPr lang="en-US" dirty="0" smtClean="0">
                <a:solidFill>
                  <a:schemeClr val="tx2"/>
                </a:solidFill>
              </a:rPr>
              <a:t>81-100	10%</a:t>
            </a:r>
          </a:p>
          <a:p>
            <a:pPr marL="18288" indent="0">
              <a:buNone/>
            </a:pPr>
            <a:r>
              <a:rPr lang="en-US" dirty="0" smtClean="0">
                <a:solidFill>
                  <a:schemeClr val="tx2"/>
                </a:solidFill>
              </a:rPr>
              <a:t>101-150	3.3%</a:t>
            </a:r>
          </a:p>
          <a:p>
            <a:pPr marL="18288" indent="0">
              <a:buNone/>
            </a:pPr>
            <a:r>
              <a:rPr lang="en-US" dirty="0" smtClean="0">
                <a:solidFill>
                  <a:schemeClr val="tx2"/>
                </a:solidFill>
              </a:rPr>
              <a:t>151-200	0%</a:t>
            </a:r>
          </a:p>
        </p:txBody>
      </p:sp>
      <p:sp>
        <p:nvSpPr>
          <p:cNvPr id="8" name="Content Placeholder 7"/>
          <p:cNvSpPr>
            <a:spLocks noGrp="1"/>
          </p:cNvSpPr>
          <p:nvPr>
            <p:ph sz="half" idx="2"/>
            <p:custDataLst>
              <p:tags r:id="rId3"/>
            </p:custDataLst>
          </p:nvPr>
        </p:nvSpPr>
        <p:spPr>
          <a:xfrm>
            <a:off x="5029200" y="1524000"/>
            <a:ext cx="3273552" cy="4191000"/>
          </a:xfrm>
        </p:spPr>
        <p:txBody>
          <a:bodyPr>
            <a:normAutofit fontScale="92500"/>
          </a:bodyPr>
          <a:lstStyle/>
          <a:p>
            <a:pPr marL="18288" indent="0">
              <a:buNone/>
            </a:pPr>
            <a:r>
              <a:rPr lang="en-US" u="sng" dirty="0">
                <a:solidFill>
                  <a:schemeClr val="tx2"/>
                </a:solidFill>
              </a:rPr>
              <a:t>OTHER </a:t>
            </a:r>
            <a:r>
              <a:rPr lang="en-US" u="sng" dirty="0" smtClean="0">
                <a:solidFill>
                  <a:schemeClr val="tx2"/>
                </a:solidFill>
              </a:rPr>
              <a:t>GROUPS</a:t>
            </a:r>
            <a:endParaRPr lang="en-US" u="sng" dirty="0">
              <a:solidFill>
                <a:schemeClr val="tx2"/>
              </a:solidFill>
            </a:endParaRPr>
          </a:p>
          <a:p>
            <a:pPr marL="18288" indent="0">
              <a:buNone/>
            </a:pPr>
            <a:r>
              <a:rPr lang="en-US" dirty="0">
                <a:solidFill>
                  <a:schemeClr val="tx2"/>
                </a:solidFill>
              </a:rPr>
              <a:t>1-20		</a:t>
            </a:r>
            <a:r>
              <a:rPr lang="en-US" dirty="0" smtClean="0">
                <a:solidFill>
                  <a:schemeClr val="tx2"/>
                </a:solidFill>
              </a:rPr>
              <a:t>18.9%</a:t>
            </a:r>
            <a:endParaRPr lang="en-US" dirty="0">
              <a:solidFill>
                <a:schemeClr val="tx2"/>
              </a:solidFill>
            </a:endParaRPr>
          </a:p>
          <a:p>
            <a:pPr marL="18288" indent="0">
              <a:buNone/>
            </a:pPr>
            <a:r>
              <a:rPr lang="en-US" dirty="0">
                <a:solidFill>
                  <a:schemeClr val="tx2"/>
                </a:solidFill>
              </a:rPr>
              <a:t>21-40 		</a:t>
            </a:r>
            <a:r>
              <a:rPr lang="en-US" dirty="0" smtClean="0">
                <a:solidFill>
                  <a:schemeClr val="tx2"/>
                </a:solidFill>
              </a:rPr>
              <a:t>10.8%</a:t>
            </a:r>
            <a:endParaRPr lang="en-US" dirty="0">
              <a:solidFill>
                <a:schemeClr val="tx2"/>
              </a:solidFill>
            </a:endParaRPr>
          </a:p>
          <a:p>
            <a:pPr marL="18288" indent="0">
              <a:buNone/>
            </a:pPr>
            <a:r>
              <a:rPr lang="en-US" dirty="0">
                <a:solidFill>
                  <a:schemeClr val="tx2"/>
                </a:solidFill>
              </a:rPr>
              <a:t>41-60		</a:t>
            </a:r>
            <a:r>
              <a:rPr lang="en-US" dirty="0" smtClean="0">
                <a:solidFill>
                  <a:schemeClr val="tx2"/>
                </a:solidFill>
              </a:rPr>
              <a:t>32.4%</a:t>
            </a:r>
            <a:endParaRPr lang="en-US" dirty="0">
              <a:solidFill>
                <a:schemeClr val="tx2"/>
              </a:solidFill>
            </a:endParaRPr>
          </a:p>
          <a:p>
            <a:pPr marL="18288" indent="0">
              <a:buNone/>
            </a:pPr>
            <a:r>
              <a:rPr lang="en-US" dirty="0">
                <a:solidFill>
                  <a:schemeClr val="tx2"/>
                </a:solidFill>
              </a:rPr>
              <a:t>61-80 		</a:t>
            </a:r>
            <a:r>
              <a:rPr lang="en-US" dirty="0" smtClean="0">
                <a:solidFill>
                  <a:schemeClr val="tx2"/>
                </a:solidFill>
              </a:rPr>
              <a:t>13.5%</a:t>
            </a:r>
            <a:endParaRPr lang="en-US" dirty="0">
              <a:solidFill>
                <a:schemeClr val="tx2"/>
              </a:solidFill>
            </a:endParaRPr>
          </a:p>
          <a:p>
            <a:pPr marL="18288" indent="0">
              <a:buNone/>
            </a:pPr>
            <a:r>
              <a:rPr lang="en-US" dirty="0">
                <a:solidFill>
                  <a:schemeClr val="tx2"/>
                </a:solidFill>
              </a:rPr>
              <a:t>81-100 	</a:t>
            </a:r>
            <a:r>
              <a:rPr lang="en-US" dirty="0" smtClean="0">
                <a:solidFill>
                  <a:schemeClr val="tx2"/>
                </a:solidFill>
              </a:rPr>
              <a:t>5.4%</a:t>
            </a:r>
          </a:p>
          <a:p>
            <a:pPr marL="18288" indent="0">
              <a:buNone/>
            </a:pPr>
            <a:r>
              <a:rPr lang="en-US" dirty="0" smtClean="0">
                <a:solidFill>
                  <a:schemeClr val="tx2"/>
                </a:solidFill>
              </a:rPr>
              <a:t>101-150	16.2%</a:t>
            </a:r>
          </a:p>
          <a:p>
            <a:pPr marL="18288" indent="0">
              <a:buNone/>
            </a:pPr>
            <a:r>
              <a:rPr lang="en-US" dirty="0" smtClean="0">
                <a:solidFill>
                  <a:schemeClr val="tx2"/>
                </a:solidFill>
              </a:rPr>
              <a:t>151-200	2.7%</a:t>
            </a:r>
            <a:endParaRPr lang="en-US" dirty="0">
              <a:solidFill>
                <a:schemeClr val="tx2"/>
              </a:solidFill>
            </a:endParaRPr>
          </a:p>
        </p:txBody>
      </p:sp>
      <p:sp>
        <p:nvSpPr>
          <p:cNvPr id="5" name="Slide Number Placeholder 4"/>
          <p:cNvSpPr>
            <a:spLocks noGrp="1"/>
          </p:cNvSpPr>
          <p:nvPr>
            <p:ph type="sldNum" sz="quarter" idx="12"/>
            <p:custDataLst>
              <p:tags r:id="rId4"/>
            </p:custDataLst>
          </p:nvPr>
        </p:nvSpPr>
        <p:spPr/>
        <p:txBody>
          <a:bodyPr/>
          <a:lstStyle/>
          <a:p>
            <a:fld id="{1789C0F2-17E0-497A-9BBE-0C73201AAFE3}" type="slidenum">
              <a:rPr lang="en-US" smtClean="0"/>
              <a:pPr/>
              <a:t>11</a:t>
            </a:fld>
            <a:endParaRPr lang="en-US" dirty="0"/>
          </a:p>
        </p:txBody>
      </p:sp>
      <p:sp>
        <p:nvSpPr>
          <p:cNvPr id="7" name="Date Placeholder 3"/>
          <p:cNvSpPr txBox="1">
            <a:spLocks/>
          </p:cNvSpPr>
          <p:nvPr>
            <p:custDataLst>
              <p:tags r:id="rId5"/>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10" name="Picture 9"/>
          <p:cNvPicPr>
            <a:picLocks noChangeAspect="1"/>
          </p:cNvPicPr>
          <p:nvPr>
            <p:custDataLst>
              <p:tags r:id="rId6"/>
            </p:custDataLst>
          </p:nvPr>
        </p:nvPicPr>
        <p:blipFill>
          <a:blip r:embed="rId9"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674333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Other Duties as Assigned</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838200" y="1295400"/>
            <a:ext cx="7315200" cy="4800600"/>
          </a:xfrm>
        </p:spPr>
        <p:txBody>
          <a:bodyPr>
            <a:normAutofit lnSpcReduction="10000"/>
          </a:bodyPr>
          <a:lstStyle/>
          <a:p>
            <a:pPr>
              <a:buFont typeface="Wingdings" pitchFamily="2" charset="2"/>
              <a:buChar char="§"/>
            </a:pPr>
            <a:r>
              <a:rPr lang="en-US" dirty="0" smtClean="0">
                <a:solidFill>
                  <a:schemeClr val="tx2"/>
                </a:solidFill>
              </a:rPr>
              <a:t>Receptions</a:t>
            </a:r>
          </a:p>
          <a:p>
            <a:pPr>
              <a:buFont typeface="Wingdings" pitchFamily="2" charset="2"/>
              <a:buChar char="§"/>
            </a:pPr>
            <a:r>
              <a:rPr lang="en-US" dirty="0" smtClean="0">
                <a:solidFill>
                  <a:schemeClr val="tx2"/>
                </a:solidFill>
              </a:rPr>
              <a:t>Counselor Tours and Programs</a:t>
            </a:r>
          </a:p>
          <a:p>
            <a:pPr>
              <a:buFont typeface="Wingdings" pitchFamily="2" charset="2"/>
              <a:buChar char="§"/>
            </a:pPr>
            <a:r>
              <a:rPr lang="en-US" dirty="0" smtClean="0">
                <a:solidFill>
                  <a:schemeClr val="tx2"/>
                </a:solidFill>
              </a:rPr>
              <a:t>Classroom Presentations</a:t>
            </a:r>
          </a:p>
          <a:p>
            <a:pPr>
              <a:buFont typeface="Wingdings" pitchFamily="2" charset="2"/>
              <a:buChar char="§"/>
            </a:pPr>
            <a:r>
              <a:rPr lang="en-US" dirty="0" smtClean="0">
                <a:solidFill>
                  <a:schemeClr val="tx2"/>
                </a:solidFill>
              </a:rPr>
              <a:t>Bus and Van Trips to Campus</a:t>
            </a:r>
          </a:p>
          <a:p>
            <a:pPr>
              <a:buFont typeface="Wingdings" pitchFamily="2" charset="2"/>
              <a:buChar char="§"/>
            </a:pPr>
            <a:r>
              <a:rPr lang="en-US" dirty="0" smtClean="0">
                <a:solidFill>
                  <a:schemeClr val="tx2"/>
                </a:solidFill>
              </a:rPr>
              <a:t>Publication Review</a:t>
            </a:r>
          </a:p>
          <a:p>
            <a:pPr>
              <a:buFont typeface="Wingdings" pitchFamily="2" charset="2"/>
              <a:buChar char="§"/>
            </a:pPr>
            <a:r>
              <a:rPr lang="en-US" dirty="0" smtClean="0">
                <a:solidFill>
                  <a:schemeClr val="tx2"/>
                </a:solidFill>
              </a:rPr>
              <a:t>Alumni</a:t>
            </a:r>
          </a:p>
          <a:p>
            <a:pPr>
              <a:buFont typeface="Wingdings" pitchFamily="2" charset="2"/>
              <a:buChar char="§"/>
            </a:pPr>
            <a:r>
              <a:rPr lang="en-US" dirty="0" smtClean="0">
                <a:solidFill>
                  <a:schemeClr val="tx2"/>
                </a:solidFill>
              </a:rPr>
              <a:t>Special Projects</a:t>
            </a:r>
          </a:p>
          <a:p>
            <a:pPr>
              <a:buFont typeface="Wingdings" pitchFamily="2" charset="2"/>
              <a:buChar char="§"/>
            </a:pPr>
            <a:r>
              <a:rPr lang="en-US" dirty="0" smtClean="0">
                <a:solidFill>
                  <a:schemeClr val="tx2"/>
                </a:solidFill>
              </a:rPr>
              <a:t>Social Media</a:t>
            </a:r>
          </a:p>
          <a:p>
            <a:pPr>
              <a:buFont typeface="Wingdings" pitchFamily="2" charset="2"/>
              <a:buChar char="§"/>
            </a:pPr>
            <a:r>
              <a:rPr lang="en-US" dirty="0" smtClean="0">
                <a:solidFill>
                  <a:schemeClr val="tx2"/>
                </a:solidFill>
              </a:rPr>
              <a:t>Interviews</a:t>
            </a:r>
          </a:p>
          <a:p>
            <a:pPr>
              <a:buFont typeface="Wingdings" pitchFamily="2" charset="2"/>
              <a:buChar char="§"/>
            </a:pPr>
            <a:r>
              <a:rPr lang="en-US" dirty="0" smtClean="0">
                <a:solidFill>
                  <a:schemeClr val="tx2"/>
                </a:solidFill>
              </a:rPr>
              <a:t>Parent Networking</a:t>
            </a:r>
          </a:p>
          <a:p>
            <a:pPr>
              <a:buFont typeface="Wingdings" pitchFamily="2" charset="2"/>
              <a:buChar char="§"/>
            </a:pPr>
            <a:r>
              <a:rPr lang="en-US" dirty="0" smtClean="0">
                <a:solidFill>
                  <a:schemeClr val="tx2"/>
                </a:solidFill>
              </a:rPr>
              <a:t>Emails/Letters/Phone Calls</a:t>
            </a:r>
          </a:p>
          <a:p>
            <a:pPr>
              <a:buFont typeface="Wingdings" pitchFamily="2" charset="2"/>
              <a:buChar char="§"/>
            </a:pPr>
            <a:r>
              <a:rPr lang="en-US" dirty="0" smtClean="0">
                <a:solidFill>
                  <a:schemeClr val="tx2"/>
                </a:solidFill>
              </a:rPr>
              <a:t>Update/Create Communication Plan </a:t>
            </a:r>
          </a:p>
          <a:p>
            <a:pPr marL="18288" indent="0">
              <a:buNone/>
            </a:pPr>
            <a:endParaRPr lang="en-US" dirty="0" smtClean="0">
              <a:solidFill>
                <a:schemeClr val="tx2"/>
              </a:solidFill>
            </a:endParaRPr>
          </a:p>
          <a:p>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12</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612942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Summer Projects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838200" y="1295400"/>
            <a:ext cx="7239000" cy="3657599"/>
          </a:xfrm>
        </p:spPr>
        <p:txBody>
          <a:bodyPr>
            <a:noAutofit/>
          </a:bodyPr>
          <a:lstStyle/>
          <a:p>
            <a:pPr>
              <a:buFont typeface="Wingdings" pitchFamily="2" charset="2"/>
              <a:buChar char="§"/>
            </a:pPr>
            <a:r>
              <a:rPr lang="en-US" sz="2400" dirty="0" smtClean="0">
                <a:solidFill>
                  <a:schemeClr val="tx2"/>
                </a:solidFill>
              </a:rPr>
              <a:t>Planning for Fall/Spring Travel Season</a:t>
            </a:r>
          </a:p>
          <a:p>
            <a:pPr>
              <a:buFont typeface="Wingdings" pitchFamily="2" charset="2"/>
              <a:buChar char="§"/>
            </a:pPr>
            <a:r>
              <a:rPr lang="en-US" sz="2400" dirty="0" smtClean="0">
                <a:solidFill>
                  <a:schemeClr val="tx2"/>
                </a:solidFill>
              </a:rPr>
              <a:t>Summer Send-Off Programs</a:t>
            </a:r>
          </a:p>
          <a:p>
            <a:pPr>
              <a:buFont typeface="Wingdings" pitchFamily="2" charset="2"/>
              <a:buChar char="§"/>
            </a:pPr>
            <a:r>
              <a:rPr lang="en-US" sz="2400" dirty="0" smtClean="0">
                <a:solidFill>
                  <a:schemeClr val="tx2"/>
                </a:solidFill>
              </a:rPr>
              <a:t>“Prospecting”</a:t>
            </a:r>
          </a:p>
          <a:p>
            <a:pPr>
              <a:buFont typeface="Wingdings" pitchFamily="2" charset="2"/>
              <a:buChar char="§"/>
            </a:pPr>
            <a:r>
              <a:rPr lang="en-US" sz="2400" dirty="0" smtClean="0">
                <a:solidFill>
                  <a:schemeClr val="tx2"/>
                </a:solidFill>
              </a:rPr>
              <a:t>Applicant Follow-up</a:t>
            </a:r>
          </a:p>
          <a:p>
            <a:pPr>
              <a:buFont typeface="Wingdings" pitchFamily="2" charset="2"/>
              <a:buChar char="§"/>
            </a:pPr>
            <a:r>
              <a:rPr lang="en-US" sz="2400" dirty="0" smtClean="0">
                <a:solidFill>
                  <a:schemeClr val="tx2"/>
                </a:solidFill>
              </a:rPr>
              <a:t>Staff Development</a:t>
            </a:r>
          </a:p>
          <a:p>
            <a:pPr>
              <a:buFont typeface="Wingdings" pitchFamily="2" charset="2"/>
              <a:buChar char="§"/>
            </a:pPr>
            <a:r>
              <a:rPr lang="en-US" sz="2400" dirty="0" smtClean="0">
                <a:solidFill>
                  <a:schemeClr val="tx2"/>
                </a:solidFill>
              </a:rPr>
              <a:t>Registration/Orientation</a:t>
            </a:r>
          </a:p>
          <a:p>
            <a:pPr>
              <a:buFont typeface="Wingdings" pitchFamily="2" charset="2"/>
              <a:buChar char="§"/>
            </a:pPr>
            <a:r>
              <a:rPr lang="en-US" sz="2400" dirty="0" smtClean="0">
                <a:solidFill>
                  <a:schemeClr val="tx2"/>
                </a:solidFill>
              </a:rPr>
              <a:t>Junior Programming</a:t>
            </a:r>
          </a:p>
          <a:p>
            <a:pPr>
              <a:buFont typeface="Wingdings" pitchFamily="2" charset="2"/>
              <a:buChar char="§"/>
            </a:pPr>
            <a:r>
              <a:rPr lang="en-US" sz="2400" dirty="0" smtClean="0">
                <a:solidFill>
                  <a:schemeClr val="tx2"/>
                </a:solidFill>
              </a:rPr>
              <a:t>Alumni Networking</a:t>
            </a:r>
          </a:p>
          <a:p>
            <a:pPr>
              <a:buFont typeface="Wingdings" pitchFamily="2" charset="2"/>
              <a:buChar char="§"/>
            </a:pPr>
            <a:r>
              <a:rPr lang="en-US" sz="2400" dirty="0" smtClean="0">
                <a:solidFill>
                  <a:schemeClr val="tx2"/>
                </a:solidFill>
              </a:rPr>
              <a:t>IACAC  or other affiliate ACAC Projects</a:t>
            </a:r>
          </a:p>
          <a:p>
            <a:pPr>
              <a:buFont typeface="Wingdings" pitchFamily="2" charset="2"/>
              <a:buChar char="§"/>
            </a:pPr>
            <a:r>
              <a:rPr lang="en-US" sz="2400" dirty="0" smtClean="0">
                <a:solidFill>
                  <a:schemeClr val="tx2"/>
                </a:solidFill>
              </a:rPr>
              <a:t>Conferences and Events</a:t>
            </a:r>
            <a:endParaRPr lang="en-US" sz="2400"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13</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524994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152400"/>
            <a:ext cx="7620000" cy="1143000"/>
          </a:xfrm>
        </p:spPr>
        <p:txBody>
          <a:bodyPr/>
          <a:lstStyle/>
          <a:p>
            <a:r>
              <a:rPr lang="en-US" sz="3600" b="1" dirty="0" smtClean="0">
                <a:solidFill>
                  <a:schemeClr val="tx1"/>
                </a:solidFill>
              </a:rPr>
              <a:t>Estimated Budget- Regional</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381000" y="1143000"/>
            <a:ext cx="7848600" cy="5105399"/>
          </a:xfrm>
        </p:spPr>
        <p:txBody>
          <a:bodyPr>
            <a:normAutofit/>
          </a:bodyPr>
          <a:lstStyle/>
          <a:p>
            <a:pPr marL="18288" indent="0">
              <a:buNone/>
            </a:pPr>
            <a:r>
              <a:rPr lang="en-US" sz="1600" dirty="0" smtClean="0">
                <a:solidFill>
                  <a:schemeClr val="tx2"/>
                </a:solidFill>
                <a:effectLst/>
              </a:rPr>
              <a:t>$42,500	Salary (cost </a:t>
            </a:r>
            <a:r>
              <a:rPr lang="en-US" sz="1600" dirty="0">
                <a:solidFill>
                  <a:schemeClr val="tx2"/>
                </a:solidFill>
                <a:effectLst/>
              </a:rPr>
              <a:t>of living in urban areas is much </a:t>
            </a:r>
            <a:r>
              <a:rPr lang="en-US" sz="1600" dirty="0" smtClean="0">
                <a:solidFill>
                  <a:schemeClr val="tx2"/>
                </a:solidFill>
                <a:effectLst/>
              </a:rPr>
              <a:t>higher than </a:t>
            </a:r>
            <a:r>
              <a:rPr lang="en-US" sz="1600" dirty="0">
                <a:solidFill>
                  <a:schemeClr val="tx2"/>
                </a:solidFill>
                <a:effectLst/>
              </a:rPr>
              <a:t>others. </a:t>
            </a:r>
            <a:r>
              <a:rPr lang="en-US" sz="1600" dirty="0" smtClean="0">
                <a:solidFill>
                  <a:schemeClr val="tx2"/>
                </a:solidFill>
                <a:effectLst/>
              </a:rPr>
              <a:t>)  </a:t>
            </a:r>
          </a:p>
          <a:p>
            <a:pPr marL="18288" indent="0">
              <a:buNone/>
            </a:pPr>
            <a:r>
              <a:rPr lang="en-US" sz="1600" dirty="0" smtClean="0">
                <a:solidFill>
                  <a:schemeClr val="tx2"/>
                </a:solidFill>
                <a:effectLst/>
              </a:rPr>
              <a:t>$12,400	Benefits </a:t>
            </a:r>
            <a:r>
              <a:rPr lang="en-US" sz="1600" dirty="0">
                <a:solidFill>
                  <a:schemeClr val="tx2"/>
                </a:solidFill>
                <a:effectLst/>
              </a:rPr>
              <a:t>(31% of </a:t>
            </a:r>
            <a:r>
              <a:rPr lang="en-US" sz="1600" dirty="0" smtClean="0">
                <a:solidFill>
                  <a:schemeClr val="tx2"/>
                </a:solidFill>
                <a:effectLst/>
              </a:rPr>
              <a:t>salary)</a:t>
            </a:r>
          </a:p>
          <a:p>
            <a:pPr marL="18288" indent="0">
              <a:buNone/>
            </a:pPr>
            <a:r>
              <a:rPr lang="en-US" sz="1600" dirty="0" smtClean="0">
                <a:solidFill>
                  <a:schemeClr val="tx2"/>
                </a:solidFill>
                <a:effectLst/>
              </a:rPr>
              <a:t>$5,500	Anticipated Comp Time Pay Out (May not apply )</a:t>
            </a:r>
          </a:p>
          <a:p>
            <a:pPr marL="18288" indent="0">
              <a:buNone/>
            </a:pPr>
            <a:r>
              <a:rPr lang="en-US" sz="1600" dirty="0" smtClean="0">
                <a:solidFill>
                  <a:schemeClr val="tx2"/>
                </a:solidFill>
                <a:effectLst/>
              </a:rPr>
              <a:t>$11,000	Car </a:t>
            </a:r>
            <a:r>
              <a:rPr lang="en-US" sz="1600" dirty="0">
                <a:solidFill>
                  <a:schemeClr val="tx2"/>
                </a:solidFill>
                <a:effectLst/>
              </a:rPr>
              <a:t>Rental &amp; Insurance</a:t>
            </a:r>
          </a:p>
          <a:p>
            <a:pPr marL="18288" indent="0">
              <a:buNone/>
            </a:pPr>
            <a:r>
              <a:rPr lang="en-US" sz="1600" dirty="0" smtClean="0">
                <a:solidFill>
                  <a:schemeClr val="tx2"/>
                </a:solidFill>
                <a:effectLst/>
              </a:rPr>
              <a:t>$9,000	4-5 </a:t>
            </a:r>
            <a:r>
              <a:rPr lang="en-US" sz="1600" dirty="0">
                <a:solidFill>
                  <a:schemeClr val="tx2"/>
                </a:solidFill>
                <a:effectLst/>
              </a:rPr>
              <a:t>weeks travel in fall AND spring (gas, hotels, etc</a:t>
            </a:r>
            <a:r>
              <a:rPr lang="en-US" sz="1600" dirty="0" smtClean="0">
                <a:solidFill>
                  <a:schemeClr val="tx2"/>
                </a:solidFill>
                <a:effectLst/>
              </a:rPr>
              <a:t>.)</a:t>
            </a:r>
          </a:p>
          <a:p>
            <a:pPr marL="18288" indent="0">
              <a:buNone/>
            </a:pPr>
            <a:r>
              <a:rPr lang="en-US" sz="1600" dirty="0" smtClean="0">
                <a:solidFill>
                  <a:schemeClr val="tx2"/>
                </a:solidFill>
                <a:effectLst/>
              </a:rPr>
              <a:t>$4,000	Office </a:t>
            </a:r>
            <a:r>
              <a:rPr lang="en-US" sz="1600" dirty="0">
                <a:solidFill>
                  <a:schemeClr val="tx2"/>
                </a:solidFill>
                <a:effectLst/>
              </a:rPr>
              <a:t>set-up: computer, chair, file cabinet, copier, fax, scanner, etc</a:t>
            </a:r>
            <a:r>
              <a:rPr lang="en-US" sz="1600" dirty="0" smtClean="0">
                <a:solidFill>
                  <a:schemeClr val="tx2"/>
                </a:solidFill>
                <a:effectLst/>
              </a:rPr>
              <a:t>.  </a:t>
            </a:r>
          </a:p>
          <a:p>
            <a:pPr marL="18288" indent="0">
              <a:buNone/>
            </a:pPr>
            <a:r>
              <a:rPr lang="en-US" sz="1600" dirty="0" smtClean="0">
                <a:solidFill>
                  <a:schemeClr val="tx2"/>
                </a:solidFill>
                <a:effectLst/>
              </a:rPr>
              <a:t>$1,500	Marketing/Advertising </a:t>
            </a:r>
            <a:r>
              <a:rPr lang="en-US" sz="1600" dirty="0">
                <a:solidFill>
                  <a:schemeClr val="tx2"/>
                </a:solidFill>
                <a:effectLst/>
              </a:rPr>
              <a:t>of new position</a:t>
            </a:r>
          </a:p>
          <a:p>
            <a:pPr marL="18288" indent="0">
              <a:buNone/>
            </a:pPr>
            <a:r>
              <a:rPr lang="en-US" sz="1600" dirty="0" smtClean="0">
                <a:solidFill>
                  <a:schemeClr val="tx2"/>
                </a:solidFill>
                <a:effectLst/>
              </a:rPr>
              <a:t>$3,000 	New </a:t>
            </a:r>
            <a:r>
              <a:rPr lang="en-US" sz="1600" dirty="0">
                <a:solidFill>
                  <a:schemeClr val="tx2"/>
                </a:solidFill>
                <a:effectLst/>
              </a:rPr>
              <a:t>events in region</a:t>
            </a:r>
          </a:p>
          <a:p>
            <a:pPr marL="18288" indent="0">
              <a:buNone/>
            </a:pPr>
            <a:r>
              <a:rPr lang="en-US" sz="1600" dirty="0" smtClean="0">
                <a:solidFill>
                  <a:schemeClr val="tx2"/>
                </a:solidFill>
                <a:effectLst/>
              </a:rPr>
              <a:t>$1,100	Cell </a:t>
            </a:r>
            <a:r>
              <a:rPr lang="en-US" sz="1600" dirty="0">
                <a:solidFill>
                  <a:schemeClr val="tx2"/>
                </a:solidFill>
                <a:effectLst/>
              </a:rPr>
              <a:t>phone &amp; annual </a:t>
            </a:r>
            <a:r>
              <a:rPr lang="en-US" sz="1600" dirty="0" smtClean="0">
                <a:solidFill>
                  <a:schemeClr val="tx2"/>
                </a:solidFill>
                <a:effectLst/>
              </a:rPr>
              <a:t>service</a:t>
            </a:r>
          </a:p>
          <a:p>
            <a:pPr marL="18288" indent="0">
              <a:buNone/>
            </a:pPr>
            <a:r>
              <a:rPr lang="en-US" sz="1600" dirty="0" smtClean="0">
                <a:solidFill>
                  <a:schemeClr val="tx2"/>
                </a:solidFill>
                <a:effectLst/>
              </a:rPr>
              <a:t>$3,000	Additional </a:t>
            </a:r>
            <a:r>
              <a:rPr lang="en-US" sz="1600" dirty="0">
                <a:solidFill>
                  <a:schemeClr val="tx2"/>
                </a:solidFill>
                <a:effectLst/>
              </a:rPr>
              <a:t>search name purchases</a:t>
            </a:r>
          </a:p>
          <a:p>
            <a:pPr marL="18288" indent="0">
              <a:buNone/>
            </a:pPr>
            <a:r>
              <a:rPr lang="en-US" sz="1600" dirty="0" smtClean="0">
                <a:solidFill>
                  <a:schemeClr val="tx2"/>
                </a:solidFill>
                <a:effectLst/>
              </a:rPr>
              <a:t>$10,000	Additional </a:t>
            </a:r>
            <a:r>
              <a:rPr lang="en-US" sz="1600" dirty="0">
                <a:solidFill>
                  <a:schemeClr val="tx2"/>
                </a:solidFill>
                <a:effectLst/>
              </a:rPr>
              <a:t>printing and </a:t>
            </a:r>
            <a:r>
              <a:rPr lang="en-US" sz="1600" dirty="0" smtClean="0">
                <a:solidFill>
                  <a:schemeClr val="tx2"/>
                </a:solidFill>
                <a:effectLst/>
              </a:rPr>
              <a:t>postage</a:t>
            </a:r>
          </a:p>
          <a:p>
            <a:pPr marL="18288" indent="0">
              <a:buNone/>
            </a:pPr>
            <a:r>
              <a:rPr lang="en-US" sz="1600" dirty="0" smtClean="0">
                <a:solidFill>
                  <a:schemeClr val="tx2"/>
                </a:solidFill>
                <a:effectLst/>
              </a:rPr>
              <a:t>$700</a:t>
            </a:r>
            <a:r>
              <a:rPr lang="en-US" sz="1600" dirty="0">
                <a:solidFill>
                  <a:schemeClr val="tx2"/>
                </a:solidFill>
              </a:rPr>
              <a:t>	</a:t>
            </a:r>
            <a:r>
              <a:rPr lang="en-US" sz="1600" dirty="0" smtClean="0">
                <a:solidFill>
                  <a:schemeClr val="tx2"/>
                </a:solidFill>
                <a:effectLst/>
              </a:rPr>
              <a:t>Internet/Fax </a:t>
            </a:r>
            <a:r>
              <a:rPr lang="en-US" sz="1600" dirty="0">
                <a:solidFill>
                  <a:schemeClr val="tx2"/>
                </a:solidFill>
                <a:effectLst/>
              </a:rPr>
              <a:t>annual services</a:t>
            </a:r>
          </a:p>
          <a:p>
            <a:pPr marL="18288" indent="0">
              <a:buNone/>
            </a:pPr>
            <a:r>
              <a:rPr lang="en-US" sz="1600" dirty="0" smtClean="0">
                <a:solidFill>
                  <a:schemeClr val="tx2"/>
                </a:solidFill>
                <a:effectLst/>
              </a:rPr>
              <a:t>$1,800	Storage Unit</a:t>
            </a:r>
          </a:p>
          <a:p>
            <a:pPr marL="18288" indent="0">
              <a:buNone/>
            </a:pPr>
            <a:r>
              <a:rPr lang="en-US" sz="1600" dirty="0" smtClean="0">
                <a:solidFill>
                  <a:schemeClr val="tx2"/>
                </a:solidFill>
                <a:effectLst/>
              </a:rPr>
              <a:t>$480	Parking/I-Pass (expect </a:t>
            </a:r>
            <a:r>
              <a:rPr lang="en-US" sz="1600" dirty="0">
                <a:solidFill>
                  <a:schemeClr val="tx2"/>
                </a:solidFill>
                <a:effectLst/>
              </a:rPr>
              <a:t>$100-$250/month depending on location. )</a:t>
            </a:r>
          </a:p>
          <a:p>
            <a:pPr marL="18288" indent="0">
              <a:buNone/>
            </a:pPr>
            <a:r>
              <a:rPr lang="en-US" sz="1600" u="sng" dirty="0" smtClean="0">
                <a:solidFill>
                  <a:schemeClr val="tx2"/>
                </a:solidFill>
                <a:effectLst/>
              </a:rPr>
              <a:t>$1,000	Copy </a:t>
            </a:r>
            <a:r>
              <a:rPr lang="en-US" sz="1600" u="sng" dirty="0">
                <a:solidFill>
                  <a:schemeClr val="tx2"/>
                </a:solidFill>
                <a:effectLst/>
              </a:rPr>
              <a:t>Service and Miscellaneous (GPS, AAA </a:t>
            </a:r>
            <a:r>
              <a:rPr lang="en-US" sz="1600" u="sng" dirty="0" smtClean="0">
                <a:solidFill>
                  <a:schemeClr val="tx2"/>
                </a:solidFill>
                <a:effectLst/>
              </a:rPr>
              <a:t>membership, </a:t>
            </a:r>
            <a:r>
              <a:rPr lang="en-US" sz="1600" u="sng" dirty="0" err="1" smtClean="0">
                <a:solidFill>
                  <a:schemeClr val="tx2"/>
                </a:solidFill>
                <a:effectLst/>
              </a:rPr>
              <a:t>etc</a:t>
            </a:r>
            <a:r>
              <a:rPr lang="en-US" sz="1600" u="sng" dirty="0" smtClean="0">
                <a:solidFill>
                  <a:schemeClr val="tx2"/>
                </a:solidFill>
                <a:effectLst/>
              </a:rPr>
              <a:t>)</a:t>
            </a:r>
          </a:p>
          <a:p>
            <a:pPr marL="18288" indent="0">
              <a:buNone/>
            </a:pPr>
            <a:r>
              <a:rPr lang="en-US" sz="1600" dirty="0" smtClean="0">
                <a:solidFill>
                  <a:schemeClr val="tx2"/>
                </a:solidFill>
                <a:effectLst/>
              </a:rPr>
              <a:t>                               </a:t>
            </a:r>
          </a:p>
          <a:p>
            <a:pPr marL="18288" indent="0">
              <a:buNone/>
            </a:pPr>
            <a:r>
              <a:rPr lang="en-US" sz="1600" dirty="0" smtClean="0">
                <a:solidFill>
                  <a:schemeClr val="tx2"/>
                </a:solidFill>
                <a:effectLst/>
              </a:rPr>
              <a:t>$106,</a:t>
            </a:r>
            <a:r>
              <a:rPr lang="en-US" sz="1600" dirty="0" smtClean="0">
                <a:solidFill>
                  <a:schemeClr val="tx2"/>
                </a:solidFill>
              </a:rPr>
              <a:t>9</a:t>
            </a:r>
            <a:r>
              <a:rPr lang="en-US" sz="1600" dirty="0" smtClean="0">
                <a:solidFill>
                  <a:schemeClr val="tx2"/>
                </a:solidFill>
                <a:effectLst/>
              </a:rPr>
              <a:t>80 </a:t>
            </a:r>
            <a:r>
              <a:rPr lang="en-US" sz="1600" dirty="0">
                <a:solidFill>
                  <a:schemeClr val="tx2"/>
                </a:solidFill>
              </a:rPr>
              <a:t>	</a:t>
            </a:r>
            <a:r>
              <a:rPr lang="en-US" sz="1600" dirty="0" smtClean="0">
                <a:solidFill>
                  <a:schemeClr val="tx2"/>
                </a:solidFill>
                <a:effectLst/>
              </a:rPr>
              <a:t>ESTIMATED TOTAL</a:t>
            </a:r>
          </a:p>
          <a:p>
            <a:endParaRPr lang="en-US" sz="1600"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14</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1295948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274638"/>
            <a:ext cx="7086600" cy="1143000"/>
          </a:xfrm>
        </p:spPr>
        <p:txBody>
          <a:bodyPr/>
          <a:lstStyle/>
          <a:p>
            <a:r>
              <a:rPr lang="en-US" sz="3600" b="1" dirty="0" smtClean="0">
                <a:solidFill>
                  <a:schemeClr val="tx1"/>
                </a:solidFill>
              </a:rPr>
              <a:t>Cost of Campus-Based Representative Travel</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457200" y="1600201"/>
            <a:ext cx="7772400" cy="3657599"/>
          </a:xfrm>
        </p:spPr>
        <p:txBody>
          <a:bodyPr>
            <a:normAutofit/>
          </a:bodyPr>
          <a:lstStyle/>
          <a:p>
            <a:pPr marL="18288" indent="0">
              <a:buNone/>
            </a:pPr>
            <a:r>
              <a:rPr lang="en-US" i="1" dirty="0" smtClean="0">
                <a:solidFill>
                  <a:schemeClr val="tx2"/>
                </a:solidFill>
              </a:rPr>
              <a:t>Chicago:  </a:t>
            </a:r>
            <a:r>
              <a:rPr lang="en-US" i="1" dirty="0">
                <a:solidFill>
                  <a:schemeClr val="tx2"/>
                </a:solidFill>
              </a:rPr>
              <a:t>B</a:t>
            </a:r>
            <a:r>
              <a:rPr lang="en-US" i="1" dirty="0" smtClean="0">
                <a:solidFill>
                  <a:schemeClr val="tx2"/>
                </a:solidFill>
              </a:rPr>
              <a:t>ased on 16 weeks of Annual Travel</a:t>
            </a:r>
          </a:p>
          <a:p>
            <a:pPr marL="18288" indent="0">
              <a:buNone/>
            </a:pPr>
            <a:endParaRPr lang="en-US" sz="1200" i="1" dirty="0" smtClean="0">
              <a:solidFill>
                <a:schemeClr val="tx2"/>
              </a:solidFill>
            </a:endParaRPr>
          </a:p>
          <a:p>
            <a:pPr marL="18288" indent="0">
              <a:buNone/>
            </a:pPr>
            <a:r>
              <a:rPr lang="en-US" dirty="0" smtClean="0">
                <a:solidFill>
                  <a:schemeClr val="tx2"/>
                </a:solidFill>
              </a:rPr>
              <a:t>1.  Hotel Cost = $150 x 6 days a week x 16 weeks  	$ 14,400 </a:t>
            </a:r>
          </a:p>
          <a:p>
            <a:pPr marL="18288" indent="0">
              <a:buNone/>
            </a:pPr>
            <a:r>
              <a:rPr lang="en-US" dirty="0" smtClean="0">
                <a:solidFill>
                  <a:schemeClr val="tx2"/>
                </a:solidFill>
              </a:rPr>
              <a:t>2.  Rental Car = $1,000 per month x 3 months		$ 3,000</a:t>
            </a:r>
          </a:p>
          <a:p>
            <a:pPr marL="18288" indent="0">
              <a:buNone/>
            </a:pPr>
            <a:r>
              <a:rPr lang="en-US" dirty="0" smtClean="0">
                <a:solidFill>
                  <a:schemeClr val="tx2"/>
                </a:solidFill>
              </a:rPr>
              <a:t>3.  Fuel = $250 a week x 16 weeks			$ 4,000 </a:t>
            </a:r>
          </a:p>
          <a:p>
            <a:pPr marL="18288" indent="0">
              <a:buNone/>
            </a:pPr>
            <a:r>
              <a:rPr lang="en-US" u="sng" dirty="0" smtClean="0">
                <a:solidFill>
                  <a:schemeClr val="tx2"/>
                </a:solidFill>
              </a:rPr>
              <a:t>4.  Meals= $50 a day x 6 days a week x 16 weeks		$ 4,800</a:t>
            </a:r>
          </a:p>
          <a:p>
            <a:pPr marL="18288" indent="0">
              <a:buNone/>
            </a:pPr>
            <a:endParaRPr lang="en-US" u="sng" dirty="0">
              <a:solidFill>
                <a:schemeClr val="tx2"/>
              </a:solidFill>
            </a:endParaRPr>
          </a:p>
          <a:p>
            <a:pPr marL="18288" indent="0">
              <a:buNone/>
            </a:pPr>
            <a:r>
              <a:rPr lang="en-US" sz="2400" dirty="0" smtClean="0">
                <a:solidFill>
                  <a:schemeClr val="tx2"/>
                </a:solidFill>
              </a:rPr>
              <a:t>Grand Total: 						$26,200</a:t>
            </a:r>
            <a:endParaRPr lang="en-US" sz="2400"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15</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1379276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Cost of Regional Travel</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533400" y="990600"/>
            <a:ext cx="7772400" cy="3657599"/>
          </a:xfrm>
        </p:spPr>
        <p:txBody>
          <a:bodyPr>
            <a:normAutofit fontScale="92500" lnSpcReduction="10000"/>
          </a:bodyPr>
          <a:lstStyle/>
          <a:p>
            <a:pPr marL="18288" indent="0">
              <a:buNone/>
            </a:pPr>
            <a:endParaRPr lang="en-US" dirty="0" smtClean="0">
              <a:solidFill>
                <a:schemeClr val="tx2"/>
              </a:solidFill>
            </a:endParaRPr>
          </a:p>
          <a:p>
            <a:pPr marL="18288" indent="0">
              <a:buNone/>
            </a:pPr>
            <a:r>
              <a:rPr lang="en-US" i="1" dirty="0">
                <a:solidFill>
                  <a:schemeClr val="tx2"/>
                </a:solidFill>
              </a:rPr>
              <a:t>Chicago:  Based on 16 weeks of Annual </a:t>
            </a:r>
            <a:r>
              <a:rPr lang="en-US" i="1" dirty="0" smtClean="0">
                <a:solidFill>
                  <a:schemeClr val="tx2"/>
                </a:solidFill>
              </a:rPr>
              <a:t>Travel</a:t>
            </a:r>
          </a:p>
          <a:p>
            <a:pPr marL="18288" indent="0">
              <a:buNone/>
            </a:pPr>
            <a:endParaRPr lang="en-US" sz="1300" i="1" dirty="0" smtClean="0">
              <a:solidFill>
                <a:schemeClr val="tx2"/>
              </a:solidFill>
            </a:endParaRPr>
          </a:p>
          <a:p>
            <a:pPr marL="18288" indent="0">
              <a:buNone/>
            </a:pPr>
            <a:r>
              <a:rPr lang="en-US" dirty="0" smtClean="0">
                <a:solidFill>
                  <a:schemeClr val="tx2"/>
                </a:solidFill>
              </a:rPr>
              <a:t>1.  Hotel Costs </a:t>
            </a:r>
            <a:r>
              <a:rPr lang="en-US" dirty="0">
                <a:solidFill>
                  <a:schemeClr val="tx2"/>
                </a:solidFill>
              </a:rPr>
              <a:t>	</a:t>
            </a:r>
            <a:r>
              <a:rPr lang="en-US" dirty="0" smtClean="0">
                <a:solidFill>
                  <a:schemeClr val="tx2"/>
                </a:solidFill>
              </a:rPr>
              <a:t>					$0</a:t>
            </a:r>
          </a:p>
          <a:p>
            <a:pPr marL="18288" indent="0">
              <a:buNone/>
            </a:pPr>
            <a:r>
              <a:rPr lang="en-US" dirty="0" smtClean="0">
                <a:solidFill>
                  <a:schemeClr val="tx2"/>
                </a:solidFill>
              </a:rPr>
              <a:t>2.  Rental Car =$</a:t>
            </a:r>
            <a:r>
              <a:rPr lang="en-US" dirty="0">
                <a:solidFill>
                  <a:schemeClr val="tx2"/>
                </a:solidFill>
              </a:rPr>
              <a:t>1,000 per month x </a:t>
            </a:r>
            <a:r>
              <a:rPr lang="en-US" dirty="0" smtClean="0">
                <a:solidFill>
                  <a:schemeClr val="tx2"/>
                </a:solidFill>
              </a:rPr>
              <a:t>3 months		$3,000</a:t>
            </a:r>
          </a:p>
          <a:p>
            <a:pPr marL="18288" indent="0">
              <a:buNone/>
            </a:pPr>
            <a:r>
              <a:rPr lang="en-US" dirty="0" smtClean="0">
                <a:solidFill>
                  <a:schemeClr val="tx2"/>
                </a:solidFill>
              </a:rPr>
              <a:t>3.  Gas = $150 per week X 16 weeks			</a:t>
            </a:r>
            <a:r>
              <a:rPr lang="en-US" dirty="0">
                <a:solidFill>
                  <a:schemeClr val="tx2"/>
                </a:solidFill>
              </a:rPr>
              <a:t>$</a:t>
            </a:r>
            <a:r>
              <a:rPr lang="en-US" dirty="0" smtClean="0">
                <a:solidFill>
                  <a:schemeClr val="tx2"/>
                </a:solidFill>
              </a:rPr>
              <a:t>2,400</a:t>
            </a:r>
          </a:p>
          <a:p>
            <a:pPr marL="18288" indent="0">
              <a:buNone/>
            </a:pPr>
            <a:r>
              <a:rPr lang="en-US" u="sng" dirty="0" smtClean="0">
                <a:solidFill>
                  <a:schemeClr val="tx2"/>
                </a:solidFill>
              </a:rPr>
              <a:t>4.  *Meals= $50 a day x 5 days x 16 weeks			$4,000</a:t>
            </a:r>
          </a:p>
          <a:p>
            <a:pPr marL="18288" indent="0">
              <a:buNone/>
            </a:pPr>
            <a:r>
              <a:rPr lang="en-US" dirty="0" smtClean="0">
                <a:solidFill>
                  <a:schemeClr val="tx2"/>
                </a:solidFill>
              </a:rPr>
              <a:t>*This expense WIDELY varies from school to school</a:t>
            </a:r>
          </a:p>
          <a:p>
            <a:pPr marL="18288" indent="0">
              <a:buNone/>
            </a:pPr>
            <a:endParaRPr lang="en-US" dirty="0" smtClean="0">
              <a:solidFill>
                <a:schemeClr val="tx2"/>
              </a:solidFill>
            </a:endParaRPr>
          </a:p>
          <a:p>
            <a:pPr marL="18288" indent="0">
              <a:buNone/>
            </a:pPr>
            <a:endParaRPr lang="en-US" dirty="0">
              <a:solidFill>
                <a:schemeClr val="tx2"/>
              </a:solidFill>
            </a:endParaRPr>
          </a:p>
          <a:p>
            <a:pPr marL="18288" indent="0">
              <a:buNone/>
            </a:pPr>
            <a:r>
              <a:rPr lang="en-US" sz="2400" dirty="0" smtClean="0">
                <a:solidFill>
                  <a:schemeClr val="tx2"/>
                </a:solidFill>
              </a:rPr>
              <a:t>Grand Total:						 $9,400</a:t>
            </a:r>
            <a:endParaRPr lang="en-US" sz="2400" dirty="0">
              <a:solidFill>
                <a:schemeClr val="tx2"/>
              </a:solidFill>
            </a:endParaRPr>
          </a:p>
          <a:p>
            <a:endParaRPr lang="en-US" sz="2400"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16</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570437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Other Travel Expenses </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85800" y="1295400"/>
            <a:ext cx="7467600" cy="3657599"/>
          </a:xfrm>
        </p:spPr>
        <p:txBody>
          <a:bodyPr/>
          <a:lstStyle/>
          <a:p>
            <a:pPr>
              <a:buFont typeface="Wingdings" pitchFamily="2" charset="2"/>
              <a:buChar char="§"/>
            </a:pPr>
            <a:r>
              <a:rPr lang="en-US" sz="2800" dirty="0" smtClean="0">
                <a:solidFill>
                  <a:schemeClr val="tx2"/>
                </a:solidFill>
              </a:rPr>
              <a:t>Meal Policies</a:t>
            </a:r>
          </a:p>
          <a:p>
            <a:pPr>
              <a:buFont typeface="Wingdings" pitchFamily="2" charset="2"/>
              <a:buChar char="§"/>
            </a:pPr>
            <a:r>
              <a:rPr lang="en-US" sz="2800" dirty="0" smtClean="0">
                <a:solidFill>
                  <a:schemeClr val="tx2"/>
                </a:solidFill>
              </a:rPr>
              <a:t>Trips to Campus</a:t>
            </a:r>
          </a:p>
          <a:p>
            <a:pPr>
              <a:buFont typeface="Wingdings" pitchFamily="2" charset="2"/>
              <a:buChar char="§"/>
            </a:pPr>
            <a:r>
              <a:rPr lang="en-US" sz="2800" dirty="0" smtClean="0">
                <a:solidFill>
                  <a:schemeClr val="tx2"/>
                </a:solidFill>
              </a:rPr>
              <a:t>Secondary Territory Recruitment</a:t>
            </a:r>
          </a:p>
          <a:p>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17</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2398566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Power of Proximity</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381000" y="1524000"/>
            <a:ext cx="7696200" cy="3657599"/>
          </a:xfrm>
        </p:spPr>
        <p:txBody>
          <a:bodyPr/>
          <a:lstStyle/>
          <a:p>
            <a:pPr>
              <a:buFont typeface="Wingdings" pitchFamily="2" charset="2"/>
              <a:buChar char="§"/>
            </a:pPr>
            <a:r>
              <a:rPr lang="en-US" sz="2800" dirty="0" smtClean="0">
                <a:solidFill>
                  <a:schemeClr val="tx2"/>
                </a:solidFill>
              </a:rPr>
              <a:t>Increase Exposure with CBOs and Students</a:t>
            </a:r>
          </a:p>
          <a:p>
            <a:pPr>
              <a:buFont typeface="Wingdings" pitchFamily="2" charset="2"/>
              <a:buChar char="§"/>
            </a:pPr>
            <a:r>
              <a:rPr lang="en-US" sz="2800" dirty="0" smtClean="0">
                <a:solidFill>
                  <a:schemeClr val="tx2"/>
                </a:solidFill>
              </a:rPr>
              <a:t>Build Familiarity with Territory and/or Region</a:t>
            </a:r>
          </a:p>
          <a:p>
            <a:pPr>
              <a:buFont typeface="Wingdings" pitchFamily="2" charset="2"/>
              <a:buChar char="§"/>
            </a:pPr>
            <a:r>
              <a:rPr lang="en-US" sz="2800" dirty="0" smtClean="0">
                <a:solidFill>
                  <a:schemeClr val="tx2"/>
                </a:solidFill>
              </a:rPr>
              <a:t>Increase Travel</a:t>
            </a:r>
          </a:p>
          <a:p>
            <a:pPr>
              <a:buFont typeface="Wingdings" pitchFamily="2" charset="2"/>
              <a:buChar char="§"/>
            </a:pPr>
            <a:r>
              <a:rPr lang="en-US" sz="2800" dirty="0" smtClean="0">
                <a:solidFill>
                  <a:schemeClr val="tx2"/>
                </a:solidFill>
              </a:rPr>
              <a:t>Increase Rapport with Counselors, Students and Families</a:t>
            </a:r>
          </a:p>
          <a:p>
            <a:pPr>
              <a:buFont typeface="Wingdings" pitchFamily="2" charset="2"/>
              <a:buChar char="§"/>
            </a:pPr>
            <a:r>
              <a:rPr lang="en-US" sz="2800" dirty="0" smtClean="0">
                <a:solidFill>
                  <a:schemeClr val="tx2"/>
                </a:solidFill>
              </a:rPr>
              <a:t>Respond to “Emergency” Calls from Counselors</a:t>
            </a:r>
          </a:p>
          <a:p>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18</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40502285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Special Regional Projects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85800" y="1371600"/>
            <a:ext cx="7543800" cy="3657599"/>
          </a:xfrm>
        </p:spPr>
        <p:txBody>
          <a:bodyPr>
            <a:normAutofit lnSpcReduction="10000"/>
          </a:bodyPr>
          <a:lstStyle/>
          <a:p>
            <a:pPr>
              <a:buFont typeface="Wingdings" pitchFamily="2" charset="2"/>
              <a:buChar char="§"/>
            </a:pPr>
            <a:r>
              <a:rPr lang="en-US" sz="2400" dirty="0" smtClean="0">
                <a:solidFill>
                  <a:schemeClr val="tx2"/>
                </a:solidFill>
              </a:rPr>
              <a:t>Bus Trips</a:t>
            </a:r>
          </a:p>
          <a:p>
            <a:pPr>
              <a:buFont typeface="Wingdings" pitchFamily="2" charset="2"/>
              <a:buChar char="§"/>
            </a:pPr>
            <a:r>
              <a:rPr lang="en-US" sz="2400" dirty="0" smtClean="0">
                <a:solidFill>
                  <a:schemeClr val="tx2"/>
                </a:solidFill>
              </a:rPr>
              <a:t>Fly-In</a:t>
            </a:r>
          </a:p>
          <a:p>
            <a:pPr>
              <a:buFont typeface="Wingdings" pitchFamily="2" charset="2"/>
              <a:buChar char="§"/>
            </a:pPr>
            <a:r>
              <a:rPr lang="en-US" sz="2400" dirty="0" smtClean="0">
                <a:solidFill>
                  <a:schemeClr val="tx2"/>
                </a:solidFill>
              </a:rPr>
              <a:t>Alumni Training</a:t>
            </a:r>
          </a:p>
          <a:p>
            <a:pPr>
              <a:buFont typeface="Wingdings" pitchFamily="2" charset="2"/>
              <a:buChar char="§"/>
            </a:pPr>
            <a:r>
              <a:rPr lang="en-US" sz="2400" dirty="0" smtClean="0">
                <a:solidFill>
                  <a:schemeClr val="tx2"/>
                </a:solidFill>
              </a:rPr>
              <a:t>NACAC Step-By-Step Presentations</a:t>
            </a:r>
          </a:p>
          <a:p>
            <a:pPr>
              <a:buFont typeface="Wingdings" pitchFamily="2" charset="2"/>
              <a:buChar char="§"/>
            </a:pPr>
            <a:r>
              <a:rPr lang="en-US" sz="2400" dirty="0" smtClean="0">
                <a:solidFill>
                  <a:schemeClr val="tx2"/>
                </a:solidFill>
              </a:rPr>
              <a:t>Counselor Luncheons</a:t>
            </a:r>
          </a:p>
          <a:p>
            <a:pPr>
              <a:buFont typeface="Wingdings" pitchFamily="2" charset="2"/>
              <a:buChar char="§"/>
            </a:pPr>
            <a:r>
              <a:rPr lang="en-US" sz="2400" dirty="0" smtClean="0">
                <a:solidFill>
                  <a:schemeClr val="tx2"/>
                </a:solidFill>
              </a:rPr>
              <a:t>STEM Panels</a:t>
            </a:r>
          </a:p>
          <a:p>
            <a:pPr>
              <a:buFont typeface="Wingdings" pitchFamily="2" charset="2"/>
              <a:buChar char="§"/>
            </a:pPr>
            <a:r>
              <a:rPr lang="en-US" sz="2400" dirty="0" smtClean="0">
                <a:solidFill>
                  <a:schemeClr val="tx2"/>
                </a:solidFill>
              </a:rPr>
              <a:t>College Prep Presentations (JR Nights, How to Write an Essay, etc.)</a:t>
            </a:r>
          </a:p>
          <a:p>
            <a:pPr>
              <a:buFont typeface="Wingdings" pitchFamily="2" charset="2"/>
              <a:buChar char="§"/>
            </a:pPr>
            <a:r>
              <a:rPr lang="en-US" sz="2400" dirty="0" smtClean="0">
                <a:solidFill>
                  <a:schemeClr val="tx2"/>
                </a:solidFill>
              </a:rPr>
              <a:t>“Pop into Panera” Events locally</a:t>
            </a:r>
          </a:p>
          <a:p>
            <a:pPr marL="18288" indent="0">
              <a:buNone/>
            </a:pPr>
            <a:endParaRPr lang="en-US" dirty="0" smtClean="0">
              <a:solidFill>
                <a:schemeClr val="tx2"/>
              </a:solidFill>
            </a:endParaRPr>
          </a:p>
          <a:p>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19</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314254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762000" y="2028446"/>
            <a:ext cx="7543800" cy="3962400"/>
          </a:xfrm>
        </p:spPr>
        <p:txBody>
          <a:bodyPr/>
          <a:lstStyle/>
          <a:p>
            <a:r>
              <a:rPr lang="en-US" sz="1800" b="1" u="sng" dirty="0">
                <a:effectLst/>
                <a:latin typeface="+mn-lt"/>
              </a:rPr>
              <a:t>Kelli Allen</a:t>
            </a:r>
            <a:r>
              <a:rPr lang="en-US" sz="1800" dirty="0">
                <a:effectLst/>
                <a:latin typeface="+mn-lt"/>
              </a:rPr>
              <a:t>, Senior Admissions Counselor, Iowa State </a:t>
            </a:r>
            <a:r>
              <a:rPr lang="en-US" sz="1800" dirty="0" smtClean="0">
                <a:effectLst/>
                <a:latin typeface="+mn-lt"/>
              </a:rPr>
              <a:t>University</a:t>
            </a:r>
            <a:br>
              <a:rPr lang="en-US" sz="1800" dirty="0" smtClean="0">
                <a:effectLst/>
                <a:latin typeface="+mn-lt"/>
              </a:rPr>
            </a:br>
            <a:r>
              <a:rPr lang="en-US" sz="1800" b="1" u="sng" dirty="0" smtClean="0">
                <a:effectLst/>
                <a:latin typeface="+mn-lt"/>
              </a:rPr>
              <a:t>Audrey </a:t>
            </a:r>
            <a:r>
              <a:rPr lang="en-US" sz="1800" b="1" u="sng" dirty="0" err="1" smtClean="0">
                <a:effectLst/>
                <a:latin typeface="+mn-lt"/>
              </a:rPr>
              <a:t>Barrientos</a:t>
            </a:r>
            <a:r>
              <a:rPr lang="en-US" sz="1800" smtClean="0">
                <a:effectLst/>
                <a:latin typeface="+mn-lt"/>
              </a:rPr>
              <a:t>, Senior Admissions </a:t>
            </a:r>
            <a:r>
              <a:rPr lang="en-US" sz="1800" dirty="0" smtClean="0">
                <a:effectLst/>
                <a:latin typeface="+mn-lt"/>
              </a:rPr>
              <a:t>Counselor, Western Illinois University</a:t>
            </a:r>
            <a:br>
              <a:rPr lang="en-US" sz="1800" dirty="0" smtClean="0">
                <a:effectLst/>
                <a:latin typeface="+mn-lt"/>
              </a:rPr>
            </a:br>
            <a:r>
              <a:rPr lang="en-US" sz="1800" b="1" u="sng" dirty="0">
                <a:effectLst/>
                <a:latin typeface="+mn-lt"/>
              </a:rPr>
              <a:t>Aubriex Cason</a:t>
            </a:r>
            <a:r>
              <a:rPr lang="en-US" sz="1800" dirty="0">
                <a:effectLst/>
                <a:latin typeface="+mn-lt"/>
              </a:rPr>
              <a:t>,</a:t>
            </a:r>
            <a:r>
              <a:rPr lang="en-US" sz="1800" b="1" dirty="0">
                <a:effectLst/>
                <a:latin typeface="+mn-lt"/>
              </a:rPr>
              <a:t> </a:t>
            </a:r>
            <a:r>
              <a:rPr lang="en-US" sz="1800" dirty="0">
                <a:effectLst/>
                <a:latin typeface="+mn-lt"/>
              </a:rPr>
              <a:t>Regional Recruitment Manager, The Ohio State </a:t>
            </a:r>
            <a:r>
              <a:rPr lang="en-US" sz="1800" dirty="0" smtClean="0">
                <a:effectLst/>
                <a:latin typeface="+mn-lt"/>
              </a:rPr>
              <a:t>University</a:t>
            </a:r>
            <a:br>
              <a:rPr lang="en-US" sz="1800" dirty="0" smtClean="0">
                <a:effectLst/>
                <a:latin typeface="+mn-lt"/>
              </a:rPr>
            </a:br>
            <a:r>
              <a:rPr lang="en-US" sz="1800" b="1" u="sng" dirty="0">
                <a:latin typeface="+mn-lt"/>
              </a:rPr>
              <a:t>Sarah Daugherty</a:t>
            </a:r>
            <a:r>
              <a:rPr lang="en-US" sz="1800" dirty="0">
                <a:latin typeface="+mn-lt"/>
              </a:rPr>
              <a:t>, </a:t>
            </a:r>
            <a:r>
              <a:rPr lang="en-US" sz="1800" dirty="0" smtClean="0">
                <a:latin typeface="+mn-lt"/>
              </a:rPr>
              <a:t>Associate </a:t>
            </a:r>
            <a:r>
              <a:rPr lang="en-US" sz="1800" dirty="0">
                <a:latin typeface="+mn-lt"/>
              </a:rPr>
              <a:t>Director of Admissions, </a:t>
            </a:r>
            <a:r>
              <a:rPr lang="en-US" sz="1800" dirty="0" smtClean="0">
                <a:latin typeface="+mn-lt"/>
              </a:rPr>
              <a:t>Bradley University</a:t>
            </a:r>
            <a:br>
              <a:rPr lang="en-US" sz="1800" dirty="0" smtClean="0">
                <a:latin typeface="+mn-lt"/>
              </a:rPr>
            </a:br>
            <a:r>
              <a:rPr lang="en-US" sz="1800" b="1" u="sng" dirty="0" smtClean="0">
                <a:latin typeface="+mn-lt"/>
              </a:rPr>
              <a:t>Erin Hoover</a:t>
            </a:r>
            <a:r>
              <a:rPr lang="en-US" sz="1800" dirty="0" smtClean="0">
                <a:latin typeface="+mn-lt"/>
              </a:rPr>
              <a:t>, Assistant Director of Admission, </a:t>
            </a:r>
            <a:r>
              <a:rPr lang="en-US" sz="1800" dirty="0" err="1" smtClean="0">
                <a:latin typeface="+mn-lt"/>
              </a:rPr>
              <a:t>McKendree</a:t>
            </a:r>
            <a:r>
              <a:rPr lang="en-US" sz="1800" dirty="0" smtClean="0">
                <a:latin typeface="+mn-lt"/>
              </a:rPr>
              <a:t> University</a:t>
            </a:r>
            <a:br>
              <a:rPr lang="en-US" sz="1800" dirty="0" smtClean="0">
                <a:latin typeface="+mn-lt"/>
              </a:rPr>
            </a:br>
            <a:r>
              <a:rPr lang="en-US" sz="1800" b="1" u="sng" dirty="0" smtClean="0">
                <a:latin typeface="+mn-lt"/>
              </a:rPr>
              <a:t>Cayce Owens-Thrush</a:t>
            </a:r>
            <a:r>
              <a:rPr lang="en-US" sz="1800" dirty="0" smtClean="0">
                <a:latin typeface="+mn-lt"/>
              </a:rPr>
              <a:t>, Regional Admissions Counselor, Lawrence Technological University</a:t>
            </a:r>
            <a:r>
              <a:rPr lang="en-US" sz="1800" dirty="0" smtClean="0">
                <a:effectLst/>
                <a:latin typeface="+mn-lt"/>
              </a:rPr>
              <a:t/>
            </a:r>
            <a:br>
              <a:rPr lang="en-US" sz="1800" dirty="0" smtClean="0">
                <a:effectLst/>
                <a:latin typeface="+mn-lt"/>
              </a:rPr>
            </a:br>
            <a:r>
              <a:rPr lang="en-US" sz="1800" b="1" u="sng" dirty="0">
                <a:effectLst/>
                <a:latin typeface="+mn-lt"/>
              </a:rPr>
              <a:t>Stephanie Szczepanski</a:t>
            </a:r>
            <a:r>
              <a:rPr lang="en-US" sz="1800" dirty="0">
                <a:effectLst/>
                <a:latin typeface="+mn-lt"/>
              </a:rPr>
              <a:t>, Regional Coordinator, Saint Louis University</a:t>
            </a:r>
            <a:br>
              <a:rPr lang="en-US" sz="1800" dirty="0">
                <a:effectLst/>
                <a:latin typeface="+mn-lt"/>
              </a:rPr>
            </a:br>
            <a:r>
              <a:rPr lang="en-US" sz="1800" dirty="0">
                <a:effectLst/>
                <a:latin typeface="+mn-lt"/>
              </a:rPr>
              <a:t/>
            </a:r>
            <a:br>
              <a:rPr lang="en-US" sz="1800" dirty="0">
                <a:effectLst/>
                <a:latin typeface="+mn-lt"/>
              </a:rPr>
            </a:br>
            <a:r>
              <a:rPr lang="en-US" sz="1800" dirty="0">
                <a:effectLst/>
                <a:latin typeface="+mn-lt"/>
              </a:rPr>
              <a:t/>
            </a:r>
            <a:br>
              <a:rPr lang="en-US" sz="1800" dirty="0">
                <a:effectLst/>
                <a:latin typeface="+mn-lt"/>
              </a:rPr>
            </a:br>
            <a:r>
              <a:rPr lang="en-US" sz="1800" dirty="0">
                <a:latin typeface="+mn-lt"/>
              </a:rPr>
              <a:t>Moderator</a:t>
            </a:r>
            <a:r>
              <a:rPr lang="en-US" sz="1800" dirty="0" smtClean="0">
                <a:latin typeface="+mn-lt"/>
              </a:rPr>
              <a:t>: </a:t>
            </a:r>
            <a:r>
              <a:rPr lang="en-US" sz="1800" b="1" dirty="0">
                <a:effectLst/>
                <a:latin typeface="+mn-lt"/>
              </a:rPr>
              <a:t>Shawn </a:t>
            </a:r>
            <a:r>
              <a:rPr lang="en-US" sz="1800" b="1" dirty="0" err="1">
                <a:effectLst/>
                <a:latin typeface="+mn-lt"/>
              </a:rPr>
              <a:t>Wochner</a:t>
            </a:r>
            <a:r>
              <a:rPr lang="en-US" sz="1800" dirty="0">
                <a:effectLst/>
                <a:latin typeface="+mn-lt"/>
              </a:rPr>
              <a:t>, Admissions Counselor, Western Illinois University</a:t>
            </a:r>
            <a:r>
              <a:rPr lang="en-US" sz="1600" dirty="0">
                <a:effectLst/>
                <a:latin typeface="+mn-lt"/>
              </a:rPr>
              <a:t/>
            </a:r>
            <a:br>
              <a:rPr lang="en-US" sz="1600" dirty="0">
                <a:effectLst/>
                <a:latin typeface="+mn-lt"/>
              </a:rPr>
            </a:br>
            <a:r>
              <a:rPr lang="en-US" sz="800" dirty="0">
                <a:effectLst/>
                <a:latin typeface="+mn-lt"/>
              </a:rPr>
              <a:t/>
            </a:r>
            <a:br>
              <a:rPr lang="en-US" sz="800" dirty="0">
                <a:effectLst/>
                <a:latin typeface="+mn-lt"/>
              </a:rPr>
            </a:br>
            <a:r>
              <a:rPr lang="en-US" sz="800" dirty="0">
                <a:latin typeface="+mn-lt"/>
              </a:rPr>
              <a:t/>
            </a:r>
            <a:br>
              <a:rPr lang="en-US" sz="800" dirty="0">
                <a:latin typeface="+mn-lt"/>
              </a:rPr>
            </a:br>
            <a:endParaRPr lang="en-US" sz="800" dirty="0">
              <a:latin typeface="+mn-lt"/>
            </a:endParaRPr>
          </a:p>
        </p:txBody>
      </p:sp>
      <p:sp>
        <p:nvSpPr>
          <p:cNvPr id="7" name="Date Placeholder 3"/>
          <p:cNvSpPr txBox="1">
            <a:spLocks/>
          </p:cNvSpPr>
          <p:nvPr>
            <p:custDataLst>
              <p:tags r:id="rId2"/>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3"/>
            </p:custDataLst>
          </p:nvPr>
        </p:nvPicPr>
        <p:blipFill>
          <a:blip r:embed="rId5"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1631607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Results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09600" y="1371600"/>
            <a:ext cx="7391400" cy="3657599"/>
          </a:xfrm>
        </p:spPr>
        <p:txBody>
          <a:bodyPr/>
          <a:lstStyle/>
          <a:p>
            <a:pPr>
              <a:buFont typeface="Wingdings" pitchFamily="2" charset="2"/>
              <a:buChar char="§"/>
            </a:pPr>
            <a:r>
              <a:rPr lang="en-US" sz="2400" dirty="0" smtClean="0">
                <a:solidFill>
                  <a:schemeClr val="tx2"/>
                </a:solidFill>
              </a:rPr>
              <a:t>Added Visibility</a:t>
            </a:r>
          </a:p>
          <a:p>
            <a:pPr>
              <a:buFont typeface="Wingdings" pitchFamily="2" charset="2"/>
              <a:buChar char="§"/>
            </a:pPr>
            <a:r>
              <a:rPr lang="en-US" sz="2400" dirty="0" smtClean="0">
                <a:solidFill>
                  <a:schemeClr val="tx2"/>
                </a:solidFill>
              </a:rPr>
              <a:t>Increased Diversity</a:t>
            </a:r>
          </a:p>
          <a:p>
            <a:pPr>
              <a:buFont typeface="Wingdings" pitchFamily="2" charset="2"/>
              <a:buChar char="§"/>
            </a:pPr>
            <a:r>
              <a:rPr lang="en-US" sz="2400" dirty="0" smtClean="0">
                <a:solidFill>
                  <a:schemeClr val="tx2"/>
                </a:solidFill>
              </a:rPr>
              <a:t>Commitment to Regional Constituents</a:t>
            </a:r>
          </a:p>
          <a:p>
            <a:pPr>
              <a:buFont typeface="Wingdings" pitchFamily="2" charset="2"/>
              <a:buChar char="§"/>
            </a:pPr>
            <a:r>
              <a:rPr lang="en-US" sz="2400" dirty="0" smtClean="0">
                <a:solidFill>
                  <a:schemeClr val="tx2"/>
                </a:solidFill>
              </a:rPr>
              <a:t>Increase in Applications/Admits/Matriculations</a:t>
            </a:r>
          </a:p>
          <a:p>
            <a:pPr>
              <a:buFont typeface="Wingdings" pitchFamily="2" charset="2"/>
              <a:buChar char="§"/>
            </a:pPr>
            <a:r>
              <a:rPr lang="en-US" sz="2400" dirty="0" smtClean="0">
                <a:solidFill>
                  <a:schemeClr val="tx2"/>
                </a:solidFill>
              </a:rPr>
              <a:t>Increase of Interest in Institution</a:t>
            </a:r>
          </a:p>
          <a:p>
            <a:pPr>
              <a:buFont typeface="Wingdings" pitchFamily="2" charset="2"/>
              <a:buChar char="§"/>
            </a:pPr>
            <a:r>
              <a:rPr lang="en-US" sz="2400" dirty="0" smtClean="0">
                <a:solidFill>
                  <a:schemeClr val="tx2"/>
                </a:solidFill>
              </a:rPr>
              <a:t>Greater </a:t>
            </a:r>
            <a:r>
              <a:rPr lang="en-US" sz="2400" dirty="0">
                <a:solidFill>
                  <a:schemeClr val="tx2"/>
                </a:solidFill>
              </a:rPr>
              <a:t>I</a:t>
            </a:r>
            <a:r>
              <a:rPr lang="en-US" sz="2400" dirty="0" smtClean="0">
                <a:solidFill>
                  <a:schemeClr val="tx2"/>
                </a:solidFill>
              </a:rPr>
              <a:t>nvolvement in Professional </a:t>
            </a:r>
            <a:r>
              <a:rPr lang="en-US" sz="2400" dirty="0">
                <a:solidFill>
                  <a:schemeClr val="tx2"/>
                </a:solidFill>
              </a:rPr>
              <a:t>O</a:t>
            </a:r>
            <a:r>
              <a:rPr lang="en-US" sz="2400" dirty="0" smtClean="0">
                <a:solidFill>
                  <a:schemeClr val="tx2"/>
                </a:solidFill>
              </a:rPr>
              <a:t>rganizations</a:t>
            </a:r>
          </a:p>
          <a:p>
            <a:pPr>
              <a:buFont typeface="Wingdings" pitchFamily="2" charset="2"/>
              <a:buChar char="§"/>
            </a:pPr>
            <a:r>
              <a:rPr lang="en-US" sz="2400" dirty="0" smtClean="0">
                <a:solidFill>
                  <a:schemeClr val="tx2"/>
                </a:solidFill>
              </a:rPr>
              <a:t>“More bang for your buck!”</a:t>
            </a:r>
          </a:p>
          <a:p>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20</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16765561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Challenges</a:t>
            </a:r>
            <a:r>
              <a:rPr lang="en-US" sz="3600" dirty="0" smtClean="0">
                <a:solidFill>
                  <a:schemeClr val="tx1"/>
                </a:solidFill>
              </a:rPr>
              <a:t> </a:t>
            </a:r>
            <a:endParaRPr lang="en-US" sz="3600" dirty="0">
              <a:solidFill>
                <a:schemeClr val="tx1"/>
              </a:solidFill>
            </a:endParaRPr>
          </a:p>
        </p:txBody>
      </p:sp>
      <p:sp>
        <p:nvSpPr>
          <p:cNvPr id="2" name="Content Placeholder 1"/>
          <p:cNvSpPr>
            <a:spLocks noGrp="1"/>
          </p:cNvSpPr>
          <p:nvPr>
            <p:ph idx="1"/>
            <p:custDataLst>
              <p:tags r:id="rId2"/>
            </p:custDataLst>
          </p:nvPr>
        </p:nvSpPr>
        <p:spPr>
          <a:xfrm>
            <a:off x="838200" y="1447800"/>
            <a:ext cx="7315200" cy="4114799"/>
          </a:xfrm>
        </p:spPr>
        <p:txBody>
          <a:bodyPr>
            <a:normAutofit/>
          </a:bodyPr>
          <a:lstStyle/>
          <a:p>
            <a:pPr>
              <a:buFont typeface="Wingdings" pitchFamily="2" charset="2"/>
              <a:buChar char="§"/>
            </a:pPr>
            <a:r>
              <a:rPr lang="en-US" sz="2600" dirty="0" smtClean="0">
                <a:solidFill>
                  <a:schemeClr val="tx2"/>
                </a:solidFill>
              </a:rPr>
              <a:t>Getting office to understand regional job duties </a:t>
            </a:r>
            <a:r>
              <a:rPr lang="en-US" sz="2600" dirty="0" err="1" smtClean="0">
                <a:solidFill>
                  <a:schemeClr val="tx2"/>
                </a:solidFill>
              </a:rPr>
              <a:t>vs</a:t>
            </a:r>
            <a:r>
              <a:rPr lang="en-US" sz="2600" dirty="0" smtClean="0">
                <a:solidFill>
                  <a:schemeClr val="tx2"/>
                </a:solidFill>
              </a:rPr>
              <a:t> campus-based positions</a:t>
            </a:r>
          </a:p>
          <a:p>
            <a:pPr>
              <a:buFont typeface="Wingdings" pitchFamily="2" charset="2"/>
              <a:buChar char="§"/>
            </a:pPr>
            <a:r>
              <a:rPr lang="en-US" sz="2600" dirty="0" smtClean="0">
                <a:solidFill>
                  <a:schemeClr val="tx2"/>
                </a:solidFill>
              </a:rPr>
              <a:t>Keeping lines of communication open/keeping the regional connected</a:t>
            </a:r>
          </a:p>
          <a:p>
            <a:pPr>
              <a:buFont typeface="Wingdings" pitchFamily="2" charset="2"/>
              <a:buChar char="§"/>
            </a:pPr>
            <a:r>
              <a:rPr lang="en-US" sz="2600" dirty="0" smtClean="0">
                <a:solidFill>
                  <a:schemeClr val="tx2"/>
                </a:solidFill>
              </a:rPr>
              <a:t>Balancing campus-trips and recruitment travel</a:t>
            </a:r>
          </a:p>
          <a:p>
            <a:pPr>
              <a:buFont typeface="Wingdings" pitchFamily="2" charset="2"/>
              <a:buChar char="§"/>
            </a:pPr>
            <a:r>
              <a:rPr lang="en-US" sz="2600" dirty="0" smtClean="0">
                <a:solidFill>
                  <a:schemeClr val="tx2"/>
                </a:solidFill>
              </a:rPr>
              <a:t>Balancing Personal vs. Work – any separation?</a:t>
            </a:r>
          </a:p>
          <a:p>
            <a:pPr>
              <a:buFont typeface="Wingdings" pitchFamily="2" charset="2"/>
              <a:buChar char="§"/>
            </a:pPr>
            <a:r>
              <a:rPr lang="en-US" sz="2600" dirty="0" smtClean="0">
                <a:solidFill>
                  <a:schemeClr val="tx2"/>
                </a:solidFill>
              </a:rPr>
              <a:t>Tech support for a “home office”</a:t>
            </a:r>
          </a:p>
          <a:p>
            <a:pPr>
              <a:buFont typeface="Wingdings" pitchFamily="2" charset="2"/>
              <a:buChar char="§"/>
            </a:pPr>
            <a:r>
              <a:rPr lang="en-US" sz="2600" dirty="0" smtClean="0">
                <a:solidFill>
                  <a:schemeClr val="tx2"/>
                </a:solidFill>
              </a:rPr>
              <a:t>Being supportive of off-campus professionals</a:t>
            </a:r>
          </a:p>
          <a:p>
            <a:pPr marL="18288" indent="0">
              <a:buNone/>
            </a:pPr>
            <a:endParaRPr lang="en-US" dirty="0" smtClean="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21</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4160193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Growth of Chicago Regionals</a:t>
            </a:r>
            <a:endParaRPr lang="en-US" sz="3600" b="1" dirty="0">
              <a:solidFill>
                <a:schemeClr val="tx1"/>
              </a:solidFill>
            </a:endParaRPr>
          </a:p>
        </p:txBody>
      </p:sp>
      <p:graphicFrame>
        <p:nvGraphicFramePr>
          <p:cNvPr id="12" name="Content Placeholder 11"/>
          <p:cNvGraphicFramePr>
            <a:graphicFrameLocks noGrp="1"/>
          </p:cNvGraphicFramePr>
          <p:nvPr>
            <p:ph sz="half" idx="1"/>
            <p:custDataLst>
              <p:tags r:id="rId2"/>
            </p:custDataLst>
            <p:extLst>
              <p:ext uri="{D42A27DB-BD31-4B8C-83A1-F6EECF244321}">
                <p14:modId xmlns:p14="http://schemas.microsoft.com/office/powerpoint/2010/main" val="714331941"/>
              </p:ext>
            </p:extLst>
          </p:nvPr>
        </p:nvGraphicFramePr>
        <p:xfrm>
          <a:off x="228600" y="1402080"/>
          <a:ext cx="7696200" cy="5227320"/>
        </p:xfrm>
        <a:graphic>
          <a:graphicData uri="http://schemas.openxmlformats.org/drawingml/2006/chart">
            <c:chart xmlns:c="http://schemas.openxmlformats.org/drawingml/2006/chart" xmlns:r="http://schemas.openxmlformats.org/officeDocument/2006/relationships" r:id="rId13"/>
          </a:graphicData>
        </a:graphic>
      </p:graphicFrame>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22</a:t>
            </a:fld>
            <a:endParaRPr lang="en-US" dirty="0"/>
          </a:p>
        </p:txBody>
      </p:sp>
      <p:sp>
        <p:nvSpPr>
          <p:cNvPr id="7"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10" name="Picture 9"/>
          <p:cNvPicPr>
            <a:picLocks noChangeAspect="1"/>
          </p:cNvPicPr>
          <p:nvPr>
            <p:custDataLst>
              <p:tags r:id="rId5"/>
            </p:custDataLst>
          </p:nvPr>
        </p:nvPicPr>
        <p:blipFill>
          <a:blip r:embed="rId14"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
        <p:nvSpPr>
          <p:cNvPr id="13" name="TextBox 1"/>
          <p:cNvSpPr txBox="1"/>
          <p:nvPr>
            <p:custDataLst>
              <p:tags r:id="rId6"/>
            </p:custDataLst>
          </p:nvPr>
        </p:nvSpPr>
        <p:spPr>
          <a:xfrm>
            <a:off x="1371600" y="1676400"/>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37.1%</a:t>
            </a:r>
            <a:endParaRPr lang="en-US" sz="2000" dirty="0">
              <a:solidFill>
                <a:schemeClr val="tx2"/>
              </a:solidFill>
              <a:effectLst>
                <a:outerShdw blurRad="38100" dist="38100" dir="2700000" algn="tl">
                  <a:srgbClr val="000000">
                    <a:alpha val="43137"/>
                  </a:srgbClr>
                </a:outerShdw>
              </a:effectLst>
            </a:endParaRPr>
          </a:p>
        </p:txBody>
      </p:sp>
      <p:sp>
        <p:nvSpPr>
          <p:cNvPr id="14" name="TextBox 1"/>
          <p:cNvSpPr txBox="1"/>
          <p:nvPr>
            <p:custDataLst>
              <p:tags r:id="rId7"/>
            </p:custDataLst>
          </p:nvPr>
        </p:nvSpPr>
        <p:spPr>
          <a:xfrm>
            <a:off x="2438400" y="4038600"/>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12.9%</a:t>
            </a:r>
            <a:endParaRPr lang="en-US" sz="2000" dirty="0">
              <a:solidFill>
                <a:schemeClr val="tx2"/>
              </a:solidFill>
              <a:effectLst>
                <a:outerShdw blurRad="38100" dist="38100" dir="2700000" algn="tl">
                  <a:srgbClr val="000000">
                    <a:alpha val="43137"/>
                  </a:srgbClr>
                </a:outerShdw>
              </a:effectLst>
            </a:endParaRPr>
          </a:p>
        </p:txBody>
      </p:sp>
      <p:sp>
        <p:nvSpPr>
          <p:cNvPr id="15" name="TextBox 1"/>
          <p:cNvSpPr txBox="1"/>
          <p:nvPr>
            <p:custDataLst>
              <p:tags r:id="rId8"/>
            </p:custDataLst>
          </p:nvPr>
        </p:nvSpPr>
        <p:spPr>
          <a:xfrm>
            <a:off x="3505200" y="3058886"/>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22.6%</a:t>
            </a:r>
            <a:endParaRPr lang="en-US" sz="2000" dirty="0">
              <a:solidFill>
                <a:schemeClr val="tx2"/>
              </a:solidFill>
              <a:effectLst>
                <a:outerShdw blurRad="38100" dist="38100" dir="2700000" algn="tl">
                  <a:srgbClr val="000000">
                    <a:alpha val="43137"/>
                  </a:srgbClr>
                </a:outerShdw>
              </a:effectLst>
            </a:endParaRPr>
          </a:p>
        </p:txBody>
      </p:sp>
      <p:sp>
        <p:nvSpPr>
          <p:cNvPr id="16" name="TextBox 1"/>
          <p:cNvSpPr txBox="1"/>
          <p:nvPr>
            <p:custDataLst>
              <p:tags r:id="rId9"/>
            </p:custDataLst>
          </p:nvPr>
        </p:nvSpPr>
        <p:spPr>
          <a:xfrm>
            <a:off x="4648200" y="5105400"/>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1.6%</a:t>
            </a:r>
            <a:endParaRPr lang="en-US" sz="2000" dirty="0">
              <a:solidFill>
                <a:schemeClr val="tx2"/>
              </a:solidFill>
              <a:effectLst>
                <a:outerShdw blurRad="38100" dist="38100" dir="2700000" algn="tl">
                  <a:srgbClr val="000000">
                    <a:alpha val="43137"/>
                  </a:srgbClr>
                </a:outerShdw>
              </a:effectLst>
            </a:endParaRPr>
          </a:p>
        </p:txBody>
      </p:sp>
      <p:sp>
        <p:nvSpPr>
          <p:cNvPr id="17" name="TextBox 1"/>
          <p:cNvSpPr txBox="1"/>
          <p:nvPr>
            <p:custDataLst>
              <p:tags r:id="rId10"/>
            </p:custDataLst>
          </p:nvPr>
        </p:nvSpPr>
        <p:spPr>
          <a:xfrm>
            <a:off x="5638800" y="4800600"/>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4.8%</a:t>
            </a:r>
            <a:endParaRPr lang="en-US" sz="2000" dirty="0">
              <a:solidFill>
                <a:schemeClr val="tx2"/>
              </a:solidFill>
              <a:effectLst>
                <a:outerShdw blurRad="38100" dist="38100" dir="2700000" algn="tl">
                  <a:srgbClr val="000000">
                    <a:alpha val="43137"/>
                  </a:srgbClr>
                </a:outerShdw>
              </a:effectLst>
            </a:endParaRPr>
          </a:p>
        </p:txBody>
      </p:sp>
      <p:sp>
        <p:nvSpPr>
          <p:cNvPr id="18" name="TextBox 1"/>
          <p:cNvSpPr txBox="1"/>
          <p:nvPr>
            <p:custDataLst>
              <p:tags r:id="rId11"/>
            </p:custDataLst>
          </p:nvPr>
        </p:nvSpPr>
        <p:spPr>
          <a:xfrm>
            <a:off x="6629400" y="4191000"/>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11.3%</a:t>
            </a:r>
            <a:endParaRPr lang="en-US" sz="20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5864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Growth of Regionals Nationwide</a:t>
            </a:r>
            <a:endParaRPr lang="en-US" sz="3600" b="1" dirty="0">
              <a:solidFill>
                <a:schemeClr val="tx1"/>
              </a:solidFill>
            </a:endParaRPr>
          </a:p>
        </p:txBody>
      </p:sp>
      <p:graphicFrame>
        <p:nvGraphicFramePr>
          <p:cNvPr id="11" name="Content Placeholder 11"/>
          <p:cNvGraphicFramePr>
            <a:graphicFrameLocks noGrp="1"/>
          </p:cNvGraphicFramePr>
          <p:nvPr>
            <p:ph sz="half" idx="1"/>
            <p:custDataLst>
              <p:tags r:id="rId2"/>
            </p:custDataLst>
            <p:extLst>
              <p:ext uri="{D42A27DB-BD31-4B8C-83A1-F6EECF244321}">
                <p14:modId xmlns:p14="http://schemas.microsoft.com/office/powerpoint/2010/main" val="3824794883"/>
              </p:ext>
            </p:extLst>
          </p:nvPr>
        </p:nvGraphicFramePr>
        <p:xfrm>
          <a:off x="228600" y="1402080"/>
          <a:ext cx="7696200" cy="5227320"/>
        </p:xfrm>
        <a:graphic>
          <a:graphicData uri="http://schemas.openxmlformats.org/drawingml/2006/chart">
            <c:chart xmlns:c="http://schemas.openxmlformats.org/drawingml/2006/chart" xmlns:r="http://schemas.openxmlformats.org/officeDocument/2006/relationships" r:id="rId8"/>
          </a:graphicData>
        </a:graphic>
      </p:graphicFrame>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23</a:t>
            </a:fld>
            <a:endParaRPr lang="en-US" dirty="0"/>
          </a:p>
        </p:txBody>
      </p:sp>
      <p:sp>
        <p:nvSpPr>
          <p:cNvPr id="7"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10" name="Picture 9"/>
          <p:cNvPicPr>
            <a:picLocks noChangeAspect="1"/>
          </p:cNvPicPr>
          <p:nvPr>
            <p:custDataLst>
              <p:tags r:id="rId5"/>
            </p:custDataLst>
          </p:nvPr>
        </p:nvPicPr>
        <p:blipFill>
          <a:blip r:embed="rId9"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
        <p:nvSpPr>
          <p:cNvPr id="13" name="TextBox 1"/>
          <p:cNvSpPr txBox="1"/>
          <p:nvPr>
            <p:custDataLst>
              <p:tags r:id="rId6"/>
            </p:custDataLst>
          </p:nvPr>
        </p:nvSpPr>
        <p:spPr>
          <a:xfrm>
            <a:off x="1371600" y="1371600"/>
            <a:ext cx="8382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dirty="0" smtClean="0">
                <a:solidFill>
                  <a:schemeClr val="tx2"/>
                </a:solidFill>
                <a:effectLst>
                  <a:outerShdw blurRad="38100" dist="38100" dir="2700000" algn="tl">
                    <a:srgbClr val="000000">
                      <a:alpha val="43137"/>
                    </a:srgbClr>
                  </a:outerShdw>
                </a:effectLst>
              </a:rPr>
              <a:t>62.2%</a:t>
            </a:r>
            <a:endParaRPr lang="en-US" sz="20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2223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620486" y="394381"/>
            <a:ext cx="7620000" cy="1143000"/>
          </a:xfrm>
        </p:spPr>
        <p:txBody>
          <a:bodyPr/>
          <a:lstStyle/>
          <a:p>
            <a:r>
              <a:rPr lang="en-US" sz="3600" b="1" dirty="0" smtClean="0">
                <a:solidFill>
                  <a:schemeClr val="tx1"/>
                </a:solidFill>
              </a:rPr>
              <a:t>Questions?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762000" y="1513609"/>
            <a:ext cx="7086600" cy="3657599"/>
          </a:xfrm>
        </p:spPr>
        <p:txBody>
          <a:bodyPr>
            <a:normAutofit fontScale="85000" lnSpcReduction="10000"/>
          </a:bodyPr>
          <a:lstStyle/>
          <a:p>
            <a:pPr marL="18288" indent="0" algn="ctr">
              <a:buNone/>
            </a:pPr>
            <a:r>
              <a:rPr lang="en-US" sz="2800" dirty="0" smtClean="0">
                <a:solidFill>
                  <a:schemeClr val="tx2"/>
                </a:solidFill>
              </a:rPr>
              <a:t>Chicago </a:t>
            </a:r>
            <a:r>
              <a:rPr lang="en-US" sz="2800" dirty="0">
                <a:solidFill>
                  <a:schemeClr val="tx2"/>
                </a:solidFill>
              </a:rPr>
              <a:t>s</a:t>
            </a:r>
            <a:r>
              <a:rPr lang="en-US" sz="2800" dirty="0" smtClean="0">
                <a:solidFill>
                  <a:schemeClr val="tx2"/>
                </a:solidFill>
              </a:rPr>
              <a:t>tatistics given in this presentation </a:t>
            </a:r>
          </a:p>
          <a:p>
            <a:pPr marL="18288" indent="0" algn="ctr">
              <a:buNone/>
            </a:pPr>
            <a:r>
              <a:rPr lang="en-US" sz="2800" dirty="0" smtClean="0">
                <a:solidFill>
                  <a:schemeClr val="tx2"/>
                </a:solidFill>
              </a:rPr>
              <a:t>were taken from the 2012 CARR Survey </a:t>
            </a:r>
          </a:p>
          <a:p>
            <a:pPr marL="18288" indent="0" algn="ctr">
              <a:buNone/>
            </a:pPr>
            <a:r>
              <a:rPr lang="en-US" sz="2800" dirty="0" smtClean="0">
                <a:solidFill>
                  <a:schemeClr val="tx2"/>
                </a:solidFill>
              </a:rPr>
              <a:t>submitted by 60+ members. </a:t>
            </a:r>
          </a:p>
          <a:p>
            <a:pPr marL="18288" indent="0" algn="ctr">
              <a:buNone/>
            </a:pPr>
            <a:endParaRPr lang="en-US" sz="2800" dirty="0">
              <a:solidFill>
                <a:schemeClr val="tx2"/>
              </a:solidFill>
            </a:endParaRPr>
          </a:p>
          <a:p>
            <a:pPr marL="18288" indent="0" algn="ctr">
              <a:buNone/>
            </a:pPr>
            <a:r>
              <a:rPr lang="en-US" sz="2800" dirty="0" smtClean="0">
                <a:solidFill>
                  <a:schemeClr val="tx2"/>
                </a:solidFill>
              </a:rPr>
              <a:t> Additional data provided by the following nationwide regional groups: GARN, PNRAC, RACC, and ROAR.</a:t>
            </a:r>
          </a:p>
          <a:p>
            <a:pPr marL="18288" indent="0" algn="ctr">
              <a:buNone/>
            </a:pPr>
            <a:endParaRPr lang="en-US" dirty="0">
              <a:solidFill>
                <a:schemeClr val="tx2"/>
              </a:solidFill>
            </a:endParaRPr>
          </a:p>
          <a:p>
            <a:pPr marL="18288" indent="0" algn="ctr">
              <a:buNone/>
            </a:pPr>
            <a:endParaRPr lang="en-US" dirty="0" smtClean="0">
              <a:solidFill>
                <a:schemeClr val="tx2"/>
              </a:solidFill>
            </a:endParaRPr>
          </a:p>
          <a:p>
            <a:pPr marL="18288" indent="0" algn="ctr">
              <a:buNone/>
            </a:pPr>
            <a:r>
              <a:rPr lang="en-US" sz="3000" b="1" dirty="0" smtClean="0">
                <a:solidFill>
                  <a:schemeClr val="accent1"/>
                </a:solidFill>
              </a:rPr>
              <a:t>www.carrnet.org</a:t>
            </a:r>
            <a:endParaRPr lang="en-US" sz="3000" b="1" dirty="0">
              <a:solidFill>
                <a:schemeClr val="accent1"/>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24</a:t>
            </a:fld>
            <a:endParaRPr lang="en-US" dirty="0"/>
          </a:p>
        </p:txBody>
      </p:sp>
      <p:sp>
        <p:nvSpPr>
          <p:cNvPr id="8"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9" name="Picture 8"/>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4044540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04800" y="914400"/>
            <a:ext cx="7543800" cy="914400"/>
          </a:xfrm>
        </p:spPr>
        <p:txBody>
          <a:bodyPr/>
          <a:lstStyle/>
          <a:p>
            <a:r>
              <a:rPr lang="en-US" sz="3600" b="1" dirty="0" smtClean="0">
                <a:solidFill>
                  <a:schemeClr val="tx1"/>
                </a:solidFill>
              </a:rPr>
              <a:t>Myths of Regional Reps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09600" y="1905000"/>
            <a:ext cx="7467600" cy="3657599"/>
          </a:xfrm>
        </p:spPr>
        <p:txBody>
          <a:bodyPr>
            <a:normAutofit/>
          </a:bodyPr>
          <a:lstStyle/>
          <a:p>
            <a:pPr>
              <a:buFont typeface="Wingdings" pitchFamily="2" charset="2"/>
              <a:buChar char="§"/>
            </a:pPr>
            <a:r>
              <a:rPr lang="en-US" sz="3200" dirty="0" smtClean="0">
                <a:solidFill>
                  <a:schemeClr val="tx2"/>
                </a:solidFill>
              </a:rPr>
              <a:t>They watch Oprah all day</a:t>
            </a:r>
          </a:p>
          <a:p>
            <a:pPr>
              <a:buFont typeface="Wingdings" pitchFamily="2" charset="2"/>
              <a:buChar char="§"/>
            </a:pPr>
            <a:r>
              <a:rPr lang="en-US" sz="3200" dirty="0" smtClean="0">
                <a:solidFill>
                  <a:schemeClr val="tx2"/>
                </a:solidFill>
              </a:rPr>
              <a:t>They are never available</a:t>
            </a:r>
          </a:p>
          <a:p>
            <a:pPr>
              <a:buFont typeface="Wingdings" pitchFamily="2" charset="2"/>
              <a:buChar char="§"/>
            </a:pPr>
            <a:r>
              <a:rPr lang="en-US" sz="3200" dirty="0" smtClean="0">
                <a:solidFill>
                  <a:schemeClr val="tx2"/>
                </a:solidFill>
              </a:rPr>
              <a:t>They are ONLY road warriors</a:t>
            </a:r>
          </a:p>
          <a:p>
            <a:pPr>
              <a:buFont typeface="Wingdings" pitchFamily="2" charset="2"/>
              <a:buChar char="§"/>
            </a:pPr>
            <a:r>
              <a:rPr lang="en-US" sz="3200" dirty="0" smtClean="0">
                <a:solidFill>
                  <a:schemeClr val="tx2"/>
                </a:solidFill>
              </a:rPr>
              <a:t>They never have to work weekends</a:t>
            </a:r>
          </a:p>
          <a:p>
            <a:pPr>
              <a:buFont typeface="Wingdings" pitchFamily="2" charset="2"/>
              <a:buChar char="§"/>
            </a:pPr>
            <a:r>
              <a:rPr lang="en-US" sz="3200" dirty="0" smtClean="0">
                <a:solidFill>
                  <a:schemeClr val="tx2"/>
                </a:solidFill>
              </a:rPr>
              <a:t>They are disconnected from campus and what goes on</a:t>
            </a:r>
            <a:endParaRPr lang="en-US" sz="3200" dirty="0">
              <a:solidFill>
                <a:schemeClr val="tx2"/>
              </a:solidFill>
            </a:endParaRPr>
          </a:p>
        </p:txBody>
      </p:sp>
      <p:sp>
        <p:nvSpPr>
          <p:cNvPr id="4" name="Date Placeholder 3"/>
          <p:cNvSpPr>
            <a:spLocks noGrp="1"/>
          </p:cNvSpPr>
          <p:nvPr>
            <p:ph type="dt" sz="half" idx="10"/>
            <p:custDataLst>
              <p:tags r:id="rId3"/>
            </p:custDataLst>
          </p:nvPr>
        </p:nvSpPr>
        <p:spPr>
          <a:xfrm rot="16200000">
            <a:off x="7475151" y="2941320"/>
            <a:ext cx="2590800" cy="365760"/>
          </a:xfrm>
        </p:spPr>
        <p:txBody>
          <a:bodyPr/>
          <a:lstStyle/>
          <a:p>
            <a:r>
              <a:rPr lang="en-US" dirty="0" smtClean="0"/>
              <a:t>Chicago Area Regional Representatives</a:t>
            </a:r>
          </a:p>
          <a:p>
            <a:pPr algn="r"/>
            <a:r>
              <a:rPr lang="en-US" dirty="0" smtClean="0"/>
              <a:t>Carrnet.org</a:t>
            </a:r>
            <a:endParaRPr lang="en-US" dirty="0"/>
          </a:p>
        </p:txBody>
      </p:sp>
      <p:sp>
        <p:nvSpPr>
          <p:cNvPr id="5" name="Slide Number Placeholder 4"/>
          <p:cNvSpPr>
            <a:spLocks noGrp="1"/>
          </p:cNvSpPr>
          <p:nvPr>
            <p:ph type="sldNum" sz="quarter" idx="12"/>
            <p:custDataLst>
              <p:tags r:id="rId4"/>
            </p:custDataLst>
          </p:nvPr>
        </p:nvSpPr>
        <p:spPr/>
        <p:txBody>
          <a:bodyPr/>
          <a:lstStyle/>
          <a:p>
            <a:fld id="{1789C0F2-17E0-497A-9BBE-0C73201AAFE3}" type="slidenum">
              <a:rPr lang="en-US" smtClean="0"/>
              <a:pPr/>
              <a:t>3</a:t>
            </a:fld>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253944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762000"/>
            <a:ext cx="7620000" cy="1143000"/>
          </a:xfrm>
        </p:spPr>
        <p:txBody>
          <a:bodyPr/>
          <a:lstStyle/>
          <a:p>
            <a:r>
              <a:rPr lang="en-US" sz="3600" b="1" dirty="0" smtClean="0">
                <a:solidFill>
                  <a:schemeClr val="tx1"/>
                </a:solidFill>
              </a:rPr>
              <a:t>Definition of a Regional</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85800" y="2133600"/>
            <a:ext cx="7391400" cy="3657599"/>
          </a:xfrm>
        </p:spPr>
        <p:txBody>
          <a:bodyPr>
            <a:noAutofit/>
          </a:bodyPr>
          <a:lstStyle/>
          <a:p>
            <a:pPr>
              <a:buFont typeface="Wingdings" pitchFamily="2" charset="2"/>
              <a:buChar char="§"/>
            </a:pPr>
            <a:r>
              <a:rPr lang="en-US" sz="3200" dirty="0" smtClean="0">
                <a:solidFill>
                  <a:schemeClr val="tx2"/>
                </a:solidFill>
              </a:rPr>
              <a:t>Works from a home office</a:t>
            </a:r>
          </a:p>
          <a:p>
            <a:pPr>
              <a:buFont typeface="Wingdings" pitchFamily="2" charset="2"/>
              <a:buChar char="§"/>
            </a:pPr>
            <a:r>
              <a:rPr lang="en-US" sz="3200" dirty="0" smtClean="0">
                <a:solidFill>
                  <a:schemeClr val="tx2"/>
                </a:solidFill>
              </a:rPr>
              <a:t>Admissions is primary profession</a:t>
            </a:r>
          </a:p>
          <a:p>
            <a:pPr>
              <a:buFont typeface="Wingdings" pitchFamily="2" charset="2"/>
              <a:buChar char="§"/>
            </a:pPr>
            <a:r>
              <a:rPr lang="en-US" sz="3200" dirty="0" smtClean="0">
                <a:solidFill>
                  <a:schemeClr val="tx2"/>
                </a:solidFill>
              </a:rPr>
              <a:t>Live in area of primary recruitment territory</a:t>
            </a:r>
          </a:p>
          <a:p>
            <a:pPr>
              <a:buFont typeface="Wingdings" pitchFamily="2" charset="2"/>
              <a:buChar char="§"/>
            </a:pPr>
            <a:r>
              <a:rPr lang="en-US" sz="3200" dirty="0" smtClean="0">
                <a:solidFill>
                  <a:schemeClr val="tx2"/>
                </a:solidFill>
              </a:rPr>
              <a:t>Individual or institution is a member of affiliate ACAC and/or NACAC</a:t>
            </a: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4</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167906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457200" y="685800"/>
            <a:ext cx="7620000" cy="1143000"/>
          </a:xfrm>
        </p:spPr>
        <p:txBody>
          <a:bodyPr/>
          <a:lstStyle/>
          <a:p>
            <a:r>
              <a:rPr lang="en-US" sz="3600" b="1" dirty="0" smtClean="0">
                <a:solidFill>
                  <a:schemeClr val="tx1"/>
                </a:solidFill>
              </a:rPr>
              <a:t>Characteristics of an Effective Regional Representative</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09600" y="1905001"/>
            <a:ext cx="7467600" cy="3657599"/>
          </a:xfrm>
        </p:spPr>
        <p:txBody>
          <a:bodyPr>
            <a:noAutofit/>
          </a:bodyPr>
          <a:lstStyle/>
          <a:p>
            <a:pPr>
              <a:buFont typeface="Wingdings" pitchFamily="2" charset="2"/>
              <a:buChar char="§"/>
            </a:pPr>
            <a:r>
              <a:rPr lang="en-US" sz="2400" dirty="0" smtClean="0">
                <a:solidFill>
                  <a:schemeClr val="tx2"/>
                </a:solidFill>
              </a:rPr>
              <a:t>Self-motivated</a:t>
            </a:r>
          </a:p>
          <a:p>
            <a:pPr>
              <a:buFont typeface="Wingdings" pitchFamily="2" charset="2"/>
              <a:buChar char="§"/>
            </a:pPr>
            <a:r>
              <a:rPr lang="en-US" sz="2400" dirty="0" smtClean="0">
                <a:solidFill>
                  <a:schemeClr val="tx2"/>
                </a:solidFill>
              </a:rPr>
              <a:t>Independent learner</a:t>
            </a:r>
          </a:p>
          <a:p>
            <a:pPr>
              <a:buFont typeface="Wingdings" pitchFamily="2" charset="2"/>
              <a:buChar char="§"/>
            </a:pPr>
            <a:r>
              <a:rPr lang="en-US" sz="2400" dirty="0" smtClean="0">
                <a:solidFill>
                  <a:schemeClr val="tx2"/>
                </a:solidFill>
              </a:rPr>
              <a:t>Good communicator </a:t>
            </a:r>
          </a:p>
          <a:p>
            <a:pPr>
              <a:buFont typeface="Wingdings" pitchFamily="2" charset="2"/>
              <a:buChar char="§"/>
            </a:pPr>
            <a:r>
              <a:rPr lang="en-US" sz="2400" dirty="0" smtClean="0">
                <a:solidFill>
                  <a:schemeClr val="tx2"/>
                </a:solidFill>
              </a:rPr>
              <a:t>Organization, Organization, Organization</a:t>
            </a:r>
          </a:p>
          <a:p>
            <a:pPr>
              <a:buFont typeface="Wingdings" pitchFamily="2" charset="2"/>
              <a:buChar char="§"/>
            </a:pPr>
            <a:r>
              <a:rPr lang="en-US" sz="2400" dirty="0" smtClean="0">
                <a:solidFill>
                  <a:schemeClr val="tx2"/>
                </a:solidFill>
              </a:rPr>
              <a:t>Strong support system in and out of Admission</a:t>
            </a:r>
          </a:p>
          <a:p>
            <a:pPr>
              <a:buFont typeface="Wingdings" pitchFamily="2" charset="2"/>
              <a:buChar char="§"/>
            </a:pPr>
            <a:r>
              <a:rPr lang="en-US" sz="2400" dirty="0" smtClean="0">
                <a:solidFill>
                  <a:schemeClr val="tx2"/>
                </a:solidFill>
              </a:rPr>
              <a:t>Knowledge of the Admission process</a:t>
            </a:r>
          </a:p>
          <a:p>
            <a:pPr>
              <a:buFont typeface="Wingdings" pitchFamily="2" charset="2"/>
              <a:buChar char="§"/>
            </a:pPr>
            <a:r>
              <a:rPr lang="en-US" sz="2400" dirty="0" smtClean="0">
                <a:solidFill>
                  <a:schemeClr val="tx2"/>
                </a:solidFill>
              </a:rPr>
              <a:t>Resourceful</a:t>
            </a:r>
          </a:p>
          <a:p>
            <a:pPr>
              <a:buFont typeface="Wingdings" pitchFamily="2" charset="2"/>
              <a:buChar char="§"/>
            </a:pPr>
            <a:r>
              <a:rPr lang="en-US" sz="2400" dirty="0" smtClean="0">
                <a:solidFill>
                  <a:schemeClr val="tx2"/>
                </a:solidFill>
              </a:rPr>
              <a:t>Dependable</a:t>
            </a:r>
          </a:p>
          <a:p>
            <a:pPr>
              <a:buFont typeface="Wingdings" pitchFamily="2" charset="2"/>
              <a:buChar char="§"/>
            </a:pPr>
            <a:r>
              <a:rPr lang="en-US" sz="2400" dirty="0" smtClean="0">
                <a:solidFill>
                  <a:schemeClr val="tx2"/>
                </a:solidFill>
              </a:rPr>
              <a:t>VERY flexible</a:t>
            </a:r>
            <a:endParaRPr lang="en-US" sz="2400"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5</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490722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rmAutofit/>
          </a:bodyPr>
          <a:lstStyle/>
          <a:p>
            <a:r>
              <a:rPr lang="en-US" sz="3600" b="1" dirty="0" smtClean="0">
                <a:solidFill>
                  <a:schemeClr val="tx1"/>
                </a:solidFill>
              </a:rPr>
              <a:t>Responsibilities of a Regional</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09600" y="1143000"/>
            <a:ext cx="7467600" cy="2743199"/>
          </a:xfrm>
        </p:spPr>
        <p:txBody>
          <a:bodyPr>
            <a:normAutofit/>
          </a:bodyPr>
          <a:lstStyle/>
          <a:p>
            <a:pPr marL="18288" indent="0">
              <a:buNone/>
            </a:pPr>
            <a:r>
              <a:rPr lang="en-US" sz="2600" dirty="0" smtClean="0">
                <a:solidFill>
                  <a:schemeClr val="tx2"/>
                </a:solidFill>
              </a:rPr>
              <a:t>Full Time vs. Part Time</a:t>
            </a:r>
          </a:p>
          <a:p>
            <a:pPr marL="18288" indent="0">
              <a:buNone/>
            </a:pPr>
            <a:endParaRPr lang="en-US" sz="2600" dirty="0">
              <a:solidFill>
                <a:schemeClr val="tx2"/>
              </a:solidFill>
            </a:endParaRPr>
          </a:p>
          <a:p>
            <a:pPr marL="18288" indent="0">
              <a:buNone/>
            </a:pPr>
            <a:endParaRPr lang="en-US" sz="2600"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6</a:t>
            </a:fld>
            <a:endParaRPr lang="en-US" dirty="0"/>
          </a:p>
        </p:txBody>
      </p:sp>
      <p:sp>
        <p:nvSpPr>
          <p:cNvPr id="9"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10" name="Picture 9"/>
          <p:cNvPicPr>
            <a:picLocks noChangeAspect="1"/>
          </p:cNvPicPr>
          <p:nvPr>
            <p:custDataLst>
              <p:tags r:id="rId5"/>
            </p:custDataLst>
          </p:nvPr>
        </p:nvPicPr>
        <p:blipFill>
          <a:blip r:embed="rId9"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graphicFrame>
        <p:nvGraphicFramePr>
          <p:cNvPr id="6" name="Chart 5"/>
          <p:cNvGraphicFramePr/>
          <p:nvPr>
            <p:custDataLst>
              <p:tags r:id="rId6"/>
            </p:custDataLst>
            <p:extLst>
              <p:ext uri="{D42A27DB-BD31-4B8C-83A1-F6EECF244321}">
                <p14:modId xmlns:p14="http://schemas.microsoft.com/office/powerpoint/2010/main" val="3596052364"/>
              </p:ext>
            </p:extLst>
          </p:nvPr>
        </p:nvGraphicFramePr>
        <p:xfrm>
          <a:off x="1600200" y="2362200"/>
          <a:ext cx="5715000" cy="3429000"/>
        </p:xfrm>
        <a:graphic>
          <a:graphicData uri="http://schemas.openxmlformats.org/drawingml/2006/chart">
            <c:chart xmlns:c="http://schemas.openxmlformats.org/drawingml/2006/chart" xmlns:r="http://schemas.openxmlformats.org/officeDocument/2006/relationships" r:id="rId10"/>
          </a:graphicData>
        </a:graphic>
      </p:graphicFrame>
      <p:sp>
        <p:nvSpPr>
          <p:cNvPr id="11" name="TextBox 1"/>
          <p:cNvSpPr txBox="1"/>
          <p:nvPr>
            <p:custDataLst>
              <p:tags r:id="rId7"/>
            </p:custDataLst>
          </p:nvPr>
        </p:nvSpPr>
        <p:spPr>
          <a:xfrm>
            <a:off x="3189514" y="4724400"/>
            <a:ext cx="914400" cy="533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800" b="1" dirty="0" smtClean="0">
                <a:solidFill>
                  <a:schemeClr val="bg1"/>
                </a:solidFill>
              </a:rPr>
              <a:t>95%</a:t>
            </a:r>
            <a:endParaRPr lang="en-US" sz="2800" b="1" dirty="0">
              <a:solidFill>
                <a:schemeClr val="bg1"/>
              </a:solidFill>
            </a:endParaRPr>
          </a:p>
        </p:txBody>
      </p:sp>
    </p:spTree>
    <p:extLst>
      <p:ext uri="{BB962C8B-B14F-4D97-AF65-F5344CB8AC3E}">
        <p14:creationId xmlns:p14="http://schemas.microsoft.com/office/powerpoint/2010/main" val="1112289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normAutofit/>
          </a:bodyPr>
          <a:lstStyle/>
          <a:p>
            <a:r>
              <a:rPr lang="en-US" sz="3600" b="1" dirty="0" smtClean="0">
                <a:solidFill>
                  <a:schemeClr val="tx1"/>
                </a:solidFill>
              </a:rPr>
              <a:t>Responsibilities of a Regional</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685800" y="1219201"/>
            <a:ext cx="7467600" cy="457200"/>
          </a:xfrm>
        </p:spPr>
        <p:txBody>
          <a:bodyPr>
            <a:normAutofit lnSpcReduction="10000"/>
          </a:bodyPr>
          <a:lstStyle/>
          <a:p>
            <a:pPr marL="18288" indent="0">
              <a:buNone/>
            </a:pPr>
            <a:r>
              <a:rPr lang="en-US" sz="2600" dirty="0" smtClean="0">
                <a:solidFill>
                  <a:schemeClr val="tx2"/>
                </a:solidFill>
              </a:rPr>
              <a:t>Full Time vs. Part Time</a:t>
            </a:r>
            <a:endParaRPr lang="en-US" dirty="0" smtClean="0">
              <a:solidFill>
                <a:schemeClr val="tx2"/>
              </a:solidFill>
            </a:endParaRPr>
          </a:p>
          <a:p>
            <a:pPr marL="18288" indent="0">
              <a:buNone/>
            </a:pPr>
            <a:endParaRPr lang="en-US" dirty="0">
              <a:solidFill>
                <a:schemeClr val="tx2"/>
              </a:solidFill>
            </a:endParaRPr>
          </a:p>
          <a:p>
            <a:pPr marL="18288" indent="0">
              <a:buNone/>
            </a:pPr>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7</a:t>
            </a:fld>
            <a:endParaRPr lang="en-US" dirty="0"/>
          </a:p>
        </p:txBody>
      </p:sp>
      <p:sp>
        <p:nvSpPr>
          <p:cNvPr id="9"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10" name="Picture 9"/>
          <p:cNvPicPr>
            <a:picLocks noChangeAspect="1"/>
          </p:cNvPicPr>
          <p:nvPr>
            <p:custDataLst>
              <p:tags r:id="rId5"/>
            </p:custDataLst>
          </p:nvPr>
        </p:nvPicPr>
        <p:blipFill>
          <a:blip r:embed="rId8"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graphicFrame>
        <p:nvGraphicFramePr>
          <p:cNvPr id="11" name="Chart 10"/>
          <p:cNvGraphicFramePr/>
          <p:nvPr>
            <p:custDataLst>
              <p:tags r:id="rId6"/>
            </p:custDataLst>
            <p:extLst>
              <p:ext uri="{D42A27DB-BD31-4B8C-83A1-F6EECF244321}">
                <p14:modId xmlns:p14="http://schemas.microsoft.com/office/powerpoint/2010/main" val="2441294033"/>
              </p:ext>
            </p:extLst>
          </p:nvPr>
        </p:nvGraphicFramePr>
        <p:xfrm>
          <a:off x="1600200" y="2362200"/>
          <a:ext cx="5715000" cy="3429000"/>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769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Territories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762000" y="1371600"/>
            <a:ext cx="7391400" cy="3657599"/>
          </a:xfrm>
        </p:spPr>
        <p:txBody>
          <a:bodyPr>
            <a:normAutofit lnSpcReduction="10000"/>
          </a:bodyPr>
          <a:lstStyle/>
          <a:p>
            <a:pPr marL="18288" indent="0">
              <a:buNone/>
            </a:pPr>
            <a:r>
              <a:rPr lang="en-US" sz="3200" u="sng" dirty="0" smtClean="0">
                <a:solidFill>
                  <a:schemeClr val="tx2"/>
                </a:solidFill>
              </a:rPr>
              <a:t>Chicago Regionals</a:t>
            </a:r>
          </a:p>
          <a:p>
            <a:pPr>
              <a:buFont typeface="Wingdings" pitchFamily="2" charset="2"/>
              <a:buChar char="§"/>
            </a:pPr>
            <a:r>
              <a:rPr lang="en-US" sz="2400" dirty="0" smtClean="0">
                <a:solidFill>
                  <a:schemeClr val="tx2"/>
                </a:solidFill>
              </a:rPr>
              <a:t>Majority of CARR Members are responsible for the entire Chicago Metro Area</a:t>
            </a:r>
          </a:p>
          <a:p>
            <a:pPr lvl="1">
              <a:buFont typeface="Wingdings" pitchFamily="2" charset="2"/>
              <a:buChar char="§"/>
            </a:pPr>
            <a:r>
              <a:rPr lang="en-US" sz="2200" dirty="0" smtClean="0">
                <a:solidFill>
                  <a:schemeClr val="tx2"/>
                </a:solidFill>
              </a:rPr>
              <a:t>Additional territory responsibilities throughout the Midwest</a:t>
            </a:r>
          </a:p>
          <a:p>
            <a:pPr lvl="1">
              <a:buFont typeface="Wingdings" pitchFamily="2" charset="2"/>
              <a:buChar char="§"/>
            </a:pPr>
            <a:r>
              <a:rPr lang="en-US" sz="2200" dirty="0" smtClean="0">
                <a:solidFill>
                  <a:schemeClr val="tx2"/>
                </a:solidFill>
              </a:rPr>
              <a:t>State of IL</a:t>
            </a:r>
          </a:p>
          <a:p>
            <a:pPr lvl="1">
              <a:buFont typeface="Wingdings" pitchFamily="2" charset="2"/>
              <a:buChar char="§"/>
            </a:pPr>
            <a:r>
              <a:rPr lang="en-US" sz="2200" dirty="0" smtClean="0">
                <a:solidFill>
                  <a:schemeClr val="tx2"/>
                </a:solidFill>
              </a:rPr>
              <a:t>Contiguous States and beyond (MI, MN, WI, MO, IN, KS, NE  and IA)</a:t>
            </a:r>
          </a:p>
          <a:p>
            <a:pPr lvl="1">
              <a:buFont typeface="Wingdings" pitchFamily="2" charset="2"/>
              <a:buChar char="§"/>
            </a:pPr>
            <a:r>
              <a:rPr lang="en-US" sz="2200" dirty="0" smtClean="0">
                <a:solidFill>
                  <a:schemeClr val="tx2"/>
                </a:solidFill>
              </a:rPr>
              <a:t>Transfer Schools</a:t>
            </a:r>
          </a:p>
          <a:p>
            <a:pPr lvl="2">
              <a:buFont typeface="Wingdings" pitchFamily="2" charset="2"/>
              <a:buChar char="§"/>
            </a:pPr>
            <a:endParaRPr lang="en-US" dirty="0" smtClean="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8</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Chicago Area Regional Representatives</a:t>
            </a:r>
          </a:p>
          <a:p>
            <a:pPr algn="r"/>
            <a:r>
              <a:rPr lang="en-US"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3562643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p:txBody>
          <a:bodyPr/>
          <a:lstStyle/>
          <a:p>
            <a:r>
              <a:rPr lang="en-US" sz="3600" b="1" dirty="0" smtClean="0">
                <a:solidFill>
                  <a:schemeClr val="tx1"/>
                </a:solidFill>
              </a:rPr>
              <a:t>Territories – Other Groups</a:t>
            </a:r>
            <a:endParaRPr lang="en-US" sz="3600" b="1" dirty="0">
              <a:solidFill>
                <a:schemeClr val="tx1"/>
              </a:solidFill>
            </a:endParaRPr>
          </a:p>
        </p:txBody>
      </p:sp>
      <p:sp>
        <p:nvSpPr>
          <p:cNvPr id="2" name="Content Placeholder 1"/>
          <p:cNvSpPr>
            <a:spLocks noGrp="1"/>
          </p:cNvSpPr>
          <p:nvPr>
            <p:ph idx="1"/>
            <p:custDataLst>
              <p:tags r:id="rId2"/>
            </p:custDataLst>
          </p:nvPr>
        </p:nvSpPr>
        <p:spPr>
          <a:xfrm>
            <a:off x="838200" y="1402080"/>
            <a:ext cx="7391400" cy="4846320"/>
          </a:xfrm>
        </p:spPr>
        <p:txBody>
          <a:bodyPr>
            <a:normAutofit fontScale="70000" lnSpcReduction="20000"/>
          </a:bodyPr>
          <a:lstStyle/>
          <a:p>
            <a:pPr marL="18288" indent="0">
              <a:spcBef>
                <a:spcPts val="100"/>
              </a:spcBef>
              <a:buNone/>
            </a:pPr>
            <a:r>
              <a:rPr lang="en-US" sz="2600" b="1" u="sng" dirty="0">
                <a:solidFill>
                  <a:schemeClr val="tx2"/>
                </a:solidFill>
              </a:rPr>
              <a:t>MN/Twin Cities  </a:t>
            </a:r>
          </a:p>
          <a:p>
            <a:pPr marL="18288" indent="0">
              <a:spcBef>
                <a:spcPts val="100"/>
              </a:spcBef>
              <a:buNone/>
            </a:pPr>
            <a:r>
              <a:rPr lang="en-US" sz="2600" dirty="0">
                <a:solidFill>
                  <a:schemeClr val="tx2"/>
                </a:solidFill>
              </a:rPr>
              <a:t>Whole state with additions of ND, SD, WI &amp;  IA.</a:t>
            </a:r>
          </a:p>
          <a:p>
            <a:pPr marL="18288" indent="0">
              <a:spcBef>
                <a:spcPts val="100"/>
              </a:spcBef>
              <a:buNone/>
            </a:pPr>
            <a:r>
              <a:rPr lang="en-US" sz="2600" dirty="0">
                <a:solidFill>
                  <a:schemeClr val="tx2"/>
                </a:solidFill>
              </a:rPr>
              <a:t>Outlier: UP in MI</a:t>
            </a:r>
          </a:p>
          <a:p>
            <a:pPr marL="18288" indent="0">
              <a:spcBef>
                <a:spcPts val="100"/>
              </a:spcBef>
              <a:buNone/>
            </a:pPr>
            <a:endParaRPr lang="en-US" sz="2600" dirty="0">
              <a:solidFill>
                <a:schemeClr val="tx2"/>
              </a:solidFill>
            </a:endParaRPr>
          </a:p>
          <a:p>
            <a:pPr marL="18288" indent="0">
              <a:spcBef>
                <a:spcPts val="100"/>
              </a:spcBef>
              <a:buNone/>
            </a:pPr>
            <a:r>
              <a:rPr lang="en-US" sz="2600" b="1" u="sng" dirty="0">
                <a:solidFill>
                  <a:schemeClr val="tx2"/>
                </a:solidFill>
              </a:rPr>
              <a:t>New England</a:t>
            </a:r>
          </a:p>
          <a:p>
            <a:pPr marL="18288" indent="0">
              <a:spcBef>
                <a:spcPts val="100"/>
              </a:spcBef>
              <a:buNone/>
            </a:pPr>
            <a:r>
              <a:rPr lang="en-US" sz="2600" dirty="0">
                <a:solidFill>
                  <a:schemeClr val="tx2"/>
                </a:solidFill>
              </a:rPr>
              <a:t>Whole Northeast, whole East Coast; NY, MD, VA, PA, WV, CT, RI, NJ, ME, NH, VT, DE, MA.  Specifically: Baltimore, DC, Philly, NYC </a:t>
            </a:r>
          </a:p>
          <a:p>
            <a:pPr marL="18288" indent="0">
              <a:spcBef>
                <a:spcPts val="100"/>
              </a:spcBef>
              <a:buNone/>
            </a:pPr>
            <a:r>
              <a:rPr lang="en-US" sz="2600" dirty="0">
                <a:solidFill>
                  <a:schemeClr val="tx2"/>
                </a:solidFill>
              </a:rPr>
              <a:t>Outlier: Gulf States</a:t>
            </a:r>
          </a:p>
          <a:p>
            <a:pPr marL="18288" indent="0">
              <a:spcBef>
                <a:spcPts val="100"/>
              </a:spcBef>
              <a:buNone/>
            </a:pPr>
            <a:endParaRPr lang="en-US" sz="2600" dirty="0" smtClean="0">
              <a:solidFill>
                <a:schemeClr val="tx2"/>
              </a:solidFill>
            </a:endParaRPr>
          </a:p>
          <a:p>
            <a:pPr marL="18288" indent="0">
              <a:spcBef>
                <a:spcPts val="100"/>
              </a:spcBef>
              <a:buNone/>
            </a:pPr>
            <a:r>
              <a:rPr lang="en-US" sz="2600" b="1" u="sng" dirty="0" smtClean="0">
                <a:solidFill>
                  <a:schemeClr val="tx2"/>
                </a:solidFill>
              </a:rPr>
              <a:t>Pacific Northwest</a:t>
            </a:r>
          </a:p>
          <a:p>
            <a:pPr marL="18288" indent="0">
              <a:spcBef>
                <a:spcPts val="100"/>
              </a:spcBef>
              <a:buNone/>
            </a:pPr>
            <a:r>
              <a:rPr lang="en-US" sz="2600" dirty="0" smtClean="0">
                <a:solidFill>
                  <a:schemeClr val="tx2"/>
                </a:solidFill>
              </a:rPr>
              <a:t>Seattle, W Coast, </a:t>
            </a:r>
            <a:r>
              <a:rPr lang="en-US" sz="2600" dirty="0" err="1" smtClean="0">
                <a:solidFill>
                  <a:schemeClr val="tx2"/>
                </a:solidFill>
              </a:rPr>
              <a:t>NoCal</a:t>
            </a:r>
            <a:r>
              <a:rPr lang="en-US" sz="2600" dirty="0" smtClean="0">
                <a:solidFill>
                  <a:schemeClr val="tx2"/>
                </a:solidFill>
              </a:rPr>
              <a:t>, SoCal, OR, WA; HI</a:t>
            </a:r>
          </a:p>
          <a:p>
            <a:pPr marL="18288" indent="0">
              <a:spcBef>
                <a:spcPts val="100"/>
              </a:spcBef>
              <a:buNone/>
            </a:pPr>
            <a:endParaRPr lang="en-US" sz="2600" dirty="0">
              <a:solidFill>
                <a:schemeClr val="tx2"/>
              </a:solidFill>
            </a:endParaRPr>
          </a:p>
          <a:p>
            <a:pPr marL="18288" indent="0">
              <a:spcBef>
                <a:spcPts val="100"/>
              </a:spcBef>
              <a:buNone/>
            </a:pPr>
            <a:r>
              <a:rPr lang="en-US" sz="2600" b="1" u="sng" dirty="0" smtClean="0">
                <a:solidFill>
                  <a:schemeClr val="tx2"/>
                </a:solidFill>
              </a:rPr>
              <a:t>Rocky Mountain Area </a:t>
            </a:r>
          </a:p>
          <a:p>
            <a:pPr marL="18288" indent="0">
              <a:spcBef>
                <a:spcPts val="100"/>
              </a:spcBef>
              <a:buNone/>
            </a:pPr>
            <a:r>
              <a:rPr lang="en-US" sz="2600" dirty="0" smtClean="0">
                <a:solidFill>
                  <a:schemeClr val="tx2"/>
                </a:solidFill>
              </a:rPr>
              <a:t>Colorado, Nebraska, Wyoming</a:t>
            </a:r>
          </a:p>
          <a:p>
            <a:pPr marL="18288" indent="0">
              <a:spcBef>
                <a:spcPts val="100"/>
              </a:spcBef>
              <a:buNone/>
            </a:pPr>
            <a:endParaRPr lang="en-US" sz="2600" dirty="0">
              <a:solidFill>
                <a:schemeClr val="tx2"/>
              </a:solidFill>
            </a:endParaRPr>
          </a:p>
          <a:p>
            <a:pPr marL="18288" indent="0">
              <a:spcBef>
                <a:spcPts val="100"/>
              </a:spcBef>
              <a:buNone/>
            </a:pPr>
            <a:r>
              <a:rPr lang="en-US" sz="2600" b="1" u="sng" dirty="0" smtClean="0">
                <a:solidFill>
                  <a:schemeClr val="tx2"/>
                </a:solidFill>
              </a:rPr>
              <a:t>Southern</a:t>
            </a:r>
          </a:p>
          <a:p>
            <a:pPr marL="18288" indent="0">
              <a:spcBef>
                <a:spcPts val="100"/>
              </a:spcBef>
              <a:buNone/>
            </a:pPr>
            <a:r>
              <a:rPr lang="en-US" sz="2600" dirty="0" smtClean="0">
                <a:solidFill>
                  <a:schemeClr val="tx2"/>
                </a:solidFill>
              </a:rPr>
              <a:t>New Orleans metro, Atlanta metro, Memphis, Charlotte, S Alabama</a:t>
            </a:r>
          </a:p>
          <a:p>
            <a:pPr marL="18288" indent="0">
              <a:spcBef>
                <a:spcPts val="100"/>
              </a:spcBef>
              <a:buNone/>
            </a:pPr>
            <a:endParaRPr lang="en-US" sz="2600" dirty="0">
              <a:solidFill>
                <a:schemeClr val="tx2"/>
              </a:solidFill>
            </a:endParaRPr>
          </a:p>
          <a:p>
            <a:pPr marL="18288" indent="0">
              <a:spcBef>
                <a:spcPts val="100"/>
              </a:spcBef>
              <a:buNone/>
            </a:pPr>
            <a:r>
              <a:rPr lang="en-US" sz="2600" b="1" u="sng" dirty="0">
                <a:solidFill>
                  <a:schemeClr val="tx2"/>
                </a:solidFill>
              </a:rPr>
              <a:t>Texas</a:t>
            </a:r>
          </a:p>
          <a:p>
            <a:pPr marL="18288" indent="0">
              <a:spcBef>
                <a:spcPts val="100"/>
              </a:spcBef>
              <a:buNone/>
            </a:pPr>
            <a:r>
              <a:rPr lang="en-US" sz="2600" dirty="0">
                <a:solidFill>
                  <a:schemeClr val="tx2"/>
                </a:solidFill>
              </a:rPr>
              <a:t>Whole state, DFW Metro-</a:t>
            </a:r>
            <a:r>
              <a:rPr lang="en-US" sz="2600" dirty="0" err="1">
                <a:solidFill>
                  <a:schemeClr val="tx2"/>
                </a:solidFill>
              </a:rPr>
              <a:t>Plex</a:t>
            </a:r>
            <a:r>
              <a:rPr lang="en-US" sz="2600" dirty="0">
                <a:solidFill>
                  <a:schemeClr val="tx2"/>
                </a:solidFill>
              </a:rPr>
              <a:t>, Houston, San Antonio,  and/or state of LA.</a:t>
            </a:r>
          </a:p>
          <a:p>
            <a:pPr marL="18288" indent="0">
              <a:buNone/>
            </a:pPr>
            <a:endParaRPr lang="en-US" dirty="0">
              <a:solidFill>
                <a:schemeClr val="tx2"/>
              </a:solidFill>
            </a:endParaRPr>
          </a:p>
        </p:txBody>
      </p:sp>
      <p:sp>
        <p:nvSpPr>
          <p:cNvPr id="5" name="Slide Number Placeholder 4"/>
          <p:cNvSpPr>
            <a:spLocks noGrp="1"/>
          </p:cNvSpPr>
          <p:nvPr>
            <p:ph type="sldNum" sz="quarter" idx="12"/>
            <p:custDataLst>
              <p:tags r:id="rId3"/>
            </p:custDataLst>
          </p:nvPr>
        </p:nvSpPr>
        <p:spPr/>
        <p:txBody>
          <a:bodyPr/>
          <a:lstStyle/>
          <a:p>
            <a:fld id="{1789C0F2-17E0-497A-9BBE-0C73201AAFE3}" type="slidenum">
              <a:rPr lang="en-US" smtClean="0"/>
              <a:pPr/>
              <a:t>9</a:t>
            </a:fld>
            <a:endParaRPr lang="en-US" dirty="0"/>
          </a:p>
        </p:txBody>
      </p:sp>
      <p:sp>
        <p:nvSpPr>
          <p:cNvPr id="6" name="Date Placeholder 3"/>
          <p:cNvSpPr txBox="1">
            <a:spLocks/>
          </p:cNvSpPr>
          <p:nvPr>
            <p:custDataLst>
              <p:tags r:id="rId4"/>
            </p:custDataLst>
          </p:nvPr>
        </p:nvSpPr>
        <p:spPr>
          <a:xfrm rot="16200000">
            <a:off x="7475151" y="2941320"/>
            <a:ext cx="2590800" cy="365760"/>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Chicago Area Regional Representatives</a:t>
            </a:r>
          </a:p>
          <a:p>
            <a:pPr algn="r"/>
            <a:r>
              <a:rPr lang="en-US" dirty="0" smtClean="0"/>
              <a:t>Carrnet.org</a:t>
            </a:r>
            <a:endParaRPr lang="en-US" dirty="0"/>
          </a:p>
        </p:txBody>
      </p:sp>
      <p:pic>
        <p:nvPicPr>
          <p:cNvPr id="8" name="Picture 7"/>
          <p:cNvPicPr>
            <a:picLocks noChangeAspect="1"/>
          </p:cNvPicPr>
          <p:nvPr>
            <p:custDataLst>
              <p:tags r:id="rId5"/>
            </p:custDataLst>
          </p:nvPr>
        </p:nvPicPr>
        <p:blipFill>
          <a:blip r:embed="rId7" cstate="print">
            <a:extLst>
              <a:ext uri="{28A0092B-C50C-407E-A947-70E740481C1C}">
                <a14:useLocalDpi xmlns:a14="http://schemas.microsoft.com/office/drawing/2010/main" val="0"/>
              </a:ext>
            </a:extLst>
          </a:blip>
          <a:stretch>
            <a:fillRect/>
          </a:stretch>
        </p:blipFill>
        <p:spPr>
          <a:xfrm>
            <a:off x="7696200" y="152400"/>
            <a:ext cx="1249680" cy="1249680"/>
          </a:xfrm>
          <a:prstGeom prst="rect">
            <a:avLst/>
          </a:prstGeom>
        </p:spPr>
      </p:pic>
    </p:spTree>
    <p:extLst>
      <p:ext uri="{BB962C8B-B14F-4D97-AF65-F5344CB8AC3E}">
        <p14:creationId xmlns:p14="http://schemas.microsoft.com/office/powerpoint/2010/main" val="22610280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761</TotalTime>
  <Words>824</Words>
  <Application>Microsoft Office PowerPoint</Application>
  <PresentationFormat>On-screen Show (4:3)</PresentationFormat>
  <Paragraphs>287</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PowerPoint Presentation</vt:lpstr>
      <vt:lpstr>Kelli Allen, Senior Admissions Counselor, Iowa State University Audrey Barrientos, Senior Admissions Counselor, Western Illinois University Aubriex Cason, Regional Recruitment Manager, The Ohio State University Sarah Daugherty, Associate Director of Admissions, Bradley University Erin Hoover, Assistant Director of Admission, McKendree University Cayce Owens-Thrush, Regional Admissions Counselor, Lawrence Technological University Stephanie Szczepanski, Regional Coordinator, Saint Louis University   Moderator: Shawn Wochner, Admissions Counselor, Western Illinois University   </vt:lpstr>
      <vt:lpstr>Myths of Regional Reps</vt:lpstr>
      <vt:lpstr>Definition of a Regional</vt:lpstr>
      <vt:lpstr>Characteristics of an Effective Regional Representative</vt:lpstr>
      <vt:lpstr>Responsibilities of a Regional</vt:lpstr>
      <vt:lpstr>Responsibilities of a Regional</vt:lpstr>
      <vt:lpstr>Territories</vt:lpstr>
      <vt:lpstr>Territories – Other Groups</vt:lpstr>
      <vt:lpstr>High School Visits</vt:lpstr>
      <vt:lpstr>College Night Programs</vt:lpstr>
      <vt:lpstr>Other Duties as Assigned</vt:lpstr>
      <vt:lpstr>Summer Projects</vt:lpstr>
      <vt:lpstr>Estimated Budget- Regional</vt:lpstr>
      <vt:lpstr>Cost of Campus-Based Representative Travel</vt:lpstr>
      <vt:lpstr>Cost of Regional Travel</vt:lpstr>
      <vt:lpstr>Other Travel Expenses </vt:lpstr>
      <vt:lpstr>Power of Proximity</vt:lpstr>
      <vt:lpstr>Special Regional Projects</vt:lpstr>
      <vt:lpstr>Results</vt:lpstr>
      <vt:lpstr>Challenges </vt:lpstr>
      <vt:lpstr>Growth of Chicago Regionals</vt:lpstr>
      <vt:lpstr>Growth of Regionals Nationwide</vt:lpstr>
      <vt:lpstr>Questions?</vt:lpstr>
    </vt:vector>
  </TitlesOfParts>
  <Company>Missouri University of Science and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Roadmap to Regional Representatives:  Connecting Across State Lines</dc:title>
  <dc:creator>Courtney Wallace</dc:creator>
  <cp:lastModifiedBy>Windows User</cp:lastModifiedBy>
  <cp:revision>72</cp:revision>
  <cp:lastPrinted>2012-04-30T18:31:28Z</cp:lastPrinted>
  <dcterms:created xsi:type="dcterms:W3CDTF">2012-04-17T14:32:45Z</dcterms:created>
  <dcterms:modified xsi:type="dcterms:W3CDTF">2013-04-30T19:54:55Z</dcterms:modified>
</cp:coreProperties>
</file>