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3" r:id="rId7"/>
    <p:sldId id="261" r:id="rId8"/>
    <p:sldId id="262" r:id="rId9"/>
    <p:sldId id="264" r:id="rId10"/>
    <p:sldId id="265" r:id="rId11"/>
    <p:sldId id="266"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3" d="100"/>
          <a:sy n="103" d="100"/>
        </p:scale>
        <p:origin x="-210" y="-8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F162EE0-AB9F-46B9-B501-A23C6D01EF62}" type="datetimeFigureOut">
              <a:rPr lang="en-US" smtClean="0"/>
              <a:t>4/30/2013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3100D32-0A85-4FC6-BCFA-E373D94DF7BF}" type="slidenum">
              <a:rPr lang="en-US" smtClean="0"/>
              <a:t>‹#›</a:t>
            </a:fld>
            <a:endParaRPr lang="en-US"/>
          </a:p>
        </p:txBody>
      </p:sp>
    </p:spTree>
    <p:extLst>
      <p:ext uri="{BB962C8B-B14F-4D97-AF65-F5344CB8AC3E}">
        <p14:creationId xmlns:p14="http://schemas.microsoft.com/office/powerpoint/2010/main" val="10695946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F162EE0-AB9F-46B9-B501-A23C6D01EF62}" type="datetimeFigureOut">
              <a:rPr lang="en-US" smtClean="0"/>
              <a:t>4/30/2013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3100D32-0A85-4FC6-BCFA-E373D94DF7BF}" type="slidenum">
              <a:rPr lang="en-US" smtClean="0"/>
              <a:t>‹#›</a:t>
            </a:fld>
            <a:endParaRPr lang="en-US"/>
          </a:p>
        </p:txBody>
      </p:sp>
    </p:spTree>
    <p:extLst>
      <p:ext uri="{BB962C8B-B14F-4D97-AF65-F5344CB8AC3E}">
        <p14:creationId xmlns:p14="http://schemas.microsoft.com/office/powerpoint/2010/main" val="30380608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F162EE0-AB9F-46B9-B501-A23C6D01EF62}" type="datetimeFigureOut">
              <a:rPr lang="en-US" smtClean="0"/>
              <a:t>4/30/2013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3100D32-0A85-4FC6-BCFA-E373D94DF7BF}" type="slidenum">
              <a:rPr lang="en-US" smtClean="0"/>
              <a:t>‹#›</a:t>
            </a:fld>
            <a:endParaRPr lang="en-US"/>
          </a:p>
        </p:txBody>
      </p:sp>
    </p:spTree>
    <p:extLst>
      <p:ext uri="{BB962C8B-B14F-4D97-AF65-F5344CB8AC3E}">
        <p14:creationId xmlns:p14="http://schemas.microsoft.com/office/powerpoint/2010/main" val="26907123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F162EE0-AB9F-46B9-B501-A23C6D01EF62}" type="datetimeFigureOut">
              <a:rPr lang="en-US" smtClean="0"/>
              <a:t>4/30/2013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3100D32-0A85-4FC6-BCFA-E373D94DF7BF}" type="slidenum">
              <a:rPr lang="en-US" smtClean="0"/>
              <a:t>‹#›</a:t>
            </a:fld>
            <a:endParaRPr lang="en-US"/>
          </a:p>
        </p:txBody>
      </p:sp>
    </p:spTree>
    <p:extLst>
      <p:ext uri="{BB962C8B-B14F-4D97-AF65-F5344CB8AC3E}">
        <p14:creationId xmlns:p14="http://schemas.microsoft.com/office/powerpoint/2010/main" val="34325342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F162EE0-AB9F-46B9-B501-A23C6D01EF62}" type="datetimeFigureOut">
              <a:rPr lang="en-US" smtClean="0"/>
              <a:t>4/30/2013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3100D32-0A85-4FC6-BCFA-E373D94DF7BF}" type="slidenum">
              <a:rPr lang="en-US" smtClean="0"/>
              <a:t>‹#›</a:t>
            </a:fld>
            <a:endParaRPr lang="en-US"/>
          </a:p>
        </p:txBody>
      </p:sp>
    </p:spTree>
    <p:extLst>
      <p:ext uri="{BB962C8B-B14F-4D97-AF65-F5344CB8AC3E}">
        <p14:creationId xmlns:p14="http://schemas.microsoft.com/office/powerpoint/2010/main" val="4677689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F162EE0-AB9F-46B9-B501-A23C6D01EF62}" type="datetimeFigureOut">
              <a:rPr lang="en-US" smtClean="0"/>
              <a:t>4/30/2013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3100D32-0A85-4FC6-BCFA-E373D94DF7BF}" type="slidenum">
              <a:rPr lang="en-US" smtClean="0"/>
              <a:t>‹#›</a:t>
            </a:fld>
            <a:endParaRPr lang="en-US"/>
          </a:p>
        </p:txBody>
      </p:sp>
    </p:spTree>
    <p:extLst>
      <p:ext uri="{BB962C8B-B14F-4D97-AF65-F5344CB8AC3E}">
        <p14:creationId xmlns:p14="http://schemas.microsoft.com/office/powerpoint/2010/main" val="13956784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F162EE0-AB9F-46B9-B501-A23C6D01EF62}" type="datetimeFigureOut">
              <a:rPr lang="en-US" smtClean="0"/>
              <a:t>4/30/2013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3100D32-0A85-4FC6-BCFA-E373D94DF7BF}" type="slidenum">
              <a:rPr lang="en-US" smtClean="0"/>
              <a:t>‹#›</a:t>
            </a:fld>
            <a:endParaRPr lang="en-US"/>
          </a:p>
        </p:txBody>
      </p:sp>
    </p:spTree>
    <p:extLst>
      <p:ext uri="{BB962C8B-B14F-4D97-AF65-F5344CB8AC3E}">
        <p14:creationId xmlns:p14="http://schemas.microsoft.com/office/powerpoint/2010/main" val="10318473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F162EE0-AB9F-46B9-B501-A23C6D01EF62}" type="datetimeFigureOut">
              <a:rPr lang="en-US" smtClean="0"/>
              <a:t>4/30/2013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3100D32-0A85-4FC6-BCFA-E373D94DF7BF}" type="slidenum">
              <a:rPr lang="en-US" smtClean="0"/>
              <a:t>‹#›</a:t>
            </a:fld>
            <a:endParaRPr lang="en-US"/>
          </a:p>
        </p:txBody>
      </p:sp>
    </p:spTree>
    <p:extLst>
      <p:ext uri="{BB962C8B-B14F-4D97-AF65-F5344CB8AC3E}">
        <p14:creationId xmlns:p14="http://schemas.microsoft.com/office/powerpoint/2010/main" val="22756301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F162EE0-AB9F-46B9-B501-A23C6D01EF62}" type="datetimeFigureOut">
              <a:rPr lang="en-US" smtClean="0"/>
              <a:t>4/30/2013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3100D32-0A85-4FC6-BCFA-E373D94DF7BF}" type="slidenum">
              <a:rPr lang="en-US" smtClean="0"/>
              <a:t>‹#›</a:t>
            </a:fld>
            <a:endParaRPr lang="en-US"/>
          </a:p>
        </p:txBody>
      </p:sp>
    </p:spTree>
    <p:extLst>
      <p:ext uri="{BB962C8B-B14F-4D97-AF65-F5344CB8AC3E}">
        <p14:creationId xmlns:p14="http://schemas.microsoft.com/office/powerpoint/2010/main" val="2309443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F162EE0-AB9F-46B9-B501-A23C6D01EF62}" type="datetimeFigureOut">
              <a:rPr lang="en-US" smtClean="0"/>
              <a:t>4/30/2013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3100D32-0A85-4FC6-BCFA-E373D94DF7BF}" type="slidenum">
              <a:rPr lang="en-US" smtClean="0"/>
              <a:t>‹#›</a:t>
            </a:fld>
            <a:endParaRPr lang="en-US"/>
          </a:p>
        </p:txBody>
      </p:sp>
    </p:spTree>
    <p:extLst>
      <p:ext uri="{BB962C8B-B14F-4D97-AF65-F5344CB8AC3E}">
        <p14:creationId xmlns:p14="http://schemas.microsoft.com/office/powerpoint/2010/main" val="33028660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F162EE0-AB9F-46B9-B501-A23C6D01EF62}" type="datetimeFigureOut">
              <a:rPr lang="en-US" smtClean="0"/>
              <a:t>4/30/2013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3100D32-0A85-4FC6-BCFA-E373D94DF7BF}" type="slidenum">
              <a:rPr lang="en-US" smtClean="0"/>
              <a:t>‹#›</a:t>
            </a:fld>
            <a:endParaRPr lang="en-US"/>
          </a:p>
        </p:txBody>
      </p:sp>
    </p:spTree>
    <p:extLst>
      <p:ext uri="{BB962C8B-B14F-4D97-AF65-F5344CB8AC3E}">
        <p14:creationId xmlns:p14="http://schemas.microsoft.com/office/powerpoint/2010/main" val="11852555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F162EE0-AB9F-46B9-B501-A23C6D01EF62}" type="datetimeFigureOut">
              <a:rPr lang="en-US" smtClean="0"/>
              <a:t>4/30/2013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100D32-0A85-4FC6-BCFA-E373D94DF7BF}" type="slidenum">
              <a:rPr lang="en-US" smtClean="0"/>
              <a:t>‹#›</a:t>
            </a:fld>
            <a:endParaRPr lang="en-US"/>
          </a:p>
        </p:txBody>
      </p:sp>
    </p:spTree>
    <p:extLst>
      <p:ext uri="{BB962C8B-B14F-4D97-AF65-F5344CB8AC3E}">
        <p14:creationId xmlns:p14="http://schemas.microsoft.com/office/powerpoint/2010/main" val="4383756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mailto:gregaguilar@augustana.edu" TargetMode="External"/><Relationship Id="rId2" Type="http://schemas.openxmlformats.org/officeDocument/2006/relationships/hyperlink" Target="mailto:ericrowell@augustana.edu"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a:latin typeface="Georgia" pitchFamily="18" charset="0"/>
              </a:rPr>
              <a:t>Transitioning Multicultural and First Generation Students from High School to College</a:t>
            </a:r>
            <a:r>
              <a:rPr lang="en-US" dirty="0"/>
              <a:t/>
            </a:r>
            <a:br>
              <a:rPr lang="en-US" dirty="0"/>
            </a:br>
            <a:endParaRPr lang="en-US" dirty="0"/>
          </a:p>
        </p:txBody>
      </p:sp>
      <p:sp>
        <p:nvSpPr>
          <p:cNvPr id="3" name="Subtitle 2"/>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66269345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a:bodyPr>
          <a:lstStyle/>
          <a:p>
            <a:pPr marL="0" indent="0" algn="ctr">
              <a:buNone/>
            </a:pPr>
            <a:r>
              <a:rPr lang="en-US" sz="9600" dirty="0" smtClean="0">
                <a:latin typeface="Georgia" pitchFamily="18" charset="0"/>
              </a:rPr>
              <a:t>Questions?</a:t>
            </a:r>
            <a:endParaRPr lang="en-US" sz="9600" dirty="0">
              <a:latin typeface="Georgia" pitchFamily="18" charset="0"/>
            </a:endParaRPr>
          </a:p>
        </p:txBody>
      </p:sp>
    </p:spTree>
    <p:extLst>
      <p:ext uri="{BB962C8B-B14F-4D97-AF65-F5344CB8AC3E}">
        <p14:creationId xmlns:p14="http://schemas.microsoft.com/office/powerpoint/2010/main" val="125013778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Georgia" pitchFamily="18" charset="0"/>
              </a:rPr>
              <a:t>Contact information</a:t>
            </a:r>
            <a:endParaRPr lang="en-US" dirty="0">
              <a:latin typeface="Georgia" pitchFamily="18" charset="0"/>
            </a:endParaRPr>
          </a:p>
        </p:txBody>
      </p:sp>
      <p:sp>
        <p:nvSpPr>
          <p:cNvPr id="3" name="Content Placeholder 2"/>
          <p:cNvSpPr>
            <a:spLocks noGrp="1"/>
          </p:cNvSpPr>
          <p:nvPr>
            <p:ph idx="1"/>
          </p:nvPr>
        </p:nvSpPr>
        <p:spPr/>
        <p:txBody>
          <a:bodyPr/>
          <a:lstStyle/>
          <a:p>
            <a:r>
              <a:rPr lang="en-US" dirty="0" smtClean="0"/>
              <a:t>Eric Rowell</a:t>
            </a:r>
          </a:p>
          <a:p>
            <a:pPr lvl="1"/>
            <a:r>
              <a:rPr lang="en-US" dirty="0" smtClean="0">
                <a:hlinkClick r:id="rId2"/>
              </a:rPr>
              <a:t>ericrowell@augustana.edu</a:t>
            </a:r>
            <a:r>
              <a:rPr lang="en-US" dirty="0" smtClean="0"/>
              <a:t> </a:t>
            </a:r>
          </a:p>
          <a:p>
            <a:endParaRPr lang="en-US" dirty="0"/>
          </a:p>
          <a:p>
            <a:r>
              <a:rPr lang="en-US" dirty="0" smtClean="0"/>
              <a:t>Greg Aguilar</a:t>
            </a:r>
          </a:p>
          <a:p>
            <a:pPr lvl="1"/>
            <a:r>
              <a:rPr lang="en-US" smtClean="0">
                <a:hlinkClick r:id="rId3"/>
              </a:rPr>
              <a:t>gregaguilar@augustana.edu</a:t>
            </a:r>
            <a:r>
              <a:rPr lang="en-US" smtClean="0"/>
              <a:t> </a:t>
            </a:r>
            <a:endParaRPr lang="en-US" dirty="0"/>
          </a:p>
        </p:txBody>
      </p:sp>
    </p:spTree>
    <p:extLst>
      <p:ext uri="{BB962C8B-B14F-4D97-AF65-F5344CB8AC3E}">
        <p14:creationId xmlns:p14="http://schemas.microsoft.com/office/powerpoint/2010/main" val="8590520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en-US" dirty="0" smtClean="0">
                <a:latin typeface="Georgia" pitchFamily="18" charset="0"/>
              </a:rPr>
              <a:t>What is on the mind of a student of color? </a:t>
            </a:r>
            <a:endParaRPr lang="en-US" dirty="0">
              <a:latin typeface="Georgia" pitchFamily="18" charset="0"/>
            </a:endParaRPr>
          </a:p>
        </p:txBody>
      </p:sp>
      <p:sp>
        <p:nvSpPr>
          <p:cNvPr id="3" name="Content Placeholder 2"/>
          <p:cNvSpPr>
            <a:spLocks noGrp="1"/>
          </p:cNvSpPr>
          <p:nvPr>
            <p:ph idx="1"/>
          </p:nvPr>
        </p:nvSpPr>
        <p:spPr/>
        <p:txBody>
          <a:bodyPr>
            <a:normAutofit fontScale="92500" lnSpcReduction="10000"/>
          </a:bodyPr>
          <a:lstStyle/>
          <a:p>
            <a:pPr lvl="1"/>
            <a:r>
              <a:rPr lang="en-US" dirty="0" smtClean="0">
                <a:latin typeface="Georgia" pitchFamily="18" charset="0"/>
              </a:rPr>
              <a:t>Common </a:t>
            </a:r>
            <a:r>
              <a:rPr lang="en-US" dirty="0">
                <a:latin typeface="Georgia" pitchFamily="18" charset="0"/>
              </a:rPr>
              <a:t>concerns of incoming </a:t>
            </a:r>
            <a:r>
              <a:rPr lang="en-US" dirty="0" smtClean="0">
                <a:latin typeface="Georgia" pitchFamily="18" charset="0"/>
              </a:rPr>
              <a:t>students of color</a:t>
            </a:r>
            <a:endParaRPr lang="en-US" sz="3600" dirty="0">
              <a:latin typeface="Georgia" pitchFamily="18" charset="0"/>
            </a:endParaRPr>
          </a:p>
          <a:p>
            <a:pPr lvl="2"/>
            <a:r>
              <a:rPr lang="en-US" dirty="0">
                <a:latin typeface="Georgia" pitchFamily="18" charset="0"/>
              </a:rPr>
              <a:t>Am I going to fit in?</a:t>
            </a:r>
            <a:endParaRPr lang="en-US" sz="3200" dirty="0">
              <a:latin typeface="Georgia" pitchFamily="18" charset="0"/>
            </a:endParaRPr>
          </a:p>
          <a:p>
            <a:pPr lvl="2"/>
            <a:r>
              <a:rPr lang="en-US" dirty="0">
                <a:latin typeface="Georgia" pitchFamily="18" charset="0"/>
              </a:rPr>
              <a:t>What group will I fit in with</a:t>
            </a:r>
            <a:r>
              <a:rPr lang="en-US" dirty="0" smtClean="0">
                <a:latin typeface="Georgia" pitchFamily="18" charset="0"/>
              </a:rPr>
              <a:t>? </a:t>
            </a:r>
            <a:endParaRPr lang="en-US" sz="3200" dirty="0">
              <a:latin typeface="Georgia" pitchFamily="18" charset="0"/>
            </a:endParaRPr>
          </a:p>
          <a:p>
            <a:pPr lvl="2"/>
            <a:r>
              <a:rPr lang="en-US" dirty="0">
                <a:latin typeface="Georgia" pitchFamily="18" charset="0"/>
              </a:rPr>
              <a:t>Will my classes be hard?</a:t>
            </a:r>
            <a:endParaRPr lang="en-US" sz="3200" dirty="0">
              <a:latin typeface="Georgia" pitchFamily="18" charset="0"/>
            </a:endParaRPr>
          </a:p>
          <a:p>
            <a:pPr lvl="2"/>
            <a:r>
              <a:rPr lang="en-US" dirty="0">
                <a:latin typeface="Georgia" pitchFamily="18" charset="0"/>
              </a:rPr>
              <a:t>Will I meet new people?</a:t>
            </a:r>
            <a:endParaRPr lang="en-US" sz="3200" dirty="0">
              <a:latin typeface="Georgia" pitchFamily="18" charset="0"/>
            </a:endParaRPr>
          </a:p>
          <a:p>
            <a:pPr lvl="2"/>
            <a:r>
              <a:rPr lang="en-US" dirty="0">
                <a:latin typeface="Georgia" pitchFamily="18" charset="0"/>
              </a:rPr>
              <a:t>How do I get involved</a:t>
            </a:r>
            <a:endParaRPr lang="en-US" sz="3200" dirty="0">
              <a:latin typeface="Georgia" pitchFamily="18" charset="0"/>
            </a:endParaRPr>
          </a:p>
          <a:p>
            <a:pPr lvl="2"/>
            <a:r>
              <a:rPr lang="en-US" dirty="0">
                <a:latin typeface="Georgia" pitchFamily="18" charset="0"/>
              </a:rPr>
              <a:t>Who do I talk to for help? Financial aid, support, </a:t>
            </a:r>
            <a:r>
              <a:rPr lang="en-US" dirty="0" smtClean="0">
                <a:latin typeface="Georgia" pitchFamily="18" charset="0"/>
              </a:rPr>
              <a:t>etc.</a:t>
            </a:r>
            <a:endParaRPr lang="en-US" sz="3200" dirty="0">
              <a:latin typeface="Georgia" pitchFamily="18" charset="0"/>
            </a:endParaRPr>
          </a:p>
          <a:p>
            <a:pPr lvl="2"/>
            <a:r>
              <a:rPr lang="en-US" dirty="0">
                <a:latin typeface="Georgia" pitchFamily="18" charset="0"/>
              </a:rPr>
              <a:t>Where do I get a haircut?</a:t>
            </a:r>
            <a:endParaRPr lang="en-US" sz="3200" dirty="0">
              <a:latin typeface="Georgia" pitchFamily="18" charset="0"/>
            </a:endParaRPr>
          </a:p>
          <a:p>
            <a:pPr lvl="2"/>
            <a:r>
              <a:rPr lang="en-US" dirty="0">
                <a:latin typeface="Georgia" pitchFamily="18" charset="0"/>
              </a:rPr>
              <a:t>What’s the city like around campus?  Is it safe?  Transportation?  What if I don’t have a car?</a:t>
            </a:r>
            <a:endParaRPr lang="en-US" sz="3200" dirty="0">
              <a:latin typeface="Georgia" pitchFamily="18" charset="0"/>
            </a:endParaRPr>
          </a:p>
          <a:p>
            <a:pPr lvl="2"/>
            <a:r>
              <a:rPr lang="en-US" dirty="0">
                <a:latin typeface="Georgia" pitchFamily="18" charset="0"/>
              </a:rPr>
              <a:t>Places of </a:t>
            </a:r>
            <a:r>
              <a:rPr lang="en-US" dirty="0" smtClean="0">
                <a:latin typeface="Georgia" pitchFamily="18" charset="0"/>
              </a:rPr>
              <a:t>worship </a:t>
            </a:r>
          </a:p>
          <a:p>
            <a:pPr lvl="2"/>
            <a:r>
              <a:rPr lang="en-US" dirty="0" smtClean="0">
                <a:latin typeface="Georgia" pitchFamily="18" charset="0"/>
              </a:rPr>
              <a:t>Will I be accepted by my roommate because of my race?</a:t>
            </a:r>
            <a:endParaRPr lang="en-US" sz="3200" dirty="0">
              <a:latin typeface="Georgia" pitchFamily="18" charset="0"/>
            </a:endParaRPr>
          </a:p>
          <a:p>
            <a:endParaRPr lang="en-US" dirty="0"/>
          </a:p>
        </p:txBody>
      </p:sp>
    </p:spTree>
    <p:extLst>
      <p:ext uri="{BB962C8B-B14F-4D97-AF65-F5344CB8AC3E}">
        <p14:creationId xmlns:p14="http://schemas.microsoft.com/office/powerpoint/2010/main" val="74702848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en-US" sz="3600" dirty="0">
                <a:latin typeface="Georgia" pitchFamily="18" charset="0"/>
              </a:rPr>
              <a:t/>
            </a:r>
            <a:br>
              <a:rPr lang="en-US" sz="3600" dirty="0">
                <a:latin typeface="Georgia" pitchFamily="18" charset="0"/>
              </a:rPr>
            </a:br>
            <a:r>
              <a:rPr lang="en-US" sz="3600" dirty="0" smtClean="0">
                <a:latin typeface="Georgia" pitchFamily="18" charset="0"/>
              </a:rPr>
              <a:t>Supporting MC students on campus through programs</a:t>
            </a:r>
            <a:r>
              <a:rPr lang="en-US" sz="3600" dirty="0">
                <a:latin typeface="Georgia" pitchFamily="18" charset="0"/>
              </a:rPr>
              <a:t>, events, employment</a:t>
            </a:r>
            <a:r>
              <a:rPr lang="en-US" dirty="0"/>
              <a:t/>
            </a:r>
            <a:br>
              <a:rPr lang="en-US" dirty="0"/>
            </a:br>
            <a:endParaRPr lang="en-US" dirty="0"/>
          </a:p>
        </p:txBody>
      </p:sp>
      <p:sp>
        <p:nvSpPr>
          <p:cNvPr id="3" name="Content Placeholder 2"/>
          <p:cNvSpPr>
            <a:spLocks noGrp="1"/>
          </p:cNvSpPr>
          <p:nvPr>
            <p:ph idx="1"/>
          </p:nvPr>
        </p:nvSpPr>
        <p:spPr/>
        <p:txBody>
          <a:bodyPr>
            <a:normAutofit fontScale="92500"/>
          </a:bodyPr>
          <a:lstStyle/>
          <a:p>
            <a:r>
              <a:rPr lang="en-US" dirty="0" smtClean="0">
                <a:latin typeface="Georgia" pitchFamily="18" charset="0"/>
              </a:rPr>
              <a:t>Supporting students of color is a part of everyone's responsibility and NOT just the diversity/multicultural office </a:t>
            </a:r>
          </a:p>
          <a:p>
            <a:r>
              <a:rPr lang="en-US" dirty="0" smtClean="0">
                <a:latin typeface="Georgia" pitchFamily="18" charset="0"/>
              </a:rPr>
              <a:t>The campus must come together to show support for the students</a:t>
            </a:r>
          </a:p>
          <a:p>
            <a:r>
              <a:rPr lang="en-US" dirty="0" smtClean="0">
                <a:latin typeface="Georgia" pitchFamily="18" charset="0"/>
              </a:rPr>
              <a:t>Some key allies at </a:t>
            </a:r>
            <a:r>
              <a:rPr lang="en-US" dirty="0" err="1" smtClean="0">
                <a:latin typeface="Georgia" pitchFamily="18" charset="0"/>
              </a:rPr>
              <a:t>Augustana</a:t>
            </a:r>
            <a:r>
              <a:rPr lang="en-US" dirty="0" smtClean="0">
                <a:latin typeface="Georgia" pitchFamily="18" charset="0"/>
              </a:rPr>
              <a:t> College include</a:t>
            </a:r>
          </a:p>
          <a:p>
            <a:pPr lvl="1"/>
            <a:r>
              <a:rPr lang="en-US" dirty="0" smtClean="0">
                <a:latin typeface="Georgia" pitchFamily="18" charset="0"/>
              </a:rPr>
              <a:t>Some key partnerships have been with </a:t>
            </a:r>
            <a:r>
              <a:rPr lang="en-US" b="1" dirty="0" smtClean="0">
                <a:latin typeface="Georgia" pitchFamily="18" charset="0"/>
              </a:rPr>
              <a:t>Admissions, Public Safety, Residence Life, and Student Activities</a:t>
            </a:r>
            <a:endParaRPr lang="en-US" b="1" dirty="0">
              <a:latin typeface="Georgia" pitchFamily="18" charset="0"/>
            </a:endParaRPr>
          </a:p>
        </p:txBody>
      </p:sp>
    </p:spTree>
    <p:extLst>
      <p:ext uri="{BB962C8B-B14F-4D97-AF65-F5344CB8AC3E}">
        <p14:creationId xmlns:p14="http://schemas.microsoft.com/office/powerpoint/2010/main" val="403390396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latin typeface="Georgia" pitchFamily="18" charset="0"/>
              </a:rPr>
              <a:t>Supporting MC students on campus</a:t>
            </a:r>
            <a:endParaRPr lang="en-US" dirty="0"/>
          </a:p>
        </p:txBody>
      </p:sp>
      <p:sp>
        <p:nvSpPr>
          <p:cNvPr id="3" name="Content Placeholder 2"/>
          <p:cNvSpPr>
            <a:spLocks noGrp="1"/>
          </p:cNvSpPr>
          <p:nvPr>
            <p:ph idx="1"/>
          </p:nvPr>
        </p:nvSpPr>
        <p:spPr/>
        <p:txBody>
          <a:bodyPr/>
          <a:lstStyle/>
          <a:p>
            <a:pPr lvl="1"/>
            <a:r>
              <a:rPr lang="en-US" dirty="0" smtClean="0">
                <a:latin typeface="Georgia" pitchFamily="18" charset="0"/>
              </a:rPr>
              <a:t>Admissions </a:t>
            </a:r>
          </a:p>
          <a:p>
            <a:pPr lvl="2"/>
            <a:r>
              <a:rPr lang="en-US" dirty="0" smtClean="0">
                <a:latin typeface="Georgia" pitchFamily="18" charset="0"/>
              </a:rPr>
              <a:t>They are actively looking for solutions not problems</a:t>
            </a:r>
            <a:endParaRPr lang="en-US" sz="3200" dirty="0">
              <a:latin typeface="Georgia" pitchFamily="18" charset="0"/>
            </a:endParaRPr>
          </a:p>
          <a:p>
            <a:pPr lvl="3"/>
            <a:r>
              <a:rPr lang="en-US" dirty="0">
                <a:latin typeface="Georgia" pitchFamily="18" charset="0"/>
              </a:rPr>
              <a:t>Discover </a:t>
            </a:r>
            <a:r>
              <a:rPr lang="en-US" dirty="0" err="1">
                <a:latin typeface="Georgia" pitchFamily="18" charset="0"/>
              </a:rPr>
              <a:t>Augustana</a:t>
            </a:r>
            <a:endParaRPr lang="en-US" sz="2800" dirty="0">
              <a:latin typeface="Georgia" pitchFamily="18" charset="0"/>
            </a:endParaRPr>
          </a:p>
          <a:p>
            <a:pPr lvl="3"/>
            <a:r>
              <a:rPr lang="en-US" dirty="0" smtClean="0">
                <a:latin typeface="Georgia" pitchFamily="18" charset="0"/>
              </a:rPr>
              <a:t>Multicultural group </a:t>
            </a:r>
            <a:r>
              <a:rPr lang="en-US" dirty="0">
                <a:latin typeface="Georgia" pitchFamily="18" charset="0"/>
              </a:rPr>
              <a:t>visits with specific presenters</a:t>
            </a:r>
            <a:endParaRPr lang="en-US" sz="2800" dirty="0">
              <a:latin typeface="Georgia" pitchFamily="18" charset="0"/>
            </a:endParaRPr>
          </a:p>
          <a:p>
            <a:pPr lvl="3"/>
            <a:r>
              <a:rPr lang="en-US" dirty="0">
                <a:latin typeface="Georgia" pitchFamily="18" charset="0"/>
              </a:rPr>
              <a:t>Admissions </a:t>
            </a:r>
            <a:r>
              <a:rPr lang="en-US" dirty="0" smtClean="0">
                <a:latin typeface="Georgia" pitchFamily="18" charset="0"/>
              </a:rPr>
              <a:t>Ambassadors</a:t>
            </a:r>
          </a:p>
          <a:p>
            <a:pPr lvl="4"/>
            <a:r>
              <a:rPr lang="en-US" sz="1600" dirty="0" smtClean="0">
                <a:latin typeface="Georgia" pitchFamily="18" charset="0"/>
              </a:rPr>
              <a:t>Foreign language skills</a:t>
            </a:r>
          </a:p>
          <a:p>
            <a:pPr lvl="4"/>
            <a:r>
              <a:rPr lang="en-US" sz="1600" dirty="0" smtClean="0">
                <a:latin typeface="Georgia" pitchFamily="18" charset="0"/>
              </a:rPr>
              <a:t>Intercultural skills</a:t>
            </a:r>
            <a:endParaRPr lang="en-US" sz="1600" dirty="0">
              <a:latin typeface="Georgia" pitchFamily="18" charset="0"/>
            </a:endParaRPr>
          </a:p>
          <a:p>
            <a:pPr lvl="3"/>
            <a:r>
              <a:rPr lang="en-US" dirty="0">
                <a:latin typeface="Georgia" pitchFamily="18" charset="0"/>
              </a:rPr>
              <a:t>Cultural Diversity Award</a:t>
            </a:r>
            <a:endParaRPr lang="en-US" sz="2800" dirty="0">
              <a:latin typeface="Georgia" pitchFamily="18" charset="0"/>
            </a:endParaRPr>
          </a:p>
          <a:p>
            <a:endParaRPr lang="en-US" dirty="0"/>
          </a:p>
        </p:txBody>
      </p:sp>
    </p:spTree>
    <p:extLst>
      <p:ext uri="{BB962C8B-B14F-4D97-AF65-F5344CB8AC3E}">
        <p14:creationId xmlns:p14="http://schemas.microsoft.com/office/powerpoint/2010/main" val="300350847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latin typeface="Georgia" pitchFamily="18" charset="0"/>
              </a:rPr>
              <a:t>Supporting MC students on campus</a:t>
            </a:r>
            <a:endParaRPr lang="en-US" dirty="0">
              <a:latin typeface="Georgia" pitchFamily="18" charset="0"/>
            </a:endParaRPr>
          </a:p>
        </p:txBody>
      </p:sp>
      <p:sp>
        <p:nvSpPr>
          <p:cNvPr id="3" name="Content Placeholder 2"/>
          <p:cNvSpPr>
            <a:spLocks noGrp="1"/>
          </p:cNvSpPr>
          <p:nvPr>
            <p:ph idx="1"/>
          </p:nvPr>
        </p:nvSpPr>
        <p:spPr/>
        <p:txBody>
          <a:bodyPr>
            <a:normAutofit/>
          </a:bodyPr>
          <a:lstStyle/>
          <a:p>
            <a:pPr lvl="1"/>
            <a:r>
              <a:rPr lang="en-US" dirty="0">
                <a:latin typeface="Georgia" pitchFamily="18" charset="0"/>
              </a:rPr>
              <a:t>The Office of Multicultural Services</a:t>
            </a:r>
            <a:endParaRPr lang="en-US" sz="3600" dirty="0">
              <a:latin typeface="Georgia" pitchFamily="18" charset="0"/>
            </a:endParaRPr>
          </a:p>
          <a:p>
            <a:pPr lvl="2"/>
            <a:r>
              <a:rPr lang="en-US" dirty="0">
                <a:latin typeface="Georgia" pitchFamily="18" charset="0"/>
              </a:rPr>
              <a:t>Multicultural </a:t>
            </a:r>
            <a:r>
              <a:rPr lang="en-US" dirty="0" smtClean="0">
                <a:latin typeface="Georgia" pitchFamily="18" charset="0"/>
              </a:rPr>
              <a:t>Orientation</a:t>
            </a:r>
          </a:p>
          <a:p>
            <a:pPr lvl="3"/>
            <a:r>
              <a:rPr lang="en-US" sz="2400" dirty="0" smtClean="0">
                <a:latin typeface="Georgia" pitchFamily="18" charset="0"/>
              </a:rPr>
              <a:t>Athletic MCO</a:t>
            </a:r>
            <a:endParaRPr lang="en-US" sz="2800" dirty="0">
              <a:latin typeface="Georgia" pitchFamily="18" charset="0"/>
            </a:endParaRPr>
          </a:p>
          <a:p>
            <a:pPr lvl="2"/>
            <a:r>
              <a:rPr lang="en-US" dirty="0">
                <a:latin typeface="Georgia" pitchFamily="18" charset="0"/>
              </a:rPr>
              <a:t>Multicultural Parent Orientations</a:t>
            </a:r>
            <a:endParaRPr lang="en-US" sz="3200" dirty="0">
              <a:latin typeface="Georgia" pitchFamily="18" charset="0"/>
            </a:endParaRPr>
          </a:p>
          <a:p>
            <a:pPr lvl="2"/>
            <a:r>
              <a:rPr lang="en-US" dirty="0" smtClean="0">
                <a:latin typeface="Georgia" pitchFamily="18" charset="0"/>
              </a:rPr>
              <a:t>Dinners </a:t>
            </a:r>
            <a:endParaRPr lang="en-US" sz="3200" dirty="0">
              <a:latin typeface="Georgia" pitchFamily="18" charset="0"/>
            </a:endParaRPr>
          </a:p>
          <a:p>
            <a:pPr lvl="3"/>
            <a:r>
              <a:rPr lang="en-US" dirty="0">
                <a:latin typeface="Georgia" pitchFamily="18" charset="0"/>
              </a:rPr>
              <a:t>President </a:t>
            </a:r>
            <a:r>
              <a:rPr lang="en-US" dirty="0" err="1">
                <a:latin typeface="Georgia" pitchFamily="18" charset="0"/>
              </a:rPr>
              <a:t>Bahls</a:t>
            </a:r>
            <a:r>
              <a:rPr lang="en-US" dirty="0">
                <a:latin typeface="Georgia" pitchFamily="18" charset="0"/>
              </a:rPr>
              <a:t> and BSU</a:t>
            </a:r>
            <a:endParaRPr lang="en-US" sz="2800" dirty="0">
              <a:latin typeface="Georgia" pitchFamily="18" charset="0"/>
            </a:endParaRPr>
          </a:p>
          <a:p>
            <a:pPr lvl="3"/>
            <a:r>
              <a:rPr lang="en-US" dirty="0">
                <a:latin typeface="Georgia" pitchFamily="18" charset="0"/>
              </a:rPr>
              <a:t>MC Group Leaders</a:t>
            </a:r>
            <a:endParaRPr lang="en-US" sz="2800" dirty="0">
              <a:latin typeface="Georgia" pitchFamily="18" charset="0"/>
            </a:endParaRPr>
          </a:p>
          <a:p>
            <a:pPr lvl="3"/>
            <a:r>
              <a:rPr lang="en-US" dirty="0">
                <a:latin typeface="Georgia" pitchFamily="18" charset="0"/>
              </a:rPr>
              <a:t>Ethnic Group </a:t>
            </a:r>
            <a:r>
              <a:rPr lang="en-US" dirty="0" smtClean="0">
                <a:latin typeface="Georgia" pitchFamily="18" charset="0"/>
              </a:rPr>
              <a:t>Leaders </a:t>
            </a:r>
          </a:p>
          <a:p>
            <a:pPr lvl="3"/>
            <a:r>
              <a:rPr lang="en-US" dirty="0" smtClean="0">
                <a:latin typeface="Georgia" pitchFamily="18" charset="0"/>
              </a:rPr>
              <a:t>Multicultural adviser dinners </a:t>
            </a:r>
          </a:p>
          <a:p>
            <a:pPr lvl="4"/>
            <a:r>
              <a:rPr lang="en-US" dirty="0" smtClean="0">
                <a:latin typeface="Georgia" pitchFamily="18" charset="0"/>
              </a:rPr>
              <a:t>Group dinners &amp; one on ones with adviser</a:t>
            </a:r>
            <a:endParaRPr lang="en-US" sz="2800" dirty="0">
              <a:latin typeface="Georgia" pitchFamily="18" charset="0"/>
            </a:endParaRPr>
          </a:p>
          <a:p>
            <a:endParaRPr lang="en-US" dirty="0"/>
          </a:p>
        </p:txBody>
      </p:sp>
    </p:spTree>
    <p:extLst>
      <p:ext uri="{BB962C8B-B14F-4D97-AF65-F5344CB8AC3E}">
        <p14:creationId xmlns:p14="http://schemas.microsoft.com/office/powerpoint/2010/main" val="208940164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Georgia" pitchFamily="18" charset="0"/>
              </a:rPr>
              <a:t>Cultural </a:t>
            </a:r>
            <a:r>
              <a:rPr lang="en-US" dirty="0" err="1" smtClean="0">
                <a:latin typeface="Georgia" pitchFamily="18" charset="0"/>
              </a:rPr>
              <a:t>Competance</a:t>
            </a:r>
            <a:r>
              <a:rPr lang="en-US" dirty="0" smtClean="0">
                <a:latin typeface="Georgia" pitchFamily="18" charset="0"/>
              </a:rPr>
              <a:t> </a:t>
            </a:r>
            <a:endParaRPr lang="en-US" dirty="0">
              <a:latin typeface="Georgia" pitchFamily="18" charset="0"/>
            </a:endParaRPr>
          </a:p>
        </p:txBody>
      </p:sp>
      <p:sp>
        <p:nvSpPr>
          <p:cNvPr id="3" name="Content Placeholder 2"/>
          <p:cNvSpPr>
            <a:spLocks noGrp="1"/>
          </p:cNvSpPr>
          <p:nvPr>
            <p:ph idx="1"/>
          </p:nvPr>
        </p:nvSpPr>
        <p:spPr/>
        <p:txBody>
          <a:bodyPr/>
          <a:lstStyle/>
          <a:p>
            <a:pPr lvl="0"/>
            <a:r>
              <a:rPr lang="en-US" dirty="0">
                <a:latin typeface="Georgia" pitchFamily="18" charset="0"/>
              </a:rPr>
              <a:t>Improve multicultural competency amongst all students</a:t>
            </a:r>
            <a:endParaRPr lang="en-US" sz="4000" dirty="0">
              <a:latin typeface="Georgia" pitchFamily="18" charset="0"/>
            </a:endParaRPr>
          </a:p>
          <a:p>
            <a:pPr lvl="2"/>
            <a:r>
              <a:rPr lang="en-US" dirty="0">
                <a:latin typeface="Georgia" pitchFamily="18" charset="0"/>
              </a:rPr>
              <a:t>MLK Event</a:t>
            </a:r>
            <a:endParaRPr lang="en-US" sz="3200" dirty="0">
              <a:latin typeface="Georgia" pitchFamily="18" charset="0"/>
            </a:endParaRPr>
          </a:p>
          <a:p>
            <a:pPr lvl="2"/>
            <a:r>
              <a:rPr lang="en-US" dirty="0">
                <a:latin typeface="Georgia" pitchFamily="18" charset="0"/>
              </a:rPr>
              <a:t>Our Lady of Guadalupe</a:t>
            </a:r>
            <a:endParaRPr lang="en-US" sz="3200" dirty="0">
              <a:latin typeface="Georgia" pitchFamily="18" charset="0"/>
            </a:endParaRPr>
          </a:p>
          <a:p>
            <a:pPr lvl="2"/>
            <a:r>
              <a:rPr lang="en-US" dirty="0">
                <a:latin typeface="Georgia" pitchFamily="18" charset="0"/>
              </a:rPr>
              <a:t>OSA</a:t>
            </a:r>
            <a:endParaRPr lang="en-US" sz="3200" dirty="0">
              <a:latin typeface="Georgia" pitchFamily="18" charset="0"/>
            </a:endParaRPr>
          </a:p>
          <a:p>
            <a:pPr lvl="3"/>
            <a:r>
              <a:rPr lang="en-US" dirty="0">
                <a:latin typeface="Georgia" pitchFamily="18" charset="0"/>
              </a:rPr>
              <a:t>MPB</a:t>
            </a:r>
            <a:endParaRPr lang="en-US" sz="2800" dirty="0">
              <a:latin typeface="Georgia" pitchFamily="18" charset="0"/>
            </a:endParaRPr>
          </a:p>
          <a:p>
            <a:pPr lvl="3"/>
            <a:r>
              <a:rPr lang="en-US" dirty="0">
                <a:latin typeface="Georgia" pitchFamily="18" charset="0"/>
              </a:rPr>
              <a:t>Culture Houses</a:t>
            </a:r>
            <a:endParaRPr lang="en-US" sz="2800" dirty="0">
              <a:latin typeface="Georgia" pitchFamily="18" charset="0"/>
            </a:endParaRPr>
          </a:p>
          <a:p>
            <a:pPr lvl="3"/>
            <a:r>
              <a:rPr lang="en-US" dirty="0">
                <a:latin typeface="Georgia" pitchFamily="18" charset="0"/>
              </a:rPr>
              <a:t>Honest Conversations</a:t>
            </a:r>
            <a:endParaRPr lang="en-US" sz="2800" dirty="0">
              <a:latin typeface="Georgia" pitchFamily="18" charset="0"/>
            </a:endParaRPr>
          </a:p>
          <a:p>
            <a:endParaRPr lang="en-US" dirty="0"/>
          </a:p>
        </p:txBody>
      </p:sp>
    </p:spTree>
    <p:extLst>
      <p:ext uri="{BB962C8B-B14F-4D97-AF65-F5344CB8AC3E}">
        <p14:creationId xmlns:p14="http://schemas.microsoft.com/office/powerpoint/2010/main" val="93793865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Highlights of the 2012 – 2013 academic year</a:t>
            </a:r>
            <a:endParaRPr lang="en-US" dirty="0"/>
          </a:p>
        </p:txBody>
      </p:sp>
      <p:sp>
        <p:nvSpPr>
          <p:cNvPr id="3" name="Content Placeholder 2"/>
          <p:cNvSpPr>
            <a:spLocks noGrp="1"/>
          </p:cNvSpPr>
          <p:nvPr>
            <p:ph idx="1"/>
          </p:nvPr>
        </p:nvSpPr>
        <p:spPr/>
        <p:txBody>
          <a:bodyPr>
            <a:normAutofit fontScale="70000" lnSpcReduction="20000"/>
          </a:bodyPr>
          <a:lstStyle/>
          <a:p>
            <a:pPr lvl="0"/>
            <a:r>
              <a:rPr lang="en-US" dirty="0" smtClean="0">
                <a:latin typeface="Georgia" pitchFamily="18" charset="0"/>
              </a:rPr>
              <a:t>Our college was only 5% multicultural for many years but the leaders of our college saw the opportunity and supported increasing the diversity of the college  </a:t>
            </a:r>
          </a:p>
          <a:p>
            <a:r>
              <a:rPr lang="en-US" dirty="0" smtClean="0">
                <a:latin typeface="Georgia" pitchFamily="18" charset="0"/>
              </a:rPr>
              <a:t>Over the past few years </a:t>
            </a:r>
            <a:r>
              <a:rPr lang="en-US" dirty="0" smtClean="0">
                <a:latin typeface="Georgia" pitchFamily="18" charset="0"/>
              </a:rPr>
              <a:t>22% </a:t>
            </a:r>
            <a:r>
              <a:rPr lang="en-US" dirty="0" smtClean="0">
                <a:latin typeface="Georgia" pitchFamily="18" charset="0"/>
              </a:rPr>
              <a:t>our incoming classes are students of color</a:t>
            </a:r>
          </a:p>
          <a:p>
            <a:r>
              <a:rPr lang="en-US" dirty="0" smtClean="0">
                <a:latin typeface="Georgia" pitchFamily="18" charset="0"/>
              </a:rPr>
              <a:t>Overall 16% of our students identify themselves as students of color</a:t>
            </a:r>
          </a:p>
          <a:p>
            <a:pPr lvl="0"/>
            <a:r>
              <a:rPr lang="en-US" dirty="0" smtClean="0">
                <a:latin typeface="Georgia" pitchFamily="18" charset="0"/>
              </a:rPr>
              <a:t>The </a:t>
            </a:r>
            <a:r>
              <a:rPr lang="en-US" dirty="0">
                <a:latin typeface="Georgia" pitchFamily="18" charset="0"/>
              </a:rPr>
              <a:t>2012-2013 was the first year of SGA having a Black President, who also ran un-opposed for the 2013-2014 year</a:t>
            </a:r>
          </a:p>
          <a:p>
            <a:pPr lvl="0"/>
            <a:r>
              <a:rPr lang="en-US" dirty="0">
                <a:latin typeface="Georgia" pitchFamily="18" charset="0"/>
              </a:rPr>
              <a:t>We had a Black Homecoming King and Queen this year</a:t>
            </a:r>
          </a:p>
          <a:p>
            <a:pPr lvl="0"/>
            <a:r>
              <a:rPr lang="en-US" dirty="0">
                <a:latin typeface="Georgia" pitchFamily="18" charset="0"/>
              </a:rPr>
              <a:t>Saw a major increase of students of color joining Greek organizations.  </a:t>
            </a:r>
          </a:p>
          <a:p>
            <a:endParaRPr lang="en-US" dirty="0"/>
          </a:p>
        </p:txBody>
      </p:sp>
    </p:spTree>
    <p:extLst>
      <p:ext uri="{BB962C8B-B14F-4D97-AF65-F5344CB8AC3E}">
        <p14:creationId xmlns:p14="http://schemas.microsoft.com/office/powerpoint/2010/main" val="278074232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Highlights of the 2012 – 2013 academic year</a:t>
            </a:r>
            <a:endParaRPr lang="en-US" dirty="0"/>
          </a:p>
        </p:txBody>
      </p:sp>
      <p:sp>
        <p:nvSpPr>
          <p:cNvPr id="3" name="Content Placeholder 2"/>
          <p:cNvSpPr>
            <a:spLocks noGrp="1"/>
          </p:cNvSpPr>
          <p:nvPr>
            <p:ph idx="1"/>
          </p:nvPr>
        </p:nvSpPr>
        <p:spPr/>
        <p:txBody>
          <a:bodyPr>
            <a:normAutofit fontScale="70000" lnSpcReduction="20000"/>
          </a:bodyPr>
          <a:lstStyle/>
          <a:p>
            <a:pPr lvl="0"/>
            <a:endParaRPr lang="en-US" dirty="0" smtClean="0">
              <a:latin typeface="Georgia" pitchFamily="18" charset="0"/>
            </a:endParaRPr>
          </a:p>
          <a:p>
            <a:r>
              <a:rPr lang="en-US" dirty="0" smtClean="0">
                <a:latin typeface="Georgia" pitchFamily="18" charset="0"/>
              </a:rPr>
              <a:t>Latino and Black students are beginning to run for executive offices in other groups on campus.  </a:t>
            </a:r>
            <a:endParaRPr lang="en-US" dirty="0">
              <a:latin typeface="Georgia" pitchFamily="18" charset="0"/>
            </a:endParaRPr>
          </a:p>
          <a:p>
            <a:pPr lvl="0"/>
            <a:r>
              <a:rPr lang="en-US" dirty="0" smtClean="0">
                <a:latin typeface="Georgia" pitchFamily="18" charset="0"/>
              </a:rPr>
              <a:t>Many of our students of color are feeling confident and comfortable here which is leading them to new opportunities.  </a:t>
            </a:r>
          </a:p>
          <a:p>
            <a:pPr lvl="0"/>
            <a:r>
              <a:rPr lang="en-US" dirty="0" smtClean="0">
                <a:latin typeface="Georgia" pitchFamily="18" charset="0"/>
              </a:rPr>
              <a:t>Latinos </a:t>
            </a:r>
            <a:r>
              <a:rPr lang="en-US" dirty="0" err="1" smtClean="0">
                <a:latin typeface="Georgia" pitchFamily="18" charset="0"/>
              </a:rPr>
              <a:t>Unidos</a:t>
            </a:r>
            <a:r>
              <a:rPr lang="en-US" dirty="0" smtClean="0">
                <a:latin typeface="Georgia" pitchFamily="18" charset="0"/>
              </a:rPr>
              <a:t> increased their average attendance at meetings from 10 people in 2010 and are at 35 consistent members now.  </a:t>
            </a:r>
          </a:p>
          <a:p>
            <a:pPr lvl="0"/>
            <a:r>
              <a:rPr lang="en-US" dirty="0" smtClean="0">
                <a:latin typeface="Georgia" pitchFamily="18" charset="0"/>
              </a:rPr>
              <a:t>The Multicultural Orientation had over 70 participants up from 45 in 2011 and doubled the 35 attendees in 2010. </a:t>
            </a:r>
          </a:p>
          <a:p>
            <a:pPr lvl="0"/>
            <a:r>
              <a:rPr lang="en-US" dirty="0" smtClean="0">
                <a:latin typeface="Georgia" pitchFamily="18" charset="0"/>
              </a:rPr>
              <a:t>The Tribute to Our Lady of Guadalupe had over 800 people attend also up from 500 in 2011.  </a:t>
            </a:r>
          </a:p>
          <a:p>
            <a:pPr lvl="0"/>
            <a:r>
              <a:rPr lang="en-US" dirty="0" smtClean="0">
                <a:latin typeface="Georgia" pitchFamily="18" charset="0"/>
              </a:rPr>
              <a:t>The MLK tribute has continued to bring in about 1000 guests to Centennial Hall for the past few years.  </a:t>
            </a:r>
          </a:p>
          <a:p>
            <a:endParaRPr lang="en-US" dirty="0"/>
          </a:p>
        </p:txBody>
      </p:sp>
    </p:spTree>
    <p:extLst>
      <p:ext uri="{BB962C8B-B14F-4D97-AF65-F5344CB8AC3E}">
        <p14:creationId xmlns:p14="http://schemas.microsoft.com/office/powerpoint/2010/main" val="360204935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Highlights of the 2012 – 2013 academic year</a:t>
            </a:r>
            <a:endParaRPr lang="en-US" dirty="0"/>
          </a:p>
        </p:txBody>
      </p:sp>
      <p:sp>
        <p:nvSpPr>
          <p:cNvPr id="3" name="Content Placeholder 2"/>
          <p:cNvSpPr>
            <a:spLocks noGrp="1"/>
          </p:cNvSpPr>
          <p:nvPr>
            <p:ph idx="1"/>
          </p:nvPr>
        </p:nvSpPr>
        <p:spPr/>
        <p:txBody>
          <a:bodyPr>
            <a:normAutofit fontScale="70000" lnSpcReduction="20000"/>
          </a:bodyPr>
          <a:lstStyle/>
          <a:p>
            <a:pPr lvl="0"/>
            <a:r>
              <a:rPr lang="en-US" dirty="0" smtClean="0">
                <a:latin typeface="Georgia" pitchFamily="18" charset="0"/>
              </a:rPr>
              <a:t>Within the Office of Multicultural Services we have added OMS SOUL (Sisterhood of Unique Ladies) and BOUG (Brotherhood of Unique Gentleman) to support our Black male and females on campus and to help create a pool of students that may want to get involved with LOVE and/or Phoenix.  </a:t>
            </a:r>
          </a:p>
          <a:p>
            <a:pPr lvl="0"/>
            <a:r>
              <a:rPr lang="en-US" dirty="0" smtClean="0">
                <a:latin typeface="Georgia" pitchFamily="18" charset="0"/>
              </a:rPr>
              <a:t>We are informing our student workers of the importance of healthy living through weekly emails</a:t>
            </a:r>
          </a:p>
          <a:p>
            <a:pPr lvl="0"/>
            <a:r>
              <a:rPr lang="en-US" dirty="0" smtClean="0">
                <a:latin typeface="Georgia" pitchFamily="18" charset="0"/>
              </a:rPr>
              <a:t>Weekly diversity events for the campus</a:t>
            </a:r>
          </a:p>
          <a:p>
            <a:pPr lvl="0"/>
            <a:r>
              <a:rPr lang="en-US" dirty="0" smtClean="0">
                <a:latin typeface="Georgia" pitchFamily="18" charset="0"/>
              </a:rPr>
              <a:t>Meeting with advisers to MC groups on a regular basis to encourage more interaction between the groups and their advisers.   </a:t>
            </a:r>
          </a:p>
          <a:p>
            <a:pPr lvl="0"/>
            <a:r>
              <a:rPr lang="en-US" dirty="0" err="1" smtClean="0">
                <a:latin typeface="Georgia" pitchFamily="18" charset="0"/>
              </a:rPr>
              <a:t>Augustana</a:t>
            </a:r>
            <a:r>
              <a:rPr lang="en-US" dirty="0" smtClean="0">
                <a:latin typeface="Georgia" pitchFamily="18" charset="0"/>
              </a:rPr>
              <a:t> College and having it named College of the Year by the National Hispanic Institute.  </a:t>
            </a:r>
          </a:p>
          <a:p>
            <a:endParaRPr lang="en-US" dirty="0"/>
          </a:p>
        </p:txBody>
      </p:sp>
    </p:spTree>
    <p:extLst>
      <p:ext uri="{BB962C8B-B14F-4D97-AF65-F5344CB8AC3E}">
        <p14:creationId xmlns:p14="http://schemas.microsoft.com/office/powerpoint/2010/main" val="63144121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67</TotalTime>
  <Words>619</Words>
  <Application>Microsoft Office PowerPoint</Application>
  <PresentationFormat>On-screen Show (4:3)</PresentationFormat>
  <Paragraphs>74</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Transitioning Multicultural and First Generation Students from High School to College </vt:lpstr>
      <vt:lpstr>What is on the mind of a student of color? </vt:lpstr>
      <vt:lpstr> Supporting MC students on campus through programs, events, employment </vt:lpstr>
      <vt:lpstr>Supporting MC students on campus</vt:lpstr>
      <vt:lpstr>Supporting MC students on campus</vt:lpstr>
      <vt:lpstr>Cultural Competance </vt:lpstr>
      <vt:lpstr>Highlights of the 2012 – 2013 academic year</vt:lpstr>
      <vt:lpstr>Highlights of the 2012 – 2013 academic year</vt:lpstr>
      <vt:lpstr>Highlights of the 2012 – 2013 academic year</vt:lpstr>
      <vt:lpstr>PowerPoint Presentation</vt:lpstr>
      <vt:lpstr>Contact information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Aguilar, Greg</dc:creator>
  <cp:lastModifiedBy>Aguilar, Greg</cp:lastModifiedBy>
  <cp:revision>7</cp:revision>
  <dcterms:created xsi:type="dcterms:W3CDTF">2013-04-30T16:42:14Z</dcterms:created>
  <dcterms:modified xsi:type="dcterms:W3CDTF">2013-04-30T17:50:02Z</dcterms:modified>
</cp:coreProperties>
</file>