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8" r:id="rId3"/>
    <p:sldId id="286" r:id="rId4"/>
    <p:sldId id="287" r:id="rId5"/>
    <p:sldId id="288" r:id="rId6"/>
    <p:sldId id="303" r:id="rId7"/>
    <p:sldId id="298" r:id="rId8"/>
    <p:sldId id="296" r:id="rId9"/>
    <p:sldId id="293" r:id="rId10"/>
    <p:sldId id="278" r:id="rId11"/>
    <p:sldId id="299" r:id="rId12"/>
    <p:sldId id="300" r:id="rId13"/>
    <p:sldId id="267" r:id="rId14"/>
    <p:sldId id="301" r:id="rId15"/>
    <p:sldId id="270" r:id="rId16"/>
    <p:sldId id="291" r:id="rId17"/>
    <p:sldId id="302" r:id="rId18"/>
    <p:sldId id="276" r:id="rId19"/>
    <p:sldId id="292" r:id="rId20"/>
    <p:sldId id="282" r:id="rId21"/>
    <p:sldId id="27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5E30"/>
    <a:srgbClr val="896E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60" autoAdjust="0"/>
    <p:restoredTop sz="67184" autoAdjust="0"/>
  </p:normalViewPr>
  <p:slideViewPr>
    <p:cSldViewPr snapToGrid="0" snapToObjects="1">
      <p:cViewPr>
        <p:scale>
          <a:sx n="49" d="100"/>
          <a:sy n="49" d="100"/>
        </p:scale>
        <p:origin x="-1408" y="-264"/>
      </p:cViewPr>
      <p:guideLst>
        <p:guide orient="horz" pos="2160"/>
        <p:guide pos="2880"/>
      </p:guideLst>
    </p:cSldViewPr>
  </p:slideViewPr>
  <p:outlineViewPr>
    <p:cViewPr>
      <p:scale>
        <a:sx n="33" d="100"/>
        <a:sy n="33" d="100"/>
      </p:scale>
      <p:origin x="294" y="45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C676A3E-85D5-3C43-A5D1-BE14EE1AFBCB}" type="datetimeFigureOut">
              <a:rPr lang="en-US"/>
              <a:pPr>
                <a:defRPr/>
              </a:pPr>
              <a:t>5/14/13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DDF9749-EF69-C44D-8B0B-58730FDD50EC}" type="slidenum">
              <a:rPr lang="en-US"/>
              <a:pPr>
                <a:defRPr/>
              </a:pPr>
              <a:t>‹#›</a:t>
            </a:fld>
            <a:endParaRPr lang="en-US"/>
          </a:p>
        </p:txBody>
      </p:sp>
    </p:spTree>
    <p:extLst>
      <p:ext uri="{BB962C8B-B14F-4D97-AF65-F5344CB8AC3E}">
        <p14:creationId xmlns:p14="http://schemas.microsoft.com/office/powerpoint/2010/main" val="229989986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0"/>
                <a:cs typeface="ＭＳ Ｐゴシック" charset="0"/>
              </a:rPr>
              <a:t>Better Essays in Less </a:t>
            </a:r>
            <a:r>
              <a:rPr lang="en-US" sz="1200" b="1" kern="1200" dirty="0" smtClean="0">
                <a:solidFill>
                  <a:schemeClr val="tx1"/>
                </a:solidFill>
                <a:effectLst/>
                <a:latin typeface="+mn-lt"/>
                <a:ea typeface="ＭＳ Ｐゴシック" charset="0"/>
                <a:cs typeface="ＭＳ Ｐゴシック" charset="0"/>
              </a:rPr>
              <a:t>Time</a:t>
            </a:r>
          </a:p>
          <a:p>
            <a:r>
              <a:rPr lang="en-US" sz="1200" b="0" kern="1200" dirty="0" smtClean="0">
                <a:solidFill>
                  <a:schemeClr val="tx1"/>
                </a:solidFill>
                <a:effectLst/>
                <a:latin typeface="+mn-lt"/>
                <a:ea typeface="ＭＳ Ｐゴシック" charset="0"/>
                <a:cs typeface="ＭＳ Ｐゴシック" charset="0"/>
              </a:rPr>
              <a:t>Resources available at </a:t>
            </a:r>
            <a:r>
              <a:rPr lang="en-US" sz="1200" kern="1200" dirty="0" smtClean="0">
                <a:solidFill>
                  <a:schemeClr val="tx1"/>
                </a:solidFill>
                <a:latin typeface="+mn-lt"/>
                <a:ea typeface="ＭＳ Ｐゴシック" charset="0"/>
                <a:cs typeface="ＭＳ Ｐゴシック" charset="0"/>
              </a:rPr>
              <a:t>http://wowwritingworkshop.com/resources/for-counselors-teachers/</a:t>
            </a:r>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You know how to recognize a strong college application essay. You know when a story needs more detail, when the writing is unfocused or missing the student’s voice. And you certainly know when he or she has gotten too much help. </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What if you could avoid these problems from the beginning?  What if your students came to you with stronger first drafts? What if they felt confident about their stories and their abilities as writers?</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What if their essays didn’t take so much of your time?</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In this dynamic, interactive workshop, Wow Writing Workshop’s founders will share what they have learned from decades guiding students through the writing process.  From brainstorming ideas to essay reviews, the Wow Method teaches students to ask the right questions, and shows counselors, parents, consultants and others how to read essay drafts with a writer’s eye, not an editor’s red pen.</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Participants will leave the session with straightforward writing exercises, valuable tips and proven time-savers, along with online resources for students and parents. </a:t>
            </a:r>
            <a:endParaRPr lang="en-US" sz="1200" b="0" kern="1200" dirty="0" smtClean="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1</a:t>
            </a:fld>
            <a:endParaRPr lang="en-US"/>
          </a:p>
        </p:txBody>
      </p:sp>
    </p:spTree>
    <p:extLst>
      <p:ext uri="{BB962C8B-B14F-4D97-AF65-F5344CB8AC3E}">
        <p14:creationId xmlns:p14="http://schemas.microsoft.com/office/powerpoint/2010/main" val="2349448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right question</a:t>
            </a:r>
            <a:endParaRPr lang="en-US" dirty="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10</a:t>
            </a:fld>
            <a:endParaRPr lang="en-US"/>
          </a:p>
        </p:txBody>
      </p:sp>
    </p:spTree>
    <p:extLst>
      <p:ext uri="{BB962C8B-B14F-4D97-AF65-F5344CB8AC3E}">
        <p14:creationId xmlns:p14="http://schemas.microsoft.com/office/powerpoint/2010/main" val="3149503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a:t>
            </a:r>
            <a:r>
              <a:rPr lang="en-US" baseline="0" dirty="0" smtClean="0"/>
              <a:t> we are focusing on the individual, students still ask for examples.</a:t>
            </a:r>
          </a:p>
          <a:p>
            <a:endParaRPr lang="en-US" baseline="0" dirty="0" smtClean="0"/>
          </a:p>
          <a:p>
            <a:r>
              <a:rPr lang="en-US" baseline="0" dirty="0" smtClean="0"/>
              <a:t>Be careful – they can become a crutch.</a:t>
            </a:r>
            <a:endParaRPr lang="en-US" dirty="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11</a:t>
            </a:fld>
            <a:endParaRPr lang="en-US"/>
          </a:p>
        </p:txBody>
      </p:sp>
    </p:spTree>
    <p:extLst>
      <p:ext uri="{BB962C8B-B14F-4D97-AF65-F5344CB8AC3E}">
        <p14:creationId xmlns:p14="http://schemas.microsoft.com/office/powerpoint/2010/main" val="280222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It’s not the story or the topic that is boring … the ESSAY is boring.</a:t>
            </a:r>
            <a:endParaRPr lang="en-US" dirty="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12</a:t>
            </a:fld>
            <a:endParaRPr lang="en-US"/>
          </a:p>
        </p:txBody>
      </p:sp>
    </p:spTree>
    <p:extLst>
      <p:ext uri="{BB962C8B-B14F-4D97-AF65-F5344CB8AC3E}">
        <p14:creationId xmlns:p14="http://schemas.microsoft.com/office/powerpoint/2010/main" val="4104529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aseline="0" dirty="0" smtClean="0">
                <a:latin typeface="Calibri" charset="0"/>
              </a:rPr>
              <a:t>This and other key quotes are available at </a:t>
            </a:r>
            <a:r>
              <a:rPr lang="en-US" sz="1200" kern="1200" dirty="0" smtClean="0">
                <a:solidFill>
                  <a:schemeClr val="tx1"/>
                </a:solidFill>
                <a:latin typeface="+mn-lt"/>
                <a:ea typeface="ＭＳ Ｐゴシック" charset="0"/>
                <a:cs typeface="ＭＳ Ｐゴシック" charset="0"/>
              </a:rPr>
              <a:t>http://wowwritingworkshop.com/resources/for-counselors-teachers/</a:t>
            </a:r>
            <a:endParaRPr lang="en-US" dirty="0">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charset="0"/>
                <a:ea typeface="ＭＳ Ｐゴシック" charset="0"/>
                <a:cs typeface="ＭＳ Ｐゴシック" charset="0"/>
              </a:defRPr>
            </a:lvl1pPr>
            <a:lvl2pPr marL="742950" indent="-285750">
              <a:defRPr>
                <a:solidFill>
                  <a:schemeClr val="tx1"/>
                </a:solidFill>
                <a:latin typeface="Palatino Linotype" charset="0"/>
                <a:ea typeface="ＭＳ Ｐゴシック" charset="0"/>
              </a:defRPr>
            </a:lvl2pPr>
            <a:lvl3pPr marL="1143000" indent="-228600">
              <a:defRPr>
                <a:solidFill>
                  <a:schemeClr val="tx1"/>
                </a:solidFill>
                <a:latin typeface="Palatino Linotype" charset="0"/>
                <a:ea typeface="ＭＳ Ｐゴシック" charset="0"/>
              </a:defRPr>
            </a:lvl3pPr>
            <a:lvl4pPr marL="1600200" indent="-228600">
              <a:defRPr>
                <a:solidFill>
                  <a:schemeClr val="tx1"/>
                </a:solidFill>
                <a:latin typeface="Palatino Linotype" charset="0"/>
                <a:ea typeface="ＭＳ Ｐゴシック" charset="0"/>
              </a:defRPr>
            </a:lvl4pPr>
            <a:lvl5pPr marL="2057400" indent="-228600">
              <a:defRPr>
                <a:solidFill>
                  <a:schemeClr val="tx1"/>
                </a:solidFill>
                <a:latin typeface="Palatino Linotype" charset="0"/>
                <a:ea typeface="ＭＳ Ｐゴシック" charset="0"/>
              </a:defRPr>
            </a:lvl5pPr>
            <a:lvl6pPr marL="2514600" indent="-228600" fontAlgn="base">
              <a:spcBef>
                <a:spcPct val="0"/>
              </a:spcBef>
              <a:spcAft>
                <a:spcPct val="0"/>
              </a:spcAft>
              <a:defRPr>
                <a:solidFill>
                  <a:schemeClr val="tx1"/>
                </a:solidFill>
                <a:latin typeface="Palatino Linotype" charset="0"/>
                <a:ea typeface="ＭＳ Ｐゴシック" charset="0"/>
              </a:defRPr>
            </a:lvl6pPr>
            <a:lvl7pPr marL="2971800" indent="-228600" fontAlgn="base">
              <a:spcBef>
                <a:spcPct val="0"/>
              </a:spcBef>
              <a:spcAft>
                <a:spcPct val="0"/>
              </a:spcAft>
              <a:defRPr>
                <a:solidFill>
                  <a:schemeClr val="tx1"/>
                </a:solidFill>
                <a:latin typeface="Palatino Linotype" charset="0"/>
                <a:ea typeface="ＭＳ Ｐゴシック" charset="0"/>
              </a:defRPr>
            </a:lvl7pPr>
            <a:lvl8pPr marL="3429000" indent="-228600" fontAlgn="base">
              <a:spcBef>
                <a:spcPct val="0"/>
              </a:spcBef>
              <a:spcAft>
                <a:spcPct val="0"/>
              </a:spcAft>
              <a:defRPr>
                <a:solidFill>
                  <a:schemeClr val="tx1"/>
                </a:solidFill>
                <a:latin typeface="Palatino Linotype" charset="0"/>
                <a:ea typeface="ＭＳ Ｐゴシック" charset="0"/>
              </a:defRPr>
            </a:lvl8pPr>
            <a:lvl9pPr marL="3886200" indent="-228600" fontAlgn="base">
              <a:spcBef>
                <a:spcPct val="0"/>
              </a:spcBef>
              <a:spcAft>
                <a:spcPct val="0"/>
              </a:spcAft>
              <a:defRPr>
                <a:solidFill>
                  <a:schemeClr val="tx1"/>
                </a:solidFill>
                <a:latin typeface="Palatino Linotype" charset="0"/>
                <a:ea typeface="ＭＳ Ｐゴシック" charset="0"/>
              </a:defRPr>
            </a:lvl9pPr>
          </a:lstStyle>
          <a:p>
            <a:pPr fontAlgn="base">
              <a:spcBef>
                <a:spcPct val="0"/>
              </a:spcBef>
              <a:spcAft>
                <a:spcPct val="0"/>
              </a:spcAft>
            </a:pPr>
            <a:fld id="{C52528A9-59D1-534C-8AEE-2B3842BD4084}" type="slidenum">
              <a:rPr lang="en-US">
                <a:latin typeface="Calibri" charset="0"/>
              </a:rPr>
              <a:pPr fontAlgn="base">
                <a:spcBef>
                  <a:spcPct val="0"/>
                </a:spcBef>
                <a:spcAft>
                  <a:spcPct val="0"/>
                </a:spcAft>
              </a:pPr>
              <a:t>13</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that takes us to the second principle: The essay must be written in the student’s voice.</a:t>
            </a:r>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14</a:t>
            </a:fld>
            <a:endParaRPr lang="en-US"/>
          </a:p>
        </p:txBody>
      </p:sp>
    </p:spTree>
    <p:extLst>
      <p:ext uri="{BB962C8B-B14F-4D97-AF65-F5344CB8AC3E}">
        <p14:creationId xmlns:p14="http://schemas.microsoft.com/office/powerpoint/2010/main" val="4294548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baseline="0" dirty="0" smtClean="0">
                <a:latin typeface="Calibri" charset="0"/>
              </a:rPr>
              <a:t>This and other key quotes are available at </a:t>
            </a:r>
            <a:r>
              <a:rPr lang="en-US" sz="1200" kern="1200" dirty="0" smtClean="0">
                <a:solidFill>
                  <a:schemeClr val="tx1"/>
                </a:solidFill>
                <a:latin typeface="+mn-lt"/>
                <a:ea typeface="ＭＳ Ｐゴシック" charset="0"/>
                <a:cs typeface="ＭＳ Ｐゴシック" charset="0"/>
              </a:rPr>
              <a:t>http://wowwritingworkshop.com/resources/for-counselors-teachers/</a:t>
            </a:r>
            <a:endParaRPr lang="en-US" dirty="0" smtClean="0">
              <a:latin typeface="Calibri" charset="0"/>
            </a:endParaRPr>
          </a:p>
          <a:p>
            <a:pPr>
              <a:spcBef>
                <a:spcPct val="0"/>
              </a:spcBef>
            </a:pPr>
            <a:endParaRPr lang="en-US" b="0" dirty="0" smtClean="0">
              <a:latin typeface="Calibri" charset="0"/>
            </a:endParaRPr>
          </a:p>
          <a:p>
            <a:pPr>
              <a:spcBef>
                <a:spcPct val="0"/>
              </a:spcBef>
            </a:pPr>
            <a:r>
              <a:rPr lang="en-US" b="0" dirty="0" smtClean="0">
                <a:latin typeface="Calibri" charset="0"/>
              </a:rPr>
              <a:t>How</a:t>
            </a:r>
            <a:r>
              <a:rPr lang="en-US" b="0" baseline="0" dirty="0" smtClean="0">
                <a:latin typeface="Calibri" charset="0"/>
              </a:rPr>
              <a:t> do we help students write in their own voices?</a:t>
            </a:r>
          </a:p>
          <a:p>
            <a:pPr>
              <a:spcBef>
                <a:spcPct val="0"/>
              </a:spcBef>
            </a:pPr>
            <a:endParaRPr lang="en-US" b="0" baseline="0" dirty="0" smtClean="0">
              <a:latin typeface="Calibri" charset="0"/>
            </a:endParaRPr>
          </a:p>
          <a:p>
            <a:pPr>
              <a:spcBef>
                <a:spcPct val="0"/>
              </a:spcBef>
            </a:pPr>
            <a:r>
              <a:rPr lang="en-US" b="0" baseline="0" dirty="0" smtClean="0">
                <a:latin typeface="Calibri" charset="0"/>
              </a:rPr>
              <a:t>You know when voice is missing – when the essay sounds generic or bland… But how do you help a student write in his/her voice?</a:t>
            </a:r>
          </a:p>
          <a:p>
            <a:pPr>
              <a:spcBef>
                <a:spcPct val="0"/>
              </a:spcBef>
            </a:pPr>
            <a:endParaRPr lang="en-US" b="0" baseline="0" dirty="0" smtClean="0">
              <a:latin typeface="Calibri" charset="0"/>
            </a:endParaRPr>
          </a:p>
          <a:p>
            <a:pPr>
              <a:spcBef>
                <a:spcPct val="0"/>
              </a:spcBef>
            </a:pPr>
            <a:r>
              <a:rPr lang="en-US" b="0" baseline="0" dirty="0" smtClean="0">
                <a:latin typeface="Calibri" charset="0"/>
              </a:rPr>
              <a:t>How do we get there?</a:t>
            </a:r>
          </a:p>
          <a:p>
            <a:pPr marL="685800" lvl="1" indent="-228600">
              <a:spcBef>
                <a:spcPct val="0"/>
              </a:spcBef>
              <a:buAutoNum type="arabicPeriod"/>
            </a:pPr>
            <a:r>
              <a:rPr lang="en-US" b="0" baseline="0" dirty="0" smtClean="0">
                <a:latin typeface="Calibri" charset="0"/>
              </a:rPr>
              <a:t>By helping them recognize that voice OUTSIDE of the essay</a:t>
            </a:r>
          </a:p>
          <a:p>
            <a:pPr marL="685800" lvl="1" indent="-228600">
              <a:spcBef>
                <a:spcPct val="0"/>
              </a:spcBef>
              <a:buAutoNum type="arabicPeriod"/>
            </a:pPr>
            <a:r>
              <a:rPr lang="en-US" b="0" baseline="0" dirty="0" smtClean="0">
                <a:latin typeface="Calibri" charset="0"/>
              </a:rPr>
              <a:t>By keeping hands off – asking questions, serving as coaches, not experts</a:t>
            </a:r>
            <a:endParaRPr lang="en-US" b="1" dirty="0" smtClean="0">
              <a:latin typeface="Calibri" charset="0"/>
            </a:endParaRPr>
          </a:p>
          <a:p>
            <a:pPr lvl="1"/>
            <a:endParaRPr lang="en-US" dirty="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15</a:t>
            </a:fld>
            <a:endParaRPr lang="en-US"/>
          </a:p>
        </p:txBody>
      </p:sp>
    </p:spTree>
    <p:extLst>
      <p:ext uri="{BB962C8B-B14F-4D97-AF65-F5344CB8AC3E}">
        <p14:creationId xmlns:p14="http://schemas.microsoft.com/office/powerpoint/2010/main" val="313360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entury Gothic" charset="0"/>
              </a:rPr>
              <a:t>Finding your voice</a:t>
            </a:r>
          </a:p>
          <a:p>
            <a:endParaRPr lang="en-US" dirty="0" smtClean="0">
              <a:latin typeface="Century Gothic" charset="0"/>
            </a:endParaRPr>
          </a:p>
          <a:p>
            <a:r>
              <a:rPr lang="en-US" dirty="0" smtClean="0">
                <a:latin typeface="Century Gothic" charset="0"/>
              </a:rPr>
              <a:t>Use this with students as a warm-up</a:t>
            </a:r>
          </a:p>
          <a:p>
            <a:endParaRPr lang="en-US" dirty="0" smtClean="0">
              <a:latin typeface="Century Gothic" charset="0"/>
            </a:endParaRPr>
          </a:p>
          <a:p>
            <a:r>
              <a:rPr lang="en-US" dirty="0" smtClean="0">
                <a:latin typeface="Century Gothic" charset="0"/>
              </a:rPr>
              <a:t>Conduct</a:t>
            </a:r>
            <a:r>
              <a:rPr lang="en-US" baseline="0" dirty="0" smtClean="0">
                <a:latin typeface="Century Gothic" charset="0"/>
              </a:rPr>
              <a:t> Morning Writing exercise (for instructions, visit http://wowwritingworkshop.resources)</a:t>
            </a:r>
            <a:endParaRPr lang="en-US" dirty="0" smtClean="0">
              <a:latin typeface="Century Gothic" charset="0"/>
            </a:endParaRPr>
          </a:p>
          <a:p>
            <a:pPr>
              <a:spcBef>
                <a:spcPct val="0"/>
              </a:spcBef>
            </a:pPr>
            <a:endParaRPr lang="en-US" b="0" dirty="0" smtClean="0">
              <a:latin typeface="Calibri" charset="0"/>
            </a:endParaRPr>
          </a:p>
          <a:p>
            <a:pPr>
              <a:spcBef>
                <a:spcPct val="0"/>
              </a:spcBef>
            </a:pPr>
            <a:endParaRPr lang="en-US" b="0" dirty="0" smtClean="0">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charset="0"/>
                <a:ea typeface="ＭＳ Ｐゴシック" charset="0"/>
                <a:cs typeface="ＭＳ Ｐゴシック" charset="0"/>
              </a:defRPr>
            </a:lvl1pPr>
            <a:lvl2pPr marL="742950" indent="-285750">
              <a:defRPr>
                <a:solidFill>
                  <a:schemeClr val="tx1"/>
                </a:solidFill>
                <a:latin typeface="Palatino Linotype" charset="0"/>
                <a:ea typeface="ＭＳ Ｐゴシック" charset="0"/>
              </a:defRPr>
            </a:lvl2pPr>
            <a:lvl3pPr marL="1143000" indent="-228600">
              <a:defRPr>
                <a:solidFill>
                  <a:schemeClr val="tx1"/>
                </a:solidFill>
                <a:latin typeface="Palatino Linotype" charset="0"/>
                <a:ea typeface="ＭＳ Ｐゴシック" charset="0"/>
              </a:defRPr>
            </a:lvl3pPr>
            <a:lvl4pPr marL="1600200" indent="-228600">
              <a:defRPr>
                <a:solidFill>
                  <a:schemeClr val="tx1"/>
                </a:solidFill>
                <a:latin typeface="Palatino Linotype" charset="0"/>
                <a:ea typeface="ＭＳ Ｐゴシック" charset="0"/>
              </a:defRPr>
            </a:lvl4pPr>
            <a:lvl5pPr marL="2057400" indent="-228600">
              <a:defRPr>
                <a:solidFill>
                  <a:schemeClr val="tx1"/>
                </a:solidFill>
                <a:latin typeface="Palatino Linotype" charset="0"/>
                <a:ea typeface="ＭＳ Ｐゴシック" charset="0"/>
              </a:defRPr>
            </a:lvl5pPr>
            <a:lvl6pPr marL="2514600" indent="-228600" fontAlgn="base">
              <a:spcBef>
                <a:spcPct val="0"/>
              </a:spcBef>
              <a:spcAft>
                <a:spcPct val="0"/>
              </a:spcAft>
              <a:defRPr>
                <a:solidFill>
                  <a:schemeClr val="tx1"/>
                </a:solidFill>
                <a:latin typeface="Palatino Linotype" charset="0"/>
                <a:ea typeface="ＭＳ Ｐゴシック" charset="0"/>
              </a:defRPr>
            </a:lvl6pPr>
            <a:lvl7pPr marL="2971800" indent="-228600" fontAlgn="base">
              <a:spcBef>
                <a:spcPct val="0"/>
              </a:spcBef>
              <a:spcAft>
                <a:spcPct val="0"/>
              </a:spcAft>
              <a:defRPr>
                <a:solidFill>
                  <a:schemeClr val="tx1"/>
                </a:solidFill>
                <a:latin typeface="Palatino Linotype" charset="0"/>
                <a:ea typeface="ＭＳ Ｐゴシック" charset="0"/>
              </a:defRPr>
            </a:lvl7pPr>
            <a:lvl8pPr marL="3429000" indent="-228600" fontAlgn="base">
              <a:spcBef>
                <a:spcPct val="0"/>
              </a:spcBef>
              <a:spcAft>
                <a:spcPct val="0"/>
              </a:spcAft>
              <a:defRPr>
                <a:solidFill>
                  <a:schemeClr val="tx1"/>
                </a:solidFill>
                <a:latin typeface="Palatino Linotype" charset="0"/>
                <a:ea typeface="ＭＳ Ｐゴシック" charset="0"/>
              </a:defRPr>
            </a:lvl8pPr>
            <a:lvl9pPr marL="3886200" indent="-228600" fontAlgn="base">
              <a:spcBef>
                <a:spcPct val="0"/>
              </a:spcBef>
              <a:spcAft>
                <a:spcPct val="0"/>
              </a:spcAft>
              <a:defRPr>
                <a:solidFill>
                  <a:schemeClr val="tx1"/>
                </a:solidFill>
                <a:latin typeface="Palatino Linotype" charset="0"/>
                <a:ea typeface="ＭＳ Ｐゴシック" charset="0"/>
              </a:defRPr>
            </a:lvl9pPr>
          </a:lstStyle>
          <a:p>
            <a:pPr fontAlgn="base">
              <a:spcBef>
                <a:spcPct val="0"/>
              </a:spcBef>
              <a:spcAft>
                <a:spcPct val="0"/>
              </a:spcAft>
            </a:pPr>
            <a:fld id="{DCB1C1FF-8C15-0548-B526-2509466AE64F}" type="slidenum">
              <a:rPr lang="en-US">
                <a:latin typeface="Calibri" charset="0"/>
              </a:rPr>
              <a:pPr fontAlgn="base">
                <a:spcBef>
                  <a:spcPct val="0"/>
                </a:spcBef>
                <a:spcAft>
                  <a:spcPct val="0"/>
                </a:spcAft>
              </a:pPr>
              <a:t>16</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words.</a:t>
            </a:r>
          </a:p>
          <a:p>
            <a:endParaRPr lang="en-US" baseline="0" dirty="0" smtClean="0"/>
          </a:p>
          <a:p>
            <a:r>
              <a:rPr lang="en-US" baseline="0" dirty="0" smtClean="0"/>
              <a:t>How to get there?</a:t>
            </a:r>
          </a:p>
          <a:p>
            <a:endParaRPr lang="en-US" baseline="0" dirty="0" smtClean="0"/>
          </a:p>
          <a:p>
            <a:r>
              <a:rPr lang="en-US" baseline="0" dirty="0" smtClean="0"/>
              <a:t>Hands off. That means no red pens. Ask questions. No one should write on the essay but the student.</a:t>
            </a:r>
          </a:p>
          <a:p>
            <a:endParaRPr lang="en-US" baseline="0" dirty="0" smtClean="0"/>
          </a:p>
          <a:p>
            <a:r>
              <a:rPr lang="en-US" baseline="0" dirty="0" smtClean="0"/>
              <a:t>Help parents step back too</a:t>
            </a:r>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17</a:t>
            </a:fld>
            <a:endParaRPr lang="en-US"/>
          </a:p>
        </p:txBody>
      </p:sp>
    </p:spTree>
    <p:extLst>
      <p:ext uri="{BB962C8B-B14F-4D97-AF65-F5344CB8AC3E}">
        <p14:creationId xmlns:p14="http://schemas.microsoft.com/office/powerpoint/2010/main" val="429454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dirty="0" smtClean="0">
              <a:latin typeface="Century Gothic"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charset="0"/>
                <a:ea typeface="ＭＳ Ｐゴシック" charset="0"/>
                <a:cs typeface="ＭＳ Ｐゴシック" charset="0"/>
              </a:defRPr>
            </a:lvl1pPr>
            <a:lvl2pPr marL="742950" indent="-285750">
              <a:defRPr>
                <a:solidFill>
                  <a:schemeClr val="tx1"/>
                </a:solidFill>
                <a:latin typeface="Palatino Linotype" charset="0"/>
                <a:ea typeface="ＭＳ Ｐゴシック" charset="0"/>
              </a:defRPr>
            </a:lvl2pPr>
            <a:lvl3pPr marL="1143000" indent="-228600">
              <a:defRPr>
                <a:solidFill>
                  <a:schemeClr val="tx1"/>
                </a:solidFill>
                <a:latin typeface="Palatino Linotype" charset="0"/>
                <a:ea typeface="ＭＳ Ｐゴシック" charset="0"/>
              </a:defRPr>
            </a:lvl3pPr>
            <a:lvl4pPr marL="1600200" indent="-228600">
              <a:defRPr>
                <a:solidFill>
                  <a:schemeClr val="tx1"/>
                </a:solidFill>
                <a:latin typeface="Palatino Linotype" charset="0"/>
                <a:ea typeface="ＭＳ Ｐゴシック" charset="0"/>
              </a:defRPr>
            </a:lvl4pPr>
            <a:lvl5pPr marL="2057400" indent="-228600">
              <a:defRPr>
                <a:solidFill>
                  <a:schemeClr val="tx1"/>
                </a:solidFill>
                <a:latin typeface="Palatino Linotype" charset="0"/>
                <a:ea typeface="ＭＳ Ｐゴシック" charset="0"/>
              </a:defRPr>
            </a:lvl5pPr>
            <a:lvl6pPr marL="2514600" indent="-228600" fontAlgn="base">
              <a:spcBef>
                <a:spcPct val="0"/>
              </a:spcBef>
              <a:spcAft>
                <a:spcPct val="0"/>
              </a:spcAft>
              <a:defRPr>
                <a:solidFill>
                  <a:schemeClr val="tx1"/>
                </a:solidFill>
                <a:latin typeface="Palatino Linotype" charset="0"/>
                <a:ea typeface="ＭＳ Ｐゴシック" charset="0"/>
              </a:defRPr>
            </a:lvl6pPr>
            <a:lvl7pPr marL="2971800" indent="-228600" fontAlgn="base">
              <a:spcBef>
                <a:spcPct val="0"/>
              </a:spcBef>
              <a:spcAft>
                <a:spcPct val="0"/>
              </a:spcAft>
              <a:defRPr>
                <a:solidFill>
                  <a:schemeClr val="tx1"/>
                </a:solidFill>
                <a:latin typeface="Palatino Linotype" charset="0"/>
                <a:ea typeface="ＭＳ Ｐゴシック" charset="0"/>
              </a:defRPr>
            </a:lvl7pPr>
            <a:lvl8pPr marL="3429000" indent="-228600" fontAlgn="base">
              <a:spcBef>
                <a:spcPct val="0"/>
              </a:spcBef>
              <a:spcAft>
                <a:spcPct val="0"/>
              </a:spcAft>
              <a:defRPr>
                <a:solidFill>
                  <a:schemeClr val="tx1"/>
                </a:solidFill>
                <a:latin typeface="Palatino Linotype" charset="0"/>
                <a:ea typeface="ＭＳ Ｐゴシック" charset="0"/>
              </a:defRPr>
            </a:lvl8pPr>
            <a:lvl9pPr marL="3886200" indent="-228600" fontAlgn="base">
              <a:spcBef>
                <a:spcPct val="0"/>
              </a:spcBef>
              <a:spcAft>
                <a:spcPct val="0"/>
              </a:spcAft>
              <a:defRPr>
                <a:solidFill>
                  <a:schemeClr val="tx1"/>
                </a:solidFill>
                <a:latin typeface="Palatino Linotype" charset="0"/>
                <a:ea typeface="ＭＳ Ｐゴシック" charset="0"/>
              </a:defRPr>
            </a:lvl9pPr>
          </a:lstStyle>
          <a:p>
            <a:pPr fontAlgn="base">
              <a:spcBef>
                <a:spcPct val="0"/>
              </a:spcBef>
              <a:spcAft>
                <a:spcPct val="0"/>
              </a:spcAft>
            </a:pPr>
            <a:fld id="{40BA70B7-3A81-0B4F-B833-7D06DD93341E}" type="slidenum">
              <a:rPr lang="en-US">
                <a:latin typeface="Calibri" charset="0"/>
              </a:rPr>
              <a:pPr fontAlgn="base">
                <a:spcBef>
                  <a:spcPct val="0"/>
                </a:spcBef>
                <a:spcAft>
                  <a:spcPct val="0"/>
                </a:spcAft>
              </a:pPr>
              <a:t>18</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your best tips?</a:t>
            </a:r>
          </a:p>
          <a:p>
            <a:endParaRPr lang="en-US" dirty="0" smtClean="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19</a:t>
            </a:fld>
            <a:endParaRPr lang="en-US"/>
          </a:p>
        </p:txBody>
      </p:sp>
    </p:spTree>
    <p:extLst>
      <p:ext uri="{BB962C8B-B14F-4D97-AF65-F5344CB8AC3E}">
        <p14:creationId xmlns:p14="http://schemas.microsoft.com/office/powerpoint/2010/main" val="13071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writers and teachers who cares</a:t>
            </a:r>
            <a:r>
              <a:rPr lang="en-US" baseline="0" dirty="0" smtClean="0"/>
              <a:t> passionately about students and the writing process.</a:t>
            </a:r>
            <a:endParaRPr lang="en-US" dirty="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2</a:t>
            </a:fld>
            <a:endParaRPr lang="en-US"/>
          </a:p>
        </p:txBody>
      </p:sp>
    </p:spTree>
    <p:extLst>
      <p:ext uri="{BB962C8B-B14F-4D97-AF65-F5344CB8AC3E}">
        <p14:creationId xmlns:p14="http://schemas.microsoft.com/office/powerpoint/2010/main" val="668293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We’ve </a:t>
            </a:r>
            <a:r>
              <a:rPr lang="en-US" dirty="0" smtClean="0"/>
              <a:t> assembled some of our best resources – articles, tips and activities to help you make the most of your limited time together.</a:t>
            </a:r>
            <a:r>
              <a:rPr lang="en-US" dirty="0" smtClean="0">
                <a:effectLst/>
              </a:rPr>
              <a:t>  </a:t>
            </a:r>
            <a:r>
              <a:rPr lang="en-US" dirty="0" smtClean="0"/>
              <a:t>This link (</a:t>
            </a:r>
            <a:r>
              <a:rPr lang="en-US" sz="1200" kern="1200" dirty="0" smtClean="0">
                <a:solidFill>
                  <a:schemeClr val="tx1"/>
                </a:solidFill>
                <a:latin typeface="+mn-lt"/>
                <a:ea typeface="ＭＳ Ｐゴシック" charset="0"/>
                <a:cs typeface="ＭＳ Ｐゴシック" charset="0"/>
              </a:rPr>
              <a:t>http://wowwritingworkshop.com/resources/for-counselors-teachers/</a:t>
            </a:r>
            <a:r>
              <a:rPr lang="en-US" dirty="0" smtClean="0"/>
              <a:t>)</a:t>
            </a:r>
            <a:r>
              <a:rPr lang="en-US" baseline="0" dirty="0" smtClean="0"/>
              <a:t> </a:t>
            </a:r>
            <a:r>
              <a:rPr lang="en-US" dirty="0" smtClean="0"/>
              <a:t>will take you to a variety of resources:</a:t>
            </a:r>
          </a:p>
          <a:p>
            <a:endParaRPr lang="en-US" dirty="0" smtClean="0">
              <a:effectLst/>
            </a:endParaRPr>
          </a:p>
          <a:p>
            <a:r>
              <a:rPr lang="en-US" b="1" dirty="0" smtClean="0">
                <a:effectLst/>
              </a:rPr>
              <a:t>Essay Advice from University Admission Officers</a:t>
            </a:r>
            <a:r>
              <a:rPr lang="en-US" dirty="0" smtClean="0"/>
              <a:t>: Quotes from admissions officers around the country, from schools both large and small. Share this page with students and parents to help take the pressure off and help them understand what a college essay is – and is not.</a:t>
            </a:r>
            <a:endParaRPr lang="en-US" dirty="0" smtClean="0">
              <a:solidFill>
                <a:schemeClr val="tx1"/>
              </a:solidFill>
              <a:effectLst/>
            </a:endParaRPr>
          </a:p>
          <a:p>
            <a:endParaRPr lang="en-US" dirty="0" smtClean="0">
              <a:effectLst/>
            </a:endParaRPr>
          </a:p>
          <a:p>
            <a:r>
              <a:rPr lang="en-US" b="1" dirty="0" smtClean="0">
                <a:effectLst/>
              </a:rPr>
              <a:t>Morning Writing: Finding Your Voice</a:t>
            </a:r>
            <a:r>
              <a:rPr lang="en-US" dirty="0" smtClean="0"/>
              <a:t>: One of our most versatile and successful writing exercises.</a:t>
            </a:r>
            <a:r>
              <a:rPr lang="en-US" baseline="0" dirty="0" smtClean="0"/>
              <a:t> </a:t>
            </a:r>
            <a:r>
              <a:rPr lang="en-US" dirty="0" smtClean="0"/>
              <a:t>Because it has nothing to do with college essays, this activity frees students to listen to their writing voices without judgment or expectations.</a:t>
            </a:r>
          </a:p>
          <a:p>
            <a:endParaRPr lang="en-US" dirty="0" smtClean="0"/>
          </a:p>
          <a:p>
            <a:r>
              <a:rPr lang="en-US" b="1" dirty="0" smtClean="0">
                <a:effectLst/>
              </a:rPr>
              <a:t>From the Wow Blog</a:t>
            </a:r>
            <a:r>
              <a:rPr lang="en-US" dirty="0" smtClean="0"/>
              <a:t>: Reprints of articles that first appeared on the Wow Writing Workshop website, and were included in our e-newsletter. Please share them with students, parents and colleagues. We only ask that you attribute them to Wow.</a:t>
            </a:r>
            <a:r>
              <a:rPr lang="en-US" dirty="0" smtClean="0">
                <a:effectLst/>
              </a:rPr>
              <a:t> </a:t>
            </a:r>
          </a:p>
          <a:p>
            <a:endParaRPr lang="en-US" b="1" dirty="0" smtClean="0">
              <a:effectLst/>
            </a:endParaRPr>
          </a:p>
          <a:p>
            <a:r>
              <a:rPr lang="en-US" b="1" dirty="0" smtClean="0"/>
              <a:t>Wow Online – College Essay flyer</a:t>
            </a:r>
            <a:r>
              <a:rPr lang="en-US" dirty="0" smtClean="0"/>
              <a:t>: Information to share with parents and students.</a:t>
            </a:r>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20</a:t>
            </a:fld>
            <a:endParaRPr lang="en-US"/>
          </a:p>
        </p:txBody>
      </p:sp>
    </p:spTree>
    <p:extLst>
      <p:ext uri="{BB962C8B-B14F-4D97-AF65-F5344CB8AC3E}">
        <p14:creationId xmlns:p14="http://schemas.microsoft.com/office/powerpoint/2010/main" val="330656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21</a:t>
            </a:fld>
            <a:endParaRPr lang="en-US"/>
          </a:p>
        </p:txBody>
      </p:sp>
    </p:spTree>
    <p:extLst>
      <p:ext uri="{BB962C8B-B14F-4D97-AF65-F5344CB8AC3E}">
        <p14:creationId xmlns:p14="http://schemas.microsoft.com/office/powerpoint/2010/main" val="93077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say the Common Application, instead of revising its personal statement questions, decided that every student should send a representative sample of homemade soup. “Send me a taste of soup that represents you.”</a:t>
            </a:r>
            <a:endParaRPr lang="en-US" dirty="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3</a:t>
            </a:fld>
            <a:endParaRPr lang="en-US"/>
          </a:p>
        </p:txBody>
      </p:sp>
    </p:spTree>
    <p:extLst>
      <p:ext uri="{BB962C8B-B14F-4D97-AF65-F5344CB8AC3E}">
        <p14:creationId xmlns:p14="http://schemas.microsoft.com/office/powerpoint/2010/main" val="34322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Who  has ever read an essay and thought:</a:t>
            </a:r>
          </a:p>
          <a:p>
            <a:endParaRPr lang="en-US" baseline="0" dirty="0" smtClean="0"/>
          </a:p>
          <a:p>
            <a:pPr marL="171450" indent="-171450">
              <a:buFontTx/>
              <a:buChar char="-"/>
            </a:pPr>
            <a:r>
              <a:rPr lang="en-US" baseline="0" dirty="0" smtClean="0"/>
              <a:t>Not enough of you in here</a:t>
            </a:r>
          </a:p>
          <a:p>
            <a:pPr marL="171450" indent="-171450">
              <a:buFontTx/>
              <a:buChar char="-"/>
            </a:pPr>
            <a:r>
              <a:rPr lang="en-US" baseline="0" dirty="0" smtClean="0"/>
              <a:t>Too generic</a:t>
            </a:r>
          </a:p>
          <a:p>
            <a:pPr marL="171450" indent="-171450">
              <a:buFontTx/>
              <a:buChar char="-"/>
            </a:pPr>
            <a:r>
              <a:rPr lang="en-US" baseline="0" dirty="0" smtClean="0"/>
              <a:t>Trying too hard</a:t>
            </a:r>
          </a:p>
          <a:p>
            <a:pPr marL="171450" indent="-171450">
              <a:buFontTx/>
              <a:buChar char="-"/>
            </a:pPr>
            <a:r>
              <a:rPr lang="en-US" baseline="0" dirty="0" smtClean="0"/>
              <a:t>Show, don’t tell</a:t>
            </a:r>
          </a:p>
          <a:p>
            <a:pPr marL="171450" indent="-171450">
              <a:buFontTx/>
              <a:buChar char="-"/>
            </a:pPr>
            <a:r>
              <a:rPr lang="en-US" baseline="0" dirty="0" smtClean="0"/>
              <a:t>Be more specific</a:t>
            </a:r>
          </a:p>
          <a:p>
            <a:pPr marL="171450" indent="-171450">
              <a:buFontTx/>
              <a:buChar char="-"/>
            </a:pPr>
            <a:r>
              <a:rPr lang="en-US" baseline="0" dirty="0" smtClean="0"/>
              <a:t>It’s kind of boring</a:t>
            </a:r>
          </a:p>
          <a:p>
            <a:pPr marL="171450" indent="-171450">
              <a:buFontTx/>
              <a:buChar char="-"/>
            </a:pPr>
            <a:r>
              <a:rPr lang="en-US" baseline="0" dirty="0" smtClean="0"/>
              <a:t>I’ve read this essay before – last year, and the year before, and the year before that</a:t>
            </a:r>
          </a:p>
          <a:p>
            <a:pPr marL="171450" indent="-171450">
              <a:buFontTx/>
              <a:buChar char="-"/>
            </a:pPr>
            <a:endParaRPr lang="en-US" baseline="0" dirty="0" smtClean="0"/>
          </a:p>
          <a:p>
            <a:pPr marL="171450" indent="-171450">
              <a:buFontTx/>
              <a:buChar char="-"/>
            </a:pPr>
            <a:endParaRPr lang="en-US" baseline="0" dirty="0" smtClean="0"/>
          </a:p>
          <a:p>
            <a:pPr marL="0" indent="0">
              <a:buFontTx/>
              <a:buNone/>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4</a:t>
            </a:fld>
            <a:endParaRPr lang="en-US"/>
          </a:p>
        </p:txBody>
      </p:sp>
    </p:spTree>
    <p:extLst>
      <p:ext uri="{BB962C8B-B14F-4D97-AF65-F5344CB8AC3E}">
        <p14:creationId xmlns:p14="http://schemas.microsoft.com/office/powerpoint/2010/main" val="175939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doesn’t work:</a:t>
            </a:r>
          </a:p>
          <a:p>
            <a:pPr marL="228600" indent="-228600">
              <a:buAutoNum type="arabicPeriod"/>
            </a:pPr>
            <a:r>
              <a:rPr lang="en-US" baseline="0" dirty="0" smtClean="0"/>
              <a:t>Pointing out errors</a:t>
            </a:r>
          </a:p>
          <a:p>
            <a:pPr marL="228600" indent="-228600">
              <a:buAutoNum type="arabicPeriod"/>
            </a:pPr>
            <a:r>
              <a:rPr lang="en-US" baseline="0" dirty="0" smtClean="0"/>
              <a:t>Sharing the best examples without context</a:t>
            </a:r>
          </a:p>
          <a:p>
            <a:pPr marL="228600" indent="-228600">
              <a:buAutoNum type="arabicPeriod"/>
            </a:pPr>
            <a:endParaRPr lang="en-US" baseline="0" dirty="0" smtClean="0"/>
          </a:p>
          <a:p>
            <a:pPr marL="0" indent="0">
              <a:buNone/>
            </a:pPr>
            <a:r>
              <a:rPr lang="en-US" dirty="0" smtClean="0"/>
              <a:t>What does work: </a:t>
            </a:r>
          </a:p>
          <a:p>
            <a:pPr marL="228600" indent="-228600">
              <a:buFont typeface="+mj-lt"/>
              <a:buAutoNum type="arabicPeriod"/>
            </a:pPr>
            <a:r>
              <a:rPr lang="en-US" dirty="0" smtClean="0"/>
              <a:t>We need to teach them HOW</a:t>
            </a:r>
            <a:r>
              <a:rPr lang="en-US" baseline="0" dirty="0" smtClean="0"/>
              <a:t> to approach the task in the first place – before they dive in and try to complete it</a:t>
            </a:r>
            <a:endParaRPr lang="en-US" dirty="0" smtClean="0"/>
          </a:p>
          <a:p>
            <a:pPr marL="228600" indent="-228600">
              <a:buFont typeface="+mj-lt"/>
              <a:buAutoNum type="arabicPeriod"/>
            </a:pPr>
            <a:r>
              <a:rPr lang="en-US" dirty="0" smtClean="0"/>
              <a:t>We need to teach them HOW to overcome these obstacles.</a:t>
            </a:r>
          </a:p>
          <a:p>
            <a:pPr marL="228600" indent="-228600">
              <a:buFont typeface="+mj-lt"/>
              <a:buAutoNum type="arabicPeriod"/>
            </a:pPr>
            <a:r>
              <a:rPr lang="en-US" dirty="0" smtClean="0"/>
              <a:t>We need to teach them HOW to build</a:t>
            </a:r>
            <a:r>
              <a:rPr lang="en-US" baseline="0" dirty="0" smtClean="0"/>
              <a:t> the soup from the bottom up… how to make the stock, how to add the seasoning, when to taste and check.</a:t>
            </a:r>
            <a:endParaRPr lang="en-US" dirty="0" smtClean="0">
              <a:latin typeface="Century Gothic" charset="0"/>
            </a:endParaRPr>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5</a:t>
            </a:fld>
            <a:endParaRPr lang="en-US"/>
          </a:p>
        </p:txBody>
      </p:sp>
    </p:spTree>
    <p:extLst>
      <p:ext uri="{BB962C8B-B14F-4D97-AF65-F5344CB8AC3E}">
        <p14:creationId xmlns:p14="http://schemas.microsoft.com/office/powerpoint/2010/main" val="34322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entury Gothic" charset="0"/>
              </a:rPr>
              <a:t>Counselors and teachers can do the most as</a:t>
            </a:r>
            <a:r>
              <a:rPr lang="en-US" baseline="0" dirty="0" smtClean="0">
                <a:latin typeface="Century Gothic" charset="0"/>
              </a:rPr>
              <a:t> </a:t>
            </a:r>
            <a:r>
              <a:rPr lang="en-US" dirty="0" smtClean="0">
                <a:latin typeface="Century Gothic" charset="0"/>
              </a:rPr>
              <a:t>mentors/reviewers; not experts/editors</a:t>
            </a:r>
          </a:p>
          <a:p>
            <a:endParaRPr lang="en-US" dirty="0" smtClean="0">
              <a:latin typeface="Century Gothic" charset="0"/>
            </a:endParaRPr>
          </a:p>
          <a:p>
            <a:r>
              <a:rPr lang="en-US" dirty="0" smtClean="0">
                <a:latin typeface="Century Gothic" charset="0"/>
              </a:rPr>
              <a:t>Encourage student independence and confidence</a:t>
            </a:r>
          </a:p>
          <a:p>
            <a:endParaRPr lang="en-US" dirty="0" smtClean="0">
              <a:latin typeface="Century Gothic" charset="0"/>
            </a:endParaRPr>
          </a:p>
          <a:p>
            <a:r>
              <a:rPr lang="en-US" dirty="0" smtClean="0">
                <a:latin typeface="Century Gothic" charset="0"/>
              </a:rPr>
              <a:t>Consider</a:t>
            </a:r>
            <a:r>
              <a:rPr lang="en-US" baseline="0" dirty="0" smtClean="0">
                <a:latin typeface="Century Gothic" charset="0"/>
              </a:rPr>
              <a:t> the audience – college admission counselors</a:t>
            </a:r>
          </a:p>
          <a:p>
            <a:r>
              <a:rPr lang="en-US" baseline="0" dirty="0" smtClean="0">
                <a:latin typeface="Century Gothic" charset="0"/>
              </a:rPr>
              <a:t>Your audience does not demand perfection</a:t>
            </a:r>
          </a:p>
          <a:p>
            <a:r>
              <a:rPr lang="en-US" baseline="0" dirty="0" smtClean="0">
                <a:latin typeface="Century Gothic" charset="0"/>
              </a:rPr>
              <a:t>They are looking for an honest representation of who the student is</a:t>
            </a:r>
            <a:endParaRPr lang="en-US" dirty="0" smtClean="0">
              <a:latin typeface="Century Gothic" charset="0"/>
            </a:endParaRPr>
          </a:p>
          <a:p>
            <a:endParaRPr lang="en-US" dirty="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6</a:t>
            </a:fld>
            <a:endParaRPr lang="en-US"/>
          </a:p>
        </p:txBody>
      </p:sp>
    </p:spTree>
    <p:extLst>
      <p:ext uri="{BB962C8B-B14F-4D97-AF65-F5344CB8AC3E}">
        <p14:creationId xmlns:p14="http://schemas.microsoft.com/office/powerpoint/2010/main" val="314950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I’m going to talk today</a:t>
            </a:r>
            <a:r>
              <a:rPr lang="en-US" baseline="0" dirty="0" smtClean="0"/>
              <a:t> about how to get beyond those statements.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We operate on three key principles: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Your Story</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Your Voice</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Your Words</a:t>
            </a:r>
          </a:p>
          <a:p>
            <a:endParaRPr lang="en-US" dirty="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7</a:t>
            </a:fld>
            <a:endParaRPr lang="en-US"/>
          </a:p>
        </p:txBody>
      </p:sp>
    </p:spTree>
    <p:extLst>
      <p:ext uri="{BB962C8B-B14F-4D97-AF65-F5344CB8AC3E}">
        <p14:creationId xmlns:p14="http://schemas.microsoft.com/office/powerpoint/2010/main" val="429454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focus first</a:t>
            </a:r>
            <a:r>
              <a:rPr lang="en-US" baseline="0" dirty="0" smtClean="0"/>
              <a:t> on YOUR STORY.</a:t>
            </a:r>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8</a:t>
            </a:fld>
            <a:endParaRPr lang="en-US"/>
          </a:p>
        </p:txBody>
      </p:sp>
    </p:spTree>
    <p:extLst>
      <p:ext uri="{BB962C8B-B14F-4D97-AF65-F5344CB8AC3E}">
        <p14:creationId xmlns:p14="http://schemas.microsoft.com/office/powerpoint/2010/main" val="429454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aseline="0" dirty="0" smtClean="0">
                <a:latin typeface="Calibri" charset="0"/>
              </a:rPr>
              <a:t>This and other key quotes are available at </a:t>
            </a:r>
            <a:r>
              <a:rPr lang="en-US" sz="1200" kern="1200" dirty="0" smtClean="0">
                <a:solidFill>
                  <a:schemeClr val="tx1"/>
                </a:solidFill>
                <a:latin typeface="+mn-lt"/>
                <a:ea typeface="ＭＳ Ｐゴシック" charset="0"/>
                <a:cs typeface="ＭＳ Ｐゴシック" charset="0"/>
              </a:rPr>
              <a:t>http://wowwritingworkshop.com/resources/for-counselors-teachers/</a:t>
            </a:r>
            <a:endParaRPr lang="en-US" dirty="0">
              <a:latin typeface="Calibri" charset="0"/>
            </a:endParaRPr>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9</a:t>
            </a:fld>
            <a:endParaRPr lang="en-US"/>
          </a:p>
        </p:txBody>
      </p:sp>
    </p:spTree>
    <p:extLst>
      <p:ext uri="{BB962C8B-B14F-4D97-AF65-F5344CB8AC3E}">
        <p14:creationId xmlns:p14="http://schemas.microsoft.com/office/powerpoint/2010/main" val="139119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6DAF0E2-D1F7-9740-94A7-C7CC93F301F2}" type="datetimeFigureOut">
              <a:rPr lang="en-US"/>
              <a:pPr>
                <a:defRPr/>
              </a:pPr>
              <a:t>5/14/13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7854ED-379F-6B44-BAAE-D7EE88675743}" type="slidenum">
              <a:rPr lang="en-US"/>
              <a:pPr>
                <a:defRPr/>
              </a:pPr>
              <a:t>‹#›</a:t>
            </a:fld>
            <a:endParaRPr lang="en-US" dirty="0"/>
          </a:p>
        </p:txBody>
      </p:sp>
    </p:spTree>
    <p:extLst>
      <p:ext uri="{BB962C8B-B14F-4D97-AF65-F5344CB8AC3E}">
        <p14:creationId xmlns:p14="http://schemas.microsoft.com/office/powerpoint/2010/main" val="400127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1BD720-BBA2-DE40-BB18-7CB1801DF615}" type="datetimeFigureOut">
              <a:rPr lang="en-US"/>
              <a:pPr>
                <a:defRPr/>
              </a:pPr>
              <a:t>5/14/13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99E39F-712E-204F-B083-E23721E53F4A}" type="slidenum">
              <a:rPr lang="en-US"/>
              <a:pPr>
                <a:defRPr/>
              </a:pPr>
              <a:t>‹#›</a:t>
            </a:fld>
            <a:endParaRPr lang="en-US" dirty="0"/>
          </a:p>
        </p:txBody>
      </p:sp>
    </p:spTree>
    <p:extLst>
      <p:ext uri="{BB962C8B-B14F-4D97-AF65-F5344CB8AC3E}">
        <p14:creationId xmlns:p14="http://schemas.microsoft.com/office/powerpoint/2010/main" val="370231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CB3F0E-AB95-B24B-ADDA-4E2AC8340231}" type="datetimeFigureOut">
              <a:rPr lang="en-US"/>
              <a:pPr>
                <a:defRPr/>
              </a:pPr>
              <a:t>5/14/13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DF468-F225-6C46-BA30-BBDDB8DE3026}" type="slidenum">
              <a:rPr lang="en-US"/>
              <a:pPr>
                <a:defRPr/>
              </a:pPr>
              <a:t>‹#›</a:t>
            </a:fld>
            <a:endParaRPr lang="en-US" dirty="0"/>
          </a:p>
        </p:txBody>
      </p:sp>
    </p:spTree>
    <p:extLst>
      <p:ext uri="{BB962C8B-B14F-4D97-AF65-F5344CB8AC3E}">
        <p14:creationId xmlns:p14="http://schemas.microsoft.com/office/powerpoint/2010/main" val="263900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1E3EDA04-4BCC-D749-8050-393BF1782BDD}" type="datetimeFigureOut">
              <a:rPr lang="en-US"/>
              <a:pPr>
                <a:defRPr/>
              </a:pPr>
              <a:t>5/14/13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335605-2EC4-AD47-B3D0-F00C2A605B51}" type="slidenum">
              <a:rPr lang="en-US"/>
              <a:pPr>
                <a:defRPr/>
              </a:pPr>
              <a:t>‹#›</a:t>
            </a:fld>
            <a:endParaRPr lang="en-US" dirty="0"/>
          </a:p>
        </p:txBody>
      </p:sp>
    </p:spTree>
    <p:extLst>
      <p:ext uri="{BB962C8B-B14F-4D97-AF65-F5344CB8AC3E}">
        <p14:creationId xmlns:p14="http://schemas.microsoft.com/office/powerpoint/2010/main" val="201182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rgbClr val="7B5E30"/>
                </a:solidFill>
                <a:effectLst>
                  <a:outerShdw blurRad="63500" dist="38100" dir="5400000" algn="t" rotWithShape="0">
                    <a:prstClr val="black">
                      <a:alpha val="25000"/>
                    </a:prstClr>
                  </a:outerShdw>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D2B39DB-F199-1D45-A4E2-916B03BE1C1D}" type="datetimeFigureOut">
              <a:rPr lang="en-US"/>
              <a:pPr>
                <a:defRPr/>
              </a:pPr>
              <a:t>5/14/13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6C9D2F-98BF-7E40-B975-951E94876D94}" type="slidenum">
              <a:rPr lang="en-US"/>
              <a:pPr>
                <a:defRPr/>
              </a:pPr>
              <a:t>‹#›</a:t>
            </a:fld>
            <a:endParaRPr lang="en-US"/>
          </a:p>
        </p:txBody>
      </p:sp>
    </p:spTree>
    <p:extLst>
      <p:ext uri="{BB962C8B-B14F-4D97-AF65-F5344CB8AC3E}">
        <p14:creationId xmlns:p14="http://schemas.microsoft.com/office/powerpoint/2010/main" val="383762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1E111B2F-70C0-D64E-9C79-36ED9FF3F523}" type="datetimeFigureOut">
              <a:rPr lang="en-US"/>
              <a:pPr>
                <a:defRPr/>
              </a:pPr>
              <a:t>5/14/13</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08FA894D-1AEE-7C4C-8315-0B51561712CE}" type="slidenum">
              <a:rPr lang="en-US"/>
              <a:pPr>
                <a:defRPr/>
              </a:pPr>
              <a:t>‹#›</a:t>
            </a:fld>
            <a:endParaRPr lang="en-US" dirty="0"/>
          </a:p>
        </p:txBody>
      </p:sp>
    </p:spTree>
    <p:extLst>
      <p:ext uri="{BB962C8B-B14F-4D97-AF65-F5344CB8AC3E}">
        <p14:creationId xmlns:p14="http://schemas.microsoft.com/office/powerpoint/2010/main" val="327230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0D816B69-76F8-E141-B75F-36C97D09C03A}" type="datetimeFigureOut">
              <a:rPr lang="en-US"/>
              <a:pPr>
                <a:defRPr/>
              </a:pPr>
              <a:t>5/14/13</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3791CCF1-65E2-A842-B5E7-8C8D0DE61308}" type="slidenum">
              <a:rPr lang="en-US"/>
              <a:pPr>
                <a:defRPr/>
              </a:pPr>
              <a:t>‹#›</a:t>
            </a:fld>
            <a:endParaRPr lang="en-US" dirty="0"/>
          </a:p>
        </p:txBody>
      </p:sp>
    </p:spTree>
    <p:extLst>
      <p:ext uri="{BB962C8B-B14F-4D97-AF65-F5344CB8AC3E}">
        <p14:creationId xmlns:p14="http://schemas.microsoft.com/office/powerpoint/2010/main" val="222126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8E42B2D-1C35-264D-907D-D93C50733869}" type="datetimeFigureOut">
              <a:rPr lang="en-US"/>
              <a:pPr>
                <a:defRPr/>
              </a:pPr>
              <a:t>5/14/13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234982-E175-B14E-812A-D56F5D55C01B}" type="slidenum">
              <a:rPr lang="en-US"/>
              <a:pPr>
                <a:defRPr/>
              </a:pPr>
              <a:t>‹#›</a:t>
            </a:fld>
            <a:endParaRPr lang="en-US" dirty="0"/>
          </a:p>
        </p:txBody>
      </p:sp>
    </p:spTree>
    <p:extLst>
      <p:ext uri="{BB962C8B-B14F-4D97-AF65-F5344CB8AC3E}">
        <p14:creationId xmlns:p14="http://schemas.microsoft.com/office/powerpoint/2010/main" val="345218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15751F-4200-634E-ABF4-DE1B33833928}" type="datetimeFigureOut">
              <a:rPr lang="en-US"/>
              <a:pPr>
                <a:defRPr/>
              </a:pPr>
              <a:t>5/14/13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D8668CD-67B3-4845-AF71-D7200DE7CA43}" type="slidenum">
              <a:rPr lang="en-US"/>
              <a:pPr>
                <a:defRPr/>
              </a:pPr>
              <a:t>‹#›</a:t>
            </a:fld>
            <a:endParaRPr lang="en-US" dirty="0"/>
          </a:p>
        </p:txBody>
      </p:sp>
    </p:spTree>
    <p:extLst>
      <p:ext uri="{BB962C8B-B14F-4D97-AF65-F5344CB8AC3E}">
        <p14:creationId xmlns:p14="http://schemas.microsoft.com/office/powerpoint/2010/main" val="410011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solidFill>
                  <a:srgbClr val="7B5E30"/>
                </a:solidFill>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CFFFAB-A60D-8449-BB9C-F0B5797DC52F}" type="datetimeFigureOut">
              <a:rPr lang="en-US"/>
              <a:pPr>
                <a:defRPr/>
              </a:pPr>
              <a:t>5/14/13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9F9A86-660E-204B-8178-6D98DAFF14DD}" type="slidenum">
              <a:rPr lang="en-US"/>
              <a:pPr>
                <a:defRPr/>
              </a:pPr>
              <a:t>‹#›</a:t>
            </a:fld>
            <a:endParaRPr lang="en-US" dirty="0"/>
          </a:p>
        </p:txBody>
      </p:sp>
    </p:spTree>
    <p:extLst>
      <p:ext uri="{BB962C8B-B14F-4D97-AF65-F5344CB8AC3E}">
        <p14:creationId xmlns:p14="http://schemas.microsoft.com/office/powerpoint/2010/main" val="3743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solidFill>
                  <a:srgbClr val="7B5E3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F6F829-5AF4-E545-B9F7-A71BA3FF4298}" type="datetimeFigureOut">
              <a:rPr lang="en-US"/>
              <a:pPr>
                <a:defRPr/>
              </a:pPr>
              <a:t>5/14/13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4A0F33-B682-3F4B-ABAA-7EE9CAA2BB3B}" type="slidenum">
              <a:rPr lang="en-US"/>
              <a:pPr>
                <a:defRPr/>
              </a:pPr>
              <a:t>‹#›</a:t>
            </a:fld>
            <a:endParaRPr lang="en-US" dirty="0"/>
          </a:p>
        </p:txBody>
      </p:sp>
    </p:spTree>
    <p:extLst>
      <p:ext uri="{BB962C8B-B14F-4D97-AF65-F5344CB8AC3E}">
        <p14:creationId xmlns:p14="http://schemas.microsoft.com/office/powerpoint/2010/main" val="875519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ea typeface="+mn-ea"/>
                <a:cs typeface="+mn-cs"/>
              </a:defRPr>
            </a:lvl1pPr>
          </a:lstStyle>
          <a:p>
            <a:pPr>
              <a:defRPr/>
            </a:pPr>
            <a:fld id="{A3F4163E-C490-C94E-A03C-E8BA75AAE29B}" type="datetimeFigureOut">
              <a:rPr lang="en-US"/>
              <a:pPr>
                <a:defRPr/>
              </a:pPr>
              <a:t>5/14/13</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dirty="0">
                <a:solidFill>
                  <a:schemeClr val="tx1">
                    <a:lumMod val="65000"/>
                    <a:lumOff val="35000"/>
                  </a:schemeClr>
                </a:solidFill>
                <a:latin typeface="Century Gothic"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ea typeface="+mn-ea"/>
                <a:cs typeface="+mn-cs"/>
              </a:defRPr>
            </a:lvl1pPr>
          </a:lstStyle>
          <a:p>
            <a:pPr>
              <a:defRPr/>
            </a:pPr>
            <a:fld id="{893D3D6C-F422-FF4F-94CD-B19EF49779A2}" type="slidenum">
              <a:rPr lang="en-US"/>
              <a:pPr>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3" name="Picture 8" descr="wow logo final.eps"/>
          <p:cNvPicPr>
            <a:picLocks noChangeAspect="1"/>
          </p:cNvPicPr>
          <p:nvPr/>
        </p:nvPicPr>
        <p:blipFill>
          <a:blip r:embed="rId13" cstate="email">
            <a:alphaModFix amt="4000"/>
            <a:extLst>
              <a:ext uri="{28A0092B-C50C-407E-A947-70E740481C1C}">
                <a14:useLocalDpi xmlns:a14="http://schemas.microsoft.com/office/drawing/2010/main" val="0"/>
              </a:ext>
            </a:extLst>
          </a:blip>
          <a:srcRect/>
          <a:stretch>
            <a:fillRect/>
          </a:stretch>
        </p:blipFill>
        <p:spPr bwMode="auto">
          <a:xfrm>
            <a:off x="0" y="2127250"/>
            <a:ext cx="8915400" cy="2971800"/>
          </a:xfrm>
          <a:prstGeom prst="rect">
            <a:avLst/>
          </a:prstGeom>
          <a:noFill/>
          <a:ln>
            <a:noFill/>
          </a:ln>
          <a:extLst>
            <a:ext uri="{909E8E84-426E-40dd-AFC4-6F175D3DCCD1}">
              <a14:hiddenFill xmlns:a14="http://schemas.microsoft.com/office/drawing/2010/main">
                <a:solidFill>
                  <a:srgbClr val="FFFFFF">
                    <a:alpha val="16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9"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1" fontAlgn="base" hangingPunct="1">
        <a:lnSpc>
          <a:spcPts val="5800"/>
        </a:lnSpc>
        <a:spcBef>
          <a:spcPct val="0"/>
        </a:spcBef>
        <a:spcAft>
          <a:spcPct val="0"/>
        </a:spcAft>
        <a:defRPr sz="5400" kern="1200">
          <a:solidFill>
            <a:srgbClr val="7B5E30"/>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chemeClr val="tx1"/>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chemeClr val="tx1"/>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4267200"/>
          </a:xfrm>
        </p:spPr>
        <p:txBody>
          <a:bodyPr anchor="ctr"/>
          <a:lstStyle/>
          <a:p>
            <a:pPr fontAlgn="auto">
              <a:spcAft>
                <a:spcPts val="0"/>
              </a:spcAft>
              <a:defRPr/>
            </a:pPr>
            <a:r>
              <a:rPr lang="en-US" dirty="0" smtClean="0">
                <a:solidFill>
                  <a:srgbClr val="7B5E30"/>
                </a:solidFill>
                <a:ea typeface="+mj-ea"/>
                <a:cs typeface="+mj-cs"/>
              </a:rPr>
              <a:t>Better Essays In Less Time</a:t>
            </a:r>
            <a:endParaRPr lang="en-US" dirty="0">
              <a:solidFill>
                <a:srgbClr val="7B5E30"/>
              </a:solidFill>
              <a:ea typeface="+mj-ea"/>
              <a:cs typeface="+mj-cs"/>
            </a:endParaRPr>
          </a:p>
        </p:txBody>
      </p:sp>
      <p:sp>
        <p:nvSpPr>
          <p:cNvPr id="6" name="Subtitle 5"/>
          <p:cNvSpPr>
            <a:spLocks noGrp="1"/>
          </p:cNvSpPr>
          <p:nvPr>
            <p:ph type="subTitle" idx="1"/>
          </p:nvPr>
        </p:nvSpPr>
        <p:spPr/>
        <p:txBody>
          <a:bodyPr rtlCol="0">
            <a:normAutofit fontScale="92500" lnSpcReduction="10000"/>
          </a:bodyPr>
          <a:lstStyle/>
          <a:p>
            <a:pPr fontAlgn="auto">
              <a:spcAft>
                <a:spcPts val="0"/>
              </a:spcAft>
              <a:buFont typeface="Arial" pitchFamily="34" charset="0"/>
              <a:buNone/>
              <a:defRPr/>
            </a:pPr>
            <a:r>
              <a:rPr lang="en-US" dirty="0" smtClean="0">
                <a:ea typeface="+mn-ea"/>
                <a:cs typeface="+mn-cs"/>
              </a:rPr>
              <a:t>Illinois Association for </a:t>
            </a:r>
          </a:p>
          <a:p>
            <a:pPr fontAlgn="auto">
              <a:spcAft>
                <a:spcPts val="0"/>
              </a:spcAft>
              <a:buFont typeface="Arial" pitchFamily="34" charset="0"/>
              <a:buNone/>
              <a:defRPr/>
            </a:pPr>
            <a:r>
              <a:rPr lang="en-US" dirty="0" smtClean="0">
                <a:ea typeface="+mn-ea"/>
                <a:cs typeface="+mn-cs"/>
              </a:rPr>
              <a:t>College Admission Counseling</a:t>
            </a:r>
          </a:p>
          <a:p>
            <a:pPr fontAlgn="auto">
              <a:spcAft>
                <a:spcPts val="0"/>
              </a:spcAft>
              <a:buFont typeface="Arial" pitchFamily="34" charset="0"/>
              <a:buNone/>
              <a:defRPr/>
            </a:pPr>
            <a:r>
              <a:rPr lang="en-US" dirty="0" smtClean="0">
                <a:ea typeface="+mn-ea"/>
                <a:cs typeface="+mn-cs"/>
              </a:rPr>
              <a:t>May 1, 2013</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Your Story</a:t>
            </a:r>
            <a:endParaRPr lang="en-US" dirty="0">
              <a:ea typeface="+mj-ea"/>
              <a:cs typeface="+mj-cs"/>
            </a:endParaRPr>
          </a:p>
        </p:txBody>
      </p:sp>
      <p:sp>
        <p:nvSpPr>
          <p:cNvPr id="9218" name="Content Placeholder 2"/>
          <p:cNvSpPr>
            <a:spLocks noGrp="1"/>
          </p:cNvSpPr>
          <p:nvPr>
            <p:ph sz="half" idx="2"/>
          </p:nvPr>
        </p:nvSpPr>
        <p:spPr/>
        <p:txBody>
          <a:bodyPr/>
          <a:lstStyle/>
          <a:p>
            <a:pPr marL="0" indent="0">
              <a:buNone/>
            </a:pPr>
            <a:endParaRPr lang="en-US" dirty="0">
              <a:latin typeface="Century Gothic" charset="0"/>
            </a:endParaRPr>
          </a:p>
          <a:p>
            <a:pPr marL="0" indent="0" algn="ctr">
              <a:buNone/>
            </a:pPr>
            <a:r>
              <a:rPr lang="en-US" sz="3600" dirty="0" smtClean="0">
                <a:latin typeface="Century Gothic" charset="0"/>
              </a:rPr>
              <a:t>NOT THIS</a:t>
            </a:r>
            <a:endParaRPr lang="en-US" dirty="0">
              <a:latin typeface="Century Gothic" charset="0"/>
            </a:endParaRPr>
          </a:p>
          <a:p>
            <a:pPr marL="0" indent="0" algn="ctr">
              <a:buNone/>
            </a:pPr>
            <a:r>
              <a:rPr lang="en-US" dirty="0" smtClean="0">
                <a:latin typeface="Century Gothic" charset="0"/>
              </a:rPr>
              <a:t>What should I write? </a:t>
            </a:r>
          </a:p>
          <a:p>
            <a:pPr marL="0" indent="0" algn="ctr">
              <a:buNone/>
            </a:pPr>
            <a:r>
              <a:rPr lang="en-US" dirty="0" smtClean="0">
                <a:latin typeface="Century Gothic" charset="0"/>
              </a:rPr>
              <a:t>or</a:t>
            </a:r>
          </a:p>
          <a:p>
            <a:pPr marL="0" indent="0" algn="ctr">
              <a:buNone/>
            </a:pPr>
            <a:r>
              <a:rPr lang="en-US" dirty="0" smtClean="0">
                <a:latin typeface="Century Gothic" charset="0"/>
              </a:rPr>
              <a:t>What do they want to  hear?</a:t>
            </a:r>
          </a:p>
        </p:txBody>
      </p:sp>
      <p:sp>
        <p:nvSpPr>
          <p:cNvPr id="3" name="Content Placeholder 2"/>
          <p:cNvSpPr>
            <a:spLocks noGrp="1"/>
          </p:cNvSpPr>
          <p:nvPr>
            <p:ph sz="quarter" idx="13"/>
          </p:nvPr>
        </p:nvSpPr>
        <p:spPr/>
        <p:txBody>
          <a:bodyPr/>
          <a:lstStyle/>
          <a:p>
            <a:pPr marL="0" indent="0">
              <a:buNone/>
            </a:pPr>
            <a:endParaRPr lang="en-US" dirty="0" smtClean="0">
              <a:latin typeface="Century Gothic" charset="0"/>
            </a:endParaRPr>
          </a:p>
          <a:p>
            <a:pPr marL="0" indent="0" algn="ctr">
              <a:buNone/>
            </a:pPr>
            <a:r>
              <a:rPr lang="en-US" sz="3600" dirty="0" smtClean="0">
                <a:latin typeface="Century Gothic" charset="0"/>
              </a:rPr>
              <a:t>ASK THIS</a:t>
            </a:r>
            <a:endParaRPr lang="en-US" sz="3600" dirty="0">
              <a:latin typeface="Century Gothic" charset="0"/>
            </a:endParaRPr>
          </a:p>
          <a:p>
            <a:pPr marL="0" indent="0">
              <a:buNone/>
            </a:pPr>
            <a:r>
              <a:rPr lang="en-US" dirty="0" smtClean="0">
                <a:latin typeface="Century Gothic" charset="0"/>
              </a:rPr>
              <a:t>What do I want readers to know about me that they don’t already know?</a:t>
            </a:r>
          </a:p>
          <a:p>
            <a:endParaRPr lang="en-US" dirty="0"/>
          </a:p>
        </p:txBody>
      </p:sp>
    </p:spTree>
    <p:extLst>
      <p:ext uri="{BB962C8B-B14F-4D97-AF65-F5344CB8AC3E}">
        <p14:creationId xmlns:p14="http://schemas.microsoft.com/office/powerpoint/2010/main" val="4049539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Story</a:t>
            </a:r>
            <a:endParaRPr lang="en-US" dirty="0"/>
          </a:p>
        </p:txBody>
      </p:sp>
      <p:sp>
        <p:nvSpPr>
          <p:cNvPr id="4" name="Content Placeholder 3"/>
          <p:cNvSpPr>
            <a:spLocks noGrp="1"/>
          </p:cNvSpPr>
          <p:nvPr>
            <p:ph sz="quarter" idx="13"/>
          </p:nvPr>
        </p:nvSpPr>
        <p:spPr>
          <a:xfrm>
            <a:off x="365759" y="1600200"/>
            <a:ext cx="8321041" cy="4526280"/>
          </a:xfrm>
        </p:spPr>
        <p:txBody>
          <a:bodyPr/>
          <a:lstStyle/>
          <a:p>
            <a:pPr marL="0" indent="0">
              <a:buNone/>
            </a:pPr>
            <a:endParaRPr lang="en-US" sz="3600" dirty="0" smtClean="0">
              <a:latin typeface="Century Gothic" charset="0"/>
            </a:endParaRPr>
          </a:p>
          <a:p>
            <a:pPr marL="0" indent="0">
              <a:buNone/>
            </a:pPr>
            <a:r>
              <a:rPr lang="en-US" sz="3600" dirty="0" smtClean="0">
                <a:latin typeface="Century Gothic" charset="0"/>
              </a:rPr>
              <a:t>Be careful with </a:t>
            </a:r>
            <a:r>
              <a:rPr lang="en-US" sz="3600" dirty="0">
                <a:latin typeface="Century Gothic" charset="0"/>
              </a:rPr>
              <a:t>sample </a:t>
            </a:r>
            <a:r>
              <a:rPr lang="en-US" sz="3600" dirty="0" smtClean="0">
                <a:latin typeface="Century Gothic" charset="0"/>
              </a:rPr>
              <a:t>essays</a:t>
            </a:r>
          </a:p>
          <a:p>
            <a:pPr marL="0" indent="0">
              <a:buNone/>
            </a:pPr>
            <a:endParaRPr lang="en-US" sz="3600" dirty="0">
              <a:latin typeface="Century Gothic" charset="0"/>
            </a:endParaRPr>
          </a:p>
          <a:p>
            <a:pPr marL="0" indent="0">
              <a:buNone/>
            </a:pPr>
            <a:r>
              <a:rPr lang="en-US" sz="3600" dirty="0" smtClean="0">
                <a:latin typeface="Century Gothic" charset="0"/>
              </a:rPr>
              <a:t>Do share sample lines, descriptions, details</a:t>
            </a:r>
            <a:endParaRPr lang="en-US" sz="3600" dirty="0">
              <a:latin typeface="Century Gothic" charset="0"/>
            </a:endParaRPr>
          </a:p>
        </p:txBody>
      </p:sp>
    </p:spTree>
    <p:extLst>
      <p:ext uri="{BB962C8B-B14F-4D97-AF65-F5344CB8AC3E}">
        <p14:creationId xmlns:p14="http://schemas.microsoft.com/office/powerpoint/2010/main" val="18580071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Story</a:t>
            </a:r>
            <a:endParaRPr lang="en-US" dirty="0"/>
          </a:p>
        </p:txBody>
      </p:sp>
      <p:sp>
        <p:nvSpPr>
          <p:cNvPr id="4" name="Content Placeholder 3"/>
          <p:cNvSpPr>
            <a:spLocks noGrp="1"/>
          </p:cNvSpPr>
          <p:nvPr>
            <p:ph sz="quarter" idx="13"/>
          </p:nvPr>
        </p:nvSpPr>
        <p:spPr>
          <a:xfrm>
            <a:off x="365759" y="1600200"/>
            <a:ext cx="8321041" cy="4526280"/>
          </a:xfrm>
        </p:spPr>
        <p:txBody>
          <a:bodyPr/>
          <a:lstStyle/>
          <a:p>
            <a:pPr marL="0" indent="0">
              <a:buNone/>
            </a:pPr>
            <a:endParaRPr lang="en-US" sz="3600" dirty="0" smtClean="0">
              <a:latin typeface="Century Gothic" charset="0"/>
            </a:endParaRPr>
          </a:p>
          <a:p>
            <a:pPr marL="0" indent="0" algn="ctr">
              <a:buNone/>
            </a:pPr>
            <a:endParaRPr lang="en-US" sz="4400" dirty="0" smtClean="0">
              <a:latin typeface="Century Gothic" charset="0"/>
            </a:endParaRPr>
          </a:p>
          <a:p>
            <a:pPr marL="0" indent="0" algn="ctr">
              <a:buNone/>
            </a:pPr>
            <a:r>
              <a:rPr lang="en-US" sz="4800" dirty="0" smtClean="0">
                <a:latin typeface="Century Gothic" charset="0"/>
              </a:rPr>
              <a:t>Boring </a:t>
            </a:r>
            <a:r>
              <a:rPr lang="en-US" sz="4800" dirty="0">
                <a:latin typeface="Century Gothic" charset="0"/>
              </a:rPr>
              <a:t>E</a:t>
            </a:r>
            <a:r>
              <a:rPr lang="en-US" sz="4800" dirty="0" smtClean="0">
                <a:latin typeface="Century Gothic" charset="0"/>
              </a:rPr>
              <a:t>ssays?</a:t>
            </a:r>
            <a:endParaRPr lang="en-US" sz="4800" dirty="0">
              <a:latin typeface="Century Gothic" charset="0"/>
            </a:endParaRPr>
          </a:p>
        </p:txBody>
      </p:sp>
    </p:spTree>
    <p:extLst>
      <p:ext uri="{BB962C8B-B14F-4D97-AF65-F5344CB8AC3E}">
        <p14:creationId xmlns:p14="http://schemas.microsoft.com/office/powerpoint/2010/main" val="28159667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121"/>
            <a:ext cx="8229600" cy="1600200"/>
          </a:xfrm>
        </p:spPr>
        <p:txBody>
          <a:bodyPr anchor="t"/>
          <a:lstStyle/>
          <a:p>
            <a:pPr fontAlgn="auto">
              <a:spcAft>
                <a:spcPts val="0"/>
              </a:spcAft>
              <a:defRPr/>
            </a:pPr>
            <a:r>
              <a:rPr lang="en-US" dirty="0" smtClean="0">
                <a:ea typeface="+mj-ea"/>
                <a:cs typeface="+mj-cs"/>
              </a:rPr>
              <a:t>Duke University</a:t>
            </a:r>
            <a:endParaRPr lang="en-US" dirty="0">
              <a:ea typeface="+mj-ea"/>
              <a:cs typeface="+mj-cs"/>
            </a:endParaRPr>
          </a:p>
        </p:txBody>
      </p:sp>
      <p:sp>
        <p:nvSpPr>
          <p:cNvPr id="11266" name="Content Placeholder 2"/>
          <p:cNvSpPr>
            <a:spLocks noGrp="1"/>
          </p:cNvSpPr>
          <p:nvPr>
            <p:ph idx="1"/>
          </p:nvPr>
        </p:nvSpPr>
        <p:spPr>
          <a:xfrm>
            <a:off x="700410" y="1822044"/>
            <a:ext cx="8229600" cy="4525963"/>
          </a:xfrm>
        </p:spPr>
        <p:txBody>
          <a:bodyPr anchor="t"/>
          <a:lstStyle/>
          <a:p>
            <a:pPr marL="0" indent="0">
              <a:buFont typeface="Arial" charset="0"/>
              <a:buNone/>
            </a:pPr>
            <a:r>
              <a:rPr lang="en-US" sz="3600" dirty="0">
                <a:latin typeface="Century Gothic" charset="0"/>
              </a:rPr>
              <a:t>“By the time (the application) comes to us, many of them have gone through so many hands that the essays are sanitized. I wish I saw more of a thoughtful voice of a 17 year-old.”</a:t>
            </a:r>
          </a:p>
        </p:txBody>
      </p:sp>
      <p:sp>
        <p:nvSpPr>
          <p:cNvPr id="4" name="TextBox 3"/>
          <p:cNvSpPr txBox="1"/>
          <p:nvPr/>
        </p:nvSpPr>
        <p:spPr>
          <a:xfrm>
            <a:off x="1866386" y="5393900"/>
            <a:ext cx="5469552" cy="954107"/>
          </a:xfrm>
          <a:prstGeom prst="rect">
            <a:avLst/>
          </a:prstGeom>
          <a:noFill/>
        </p:spPr>
        <p:txBody>
          <a:bodyPr wrap="square" rtlCol="0">
            <a:spAutoFit/>
          </a:bodyPr>
          <a:lstStyle/>
          <a:p>
            <a:r>
              <a:rPr lang="en-US" sz="2800" i="1" dirty="0" err="1" smtClean="0">
                <a:latin typeface="Century Gothic" charset="0"/>
              </a:rPr>
              <a:t>Christoph</a:t>
            </a:r>
            <a:r>
              <a:rPr lang="en-US" sz="2800" i="1" dirty="0" smtClean="0">
                <a:latin typeface="Century Gothic" charset="0"/>
              </a:rPr>
              <a:t> </a:t>
            </a:r>
            <a:r>
              <a:rPr lang="en-US" sz="2800" i="1" dirty="0" err="1" smtClean="0">
                <a:latin typeface="Century Gothic" charset="0"/>
              </a:rPr>
              <a:t>Guttentag</a:t>
            </a:r>
            <a:r>
              <a:rPr lang="en-US" sz="2800" i="1" dirty="0" smtClean="0">
                <a:latin typeface="Century Gothic" charset="0"/>
              </a:rPr>
              <a:t>, Dean of Undergraduate Admissions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600200"/>
          </a:xfrm>
        </p:spPr>
        <p:txBody>
          <a:bodyPr/>
          <a:lstStyle/>
          <a:p>
            <a:r>
              <a:rPr lang="en-US" sz="8000" dirty="0">
                <a:solidFill>
                  <a:srgbClr val="7B5E30">
                    <a:alpha val="40000"/>
                  </a:srgbClr>
                </a:solidFill>
              </a:rPr>
              <a:t>Your</a:t>
            </a:r>
            <a:r>
              <a:rPr lang="en-US" sz="8000" dirty="0" smtClean="0"/>
              <a:t> </a:t>
            </a:r>
            <a:r>
              <a:rPr lang="en-US" sz="8000" dirty="0">
                <a:solidFill>
                  <a:srgbClr val="7B5E30">
                    <a:alpha val="40000"/>
                  </a:srgbClr>
                </a:solidFill>
              </a:rPr>
              <a:t>Story</a:t>
            </a:r>
          </a:p>
        </p:txBody>
      </p:sp>
      <p:sp>
        <p:nvSpPr>
          <p:cNvPr id="6" name="Title 1"/>
          <p:cNvSpPr txBox="1">
            <a:spLocks/>
          </p:cNvSpPr>
          <p:nvPr/>
        </p:nvSpPr>
        <p:spPr>
          <a:xfrm>
            <a:off x="609600" y="4532190"/>
            <a:ext cx="8229600" cy="1600200"/>
          </a:xfrm>
          <a:prstGeom prst="rect">
            <a:avLst/>
          </a:prstGeom>
        </p:spPr>
        <p:txBody>
          <a:bodyPr vert="horz" lIns="91440" tIns="45720" rIns="91440" bIns="45720" rtlCol="0" anchor="b">
            <a:noAutofit/>
          </a:bodyPr>
          <a:lstStyle>
            <a:lvl1pPr algn="ctr" rtl="0" eaLnBrk="1" fontAlgn="base" hangingPunct="1">
              <a:lnSpc>
                <a:spcPts val="5800"/>
              </a:lnSpc>
              <a:spcBef>
                <a:spcPct val="0"/>
              </a:spcBef>
              <a:spcAft>
                <a:spcPct val="0"/>
              </a:spcAft>
              <a:defRPr sz="5400" kern="1200">
                <a:solidFill>
                  <a:srgbClr val="7B5E30"/>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n-US" sz="8000" dirty="0" smtClean="0">
                <a:solidFill>
                  <a:srgbClr val="7B5E30">
                    <a:alpha val="40000"/>
                  </a:srgbClr>
                </a:solidFill>
              </a:rPr>
              <a:t>Your Words</a:t>
            </a:r>
            <a:endParaRPr lang="en-US" sz="8000" dirty="0">
              <a:solidFill>
                <a:srgbClr val="7B5E30">
                  <a:alpha val="40000"/>
                </a:srgbClr>
              </a:solidFill>
            </a:endParaRPr>
          </a:p>
        </p:txBody>
      </p:sp>
      <p:sp>
        <p:nvSpPr>
          <p:cNvPr id="7" name="Title 1"/>
          <p:cNvSpPr txBox="1">
            <a:spLocks/>
          </p:cNvSpPr>
          <p:nvPr/>
        </p:nvSpPr>
        <p:spPr>
          <a:xfrm>
            <a:off x="609600" y="2300326"/>
            <a:ext cx="8229600" cy="1600200"/>
          </a:xfrm>
          <a:prstGeom prst="rect">
            <a:avLst/>
          </a:prstGeom>
        </p:spPr>
        <p:txBody>
          <a:bodyPr vert="horz" lIns="91440" tIns="45720" rIns="91440" bIns="45720" rtlCol="0" anchor="b">
            <a:noAutofit/>
          </a:bodyPr>
          <a:lstStyle>
            <a:lvl1pPr algn="ctr" rtl="0" eaLnBrk="1" fontAlgn="base" hangingPunct="1">
              <a:lnSpc>
                <a:spcPts val="5800"/>
              </a:lnSpc>
              <a:spcBef>
                <a:spcPct val="0"/>
              </a:spcBef>
              <a:spcAft>
                <a:spcPct val="0"/>
              </a:spcAft>
              <a:defRPr sz="5400" kern="1200">
                <a:solidFill>
                  <a:srgbClr val="7B5E30"/>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n-US" sz="8000" dirty="0"/>
              <a:t>Your</a:t>
            </a:r>
            <a:r>
              <a:rPr lang="en-US" sz="8000" dirty="0" smtClean="0">
                <a:solidFill>
                  <a:srgbClr val="7B5E30">
                    <a:alpha val="40000"/>
                  </a:srgbClr>
                </a:solidFill>
              </a:rPr>
              <a:t> </a:t>
            </a:r>
            <a:r>
              <a:rPr lang="en-US" sz="8000" dirty="0"/>
              <a:t>Voice</a:t>
            </a:r>
          </a:p>
        </p:txBody>
      </p:sp>
    </p:spTree>
    <p:extLst>
      <p:ext uri="{BB962C8B-B14F-4D97-AF65-F5344CB8AC3E}">
        <p14:creationId xmlns:p14="http://schemas.microsoft.com/office/powerpoint/2010/main" val="9246664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University of Michigan</a:t>
            </a:r>
            <a:endParaRPr lang="en-US" dirty="0">
              <a:ea typeface="+mj-ea"/>
              <a:cs typeface="+mj-cs"/>
            </a:endParaRPr>
          </a:p>
        </p:txBody>
      </p:sp>
      <p:sp>
        <p:nvSpPr>
          <p:cNvPr id="16386" name="Content Placeholder 2"/>
          <p:cNvSpPr>
            <a:spLocks noGrp="1"/>
          </p:cNvSpPr>
          <p:nvPr>
            <p:ph idx="1"/>
          </p:nvPr>
        </p:nvSpPr>
        <p:spPr/>
        <p:txBody>
          <a:bodyPr anchor="t"/>
          <a:lstStyle/>
          <a:p>
            <a:pPr marL="0" indent="0">
              <a:buFont typeface="Arial" charset="0"/>
              <a:buNone/>
            </a:pPr>
            <a:endParaRPr lang="en-US" sz="3600" dirty="0" smtClean="0">
              <a:latin typeface="Century Gothic" charset="0"/>
            </a:endParaRPr>
          </a:p>
          <a:p>
            <a:pPr marL="0" indent="0">
              <a:buFont typeface="Arial" charset="0"/>
              <a:buNone/>
            </a:pPr>
            <a:r>
              <a:rPr lang="en-US" sz="3600" dirty="0" smtClean="0">
                <a:latin typeface="Century Gothic" charset="0"/>
              </a:rPr>
              <a:t>“</a:t>
            </a:r>
            <a:r>
              <a:rPr lang="en-US" sz="3600" dirty="0">
                <a:latin typeface="Century Gothic" charset="0"/>
              </a:rPr>
              <a:t>This is your interview. Let me know who you really are. I like it when I can hear a student’s voice.</a:t>
            </a:r>
            <a:r>
              <a:rPr lang="en-US" sz="3600" dirty="0" smtClean="0">
                <a:latin typeface="Century Gothic" charset="0"/>
              </a:rPr>
              <a:t>”</a:t>
            </a:r>
          </a:p>
          <a:p>
            <a:pPr marL="0" indent="0">
              <a:buFont typeface="Arial" charset="0"/>
              <a:buNone/>
            </a:pPr>
            <a:r>
              <a:rPr lang="en-US" sz="2800" i="1" dirty="0">
                <a:latin typeface="Century Gothic" charset="0"/>
              </a:rPr>
              <a:t> </a:t>
            </a:r>
            <a:r>
              <a:rPr lang="en-US" sz="2800" i="1" dirty="0" smtClean="0">
                <a:latin typeface="Century Gothic" charset="0"/>
              </a:rPr>
              <a:t>   	</a:t>
            </a:r>
            <a:endParaRPr lang="en-US" sz="2800" i="1" dirty="0">
              <a:latin typeface="Century Gothic" charset="0"/>
            </a:endParaRPr>
          </a:p>
        </p:txBody>
      </p:sp>
      <p:sp>
        <p:nvSpPr>
          <p:cNvPr id="3" name="TextBox 2"/>
          <p:cNvSpPr txBox="1"/>
          <p:nvPr/>
        </p:nvSpPr>
        <p:spPr>
          <a:xfrm>
            <a:off x="1555321" y="4032316"/>
            <a:ext cx="5469552" cy="954107"/>
          </a:xfrm>
          <a:prstGeom prst="rect">
            <a:avLst/>
          </a:prstGeom>
          <a:noFill/>
        </p:spPr>
        <p:txBody>
          <a:bodyPr wrap="square" rtlCol="0">
            <a:spAutoFit/>
          </a:bodyPr>
          <a:lstStyle/>
          <a:p>
            <a:r>
              <a:rPr lang="en-US" sz="2800" i="1" dirty="0" smtClean="0">
                <a:latin typeface="Century Gothic" charset="0"/>
              </a:rPr>
              <a:t>Kim </a:t>
            </a:r>
            <a:r>
              <a:rPr lang="en-US" sz="2800" i="1" dirty="0">
                <a:latin typeface="Century Gothic" charset="0"/>
              </a:rPr>
              <a:t>Bryant, Assistant Director of Admissions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6000" dirty="0" smtClean="0">
                <a:ea typeface="+mj-ea"/>
                <a:cs typeface="+mj-cs"/>
              </a:rPr>
              <a:t>Your Voice</a:t>
            </a:r>
            <a:endParaRPr lang="en-US" sz="6000" dirty="0">
              <a:ea typeface="+mj-ea"/>
              <a:cs typeface="+mj-cs"/>
            </a:endParaRPr>
          </a:p>
        </p:txBody>
      </p:sp>
      <p:sp>
        <p:nvSpPr>
          <p:cNvPr id="3" name="Content Placeholder 2"/>
          <p:cNvSpPr>
            <a:spLocks noGrp="1"/>
          </p:cNvSpPr>
          <p:nvPr>
            <p:ph idx="1"/>
          </p:nvPr>
        </p:nvSpPr>
        <p:spPr/>
        <p:txBody>
          <a:bodyPr/>
          <a:lstStyle/>
          <a:p>
            <a:r>
              <a:rPr lang="en-US" sz="3600" dirty="0" smtClean="0"/>
              <a:t>What did you do this morning from the time you woke up until you arrived here?</a:t>
            </a:r>
          </a:p>
          <a:p>
            <a:r>
              <a:rPr lang="en-US" sz="3600" dirty="0" smtClean="0"/>
              <a:t>Be specific. </a:t>
            </a:r>
          </a:p>
          <a:p>
            <a:r>
              <a:rPr lang="en-US" sz="3600" dirty="0" smtClean="0"/>
              <a:t>Use all of your senses.</a:t>
            </a:r>
          </a:p>
          <a:p>
            <a:r>
              <a:rPr lang="en-US" sz="3600" dirty="0" smtClean="0"/>
              <a:t>Write fast. </a:t>
            </a:r>
          </a:p>
          <a:p>
            <a:r>
              <a:rPr lang="en-US" sz="3600" dirty="0" smtClean="0"/>
              <a:t>Don’t think!</a:t>
            </a:r>
            <a:endParaRPr lang="en-US" sz="3600" dirty="0"/>
          </a:p>
        </p:txBody>
      </p:sp>
    </p:spTree>
    <p:extLst>
      <p:ext uri="{BB962C8B-B14F-4D97-AF65-F5344CB8AC3E}">
        <p14:creationId xmlns:p14="http://schemas.microsoft.com/office/powerpoint/2010/main" val="8704696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600200"/>
          </a:xfrm>
        </p:spPr>
        <p:txBody>
          <a:bodyPr/>
          <a:lstStyle/>
          <a:p>
            <a:r>
              <a:rPr lang="en-US" sz="8000" dirty="0">
                <a:solidFill>
                  <a:srgbClr val="7B5E30">
                    <a:alpha val="40000"/>
                  </a:srgbClr>
                </a:solidFill>
              </a:rPr>
              <a:t>Your</a:t>
            </a:r>
            <a:r>
              <a:rPr lang="en-US" sz="8000" dirty="0" smtClean="0"/>
              <a:t> </a:t>
            </a:r>
            <a:r>
              <a:rPr lang="en-US" sz="8000" dirty="0">
                <a:solidFill>
                  <a:srgbClr val="7B5E30">
                    <a:alpha val="40000"/>
                  </a:srgbClr>
                </a:solidFill>
              </a:rPr>
              <a:t>Story</a:t>
            </a:r>
          </a:p>
        </p:txBody>
      </p:sp>
      <p:sp>
        <p:nvSpPr>
          <p:cNvPr id="6" name="Title 1"/>
          <p:cNvSpPr txBox="1">
            <a:spLocks/>
          </p:cNvSpPr>
          <p:nvPr/>
        </p:nvSpPr>
        <p:spPr>
          <a:xfrm>
            <a:off x="609600" y="4532190"/>
            <a:ext cx="8229600" cy="1600200"/>
          </a:xfrm>
          <a:prstGeom prst="rect">
            <a:avLst/>
          </a:prstGeom>
        </p:spPr>
        <p:txBody>
          <a:bodyPr vert="horz" lIns="91440" tIns="45720" rIns="91440" bIns="45720" rtlCol="0" anchor="b">
            <a:noAutofit/>
          </a:bodyPr>
          <a:lstStyle>
            <a:lvl1pPr algn="ctr" rtl="0" eaLnBrk="1" fontAlgn="base" hangingPunct="1">
              <a:lnSpc>
                <a:spcPts val="5800"/>
              </a:lnSpc>
              <a:spcBef>
                <a:spcPct val="0"/>
              </a:spcBef>
              <a:spcAft>
                <a:spcPct val="0"/>
              </a:spcAft>
              <a:defRPr sz="5400" kern="1200">
                <a:solidFill>
                  <a:srgbClr val="7B5E30"/>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n-US" sz="8000" dirty="0"/>
              <a:t>Your</a:t>
            </a:r>
            <a:r>
              <a:rPr lang="en-US" sz="8000" dirty="0" smtClean="0">
                <a:solidFill>
                  <a:srgbClr val="7B5E30">
                    <a:alpha val="40000"/>
                  </a:srgbClr>
                </a:solidFill>
              </a:rPr>
              <a:t> </a:t>
            </a:r>
            <a:r>
              <a:rPr lang="en-US" sz="8000" dirty="0"/>
              <a:t>Words</a:t>
            </a:r>
          </a:p>
        </p:txBody>
      </p:sp>
      <p:sp>
        <p:nvSpPr>
          <p:cNvPr id="7" name="Title 1"/>
          <p:cNvSpPr txBox="1">
            <a:spLocks/>
          </p:cNvSpPr>
          <p:nvPr/>
        </p:nvSpPr>
        <p:spPr>
          <a:xfrm>
            <a:off x="609600" y="2300326"/>
            <a:ext cx="8229600" cy="1600200"/>
          </a:xfrm>
          <a:prstGeom prst="rect">
            <a:avLst/>
          </a:prstGeom>
        </p:spPr>
        <p:txBody>
          <a:bodyPr vert="horz" lIns="91440" tIns="45720" rIns="91440" bIns="45720" rtlCol="0" anchor="b">
            <a:noAutofit/>
          </a:bodyPr>
          <a:lstStyle>
            <a:lvl1pPr algn="ctr" rtl="0" eaLnBrk="1" fontAlgn="base" hangingPunct="1">
              <a:lnSpc>
                <a:spcPts val="5800"/>
              </a:lnSpc>
              <a:spcBef>
                <a:spcPct val="0"/>
              </a:spcBef>
              <a:spcAft>
                <a:spcPct val="0"/>
              </a:spcAft>
              <a:defRPr sz="5400" kern="1200">
                <a:solidFill>
                  <a:srgbClr val="7B5E30"/>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n-US" sz="8000" dirty="0">
                <a:solidFill>
                  <a:srgbClr val="7B5E30">
                    <a:alpha val="40000"/>
                  </a:srgbClr>
                </a:solidFill>
              </a:rPr>
              <a:t>Your</a:t>
            </a:r>
            <a:r>
              <a:rPr lang="en-US" sz="8000" dirty="0" smtClean="0">
                <a:solidFill>
                  <a:srgbClr val="7B5E30">
                    <a:alpha val="40000"/>
                  </a:srgbClr>
                </a:solidFill>
              </a:rPr>
              <a:t> Voice</a:t>
            </a:r>
            <a:endParaRPr lang="en-US" sz="8000" dirty="0">
              <a:solidFill>
                <a:srgbClr val="7B5E30">
                  <a:alpha val="40000"/>
                </a:srgbClr>
              </a:solidFill>
            </a:endParaRPr>
          </a:p>
        </p:txBody>
      </p:sp>
    </p:spTree>
    <p:extLst>
      <p:ext uri="{BB962C8B-B14F-4D97-AF65-F5344CB8AC3E}">
        <p14:creationId xmlns:p14="http://schemas.microsoft.com/office/powerpoint/2010/main" val="24472562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Talking to Parents</a:t>
            </a:r>
            <a:endParaRPr lang="en-US" dirty="0">
              <a:ea typeface="+mj-ea"/>
              <a:cs typeface="+mj-cs"/>
            </a:endParaRPr>
          </a:p>
        </p:txBody>
      </p:sp>
      <p:sp>
        <p:nvSpPr>
          <p:cNvPr id="20482" name="Content Placeholder 2"/>
          <p:cNvSpPr>
            <a:spLocks noGrp="1"/>
          </p:cNvSpPr>
          <p:nvPr>
            <p:ph idx="1"/>
          </p:nvPr>
        </p:nvSpPr>
        <p:spPr/>
        <p:txBody>
          <a:bodyPr/>
          <a:lstStyle/>
          <a:p>
            <a:r>
              <a:rPr lang="en-US" sz="3600" dirty="0">
                <a:latin typeface="Century Gothic" charset="0"/>
              </a:rPr>
              <a:t>Authenticity, not perfection</a:t>
            </a:r>
          </a:p>
          <a:p>
            <a:r>
              <a:rPr lang="en-US" sz="3600" dirty="0" smtClean="0">
                <a:latin typeface="Century Gothic" charset="0"/>
              </a:rPr>
              <a:t>There are many excellent topics for each student. </a:t>
            </a:r>
          </a:p>
          <a:p>
            <a:r>
              <a:rPr lang="en-US" sz="3600" dirty="0" smtClean="0">
                <a:latin typeface="Century Gothic" charset="0"/>
              </a:rPr>
              <a:t>When student panics, diving in is not helpful. Step back. Ask questions.</a:t>
            </a:r>
          </a:p>
          <a:p>
            <a:endParaRPr lang="en-US" dirty="0">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7" y="2563091"/>
            <a:ext cx="8229600" cy="1600200"/>
          </a:xfrm>
        </p:spPr>
        <p:txBody>
          <a:bodyPr/>
          <a:lstStyle/>
          <a:p>
            <a:r>
              <a:rPr lang="en-US" sz="6600" dirty="0" smtClean="0"/>
              <a:t>Your Best Tips</a:t>
            </a:r>
            <a:endParaRPr lang="en-US" sz="6600" dirty="0"/>
          </a:p>
        </p:txBody>
      </p:sp>
    </p:spTree>
    <p:extLst>
      <p:ext uri="{BB962C8B-B14F-4D97-AF65-F5344CB8AC3E}">
        <p14:creationId xmlns:p14="http://schemas.microsoft.com/office/powerpoint/2010/main" val="15075924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sz="half" idx="2"/>
          </p:nvPr>
        </p:nvSpPr>
        <p:spPr>
          <a:xfrm>
            <a:off x="2429199" y="5743186"/>
            <a:ext cx="4361516" cy="1018040"/>
          </a:xfrm>
        </p:spPr>
        <p:txBody>
          <a:bodyPr/>
          <a:lstStyle/>
          <a:p>
            <a:pPr marL="0" indent="0">
              <a:buNone/>
            </a:pPr>
            <a:r>
              <a:rPr lang="en-US" sz="2000" dirty="0" smtClean="0">
                <a:latin typeface="Century Gothic" charset="0"/>
              </a:rPr>
              <a:t>Susan Knoppow	Kim Lifton</a:t>
            </a:r>
          </a:p>
          <a:p>
            <a:pPr marL="0" indent="0">
              <a:buNone/>
            </a:pPr>
            <a:endParaRPr lang="en-US" sz="2000" dirty="0">
              <a:latin typeface="Century Gothic" charset="0"/>
            </a:endParaRPr>
          </a:p>
          <a:p>
            <a:pPr marL="0" indent="0">
              <a:buNone/>
            </a:pPr>
            <a:endParaRPr lang="en-US" sz="2000" dirty="0">
              <a:latin typeface="Century Gothic" charset="0"/>
            </a:endParaRPr>
          </a:p>
        </p:txBody>
      </p:sp>
      <p:pic>
        <p:nvPicPr>
          <p:cNvPr id="7" name="Content Placeholder 6" descr="DSC_6119.JPG"/>
          <p:cNvPicPr>
            <a:picLocks noGrp="1" noChangeAspect="1"/>
          </p:cNvPicPr>
          <p:nvPr>
            <p:ph sz="quarter" idx="13"/>
          </p:nvPr>
        </p:nvPicPr>
        <p:blipFill rotWithShape="1">
          <a:blip r:embed="rId3" cstate="email">
            <a:extLst>
              <a:ext uri="{28A0092B-C50C-407E-A947-70E740481C1C}">
                <a14:useLocalDpi xmlns:a14="http://schemas.microsoft.com/office/drawing/2010/main" val="0"/>
              </a:ext>
            </a:extLst>
          </a:blip>
          <a:srcRect l="14977" r="8460"/>
          <a:stretch/>
        </p:blipFill>
        <p:spPr>
          <a:xfrm>
            <a:off x="2429199" y="1959312"/>
            <a:ext cx="4361515" cy="3783874"/>
          </a:xfr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159"/>
            <a:ext cx="8229600" cy="1600200"/>
          </a:xfrm>
        </p:spPr>
        <p:txBody>
          <a:bodyPr/>
          <a:lstStyle/>
          <a:p>
            <a:r>
              <a:rPr lang="en-US" dirty="0"/>
              <a:t>Resources</a:t>
            </a:r>
            <a:br>
              <a:rPr lang="en-US" dirty="0"/>
            </a:br>
            <a:r>
              <a:rPr lang="en-US" sz="2400" dirty="0" smtClean="0"/>
              <a:t>wowwritingworkshop.com/resources</a:t>
            </a:r>
            <a:endParaRPr lang="en-US" sz="2400" dirty="0"/>
          </a:p>
        </p:txBody>
      </p:sp>
      <p:pic>
        <p:nvPicPr>
          <p:cNvPr id="7" name="Picture 6"/>
          <p:cNvPicPr>
            <a:picLocks noChangeAspect="1"/>
          </p:cNvPicPr>
          <p:nvPr/>
        </p:nvPicPr>
        <p:blipFill>
          <a:blip r:embed="rId3"/>
          <a:stretch>
            <a:fillRect/>
          </a:stretch>
        </p:blipFill>
        <p:spPr>
          <a:xfrm>
            <a:off x="1090076" y="2418037"/>
            <a:ext cx="4259088" cy="2852562"/>
          </a:xfrm>
          <a:prstGeom prst="rect">
            <a:avLst/>
          </a:prstGeom>
        </p:spPr>
      </p:pic>
      <p:pic>
        <p:nvPicPr>
          <p:cNvPr id="8" name="Picture 7"/>
          <p:cNvPicPr>
            <a:picLocks noChangeAspect="1"/>
          </p:cNvPicPr>
          <p:nvPr/>
        </p:nvPicPr>
        <p:blipFill>
          <a:blip r:embed="rId4"/>
          <a:stretch>
            <a:fillRect/>
          </a:stretch>
        </p:blipFill>
        <p:spPr>
          <a:xfrm>
            <a:off x="2034102" y="4297230"/>
            <a:ext cx="4075812" cy="1926021"/>
          </a:xfrm>
          <a:prstGeom prst="rect">
            <a:avLst/>
          </a:prstGeom>
        </p:spPr>
      </p:pic>
      <p:pic>
        <p:nvPicPr>
          <p:cNvPr id="4" name="Picture 3"/>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94540" y="2418037"/>
            <a:ext cx="4271873" cy="2449380"/>
          </a:xfrm>
          <a:prstGeom prst="rect">
            <a:avLst/>
          </a:prstGeom>
          <a:noFill/>
          <a:ln>
            <a:noFill/>
          </a:ln>
        </p:spPr>
      </p:pic>
    </p:spTree>
    <p:extLst>
      <p:ext uri="{BB962C8B-B14F-4D97-AF65-F5344CB8AC3E}">
        <p14:creationId xmlns:p14="http://schemas.microsoft.com/office/powerpoint/2010/main" val="11899134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3208"/>
            <a:ext cx="8229600" cy="1600200"/>
          </a:xfrm>
        </p:spPr>
        <p:txBody>
          <a:bodyPr/>
          <a:lstStyle/>
          <a:p>
            <a:pPr fontAlgn="auto">
              <a:spcAft>
                <a:spcPts val="0"/>
              </a:spcAft>
              <a:defRPr/>
            </a:pPr>
            <a:r>
              <a:rPr lang="en-US" sz="8000" dirty="0" smtClean="0">
                <a:ea typeface="+mj-ea"/>
                <a:cs typeface="+mj-cs"/>
              </a:rPr>
              <a:t>Q&amp;A</a:t>
            </a:r>
            <a:endParaRPr lang="en-US" sz="8000" dirty="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oup-247x300.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249" b="-1963"/>
          <a:stretch/>
        </p:blipFill>
        <p:spPr>
          <a:xfrm>
            <a:off x="2113472" y="690287"/>
            <a:ext cx="4787660" cy="5798410"/>
          </a:xfrm>
        </p:spPr>
      </p:pic>
    </p:spTree>
    <p:extLst>
      <p:ext uri="{BB962C8B-B14F-4D97-AF65-F5344CB8AC3E}">
        <p14:creationId xmlns:p14="http://schemas.microsoft.com/office/powerpoint/2010/main" val="19352030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a_thesis_statements.gif"/>
          <p:cNvPicPr>
            <a:picLocks noGrp="1" noChangeAspect="1"/>
          </p:cNvPicPr>
          <p:nvPr>
            <p:ph idx="1"/>
          </p:nvPr>
        </p:nvPicPr>
        <p:blipFill rotWithShape="1">
          <a:blip r:embed="rId3">
            <a:extLst>
              <a:ext uri="{28A0092B-C50C-407E-A947-70E740481C1C}">
                <a14:useLocalDpi xmlns:a14="http://schemas.microsoft.com/office/drawing/2010/main" val="0"/>
              </a:ext>
            </a:extLst>
          </a:blip>
          <a:srcRect l="1" t="-715" r="-2280" b="33145"/>
          <a:stretch/>
        </p:blipFill>
        <p:spPr>
          <a:xfrm>
            <a:off x="2350655" y="1108363"/>
            <a:ext cx="4790860" cy="5218545"/>
          </a:xfrm>
        </p:spPr>
      </p:pic>
    </p:spTree>
    <p:extLst>
      <p:ext uri="{BB962C8B-B14F-4D97-AF65-F5344CB8AC3E}">
        <p14:creationId xmlns:p14="http://schemas.microsoft.com/office/powerpoint/2010/main" val="32829283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3-04-28 21.01.33.jpg"/>
          <p:cNvPicPr>
            <a:picLocks noGrp="1" noChangeAspect="1"/>
          </p:cNvPicPr>
          <p:nvPr>
            <p:ph idx="1"/>
          </p:nvPr>
        </p:nvPicPr>
        <p:blipFill>
          <a:blip r:embed="rId3" cstate="print">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4298747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Counselors and Teachers</a:t>
            </a:r>
            <a:endParaRPr lang="en-US" dirty="0">
              <a:ea typeface="+mj-ea"/>
              <a:cs typeface="+mj-cs"/>
            </a:endParaRPr>
          </a:p>
        </p:txBody>
      </p:sp>
      <p:sp>
        <p:nvSpPr>
          <p:cNvPr id="9218" name="Content Placeholder 2"/>
          <p:cNvSpPr>
            <a:spLocks noGrp="1"/>
          </p:cNvSpPr>
          <p:nvPr>
            <p:ph sz="half" idx="2"/>
          </p:nvPr>
        </p:nvSpPr>
        <p:spPr>
          <a:xfrm>
            <a:off x="4648200" y="1600200"/>
            <a:ext cx="4038600" cy="3142413"/>
          </a:xfrm>
        </p:spPr>
        <p:txBody>
          <a:bodyPr/>
          <a:lstStyle/>
          <a:p>
            <a:pPr marL="0" indent="0">
              <a:buNone/>
            </a:pPr>
            <a:endParaRPr lang="en-US" dirty="0">
              <a:latin typeface="Century Gothic" charset="0"/>
            </a:endParaRPr>
          </a:p>
          <a:p>
            <a:pPr marL="0" indent="0" algn="ctr">
              <a:buNone/>
            </a:pPr>
            <a:r>
              <a:rPr lang="en-US" sz="3600" dirty="0" smtClean="0">
                <a:latin typeface="Century Gothic" charset="0"/>
              </a:rPr>
              <a:t>ARE NOT</a:t>
            </a:r>
            <a:endParaRPr lang="en-US" dirty="0">
              <a:latin typeface="Century Gothic" charset="0"/>
            </a:endParaRPr>
          </a:p>
          <a:p>
            <a:pPr marL="0" indent="0" algn="ctr">
              <a:buNone/>
            </a:pPr>
            <a:r>
              <a:rPr lang="en-US" dirty="0" smtClean="0">
                <a:latin typeface="Century Gothic" charset="0"/>
              </a:rPr>
              <a:t>Experts</a:t>
            </a:r>
          </a:p>
          <a:p>
            <a:pPr marL="0" indent="0" algn="ctr">
              <a:buNone/>
            </a:pPr>
            <a:r>
              <a:rPr lang="en-US" dirty="0" smtClean="0">
                <a:latin typeface="Century Gothic" charset="0"/>
              </a:rPr>
              <a:t>and</a:t>
            </a:r>
          </a:p>
          <a:p>
            <a:pPr marL="0" indent="0" algn="ctr">
              <a:buNone/>
            </a:pPr>
            <a:r>
              <a:rPr lang="en-US" dirty="0" smtClean="0">
                <a:latin typeface="Century Gothic" charset="0"/>
              </a:rPr>
              <a:t>Editors</a:t>
            </a:r>
          </a:p>
        </p:txBody>
      </p:sp>
      <p:sp>
        <p:nvSpPr>
          <p:cNvPr id="3" name="Content Placeholder 2"/>
          <p:cNvSpPr>
            <a:spLocks noGrp="1"/>
          </p:cNvSpPr>
          <p:nvPr>
            <p:ph sz="quarter" idx="13"/>
          </p:nvPr>
        </p:nvSpPr>
        <p:spPr>
          <a:xfrm>
            <a:off x="365760" y="1600200"/>
            <a:ext cx="4041648" cy="3142413"/>
          </a:xfrm>
        </p:spPr>
        <p:txBody>
          <a:bodyPr/>
          <a:lstStyle/>
          <a:p>
            <a:pPr marL="0" indent="0">
              <a:buNone/>
            </a:pPr>
            <a:endParaRPr lang="en-US" dirty="0" smtClean="0">
              <a:latin typeface="Century Gothic" charset="0"/>
            </a:endParaRPr>
          </a:p>
          <a:p>
            <a:pPr marL="0" indent="0" algn="ctr">
              <a:buNone/>
            </a:pPr>
            <a:r>
              <a:rPr lang="en-US" sz="3600" dirty="0" smtClean="0">
                <a:latin typeface="Century Gothic" charset="0"/>
              </a:rPr>
              <a:t>ARE</a:t>
            </a:r>
            <a:endParaRPr lang="en-US" sz="3600" dirty="0">
              <a:latin typeface="Century Gothic" charset="0"/>
            </a:endParaRPr>
          </a:p>
          <a:p>
            <a:pPr marL="0" indent="0" algn="ctr">
              <a:buNone/>
            </a:pPr>
            <a:r>
              <a:rPr lang="en-US" dirty="0" smtClean="0">
                <a:latin typeface="Century Gothic" charset="0"/>
              </a:rPr>
              <a:t>Mentors</a:t>
            </a:r>
          </a:p>
          <a:p>
            <a:pPr marL="0" indent="0" algn="ctr">
              <a:buNone/>
            </a:pPr>
            <a:r>
              <a:rPr lang="en-US" dirty="0" smtClean="0">
                <a:latin typeface="Century Gothic" charset="0"/>
              </a:rPr>
              <a:t>and</a:t>
            </a:r>
          </a:p>
          <a:p>
            <a:pPr marL="0" indent="0" algn="ctr">
              <a:buNone/>
            </a:pPr>
            <a:r>
              <a:rPr lang="en-US" dirty="0" smtClean="0">
                <a:latin typeface="Century Gothic" charset="0"/>
              </a:rPr>
              <a:t>Reviewers</a:t>
            </a:r>
          </a:p>
        </p:txBody>
      </p:sp>
      <p:sp>
        <p:nvSpPr>
          <p:cNvPr id="4" name="TextBox 3"/>
          <p:cNvSpPr txBox="1"/>
          <p:nvPr/>
        </p:nvSpPr>
        <p:spPr>
          <a:xfrm>
            <a:off x="365760" y="5262498"/>
            <a:ext cx="8110747" cy="1200329"/>
          </a:xfrm>
          <a:prstGeom prst="rect">
            <a:avLst/>
          </a:prstGeom>
          <a:noFill/>
        </p:spPr>
        <p:txBody>
          <a:bodyPr wrap="square" rtlCol="0">
            <a:spAutoFit/>
          </a:bodyPr>
          <a:lstStyle/>
          <a:p>
            <a:pPr algn="ctr"/>
            <a:r>
              <a:rPr lang="en-US" sz="3600" dirty="0">
                <a:latin typeface="+mj-lt"/>
              </a:rPr>
              <a:t>I</a:t>
            </a:r>
            <a:r>
              <a:rPr lang="en-US" sz="3600" dirty="0" smtClean="0">
                <a:latin typeface="+mj-lt"/>
              </a:rPr>
              <a:t>ndependence &amp; confidence</a:t>
            </a:r>
          </a:p>
          <a:p>
            <a:pPr algn="ctr"/>
            <a:r>
              <a:rPr lang="en-US" sz="3600" dirty="0" smtClean="0">
                <a:latin typeface="+mj-lt"/>
              </a:rPr>
              <a:t> Not perfection</a:t>
            </a:r>
            <a:endParaRPr lang="en-US" sz="3600" dirty="0">
              <a:latin typeface="+mj-lt"/>
            </a:endParaRPr>
          </a:p>
        </p:txBody>
      </p:sp>
    </p:spTree>
    <p:extLst>
      <p:ext uri="{BB962C8B-B14F-4D97-AF65-F5344CB8AC3E}">
        <p14:creationId xmlns:p14="http://schemas.microsoft.com/office/powerpoint/2010/main" val="8886322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600200"/>
          </a:xfrm>
        </p:spPr>
        <p:txBody>
          <a:bodyPr/>
          <a:lstStyle/>
          <a:p>
            <a:r>
              <a:rPr lang="en-US" sz="8000" dirty="0" smtClean="0"/>
              <a:t>Your Story</a:t>
            </a:r>
            <a:endParaRPr lang="en-US" sz="8000" dirty="0"/>
          </a:p>
        </p:txBody>
      </p:sp>
      <p:sp>
        <p:nvSpPr>
          <p:cNvPr id="6" name="Title 1"/>
          <p:cNvSpPr txBox="1">
            <a:spLocks/>
          </p:cNvSpPr>
          <p:nvPr/>
        </p:nvSpPr>
        <p:spPr>
          <a:xfrm>
            <a:off x="609600" y="4532190"/>
            <a:ext cx="8229600" cy="1600200"/>
          </a:xfrm>
          <a:prstGeom prst="rect">
            <a:avLst/>
          </a:prstGeom>
        </p:spPr>
        <p:txBody>
          <a:bodyPr vert="horz" lIns="91440" tIns="45720" rIns="91440" bIns="45720" rtlCol="0" anchor="b">
            <a:noAutofit/>
          </a:bodyPr>
          <a:lstStyle>
            <a:lvl1pPr algn="ctr" rtl="0" eaLnBrk="1" fontAlgn="base" hangingPunct="1">
              <a:lnSpc>
                <a:spcPts val="5800"/>
              </a:lnSpc>
              <a:spcBef>
                <a:spcPct val="0"/>
              </a:spcBef>
              <a:spcAft>
                <a:spcPct val="0"/>
              </a:spcAft>
              <a:defRPr sz="5400" kern="1200">
                <a:solidFill>
                  <a:srgbClr val="7B5E30"/>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n-US" sz="8000" dirty="0" smtClean="0"/>
              <a:t>Your Words</a:t>
            </a:r>
            <a:endParaRPr lang="en-US" sz="8000" dirty="0"/>
          </a:p>
        </p:txBody>
      </p:sp>
      <p:sp>
        <p:nvSpPr>
          <p:cNvPr id="7" name="Title 1"/>
          <p:cNvSpPr txBox="1">
            <a:spLocks/>
          </p:cNvSpPr>
          <p:nvPr/>
        </p:nvSpPr>
        <p:spPr>
          <a:xfrm>
            <a:off x="609600" y="2300326"/>
            <a:ext cx="8229600" cy="1600200"/>
          </a:xfrm>
          <a:prstGeom prst="rect">
            <a:avLst/>
          </a:prstGeom>
        </p:spPr>
        <p:txBody>
          <a:bodyPr vert="horz" lIns="91440" tIns="45720" rIns="91440" bIns="45720" rtlCol="0" anchor="b">
            <a:noAutofit/>
          </a:bodyPr>
          <a:lstStyle>
            <a:lvl1pPr algn="ctr" rtl="0" eaLnBrk="1" fontAlgn="base" hangingPunct="1">
              <a:lnSpc>
                <a:spcPts val="5800"/>
              </a:lnSpc>
              <a:spcBef>
                <a:spcPct val="0"/>
              </a:spcBef>
              <a:spcAft>
                <a:spcPct val="0"/>
              </a:spcAft>
              <a:defRPr sz="5400" kern="1200">
                <a:solidFill>
                  <a:srgbClr val="7B5E30"/>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n-US" sz="8000" dirty="0" smtClean="0"/>
              <a:t>Your Voice</a:t>
            </a:r>
            <a:endParaRPr lang="en-US" sz="8000" dirty="0"/>
          </a:p>
        </p:txBody>
      </p:sp>
    </p:spTree>
    <p:extLst>
      <p:ext uri="{BB962C8B-B14F-4D97-AF65-F5344CB8AC3E}">
        <p14:creationId xmlns:p14="http://schemas.microsoft.com/office/powerpoint/2010/main" val="29360903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600200"/>
          </a:xfrm>
        </p:spPr>
        <p:txBody>
          <a:bodyPr/>
          <a:lstStyle/>
          <a:p>
            <a:r>
              <a:rPr lang="en-US" sz="8000" dirty="0" smtClean="0"/>
              <a:t>Your Story</a:t>
            </a:r>
            <a:endParaRPr lang="en-US" sz="8000" dirty="0"/>
          </a:p>
        </p:txBody>
      </p:sp>
      <p:sp>
        <p:nvSpPr>
          <p:cNvPr id="6" name="Title 1"/>
          <p:cNvSpPr txBox="1">
            <a:spLocks/>
          </p:cNvSpPr>
          <p:nvPr/>
        </p:nvSpPr>
        <p:spPr>
          <a:xfrm>
            <a:off x="609600" y="4532190"/>
            <a:ext cx="8229600" cy="1600200"/>
          </a:xfrm>
          <a:prstGeom prst="rect">
            <a:avLst/>
          </a:prstGeom>
        </p:spPr>
        <p:txBody>
          <a:bodyPr vert="horz" lIns="91440" tIns="45720" rIns="91440" bIns="45720" rtlCol="0" anchor="b">
            <a:noAutofit/>
          </a:bodyPr>
          <a:lstStyle>
            <a:lvl1pPr algn="ctr" rtl="0" eaLnBrk="1" fontAlgn="base" hangingPunct="1">
              <a:lnSpc>
                <a:spcPts val="5800"/>
              </a:lnSpc>
              <a:spcBef>
                <a:spcPct val="0"/>
              </a:spcBef>
              <a:spcAft>
                <a:spcPct val="0"/>
              </a:spcAft>
              <a:defRPr sz="5400" kern="1200">
                <a:solidFill>
                  <a:srgbClr val="7B5E30"/>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n-US" sz="8000" dirty="0" smtClean="0">
                <a:solidFill>
                  <a:srgbClr val="7B5E30">
                    <a:alpha val="40000"/>
                  </a:srgbClr>
                </a:solidFill>
              </a:rPr>
              <a:t>Your Words</a:t>
            </a:r>
            <a:endParaRPr lang="en-US" sz="8000" dirty="0">
              <a:solidFill>
                <a:srgbClr val="7B5E30">
                  <a:alpha val="40000"/>
                </a:srgbClr>
              </a:solidFill>
            </a:endParaRPr>
          </a:p>
        </p:txBody>
      </p:sp>
      <p:sp>
        <p:nvSpPr>
          <p:cNvPr id="7" name="Title 1"/>
          <p:cNvSpPr txBox="1">
            <a:spLocks/>
          </p:cNvSpPr>
          <p:nvPr/>
        </p:nvSpPr>
        <p:spPr>
          <a:xfrm>
            <a:off x="609600" y="2300326"/>
            <a:ext cx="8229600" cy="1600200"/>
          </a:xfrm>
          <a:prstGeom prst="rect">
            <a:avLst/>
          </a:prstGeom>
        </p:spPr>
        <p:txBody>
          <a:bodyPr vert="horz" lIns="91440" tIns="45720" rIns="91440" bIns="45720" rtlCol="0" anchor="b">
            <a:noAutofit/>
          </a:bodyPr>
          <a:lstStyle>
            <a:lvl1pPr algn="ctr" rtl="0" eaLnBrk="1" fontAlgn="base" hangingPunct="1">
              <a:lnSpc>
                <a:spcPts val="5800"/>
              </a:lnSpc>
              <a:spcBef>
                <a:spcPct val="0"/>
              </a:spcBef>
              <a:spcAft>
                <a:spcPct val="0"/>
              </a:spcAft>
              <a:defRPr sz="5400" kern="1200">
                <a:solidFill>
                  <a:srgbClr val="7B5E30"/>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n-US" sz="8000" dirty="0" smtClean="0">
                <a:solidFill>
                  <a:srgbClr val="7B5E30">
                    <a:alpha val="40000"/>
                  </a:srgbClr>
                </a:solidFill>
              </a:rPr>
              <a:t>Your Voice</a:t>
            </a:r>
            <a:endParaRPr lang="en-US" sz="8000" dirty="0">
              <a:solidFill>
                <a:srgbClr val="7B5E30">
                  <a:alpha val="40000"/>
                </a:srgbClr>
              </a:solidFill>
            </a:endParaRPr>
          </a:p>
        </p:txBody>
      </p:sp>
    </p:spTree>
    <p:extLst>
      <p:ext uri="{BB962C8B-B14F-4D97-AF65-F5344CB8AC3E}">
        <p14:creationId xmlns:p14="http://schemas.microsoft.com/office/powerpoint/2010/main" val="36477699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Rice University</a:t>
            </a:r>
            <a:endParaRPr lang="en-US" dirty="0">
              <a:ea typeface="+mj-ea"/>
              <a:cs typeface="+mj-cs"/>
            </a:endParaRPr>
          </a:p>
        </p:txBody>
      </p:sp>
      <p:sp>
        <p:nvSpPr>
          <p:cNvPr id="15362" name="Content Placeholder 2"/>
          <p:cNvSpPr>
            <a:spLocks noGrp="1"/>
          </p:cNvSpPr>
          <p:nvPr>
            <p:ph idx="1"/>
          </p:nvPr>
        </p:nvSpPr>
        <p:spPr/>
        <p:txBody>
          <a:bodyPr/>
          <a:lstStyle/>
          <a:p>
            <a:pPr marL="0" indent="0">
              <a:buFont typeface="Arial" charset="0"/>
              <a:buNone/>
            </a:pPr>
            <a:r>
              <a:rPr lang="en-US" sz="3600" dirty="0" smtClean="0">
                <a:latin typeface="Century Gothic" charset="0"/>
              </a:rPr>
              <a:t>“Students think it has to be a discussion of their most traumatic experiences. If you have a relatively peaceful existence, that is fine.”</a:t>
            </a:r>
            <a:endParaRPr lang="en-US" sz="3600" dirty="0">
              <a:latin typeface="Century Gothic" charset="0"/>
            </a:endParaRPr>
          </a:p>
        </p:txBody>
      </p:sp>
      <p:sp>
        <p:nvSpPr>
          <p:cNvPr id="4" name="TextBox 3"/>
          <p:cNvSpPr txBox="1"/>
          <p:nvPr/>
        </p:nvSpPr>
        <p:spPr>
          <a:xfrm>
            <a:off x="1555321" y="4032316"/>
            <a:ext cx="5469552" cy="954107"/>
          </a:xfrm>
          <a:prstGeom prst="rect">
            <a:avLst/>
          </a:prstGeom>
          <a:noFill/>
        </p:spPr>
        <p:txBody>
          <a:bodyPr wrap="square" rtlCol="0">
            <a:spAutoFit/>
          </a:bodyPr>
          <a:lstStyle/>
          <a:p>
            <a:r>
              <a:rPr lang="en-US" sz="2800" i="1" dirty="0" smtClean="0">
                <a:latin typeface="Century Gothic" charset="0"/>
              </a:rPr>
              <a:t>Tamara Siler, Senior Associate Director for Admission</a:t>
            </a:r>
            <a:endParaRPr lang="en-US" sz="2800" dirty="0"/>
          </a:p>
        </p:txBody>
      </p:sp>
    </p:spTree>
    <p:extLst>
      <p:ext uri="{BB962C8B-B14F-4D97-AF65-F5344CB8AC3E}">
        <p14:creationId xmlns:p14="http://schemas.microsoft.com/office/powerpoint/2010/main" val="39067256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acher Presentation - Wow Background">
  <a:themeElements>
    <a:clrScheme name="Custom 1">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2975</TotalTime>
  <Words>896</Words>
  <Application>Microsoft Macintosh PowerPoint</Application>
  <PresentationFormat>On-screen Show (4:3)</PresentationFormat>
  <Paragraphs>180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Teacher Presentation - Wow Background</vt:lpstr>
      <vt:lpstr>Better Essays In Less Time</vt:lpstr>
      <vt:lpstr>PowerPoint Presentation</vt:lpstr>
      <vt:lpstr>PowerPoint Presentation</vt:lpstr>
      <vt:lpstr>PowerPoint Presentation</vt:lpstr>
      <vt:lpstr>PowerPoint Presentation</vt:lpstr>
      <vt:lpstr>Counselors and Teachers</vt:lpstr>
      <vt:lpstr>Your Story</vt:lpstr>
      <vt:lpstr>Your Story</vt:lpstr>
      <vt:lpstr>Rice University</vt:lpstr>
      <vt:lpstr>Your Story</vt:lpstr>
      <vt:lpstr>Your Story</vt:lpstr>
      <vt:lpstr>Your Story</vt:lpstr>
      <vt:lpstr>Duke University</vt:lpstr>
      <vt:lpstr>Your Story</vt:lpstr>
      <vt:lpstr>University of Michigan</vt:lpstr>
      <vt:lpstr>Your Voice</vt:lpstr>
      <vt:lpstr>Your Story</vt:lpstr>
      <vt:lpstr>Talking to Parents</vt:lpstr>
      <vt:lpstr>Your Best Tips</vt:lpstr>
      <vt:lpstr>Resources wowwritingworkshop.com/resources</vt:lpstr>
      <vt:lpstr>Q&amp;A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Essays In Less Time</dc:title>
  <dc:creator>Susan Knoppow</dc:creator>
  <cp:lastModifiedBy>Susan Knoppow</cp:lastModifiedBy>
  <cp:revision>66</cp:revision>
  <dcterms:created xsi:type="dcterms:W3CDTF">2013-03-12T01:01:35Z</dcterms:created>
  <dcterms:modified xsi:type="dcterms:W3CDTF">2013-05-14T19:25:33Z</dcterms:modified>
</cp:coreProperties>
</file>