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20"/>
  </p:notesMasterIdLst>
  <p:handoutMasterIdLst>
    <p:handoutMasterId r:id="rId21"/>
  </p:handoutMasterIdLst>
  <p:sldIdLst>
    <p:sldId id="284" r:id="rId2"/>
    <p:sldId id="285" r:id="rId3"/>
    <p:sldId id="286" r:id="rId4"/>
    <p:sldId id="287" r:id="rId5"/>
    <p:sldId id="292" r:id="rId6"/>
    <p:sldId id="295" r:id="rId7"/>
    <p:sldId id="280" r:id="rId8"/>
    <p:sldId id="294" r:id="rId9"/>
    <p:sldId id="296" r:id="rId10"/>
    <p:sldId id="297" r:id="rId11"/>
    <p:sldId id="293" r:id="rId12"/>
    <p:sldId id="283" r:id="rId13"/>
    <p:sldId id="300" r:id="rId14"/>
    <p:sldId id="290" r:id="rId15"/>
    <p:sldId id="288" r:id="rId16"/>
    <p:sldId id="299" r:id="rId17"/>
    <p:sldId id="257" r:id="rId18"/>
    <p:sldId id="29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3333" autoAdjust="0"/>
  </p:normalViewPr>
  <p:slideViewPr>
    <p:cSldViewPr>
      <p:cViewPr varScale="1">
        <p:scale>
          <a:sx n="101" d="100"/>
          <a:sy n="101" d="100"/>
        </p:scale>
        <p:origin x="-1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021C49F-5550-4E4C-B619-C31ABB6D5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7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5833ED4-9F9D-456C-B5F8-840BBFC8B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26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ＭＳ Ｐゴシック" pitchFamily="-12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23" charset="0"/>
              </a:rPr>
              <a:t>Beth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B6BB49-1534-4D5A-87D0-BD1185E5E78A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2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Brad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23" charset="0"/>
              </a:rPr>
              <a:t>Brad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C5A7F-0AFF-4CE8-8D69-1105502DE6C9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12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Brad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Beth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-123" charset="0"/>
              </a:rPr>
              <a:t>Brad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724B4-B54F-49B7-B7C1-58A26C9C8283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17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23" charset="0"/>
              </a:rPr>
              <a:t>Beth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E42981-57C6-4021-B394-C58D0882EF70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3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-123" charset="0"/>
              </a:rPr>
              <a:t>Beth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7210B-3472-4CF1-950F-E82ED5EF985B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4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Beth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Beth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9A0FA-2445-4C1F-BA57-BF1B632D9094}" type="slidenum">
              <a:rPr lang="en-US" smtClean="0">
                <a:latin typeface="Arial" pitchFamily="-123" charset="0"/>
                <a:ea typeface="ＭＳ Ｐゴシック" pitchFamily="-123" charset="-128"/>
                <a:cs typeface="ＭＳ Ｐゴシック" pitchFamily="-123" charset="-128"/>
              </a:rPr>
              <a:pPr/>
              <a:t>7</a:t>
            </a:fld>
            <a:endParaRPr lang="en-US" smtClean="0"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-123" charset="0"/>
              </a:rPr>
              <a:t>Beth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Beth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Brad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23" charset="0"/>
              </a:rPr>
              <a:t>Brad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8113-92B5-4ED6-B344-4610E70B0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D83E-EC19-4566-A610-5208DFDFA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F2815-BAAE-4F1B-A752-842426706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D37AA-15BE-4E73-928F-6D76C0604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73612-676D-41AB-9F01-F781A4620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B13AA-D638-4369-953F-0B728917C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8084-B100-4BB3-BEC9-66B3FD5CF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BA7A-D061-452F-AAB1-BF1C3B6B2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C030-9282-4C10-AF87-8F3E7829C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4CE0-6A73-40AB-B01F-76065D7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75A1A9-3E49-4042-99C7-89FC66B71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4" r:id="rId1"/>
    <p:sldLayoutId id="2147483883" r:id="rId2"/>
    <p:sldLayoutId id="2147483885" r:id="rId3"/>
    <p:sldLayoutId id="2147483882" r:id="rId4"/>
    <p:sldLayoutId id="2147483881" r:id="rId5"/>
    <p:sldLayoutId id="2147483880" r:id="rId6"/>
    <p:sldLayoutId id="2147483879" r:id="rId7"/>
    <p:sldLayoutId id="2147483878" r:id="rId8"/>
    <p:sldLayoutId id="2147483877" r:id="rId9"/>
    <p:sldLayoutId id="2147483876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ea typeface="ＭＳ Ｐゴシック" pitchFamily="-123" charset="-128"/>
          <a:cs typeface="ＭＳ Ｐゴシック" pitchFamily="-12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ea typeface="ＭＳ Ｐゴシック" pitchFamily="-123" charset="-128"/>
          <a:cs typeface="ＭＳ Ｐゴシック" pitchFamily="-12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ea typeface="ＭＳ Ｐゴシック" pitchFamily="-123" charset="-128"/>
          <a:cs typeface="ＭＳ Ｐゴシック" pitchFamily="-12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-123" charset="2"/>
        <a:buChar char=""/>
        <a:defRPr sz="26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-123" charset="2"/>
        <a:buChar char=""/>
        <a:defRPr sz="2400" kern="1200">
          <a:solidFill>
            <a:schemeClr val="tx2"/>
          </a:solidFill>
          <a:latin typeface="+mn-lt"/>
          <a:ea typeface="ＭＳ Ｐゴシック" pitchFamily="-123" charset="-128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-123" charset="2"/>
        <a:buChar char=""/>
        <a:defRPr sz="21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-123" charset="2"/>
        <a:buChar char=""/>
        <a:defRPr sz="19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-123" charset="2"/>
        <a:buChar char=""/>
        <a:defRPr sz="16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eralstudentaid.ed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legeboard.com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reyb@eths.k12.il.us" TargetMode="External"/><Relationship Id="rId2" Type="http://schemas.openxmlformats.org/officeDocument/2006/relationships/hyperlink" Target="mailto:bkain@hf233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legeweekliv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An Introduction to College Counseling</a:t>
            </a:r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>They Didn't Teach That </a:t>
            </a:r>
            <a:br>
              <a:rPr dirty="0" smtClean="0">
                <a:ea typeface="+mj-ea"/>
                <a:cs typeface="+mj-cs"/>
              </a:rPr>
            </a:br>
            <a:r>
              <a:rPr dirty="0" smtClean="0">
                <a:ea typeface="+mj-ea"/>
                <a:cs typeface="+mj-cs"/>
              </a:rPr>
              <a:t>In G</a:t>
            </a:r>
            <a:r>
              <a:rPr lang="en-US" dirty="0" smtClean="0">
                <a:ea typeface="+mj-ea"/>
                <a:cs typeface="+mj-cs"/>
              </a:rPr>
              <a:t>r</a:t>
            </a:r>
            <a:r>
              <a:rPr dirty="0" smtClean="0">
                <a:ea typeface="+mj-ea"/>
                <a:cs typeface="+mj-cs"/>
              </a:rPr>
              <a:t>ad School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16360"/>
          </a:xfrm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dirty="0">
                <a:ln>
                  <a:noFill/>
                </a:ln>
                <a:effectLst/>
              </a:rPr>
              <a:t>Junior Year - Cont.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Involve parents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Make sure everyone is aware of </a:t>
            </a:r>
            <a:r>
              <a:rPr lang="en-US" sz="2000" dirty="0" smtClean="0"/>
              <a:t>the student’s </a:t>
            </a:r>
            <a:r>
              <a:rPr lang="en-US" sz="2000" b="1" u="sng" dirty="0"/>
              <a:t>current</a:t>
            </a:r>
            <a:r>
              <a:rPr lang="en-US" sz="2000" dirty="0"/>
              <a:t> academic standing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Inform them of the application </a:t>
            </a:r>
            <a:r>
              <a:rPr lang="en-US" sz="2000" dirty="0" smtClean="0"/>
              <a:t>process</a:t>
            </a:r>
          </a:p>
          <a:p>
            <a:pPr marL="366713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marL="366713" lvl="1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If </a:t>
            </a:r>
            <a:r>
              <a:rPr lang="en-US" sz="2400" dirty="0">
                <a:solidFill>
                  <a:schemeClr val="tx1"/>
                </a:solidFill>
              </a:rPr>
              <a:t>you don’t know the answers, tell them </a:t>
            </a:r>
            <a:r>
              <a:rPr lang="en-US" sz="2400" dirty="0" smtClean="0">
                <a:solidFill>
                  <a:schemeClr val="tx1"/>
                </a:solidFill>
              </a:rPr>
              <a:t>you will find out for them and then </a:t>
            </a:r>
            <a:r>
              <a:rPr lang="en-US" sz="2400" dirty="0">
                <a:solidFill>
                  <a:schemeClr val="tx1"/>
                </a:solidFill>
              </a:rPr>
              <a:t>follow up!</a:t>
            </a:r>
          </a:p>
          <a:p>
            <a:pPr lvl="2" eaLnBrk="1" hangingPunct="1">
              <a:lnSpc>
                <a:spcPct val="90000"/>
              </a:lnSpc>
              <a:buFont typeface="Wingdings 2" pitchFamily="-123" charset="2"/>
              <a:buNone/>
            </a:pPr>
            <a:endParaRPr lang="en-US" sz="19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Work on essays/statements over the summer</a:t>
            </a:r>
          </a:p>
          <a:p>
            <a:pPr eaLnBrk="1" hangingPunct="1">
              <a:lnSpc>
                <a:spcPct val="90000"/>
              </a:lnSpc>
              <a:buFont typeface="Wingdings 2" pitchFamily="-123" charset="2"/>
              <a:buNone/>
            </a:pP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en-US" sz="2200" dirty="0"/>
              <a:t>Initiate online application accounts over the summer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Requesting transcripts </a:t>
            </a:r>
          </a:p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Submitting applications</a:t>
            </a:r>
          </a:p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Letters </a:t>
            </a:r>
            <a:r>
              <a:rPr lang="en-US" dirty="0" smtClean="0"/>
              <a:t>of recommendations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Who to ask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Waiving rights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 smtClean="0"/>
              <a:t>Sending them</a:t>
            </a:r>
          </a:p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Writing college essays/personal statement</a:t>
            </a:r>
          </a:p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Sending test scores </a:t>
            </a:r>
            <a:endParaRPr lang="en-US" dirty="0" smtClean="0"/>
          </a:p>
          <a:p>
            <a:pPr marL="547688" lvl="1" eaLnBrk="1" hangingPunct="1">
              <a:lnSpc>
                <a:spcPct val="80000"/>
              </a:lnSpc>
              <a:spcBef>
                <a:spcPts val="375"/>
              </a:spcBef>
            </a:pPr>
            <a:r>
              <a:rPr lang="en-US" dirty="0" smtClean="0"/>
              <a:t>Meeting </a:t>
            </a:r>
            <a:r>
              <a:rPr lang="en-US" dirty="0" smtClean="0"/>
              <a:t>deadlines</a:t>
            </a:r>
          </a:p>
          <a:p>
            <a:pPr lvl="2" eaLnBrk="1" hangingPunct="1">
              <a:lnSpc>
                <a:spcPct val="80000"/>
              </a:lnSpc>
              <a:spcBef>
                <a:spcPts val="375"/>
              </a:spcBef>
              <a:buClr>
                <a:srgbClr val="D6903D"/>
              </a:buClr>
            </a:pPr>
            <a:r>
              <a:rPr lang="en-US" sz="2400" dirty="0" smtClean="0"/>
              <a:t>High School</a:t>
            </a:r>
          </a:p>
          <a:p>
            <a:pPr lvl="2" eaLnBrk="1" hangingPunct="1">
              <a:lnSpc>
                <a:spcPct val="80000"/>
              </a:lnSpc>
              <a:spcBef>
                <a:spcPts val="375"/>
              </a:spcBef>
              <a:buClr>
                <a:srgbClr val="D6903D"/>
              </a:buClr>
            </a:pPr>
            <a:r>
              <a:rPr lang="en-US" sz="2400" dirty="0" smtClean="0"/>
              <a:t>Application </a:t>
            </a:r>
          </a:p>
          <a:p>
            <a:pPr lvl="2" eaLnBrk="1" hangingPunct="1">
              <a:lnSpc>
                <a:spcPct val="80000"/>
              </a:lnSpc>
              <a:spcBef>
                <a:spcPts val="375"/>
              </a:spcBef>
              <a:buClr>
                <a:srgbClr val="D6903D"/>
              </a:buClr>
            </a:pPr>
            <a:r>
              <a:rPr lang="en-US" sz="2400" dirty="0" smtClean="0"/>
              <a:t>Financial aid</a:t>
            </a:r>
          </a:p>
          <a:p>
            <a:pPr lvl="2" eaLnBrk="1" hangingPunct="1">
              <a:lnSpc>
                <a:spcPct val="80000"/>
              </a:lnSpc>
              <a:spcBef>
                <a:spcPts val="375"/>
              </a:spcBef>
              <a:buClr>
                <a:srgbClr val="D6903D"/>
              </a:buClr>
            </a:pPr>
            <a:r>
              <a:rPr lang="en-US" sz="2400" dirty="0" smtClean="0"/>
              <a:t>Scholarship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b="1" dirty="0" smtClean="0">
                <a:ea typeface="+mj-ea"/>
                <a:cs typeface="+mj-cs"/>
              </a:rPr>
              <a:t>Senior Year</a:t>
            </a:r>
            <a:r>
              <a:rPr dirty="0" smtClean="0">
                <a:ea typeface="+mj-ea"/>
                <a:cs typeface="+mj-cs"/>
              </a:rPr>
              <a:t/>
            </a:r>
            <a:br>
              <a:rPr dirty="0" smtClean="0">
                <a:ea typeface="+mj-ea"/>
                <a:cs typeface="+mj-cs"/>
              </a:rPr>
            </a:br>
            <a:r>
              <a:rPr sz="3100" b="1" dirty="0" smtClean="0">
                <a:latin typeface="+mn-lt"/>
                <a:ea typeface="+mj-ea"/>
                <a:cs typeface="+mj-cs"/>
              </a:rPr>
              <a:t>College </a:t>
            </a:r>
            <a:r>
              <a:rPr sz="3100" b="1" dirty="0" smtClean="0">
                <a:latin typeface="+mn-lt"/>
                <a:ea typeface="+mj-ea"/>
                <a:cs typeface="+mj-cs"/>
              </a:rPr>
              <a:t>Application Process</a:t>
            </a:r>
            <a:endParaRPr sz="3100" b="1" dirty="0"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dirty="0" smtClean="0"/>
              <a:t>Consider </a:t>
            </a:r>
            <a:r>
              <a:rPr lang="en-US" dirty="0" smtClean="0"/>
              <a:t>Financial Aid Packages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Who has more free money - grants/scholarships vs. loan money?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Need more money?  Present your case to the school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dirty="0" smtClean="0"/>
              <a:t>May </a:t>
            </a:r>
            <a:r>
              <a:rPr lang="en-US" dirty="0" smtClean="0"/>
              <a:t>1 Deadline Adherence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Need an extension? Call the college.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No double depositing</a:t>
            </a:r>
            <a:r>
              <a:rPr lang="en-US" sz="1800" dirty="0" smtClean="0">
                <a:solidFill>
                  <a:schemeClr val="tx2"/>
                </a:solidFill>
              </a:rPr>
              <a:t>!</a:t>
            </a:r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sz="1200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dirty="0" smtClean="0"/>
              <a:t>Send </a:t>
            </a:r>
            <a:r>
              <a:rPr lang="en-US" dirty="0"/>
              <a:t>the Final Transcript</a:t>
            </a:r>
          </a:p>
          <a:p>
            <a:pPr eaLnBrk="1" hangingPunct="1">
              <a:lnSpc>
                <a:spcPct val="90000"/>
              </a:lnSpc>
              <a:buFont typeface="Arial" pitchFamily="-123" charset="0"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r>
              <a:rPr lang="en-US" dirty="0"/>
              <a:t>Don’t forget to discuss the </a:t>
            </a:r>
            <a:r>
              <a:rPr lang="en-US" u="sng" dirty="0">
                <a:solidFill>
                  <a:schemeClr val="tx2"/>
                </a:solidFill>
              </a:rPr>
              <a:t>High School to College Transition</a:t>
            </a:r>
            <a:endParaRPr lang="en-US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dirty="0"/>
          </a:p>
          <a:p>
            <a:pPr lvl="1" eaLnBrk="1" hangingPunct="1">
              <a:lnSpc>
                <a:spcPct val="90000"/>
              </a:lnSpc>
              <a:buFont typeface="Arial" pitchFamily="-123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3600" b="1" dirty="0" smtClean="0">
                <a:ea typeface="+mj-ea"/>
                <a:cs typeface="+mj-cs"/>
              </a:rPr>
              <a:t>Picking </a:t>
            </a:r>
            <a:r>
              <a:rPr sz="3600" b="1" dirty="0" smtClean="0">
                <a:ea typeface="+mj-ea"/>
                <a:cs typeface="+mj-cs"/>
              </a:rPr>
              <a:t>a College</a:t>
            </a:r>
            <a:endParaRPr dirty="0" smtClean="0"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/>
          <a:lstStyle/>
          <a:p>
            <a:r>
              <a:rPr lang="en-US" dirty="0" smtClean="0"/>
              <a:t>Waitlisted </a:t>
            </a:r>
          </a:p>
          <a:p>
            <a:r>
              <a:rPr lang="en-US" dirty="0" smtClean="0"/>
              <a:t>No acceptances</a:t>
            </a:r>
          </a:p>
          <a:p>
            <a:r>
              <a:rPr lang="en-US" dirty="0" smtClean="0"/>
              <a:t>Financial aid issues</a:t>
            </a:r>
          </a:p>
          <a:p>
            <a:r>
              <a:rPr lang="en-US" dirty="0" smtClean="0"/>
              <a:t>No applications </a:t>
            </a:r>
          </a:p>
          <a:p>
            <a:r>
              <a:rPr lang="en-US" dirty="0" smtClean="0"/>
              <a:t>Gap year</a:t>
            </a:r>
          </a:p>
          <a:p>
            <a:r>
              <a:rPr lang="en-US" dirty="0" smtClean="0"/>
              <a:t>Collegiate athletics eligibility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Plan for the Not So Neat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6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pitchFamily="-123" charset="0"/>
              <a:buChar char="•"/>
              <a:defRPr/>
            </a:pPr>
            <a:r>
              <a:rPr lang="en-US" smtClean="0"/>
              <a:t>  Senior Survey</a:t>
            </a:r>
          </a:p>
          <a:p>
            <a:pPr lvl="1" eaLnBrk="1" hangingPunct="1">
              <a:buFont typeface="Arial" pitchFamily="-123" charset="0"/>
              <a:buChar char="•"/>
              <a:defRPr/>
            </a:pPr>
            <a:r>
              <a:rPr lang="en-US" smtClean="0">
                <a:solidFill>
                  <a:srgbClr val="FFFFFF"/>
                </a:solidFill>
              </a:rPr>
              <a:t>Application decisions, attending  (final transcript), NCAA Eligibility Center </a:t>
            </a:r>
          </a:p>
          <a:p>
            <a:pPr lvl="1" eaLnBrk="1" hangingPunct="1">
              <a:buFont typeface="Arial" pitchFamily="-123" charset="0"/>
              <a:buChar char="•"/>
              <a:defRPr/>
            </a:pPr>
            <a:r>
              <a:rPr lang="en-US" smtClean="0">
                <a:solidFill>
                  <a:srgbClr val="FFFFFF"/>
                </a:solidFill>
              </a:rPr>
              <a:t>Scholarships</a:t>
            </a:r>
          </a:p>
          <a:p>
            <a:pPr lvl="1" eaLnBrk="1" hangingPunct="1">
              <a:buFont typeface="Arial" pitchFamily="-123" charset="0"/>
              <a:buChar char="•"/>
              <a:defRPr/>
            </a:pPr>
            <a:r>
              <a:rPr lang="en-US" smtClean="0">
                <a:solidFill>
                  <a:srgbClr val="FFFFFF"/>
                </a:solidFill>
              </a:rPr>
              <a:t>Other ?</a:t>
            </a:r>
          </a:p>
          <a:p>
            <a:pPr lvl="1" eaLnBrk="1" hangingPunct="1">
              <a:defRPr/>
            </a:pPr>
            <a:endParaRPr lang="en-US" smtClean="0">
              <a:solidFill>
                <a:srgbClr val="FFFFFF"/>
              </a:solidFill>
            </a:endParaRPr>
          </a:p>
          <a:p>
            <a:pPr eaLnBrk="1" hangingPunct="1">
              <a:buFont typeface="Arial" pitchFamily="-123" charset="0"/>
              <a:buChar char="•"/>
              <a:defRPr/>
            </a:pPr>
            <a:r>
              <a:rPr lang="en-US" smtClean="0"/>
              <a:t>How do you track your caseload?</a:t>
            </a:r>
            <a:br>
              <a:rPr lang="en-US" smtClean="0"/>
            </a:br>
            <a:endParaRPr lang="en-US" smtClean="0"/>
          </a:p>
          <a:p>
            <a:pPr eaLnBrk="1" hangingPunct="1">
              <a:buFont typeface="Arial" pitchFamily="-123" charset="0"/>
              <a:buChar char="•"/>
              <a:defRPr/>
            </a:pPr>
            <a:r>
              <a:rPr lang="en-US" smtClean="0"/>
              <a:t>How does the department track the class?</a:t>
            </a:r>
          </a:p>
          <a:p>
            <a:pPr eaLnBrk="1" hangingPunct="1">
              <a:buFont typeface="Arial" pitchFamily="-123" charset="0"/>
              <a:buNone/>
              <a:defRPr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/>
            </a:r>
            <a:br>
              <a:rPr dirty="0" smtClean="0">
                <a:ea typeface="+mj-ea"/>
                <a:cs typeface="+mj-cs"/>
              </a:rPr>
            </a:br>
            <a:r>
              <a:rPr dirty="0" smtClean="0">
                <a:ea typeface="+mj-ea"/>
                <a:cs typeface="+mj-cs"/>
              </a:rPr>
              <a:t>Where Are </a:t>
            </a:r>
            <a:r>
              <a:rPr dirty="0" smtClean="0">
                <a:ea typeface="+mj-ea"/>
                <a:cs typeface="+mj-cs"/>
              </a:rPr>
              <a:t>Students </a:t>
            </a:r>
            <a:r>
              <a:rPr dirty="0" smtClean="0">
                <a:ea typeface="+mj-ea"/>
                <a:cs typeface="+mj-cs"/>
              </a:rPr>
              <a:t>Going?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ISAC: Illinois Student Assistance Commission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>
                <a:ea typeface="+mn-ea"/>
                <a:cs typeface="+mn-cs"/>
              </a:rPr>
              <a:t>www.collegeillinois.org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r>
              <a:rPr lang="en-US" sz="2200" dirty="0" smtClean="0">
                <a:ea typeface="+mn-ea"/>
              </a:rPr>
              <a:t>College Illinois! </a:t>
            </a:r>
            <a:r>
              <a:rPr lang="en-US" sz="2200" smtClean="0">
                <a:ea typeface="+mn-ea"/>
              </a:rPr>
              <a:t>Corps</a:t>
            </a:r>
            <a:endParaRPr lang="en-US" sz="2200" dirty="0" smtClean="0">
              <a:ea typeface="+mn-ea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r>
              <a:rPr lang="en-US" sz="2200" dirty="0" smtClean="0">
                <a:ea typeface="+mn-ea"/>
              </a:rPr>
              <a:t>Workshops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None/>
              <a:defRPr/>
            </a:pPr>
            <a:endParaRPr lang="en-US" sz="2200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FAFSA: </a:t>
            </a:r>
            <a:r>
              <a:rPr lang="en-US" sz="2200" u="sng" dirty="0" smtClean="0">
                <a:ea typeface="+mn-ea"/>
                <a:cs typeface="+mn-cs"/>
              </a:rPr>
              <a:t>Free</a:t>
            </a:r>
            <a:r>
              <a:rPr lang="en-US" sz="2200" dirty="0" smtClean="0">
                <a:ea typeface="+mn-ea"/>
                <a:cs typeface="+mn-cs"/>
              </a:rPr>
              <a:t> Application for Federal Student Aid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None/>
              <a:defRPr/>
            </a:pPr>
            <a:r>
              <a:rPr lang="en-US" sz="2200" dirty="0" smtClean="0">
                <a:ea typeface="+mn-ea"/>
                <a:hlinkClick r:id="rId3"/>
              </a:rPr>
              <a:t>www.federalstudentaid.ed.gov</a:t>
            </a:r>
            <a:endParaRPr lang="en-US" sz="2200" dirty="0" smtClean="0">
              <a:ea typeface="+mn-ea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None/>
              <a:defRPr/>
            </a:pPr>
            <a:endParaRPr lang="en-US" sz="2200" dirty="0" smtClean="0">
              <a:ea typeface="+mn-ea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CSS PROFILE: College Scholarship Service Profile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sz="2000" dirty="0" smtClean="0">
                <a:ea typeface="+mn-ea"/>
                <a:hlinkClick r:id="rId4"/>
              </a:rPr>
              <a:t>www.collegeboard.com</a:t>
            </a:r>
            <a:r>
              <a:rPr lang="en-US" sz="2000" dirty="0" smtClean="0">
                <a:ea typeface="+mn-ea"/>
              </a:rPr>
              <a:t> </a:t>
            </a:r>
            <a:endParaRPr lang="en-US" sz="2000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dirty="0" smtClean="0">
              <a:ea typeface="+mn-ea"/>
              <a:cs typeface="+mn-cs"/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ea typeface="+mn-ea"/>
                <a:cs typeface="+mn-cs"/>
              </a:rPr>
              <a:t>Other institutional verification forms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mtClean="0">
                <a:ea typeface="+mj-ea"/>
                <a:cs typeface="+mj-cs"/>
              </a:rPr>
              <a:t>Financial Aid </a:t>
            </a:r>
            <a:br>
              <a:rPr smtClean="0">
                <a:ea typeface="+mj-ea"/>
                <a:cs typeface="+mj-cs"/>
              </a:rPr>
            </a:br>
            <a:r>
              <a:rPr smtClean="0">
                <a:ea typeface="+mj-ea"/>
                <a:cs typeface="+mj-cs"/>
              </a:rPr>
              <a:t>It’s Never Too Early!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6276975" cy="484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3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7772400" cy="4032448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400" dirty="0" smtClean="0"/>
              <a:t>Students</a:t>
            </a:r>
          </a:p>
          <a:p>
            <a:pPr eaLnBrk="1" hangingPunct="1">
              <a:lnSpc>
                <a:spcPct val="70000"/>
              </a:lnSpc>
              <a:spcBef>
                <a:spcPts val="375"/>
              </a:spcBef>
              <a:buFont typeface="Wingdings 2" pitchFamily="-123" charset="2"/>
              <a:buNone/>
            </a:pPr>
            <a:endParaRPr lang="en-US" sz="2400" dirty="0"/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400" dirty="0" smtClean="0"/>
              <a:t>Parents</a:t>
            </a:r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endParaRPr lang="en-US" sz="2400" dirty="0"/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400" dirty="0" smtClean="0"/>
              <a:t>Faculty / Staff </a:t>
            </a:r>
            <a:endParaRPr lang="en-US" sz="2400" dirty="0" smtClean="0"/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endParaRPr lang="en-US" sz="2400" dirty="0"/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400" dirty="0" smtClean="0"/>
              <a:t>Community</a:t>
            </a:r>
          </a:p>
          <a:p>
            <a:pPr eaLnBrk="1" hangingPunct="1">
              <a:lnSpc>
                <a:spcPct val="70000"/>
              </a:lnSpc>
              <a:spcBef>
                <a:spcPts val="375"/>
              </a:spcBef>
              <a:buFont typeface="Wingdings 2" pitchFamily="-123" charset="2"/>
              <a:buNone/>
            </a:pPr>
            <a:endParaRPr lang="en-US" sz="2000" dirty="0"/>
          </a:p>
          <a:p>
            <a:pPr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400" dirty="0"/>
              <a:t>Internal school communication</a:t>
            </a:r>
            <a:endParaRPr lang="en-US" dirty="0"/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/>
              <a:t>PA announcements</a:t>
            </a:r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/>
              <a:t>E-mail</a:t>
            </a:r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/>
              <a:t>Website</a:t>
            </a:r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/>
              <a:t>Bulletin</a:t>
            </a:r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 smtClean="0"/>
              <a:t>Newsletter</a:t>
            </a:r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</a:pPr>
            <a:r>
              <a:rPr lang="en-US" sz="2000" dirty="0" smtClean="0"/>
              <a:t>Phone calls</a:t>
            </a:r>
            <a:endParaRPr lang="en-US" sz="2000" dirty="0" smtClean="0"/>
          </a:p>
          <a:p>
            <a:pPr marL="547688" lvl="1" eaLnBrk="1" hangingPunct="1">
              <a:lnSpc>
                <a:spcPct val="70000"/>
              </a:lnSpc>
              <a:spcBef>
                <a:spcPts val="375"/>
              </a:spcBef>
              <a:buFont typeface="Wingdings 2" pitchFamily="-123" charset="2"/>
              <a:buNone/>
            </a:pPr>
            <a:endParaRPr lang="en-US" sz="2000" dirty="0"/>
          </a:p>
          <a:p>
            <a:pPr eaLnBrk="1" hangingPunct="1">
              <a:lnSpc>
                <a:spcPct val="70000"/>
              </a:lnSpc>
              <a:spcBef>
                <a:spcPts val="375"/>
              </a:spcBef>
              <a:buFont typeface="Wingdings 2" pitchFamily="-123" charset="2"/>
              <a:buNone/>
            </a:pPr>
            <a:endParaRPr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8842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>
                <a:ea typeface="+mj-ea"/>
                <a:cs typeface="+mj-cs"/>
              </a:rPr>
              <a:t>Disseminating College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Brad </a:t>
            </a:r>
            <a:r>
              <a:rPr lang="en-US" dirty="0" err="1" smtClean="0"/>
              <a:t>Kain</a:t>
            </a:r>
            <a:r>
              <a:rPr lang="en-US" dirty="0" smtClean="0"/>
              <a:t>, </a:t>
            </a:r>
            <a:r>
              <a:rPr lang="en-US" dirty="0" smtClean="0"/>
              <a:t>College Consultant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Homewood-Flossmoor High School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bkain@hf233.org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(708)335-5615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Beth Arey, College &amp; Career Coordinator</a:t>
            </a:r>
          </a:p>
          <a:p>
            <a:pPr marL="0" indent="0">
              <a:buNone/>
            </a:pPr>
            <a:r>
              <a:rPr lang="en-US" dirty="0" smtClean="0"/>
              <a:t>Evanston </a:t>
            </a:r>
            <a:r>
              <a:rPr lang="en-US" dirty="0"/>
              <a:t>T</a:t>
            </a:r>
            <a:r>
              <a:rPr lang="en-US" dirty="0" smtClean="0"/>
              <a:t>ownship High School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areyb@eths.k12.il.us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(847)424-7161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1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683568" y="609600"/>
            <a:ext cx="8460432" cy="137924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>Where to Start</a:t>
            </a:r>
            <a:br>
              <a:rPr dirty="0" smtClean="0">
                <a:ea typeface="+mj-ea"/>
                <a:cs typeface="+mj-cs"/>
              </a:rPr>
            </a:br>
            <a:endParaRPr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7772400" cy="48600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>
                <a:ea typeface="+mn-ea"/>
                <a:cs typeface="+mn-cs"/>
              </a:rPr>
              <a:t>Graduate school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Get a job → trial by fire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Connect with the college “expert” at your school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Get organized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School profile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Transcript procedure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Application procedure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Learn your school’s history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Seek additional training, experience and network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Arial" pitchFamily="34" charset="0"/>
              <a:buChar char="–"/>
              <a:defRPr/>
            </a:pP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572000"/>
          </a:xfrm>
        </p:spPr>
        <p:txBody>
          <a:bodyPr/>
          <a:lstStyle/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The Academy for College Admission Counseling: </a:t>
            </a:r>
          </a:p>
          <a:p>
            <a:pPr lvl="1" eaLnBrk="1" hangingPunct="1">
              <a:buFont typeface="Wingdings 2" pitchFamily="-123" charset="2"/>
              <a:buNone/>
            </a:pPr>
            <a:r>
              <a:rPr lang="en-US" smtClean="0"/>
              <a:t>101, 201, 301 and 401</a:t>
            </a:r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UCLA Online: College Counseling Certification Program</a:t>
            </a:r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Harvard Summer Institute on College Admission</a:t>
            </a:r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Illinois Student Assistance Commission (ISAC) Seminars</a:t>
            </a:r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>
                <a:hlinkClick r:id="rId3"/>
              </a:rPr>
              <a:t>www.collegeweeklive.com</a:t>
            </a:r>
            <a:endParaRPr lang="en-US" smtClean="0"/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Local counselor organizations</a:t>
            </a:r>
          </a:p>
          <a:p>
            <a:pPr eaLnBrk="1" hangingPunct="1">
              <a:buFont typeface="Arial" pitchFamily="-123" charset="0"/>
              <a:buChar char="•"/>
            </a:pPr>
            <a:r>
              <a:rPr lang="en-US" smtClean="0"/>
              <a:t>Counselor breakfasts, luncheons, college rep visits and local fairs</a:t>
            </a:r>
          </a:p>
          <a:p>
            <a:pPr eaLnBrk="1" hangingPunct="1">
              <a:buFont typeface="Arial" pitchFamily="-123" charset="0"/>
              <a:buChar char="•"/>
            </a:pPr>
            <a:endParaRPr lang="en-US" smtClean="0"/>
          </a:p>
          <a:p>
            <a:pPr eaLnBrk="1" hangingPunct="1">
              <a:buFont typeface="Arial" pitchFamily="-123" charset="0"/>
              <a:buNone/>
            </a:pPr>
            <a:endParaRPr lang="en-US" smtClean="0"/>
          </a:p>
          <a:p>
            <a:pPr eaLnBrk="1" hangingPunct="1">
              <a:buFont typeface="Arial" pitchFamily="-123" charset="0"/>
              <a:buChar char="•"/>
            </a:pP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>Additional Training, Experience </a:t>
            </a:r>
            <a:r>
              <a:rPr dirty="0" smtClean="0">
                <a:ea typeface="+mj-ea"/>
                <a:cs typeface="+mj-cs"/>
              </a:rPr>
              <a:t>&amp; Networking:</a:t>
            </a:r>
            <a:endParaRPr dirty="0" smtClean="0"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Travel</a:t>
            </a:r>
          </a:p>
          <a:p>
            <a:pPr lvl="1" eaLnBrk="1" hangingPunct="1"/>
            <a:r>
              <a:rPr lang="en-US" dirty="0" smtClean="0"/>
              <a:t>Counselor fly-ins</a:t>
            </a:r>
          </a:p>
          <a:p>
            <a:pPr lvl="1" eaLnBrk="1" hangingPunct="1"/>
            <a:r>
              <a:rPr lang="en-US" dirty="0" smtClean="0"/>
              <a:t> ACAC tours and school sponsored trips</a:t>
            </a:r>
          </a:p>
          <a:p>
            <a:pPr lvl="1" eaLnBrk="1" hangingPunct="1"/>
            <a:r>
              <a:rPr lang="en-US" dirty="0" smtClean="0"/>
              <a:t>Personal trips</a:t>
            </a:r>
          </a:p>
          <a:p>
            <a:pPr eaLnBrk="1" hangingPunct="1"/>
            <a:r>
              <a:rPr lang="en-US" sz="2800" dirty="0" smtClean="0"/>
              <a:t>Keep up-to-date with your reading</a:t>
            </a:r>
          </a:p>
          <a:p>
            <a:pPr lvl="1" eaLnBrk="1" hangingPunct="1"/>
            <a:r>
              <a:rPr lang="en-US" dirty="0" smtClean="0"/>
              <a:t>Chronicle of Higher Education / newspapers</a:t>
            </a:r>
          </a:p>
          <a:p>
            <a:pPr lvl="1" eaLnBrk="1" hangingPunct="1"/>
            <a:r>
              <a:rPr lang="en-US" dirty="0" err="1" smtClean="0"/>
              <a:t>Listserves</a:t>
            </a:r>
            <a:endParaRPr lang="en-US" dirty="0" smtClean="0"/>
          </a:p>
          <a:p>
            <a:pPr lvl="1" eaLnBrk="1" hangingPunct="1"/>
            <a:r>
              <a:rPr lang="en-US" dirty="0" smtClean="0"/>
              <a:t>Counselor newsletters / other college mailings</a:t>
            </a:r>
          </a:p>
          <a:p>
            <a:pPr lvl="1" eaLnBrk="1" hangingPunct="1">
              <a:buFont typeface="Arial" pitchFamily="-123" charset="0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>Additional Training, Experience </a:t>
            </a:r>
            <a:r>
              <a:rPr dirty="0" smtClean="0">
                <a:ea typeface="+mj-ea"/>
                <a:cs typeface="+mj-cs"/>
              </a:rPr>
              <a:t>&amp; </a:t>
            </a:r>
            <a:r>
              <a:rPr dirty="0" smtClean="0">
                <a:ea typeface="+mj-ea"/>
                <a:cs typeface="+mj-cs"/>
              </a:rPr>
              <a:t>Networking - Continued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smtClean="0">
                <a:ea typeface="+mj-ea"/>
                <a:cs typeface="+mj-cs"/>
              </a:rPr>
              <a:t>IACAC &amp; NACAC Membership</a:t>
            </a:r>
            <a:endParaRPr>
              <a:ea typeface="+mj-ea"/>
              <a:cs typeface="+mj-cs"/>
            </a:endParaRPr>
          </a:p>
        </p:txBody>
      </p:sp>
      <p:sp>
        <p:nvSpPr>
          <p:cNvPr id="2150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-123" charset="2"/>
              <a:buNone/>
            </a:pPr>
            <a:r>
              <a:rPr lang="en-US" b="1" smtClean="0"/>
              <a:t>Non-Members:</a:t>
            </a:r>
          </a:p>
          <a:p>
            <a:r>
              <a:rPr lang="en-US" smtClean="0"/>
              <a:t>State and National Conferences</a:t>
            </a:r>
          </a:p>
          <a:p>
            <a:r>
              <a:rPr lang="en-US" smtClean="0"/>
              <a:t>NACAC Webinars</a:t>
            </a:r>
          </a:p>
          <a:p>
            <a:r>
              <a:rPr lang="en-US" smtClean="0"/>
              <a:t>NACAC National College Fair – Chicago</a:t>
            </a:r>
          </a:p>
          <a:p>
            <a:r>
              <a:rPr lang="en-US" smtClean="0"/>
              <a:t>IACAC District Seminars</a:t>
            </a:r>
          </a:p>
          <a:p>
            <a:pPr>
              <a:buFont typeface="Wingdings 2" pitchFamily="-123" charset="2"/>
              <a:buNone/>
            </a:pPr>
            <a:r>
              <a:rPr lang="en-US" b="1" smtClean="0"/>
              <a:t>Members:</a:t>
            </a:r>
          </a:p>
          <a:p>
            <a:r>
              <a:rPr lang="en-US" smtClean="0"/>
              <a:t>Listserves</a:t>
            </a:r>
          </a:p>
          <a:p>
            <a:r>
              <a:rPr lang="en-US" smtClean="0"/>
              <a:t>Committees</a:t>
            </a:r>
          </a:p>
          <a:p>
            <a:r>
              <a:rPr lang="en-US" smtClean="0"/>
              <a:t>Job Postings</a:t>
            </a:r>
          </a:p>
          <a:p>
            <a:r>
              <a:rPr lang="en-US" smtClean="0"/>
              <a:t>Member Directory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sz="3200" dirty="0">
                <a:ln>
                  <a:noFill/>
                </a:ln>
                <a:effectLst/>
              </a:rPr>
              <a:t>What are Colleges Looking for </a:t>
            </a:r>
            <a:br>
              <a:rPr sz="3200" dirty="0">
                <a:ln>
                  <a:noFill/>
                </a:ln>
                <a:effectLst/>
              </a:rPr>
            </a:br>
            <a:r>
              <a:rPr sz="3200" dirty="0">
                <a:ln>
                  <a:noFill/>
                </a:ln>
                <a:effectLst/>
              </a:rPr>
              <a:t>in an </a:t>
            </a:r>
            <a:r>
              <a:rPr sz="3200" dirty="0" smtClean="0">
                <a:ln>
                  <a:noFill/>
                </a:ln>
                <a:effectLst/>
              </a:rPr>
              <a:t>Applicant Anyway?</a:t>
            </a:r>
            <a:endParaRPr dirty="0">
              <a:ln>
                <a:noFill/>
              </a:ln>
              <a:effectLst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Academics: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Course selection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Grades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Test scores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Co-Curricular engagement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Passion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Commitment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Leadership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Personal qualities / Character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Letters of recommendation, essay/personal statement, interview 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Diversity or Institutional priorities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Talent, race, gender, geography, major….</a:t>
            </a:r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6712"/>
            <a:ext cx="7772400" cy="15121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>
                <a:ea typeface="+mj-ea"/>
                <a:cs typeface="+mj-cs"/>
              </a:rPr>
              <a:t>Presenting the Information</a:t>
            </a:r>
          </a:p>
        </p:txBody>
      </p:sp>
      <p:sp>
        <p:nvSpPr>
          <p:cNvPr id="6146" name="Subtitle 2"/>
          <p:cNvSpPr>
            <a:spLocks noGrp="1"/>
          </p:cNvSpPr>
          <p:nvPr>
            <p:ph type="body" idx="1"/>
          </p:nvPr>
        </p:nvSpPr>
        <p:spPr>
          <a:xfrm>
            <a:off x="971600" y="2564904"/>
            <a:ext cx="7486600" cy="2049959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>
                <a:ea typeface="+mn-ea"/>
                <a:cs typeface="+mn-cs"/>
              </a:rPr>
              <a:t>It’s Never Too Early!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40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/>
          <a:lstStyle/>
          <a:p>
            <a:r>
              <a:rPr lang="en-US" dirty="0"/>
              <a:t>Explain the relevance of EXPLORE and PLAN </a:t>
            </a:r>
          </a:p>
          <a:p>
            <a:r>
              <a:rPr lang="en-US" dirty="0" smtClean="0"/>
              <a:t>Course </a:t>
            </a:r>
            <a:r>
              <a:rPr lang="en-US" dirty="0"/>
              <a:t>planning</a:t>
            </a:r>
          </a:p>
          <a:p>
            <a:r>
              <a:rPr lang="en-US" dirty="0"/>
              <a:t>College awareness</a:t>
            </a:r>
          </a:p>
          <a:p>
            <a:pPr lvl="1"/>
            <a:r>
              <a:rPr lang="en-US" dirty="0"/>
              <a:t>Applicant requirements</a:t>
            </a:r>
          </a:p>
          <a:p>
            <a:pPr lvl="1"/>
            <a:r>
              <a:rPr lang="en-US" dirty="0"/>
              <a:t>Academic expectations</a:t>
            </a:r>
          </a:p>
          <a:p>
            <a:r>
              <a:rPr lang="en-US" dirty="0"/>
              <a:t>Career / major exploration</a:t>
            </a:r>
          </a:p>
          <a:p>
            <a:r>
              <a:rPr lang="en-US" dirty="0"/>
              <a:t>Research summer enrichment opportunities</a:t>
            </a:r>
          </a:p>
          <a:p>
            <a:r>
              <a:rPr lang="en-US" dirty="0"/>
              <a:t>Explore co-curricular activities</a:t>
            </a:r>
          </a:p>
        </p:txBody>
      </p:sp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dirty="0">
                <a:ln>
                  <a:noFill/>
                </a:ln>
                <a:effectLst/>
              </a:rPr>
              <a:t>Freshman </a:t>
            </a:r>
            <a:r>
              <a:rPr dirty="0" smtClean="0">
                <a:ln>
                  <a:noFill/>
                </a:ln>
                <a:effectLst/>
              </a:rPr>
              <a:t>&amp; Sophomore </a:t>
            </a:r>
            <a:r>
              <a:rPr dirty="0">
                <a:ln>
                  <a:noFill/>
                </a:ln>
                <a:effectLst/>
              </a:rPr>
              <a:t>Year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72344"/>
          </a:xfrm>
          <a:ln w="9525"/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dirty="0">
                <a:ln>
                  <a:noFill/>
                </a:ln>
                <a:effectLst/>
              </a:rPr>
              <a:t>Junior Year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ACT/SAT</a:t>
            </a:r>
            <a:r>
              <a:rPr lang="en-US" sz="2000" dirty="0" smtClean="0">
                <a:solidFill>
                  <a:schemeClr val="tx1"/>
                </a:solidFill>
              </a:rPr>
              <a:t>…..and </a:t>
            </a:r>
            <a:r>
              <a:rPr lang="en-US" sz="2000" dirty="0">
                <a:solidFill>
                  <a:schemeClr val="tx1"/>
                </a:solidFill>
              </a:rPr>
              <a:t>Subject Tests</a:t>
            </a:r>
            <a:endParaRPr lang="en-US" sz="1800" dirty="0">
              <a:solidFill>
                <a:schemeClr val="tx1"/>
              </a:solidFill>
            </a:endParaRP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Test </a:t>
            </a:r>
            <a:r>
              <a:rPr lang="en-US" sz="1800" dirty="0" smtClean="0">
                <a:solidFill>
                  <a:schemeClr val="tx2"/>
                </a:solidFill>
              </a:rPr>
              <a:t>prep</a:t>
            </a:r>
            <a:r>
              <a:rPr lang="en-US" sz="1800" dirty="0">
                <a:solidFill>
                  <a:schemeClr val="tx2"/>
                </a:solidFill>
              </a:rPr>
              <a:t>	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How many times to take the test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Registering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Fee waivers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Sending </a:t>
            </a:r>
            <a:r>
              <a:rPr lang="en-US" sz="1800" dirty="0" smtClean="0">
                <a:solidFill>
                  <a:schemeClr val="tx2"/>
                </a:solidFill>
              </a:rPr>
              <a:t>scores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err="1" smtClean="0">
                <a:solidFill>
                  <a:schemeClr val="tx2"/>
                </a:solidFill>
              </a:rPr>
              <a:t>Superscore</a:t>
            </a:r>
            <a:endParaRPr lang="en-US" sz="1800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Test optional schools - </a:t>
            </a:r>
            <a:r>
              <a:rPr lang="en-US" sz="1800" dirty="0" smtClean="0">
                <a:solidFill>
                  <a:schemeClr val="tx2"/>
                </a:solidFill>
              </a:rPr>
              <a:t>fairtest.org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endParaRPr lang="en-US" sz="1400" dirty="0"/>
          </a:p>
          <a:p>
            <a:pPr lvl="1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College </a:t>
            </a:r>
            <a:r>
              <a:rPr lang="en-US" sz="2000" dirty="0" smtClean="0">
                <a:solidFill>
                  <a:schemeClr val="tx1"/>
                </a:solidFill>
              </a:rPr>
              <a:t>Search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Explore student qualities, interests and strengths	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Review </a:t>
            </a:r>
            <a:r>
              <a:rPr lang="en-US" sz="1800" dirty="0">
                <a:solidFill>
                  <a:schemeClr val="tx2"/>
                </a:solidFill>
              </a:rPr>
              <a:t>computer resources: Naviance, College Board, other web sites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Investigate college priorities: geography, size, academics, </a:t>
            </a:r>
            <a:r>
              <a:rPr lang="en-US" sz="1800" dirty="0" smtClean="0">
                <a:solidFill>
                  <a:schemeClr val="tx2"/>
                </a:solidFill>
              </a:rPr>
              <a:t>cost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smtClean="0">
                <a:solidFill>
                  <a:schemeClr val="tx2"/>
                </a:solidFill>
              </a:rPr>
              <a:t>programs, etc</a:t>
            </a:r>
            <a:r>
              <a:rPr lang="en-US" sz="1800" dirty="0">
                <a:solidFill>
                  <a:schemeClr val="tx2"/>
                </a:solidFill>
              </a:rPr>
              <a:t>…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Visit with reps at school 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Visit colleges</a:t>
            </a:r>
          </a:p>
          <a:p>
            <a:pPr lvl="2" eaLnBrk="1" hangingPunct="1">
              <a:lnSpc>
                <a:spcPct val="90000"/>
              </a:lnSpc>
              <a:buFont typeface="Times" pitchFamily="-123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Attend college fairs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2384</TotalTime>
  <Words>559</Words>
  <Application>Microsoft Office PowerPoint</Application>
  <PresentationFormat>On-screen Show (4:3)</PresentationFormat>
  <Paragraphs>197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Paper</vt:lpstr>
      <vt:lpstr>They Didn't Teach That  In Grad School</vt:lpstr>
      <vt:lpstr>Where to Start </vt:lpstr>
      <vt:lpstr>Additional Training, Experience &amp; Networking:</vt:lpstr>
      <vt:lpstr>Additional Training, Experience &amp; Networking - Continued</vt:lpstr>
      <vt:lpstr>IACAC &amp; NACAC Membership</vt:lpstr>
      <vt:lpstr>What are Colleges Looking for  in an Applicant Anyway?</vt:lpstr>
      <vt:lpstr>Presenting the Information</vt:lpstr>
      <vt:lpstr>Freshman &amp; Sophomore Year</vt:lpstr>
      <vt:lpstr>Junior Year</vt:lpstr>
      <vt:lpstr>Junior Year - Cont.</vt:lpstr>
      <vt:lpstr>Senior Year College Application Process</vt:lpstr>
      <vt:lpstr>Picking a College</vt:lpstr>
      <vt:lpstr>Plan for the Not So Neat Process</vt:lpstr>
      <vt:lpstr> Where Are Students Going?</vt:lpstr>
      <vt:lpstr>Financial Aid  It’s Never Too Early!</vt:lpstr>
      <vt:lpstr>PowerPoint Presentation</vt:lpstr>
      <vt:lpstr>Disseminating College Information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Junior Year!</dc:title>
  <dc:creator>Arey, Beth A.</dc:creator>
  <cp:lastModifiedBy>Arey, Beth A.</cp:lastModifiedBy>
  <cp:revision>80</cp:revision>
  <cp:lastPrinted>2013-04-30T19:56:13Z</cp:lastPrinted>
  <dcterms:created xsi:type="dcterms:W3CDTF">2010-04-14T18:44:49Z</dcterms:created>
  <dcterms:modified xsi:type="dcterms:W3CDTF">2013-04-30T19:57:00Z</dcterms:modified>
</cp:coreProperties>
</file>