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58" r:id="rId4"/>
    <p:sldId id="259" r:id="rId5"/>
    <p:sldId id="268" r:id="rId6"/>
    <p:sldId id="262" r:id="rId7"/>
    <p:sldId id="271" r:id="rId8"/>
    <p:sldId id="261" r:id="rId9"/>
    <p:sldId id="263" r:id="rId10"/>
    <p:sldId id="266" r:id="rId11"/>
    <p:sldId id="267" r:id="rId12"/>
    <p:sldId id="260" r:id="rId13"/>
    <p:sldId id="265" r:id="rId14"/>
    <p:sldId id="264" r:id="rId15"/>
    <p:sldId id="272" r:id="rId1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697" autoAdjust="0"/>
  </p:normalViewPr>
  <p:slideViewPr>
    <p:cSldViewPr>
      <p:cViewPr varScale="1">
        <p:scale>
          <a:sx n="48" d="100"/>
          <a:sy n="48" d="100"/>
        </p:scale>
        <p:origin x="-17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7AA21-7957-49B0-B300-FBE83A71897D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9444-1BFD-4B68-85FD-99759A2D4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1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26283-4963-45F5-BD42-5E36AD7624E9}" type="datetimeFigureOut">
              <a:rPr lang="en-US" smtClean="0"/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91CBA-E89D-4C8D-9DCF-C9267C299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26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3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94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99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29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07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9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0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r>
              <a:rPr lang="en-US" baseline="0" dirty="0" smtClean="0"/>
              <a:t> based off of potential growth in salaries from starting to mid-career (at least 10 years in) and projected job growth between 2010-2020.  Salary data was taken from PayScale.com and Projected Job growth from US Bureau of Labor Statistics.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72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2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 the National Science Foundation’s Science and Engineering Indicators</a:t>
            </a:r>
            <a:r>
              <a:rPr lang="en-US" baseline="0" dirty="0" smtClean="0"/>
              <a:t> 2012, advanced mathematics and science course taking is a strong predictor of students’ educational success.  Recommended are a sequence of mathematics before high school graduation would be Algebra I, Geometry, Algebra II, </a:t>
            </a:r>
            <a:r>
              <a:rPr lang="en-US" baseline="0" dirty="0" err="1" smtClean="0"/>
              <a:t>Precalculus</a:t>
            </a:r>
            <a:r>
              <a:rPr lang="en-US" baseline="0" dirty="0" smtClean="0"/>
              <a:t>/analysis, trigonometry, statistics and probability, and calculus.  In science advanced science courses beyond the standard science survey, biology I and introduction to physics would include advanced biology, chemistry, </a:t>
            </a:r>
            <a:r>
              <a:rPr lang="en-US" baseline="0" smtClean="0"/>
              <a:t>and physics.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From 1990 to 2009, the percentage of students taking advanced mathematics courses increased.  The overall percentage of students earning credit for Calculus was 17% and other AP/IB mathematics courses was 15% in 2009 which is up from 1990 when only 7% if students took calculus and 4% took other AP/IB math. From 1990 to 2009, the percentage of students taking advanced science courses increased from 11% to 14%.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Black/African American and Hispanic/Latino populations are taking less advance coursework of that of white and Asian/Pacific Islander students.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even though the gender divide still exists, females are well prepared taking more advanced courses than their male counterparts, except when it comes to physics.  42% of males took physics compared to 36% of females.  Males were 6 times more likely to take an engineering class than females.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85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15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can look at 2010-2020 job growth projections, median pay, what training or education is required, what do they do, what is the work environment like,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9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91CBA-E89D-4C8D-9DCF-C9267C299A6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71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2D83-7BB2-4C65-B6B7-2B3AA33D00E1}" type="datetimeFigureOut">
              <a:rPr lang="en-US" smtClean="0"/>
              <a:pPr/>
              <a:t>5/1/2013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F395-0932-420F-B11F-69365B4AE1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eweb.org/s04172013/average-starting-salary.aspx" TargetMode="External"/><Relationship Id="rId7" Type="http://schemas.openxmlformats.org/officeDocument/2006/relationships/hyperlink" Target="http://york.elmhurst205.org/ABSTE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s.gov/ooh/" TargetMode="External"/><Relationship Id="rId5" Type="http://schemas.openxmlformats.org/officeDocument/2006/relationships/hyperlink" Target="http://www.nsf.gov/statistics/seind12/c0/c0i.htm" TargetMode="External"/><Relationship Id="rId4" Type="http://schemas.openxmlformats.org/officeDocument/2006/relationships/hyperlink" Target="http://www.forbes.com/sites/jennagoudreau/2012/05/15/best-top-most-valuable-college-majors-degre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es.com/sites/jennagoudreau/2012/05/15/best-top-most-valuable-college-majors-degre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066800"/>
            <a:ext cx="7772400" cy="1470025"/>
          </a:xfrm>
        </p:spPr>
        <p:txBody>
          <a:bodyPr/>
          <a:lstStyle/>
          <a:p>
            <a:r>
              <a:rPr lang="en-US" dirty="0" smtClean="0"/>
              <a:t>STEM- It’s Where the Jobs Are and Will Be!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05200"/>
            <a:ext cx="8458200" cy="17526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Moderator: Amy Thompson, York High School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Presenters: Kelli Allen, Iowa State University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	      Rachel O’Connell, Missouri University of Science and Technology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Christine </a:t>
            </a:r>
            <a:r>
              <a:rPr lang="en-US" sz="2000" dirty="0" err="1">
                <a:solidFill>
                  <a:schemeClr val="tx1"/>
                </a:solidFill>
              </a:rPr>
              <a:t>Grotzke</a:t>
            </a:r>
            <a:r>
              <a:rPr lang="en-US" sz="2000" dirty="0">
                <a:solidFill>
                  <a:schemeClr val="tx1"/>
                </a:solidFill>
              </a:rPr>
              <a:t>, Michigan Technological University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484374"/>
            <a:ext cx="1298173" cy="1057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328740"/>
            <a:ext cx="1141909" cy="1212909"/>
          </a:xfrm>
          <a:prstGeom prst="rect">
            <a:avLst/>
          </a:prstGeom>
        </p:spPr>
      </p:pic>
      <p:pic>
        <p:nvPicPr>
          <p:cNvPr id="7" name="Picture 6" descr="MichTechLogoSM_PPT0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735886"/>
            <a:ext cx="2438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663050"/>
            <a:ext cx="1973262" cy="709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identify resources in your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companies in the area that could sponsor a visit, job shadow or talk to a group of students interested in their area?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any research facilities that they could tour?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any alum who have returned to the area and are doing great things?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any STEM events that occur in the area?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any colleges or other education facilities who might be able to offer support?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ways to get your whole school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Excite the faculty- often they have lots of ideas that they just do not have time for in a normal class setting.</a:t>
            </a:r>
          </a:p>
          <a:p>
            <a:r>
              <a:rPr lang="en-US" dirty="0" smtClean="0"/>
              <a:t>Get the school board, parent organizations, etc. involved- even if it is just as an extra set of hands.  They may also have connections in industry or for sponsorship.</a:t>
            </a:r>
          </a:p>
          <a:p>
            <a:r>
              <a:rPr lang="en-US" dirty="0" smtClean="0"/>
              <a:t>Create a student committee (NHS??) to help give input and encourage participation.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York High School STEM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school and community collaboration</a:t>
            </a:r>
          </a:p>
          <a:p>
            <a:pPr lvl="1"/>
            <a:r>
              <a:rPr lang="en-US" dirty="0" smtClean="0"/>
              <a:t>Faculty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Community Members</a:t>
            </a:r>
          </a:p>
          <a:p>
            <a:pPr lvl="1"/>
            <a:r>
              <a:rPr lang="en-US" dirty="0" smtClean="0"/>
              <a:t>College Members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have you tried in your schools with your students?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Kelli Allen</a:t>
            </a:r>
          </a:p>
          <a:p>
            <a:r>
              <a:rPr lang="en-US" b="1" dirty="0" smtClean="0"/>
              <a:t>Rachel O’Connell</a:t>
            </a:r>
          </a:p>
          <a:p>
            <a:r>
              <a:rPr lang="en-US" b="1" dirty="0" smtClean="0"/>
              <a:t>Christine </a:t>
            </a:r>
            <a:r>
              <a:rPr lang="en-US" b="1" dirty="0" err="1" smtClean="0"/>
              <a:t>Grotzke</a:t>
            </a:r>
            <a:endParaRPr lang="en-US" b="1" dirty="0" smtClean="0"/>
          </a:p>
          <a:p>
            <a:r>
              <a:rPr lang="en-US" b="1" dirty="0" smtClean="0"/>
              <a:t>Amy Thompson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National Association for College and Employers Average Starting Salary Data-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://www.naceweb.org/s04172013/average-starting-salary.aspx</a:t>
            </a:r>
            <a:endParaRPr lang="en-US" dirty="0"/>
          </a:p>
          <a:p>
            <a:r>
              <a:rPr lang="en-US" dirty="0" smtClean="0"/>
              <a:t>Forbes Article- </a:t>
            </a:r>
            <a:r>
              <a:rPr lang="en-US" dirty="0" smtClean="0">
                <a:hlinkClick r:id="rId4"/>
              </a:rPr>
              <a:t>www.forbes.com/sites/jennagoudreau/2012/05/15/best-top-most-valuable-college-majors-degrees/</a:t>
            </a:r>
            <a:endParaRPr lang="en-US" dirty="0" smtClean="0"/>
          </a:p>
          <a:p>
            <a:r>
              <a:rPr lang="en-US" dirty="0" smtClean="0"/>
              <a:t>National Science Foundation Statistics-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://www.nsf.gov/statistics/seind12/c0/c0i.htm</a:t>
            </a:r>
            <a:endParaRPr lang="en-US" dirty="0" smtClean="0"/>
          </a:p>
          <a:p>
            <a:r>
              <a:rPr lang="en-US" smtClean="0"/>
              <a:t>US Bureau </a:t>
            </a:r>
            <a:r>
              <a:rPr lang="en-US" dirty="0" smtClean="0"/>
              <a:t>of Labor Statistics-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www.bls.gov/ooh/</a:t>
            </a:r>
            <a:endParaRPr lang="en-US" dirty="0" smtClean="0"/>
          </a:p>
          <a:p>
            <a:r>
              <a:rPr lang="en-US" dirty="0" smtClean="0"/>
              <a:t>York Stem Day-  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://york.elmhurst205.org/ABSTEM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0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STEM all the buzz?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Many STEM areas have </a:t>
            </a:r>
            <a:r>
              <a:rPr lang="en-US" dirty="0"/>
              <a:t>h</a:t>
            </a:r>
            <a:r>
              <a:rPr lang="en-US" dirty="0" smtClean="0"/>
              <a:t>igh starting salaries</a:t>
            </a:r>
          </a:p>
          <a:p>
            <a:pPr lvl="1"/>
            <a:r>
              <a:rPr lang="en-US" dirty="0" smtClean="0"/>
              <a:t>Average for 2013 graduates by discipline*:</a:t>
            </a:r>
          </a:p>
          <a:p>
            <a:pPr lvl="2"/>
            <a:r>
              <a:rPr lang="en-US" dirty="0" smtClean="0"/>
              <a:t>Engineering			$62,535 (up 4.0% from 2012)</a:t>
            </a:r>
          </a:p>
          <a:p>
            <a:pPr lvl="2"/>
            <a:r>
              <a:rPr lang="en-US" dirty="0" smtClean="0"/>
              <a:t>Computer Science			$59,977 (up 4.3% from 2012)</a:t>
            </a:r>
          </a:p>
          <a:p>
            <a:pPr lvl="2"/>
            <a:r>
              <a:rPr lang="en-US" dirty="0" smtClean="0"/>
              <a:t>Business			$54,234 (up 7.1% from 2012)</a:t>
            </a:r>
          </a:p>
          <a:p>
            <a:pPr lvl="2"/>
            <a:r>
              <a:rPr lang="en-US" dirty="0" smtClean="0"/>
              <a:t>Health Sciences			$49,713 (up 9.4% from 2012)</a:t>
            </a:r>
          </a:p>
          <a:p>
            <a:pPr lvl="2"/>
            <a:r>
              <a:rPr lang="en-US" dirty="0" smtClean="0"/>
              <a:t>Communications			$43,145 (up 3.8% from 2012)</a:t>
            </a:r>
          </a:p>
          <a:p>
            <a:pPr lvl="2"/>
            <a:r>
              <a:rPr lang="en-US" dirty="0" smtClean="0"/>
              <a:t>Math &amp; Sciences			$42,724 (up 3.1% from 2012)</a:t>
            </a:r>
          </a:p>
          <a:p>
            <a:pPr lvl="2"/>
            <a:r>
              <a:rPr lang="en-US" dirty="0" smtClean="0"/>
              <a:t>Education			$40,480 (up 5.1% from 2012)</a:t>
            </a:r>
          </a:p>
          <a:p>
            <a:pPr lvl="2"/>
            <a:r>
              <a:rPr lang="en-US" dirty="0" smtClean="0"/>
              <a:t>Humanities &amp; Social Sciences	$37,058 (up 9.4% from 2012)</a:t>
            </a:r>
          </a:p>
          <a:p>
            <a:pPr lvl="2"/>
            <a:r>
              <a:rPr lang="en-US" dirty="0" smtClean="0"/>
              <a:t>Overall				$44,928 (up 5.3% from 2012)</a:t>
            </a:r>
          </a:p>
          <a:p>
            <a:r>
              <a:rPr lang="en-US" dirty="0" smtClean="0"/>
              <a:t>Highly-skilled areas looking for high-qualified applicants</a:t>
            </a:r>
          </a:p>
          <a:p>
            <a:pPr lvl="1"/>
            <a:r>
              <a:rPr lang="en-US" dirty="0" smtClean="0"/>
              <a:t>Pressure to make sure students are exposed early and often to subject areas.</a:t>
            </a:r>
          </a:p>
          <a:p>
            <a:pPr lvl="1"/>
            <a:r>
              <a:rPr lang="en-US" dirty="0" smtClean="0"/>
              <a:t>Pressure to graduate students that are college ready.</a:t>
            </a:r>
          </a:p>
          <a:p>
            <a:pPr marL="0" indent="0" algn="r">
              <a:buNone/>
            </a:pPr>
            <a:r>
              <a:rPr lang="en-US" sz="1900" i="1" dirty="0" smtClean="0"/>
              <a:t>*</a:t>
            </a:r>
            <a:r>
              <a:rPr lang="en-US" sz="1900" i="1" dirty="0"/>
              <a:t>Source: April 2013 </a:t>
            </a:r>
            <a:r>
              <a:rPr lang="en-US" sz="1900" dirty="0"/>
              <a:t>Salary Survey</a:t>
            </a:r>
            <a:r>
              <a:rPr lang="en-US" sz="1900" i="1" dirty="0"/>
              <a:t>, National Association of Colleges and </a:t>
            </a:r>
            <a:r>
              <a:rPr lang="en-US" sz="1900" i="1" dirty="0" smtClean="0"/>
              <a:t>Employers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0706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15 Most Valuable College Majors*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03804"/>
          </a:xfrm>
        </p:spPr>
        <p:txBody>
          <a:bodyPr numCol="2"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Biomedical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Biochemistry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Environmental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Civil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Management Information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Petroleum 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Applied Mathematics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Mathematics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Construction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3251" y="5950225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* Source: </a:t>
            </a:r>
            <a:r>
              <a:rPr lang="en-US" sz="1300" dirty="0" err="1" smtClean="0"/>
              <a:t>Goudreau</a:t>
            </a:r>
            <a:r>
              <a:rPr lang="en-US" sz="1300" dirty="0" smtClean="0"/>
              <a:t>, Jenna, “The 15 Most Valuable College Majors,” Forbes, May 15, 2012. </a:t>
            </a:r>
            <a:r>
              <a:rPr lang="en-US" sz="1300" dirty="0">
                <a:hlinkClick r:id="rId3"/>
              </a:rPr>
              <a:t>http://www.forbes.com/sites/jennagoudreau/2012/05/15/best-top-most-valuable-college-majors-degrees/</a:t>
            </a:r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students should be looking at STEM fields?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analytical and computational skills</a:t>
            </a:r>
          </a:p>
          <a:p>
            <a:r>
              <a:rPr lang="en-US" dirty="0" smtClean="0"/>
              <a:t>Creative and likes to think outside the box</a:t>
            </a:r>
          </a:p>
          <a:p>
            <a:r>
              <a:rPr lang="en-US" dirty="0" smtClean="0"/>
              <a:t>Strong team player</a:t>
            </a:r>
          </a:p>
          <a:p>
            <a:r>
              <a:rPr lang="en-US" dirty="0" smtClean="0"/>
              <a:t>Natural curiosity</a:t>
            </a:r>
          </a:p>
          <a:p>
            <a:r>
              <a:rPr lang="en-US" dirty="0" smtClean="0"/>
              <a:t>Self-starter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colleges look for in students going into STEM majors?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Academically…preference for AP or advanced courses</a:t>
            </a:r>
          </a:p>
          <a:p>
            <a:pPr lvl="1"/>
            <a:r>
              <a:rPr lang="en-US" dirty="0" smtClean="0"/>
              <a:t>4 years of English</a:t>
            </a:r>
          </a:p>
          <a:p>
            <a:pPr lvl="1"/>
            <a:r>
              <a:rPr lang="en-US" dirty="0" smtClean="0"/>
              <a:t>4 years of mathematics (Calculus preferred if going into engineering.)</a:t>
            </a:r>
          </a:p>
          <a:p>
            <a:pPr lvl="1"/>
            <a:r>
              <a:rPr lang="en-US" dirty="0" smtClean="0"/>
              <a:t>3-4 years of science (Including at least one year each of biology, chemistry, and physics)</a:t>
            </a:r>
          </a:p>
          <a:p>
            <a:pPr lvl="1"/>
            <a:r>
              <a:rPr lang="en-US" dirty="0" smtClean="0"/>
              <a:t>3 years of social science</a:t>
            </a:r>
          </a:p>
          <a:p>
            <a:pPr lvl="1"/>
            <a:r>
              <a:rPr lang="en-US" dirty="0" smtClean="0"/>
              <a:t>2 years of foreign language</a:t>
            </a:r>
          </a:p>
          <a:p>
            <a:pPr lvl="1"/>
            <a:r>
              <a:rPr lang="en-US" dirty="0" smtClean="0"/>
              <a:t>Solid math scores on the ACT or SAT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</a:t>
            </a:r>
          </a:p>
          <a:p>
            <a:pPr lvl="1"/>
            <a:r>
              <a:rPr lang="en-US" dirty="0" smtClean="0"/>
              <a:t>Summer program, job shadowed, interned</a:t>
            </a:r>
          </a:p>
          <a:p>
            <a:pPr lvl="1"/>
            <a:r>
              <a:rPr lang="en-US" dirty="0" smtClean="0"/>
              <a:t>Has worked, played a sport, been active in a student organization</a:t>
            </a:r>
          </a:p>
          <a:p>
            <a:pPr lvl="1"/>
            <a:r>
              <a:rPr lang="en-US" dirty="0" smtClean="0"/>
              <a:t>Has taken on some leadership role</a:t>
            </a:r>
          </a:p>
          <a:p>
            <a:pPr lvl="1"/>
            <a:r>
              <a:rPr lang="en-US" dirty="0" smtClean="0"/>
              <a:t>Shows initiative and creativity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encourage students to look at STEM fields?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teachers and other staff involved in the encouragement process (not all up to the guidance office)</a:t>
            </a:r>
          </a:p>
          <a:p>
            <a:r>
              <a:rPr lang="en-US" dirty="0" smtClean="0"/>
              <a:t>Provide pathways for students who come in under achieving with ways to “catch-up” through summer school, community college classes, etc.</a:t>
            </a:r>
          </a:p>
          <a:p>
            <a:r>
              <a:rPr lang="en-US" dirty="0" smtClean="0"/>
              <a:t>Expose students to different job opportunities through guest speakers, summer opportunities, etc.</a:t>
            </a:r>
          </a:p>
          <a:p>
            <a:r>
              <a:rPr lang="en-US" dirty="0" smtClean="0"/>
              <a:t>Give them resources to explore different job fields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 Bureau of Labor Statistics’ Occupational Outlook Handbook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http</a:t>
            </a:r>
            <a:r>
              <a:rPr lang="en-US" sz="2800" dirty="0"/>
              <a:t>://www.bls.gov/ooh/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0495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93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I encourage my female students and minority students to look at the STEM fields?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8569"/>
            <a:ext cx="8229600" cy="3452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Talk about the helping nature of the fields with your female students</a:t>
            </a:r>
          </a:p>
          <a:p>
            <a:r>
              <a:rPr lang="en-US" dirty="0" smtClean="0"/>
              <a:t>Connect them with role models in the local area</a:t>
            </a:r>
          </a:p>
          <a:p>
            <a:r>
              <a:rPr lang="en-US" dirty="0" smtClean="0"/>
              <a:t>Summer programs are often cheap or free for women and minorities that are interested in the STEM fields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identify resources within your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already occurring, possibly under the radar?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student organizations in these areas that you could partner with?</a:t>
            </a:r>
          </a:p>
          <a:p>
            <a:r>
              <a:rPr lang="en-US" dirty="0" smtClean="0"/>
              <a:t>What resources do your faculty have access to?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there </a:t>
            </a:r>
            <a:r>
              <a:rPr lang="en-US" dirty="0" smtClean="0"/>
              <a:t>parents or school board members who have connections that you could use?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1014</Words>
  <Application>Microsoft Office PowerPoint</Application>
  <PresentationFormat>On-screen Show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STEM- It’s Where the Jobs Are and Will Be! </vt:lpstr>
      <vt:lpstr>Why is STEM all the buzz?</vt:lpstr>
      <vt:lpstr>The 15 Most Valuable College Majors*</vt:lpstr>
      <vt:lpstr>What students should be looking at STEM fields?</vt:lpstr>
      <vt:lpstr>What do colleges look for in students going into STEM majors?</vt:lpstr>
      <vt:lpstr>How do I encourage students to look at STEM fields?</vt:lpstr>
      <vt:lpstr>US Bureau of Labor Statistics’ Occupational Outlook Handbook http://www.bls.gov/ooh/</vt:lpstr>
      <vt:lpstr>How do I encourage my female students and minority students to look at the STEM fields?</vt:lpstr>
      <vt:lpstr>How do you identify resources within your school?</vt:lpstr>
      <vt:lpstr>How do you identify resources in your community?</vt:lpstr>
      <vt:lpstr>What are ways to get your whole school involved?</vt:lpstr>
      <vt:lpstr>Example: York High School STEM Day</vt:lpstr>
      <vt:lpstr>What have you tried in your schools with your students?</vt:lpstr>
      <vt:lpstr>Any Questions?</vt:lpstr>
      <vt:lpstr>Source Material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 It’s Where the Jobs Are and Will Be! </dc:title>
  <dc:creator>Chrissy</dc:creator>
  <cp:lastModifiedBy>cmlitobo</cp:lastModifiedBy>
  <cp:revision>38</cp:revision>
  <cp:lastPrinted>2013-04-30T22:19:06Z</cp:lastPrinted>
  <dcterms:created xsi:type="dcterms:W3CDTF">2013-04-17T17:01:14Z</dcterms:created>
  <dcterms:modified xsi:type="dcterms:W3CDTF">2013-05-01T21:32:27Z</dcterms:modified>
</cp:coreProperties>
</file>