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sldIdLst>
    <p:sldId id="256" r:id="rId2"/>
    <p:sldId id="266" r:id="rId3"/>
    <p:sldId id="268" r:id="rId4"/>
    <p:sldId id="257" r:id="rId5"/>
    <p:sldId id="258" r:id="rId6"/>
    <p:sldId id="259" r:id="rId7"/>
    <p:sldId id="260" r:id="rId8"/>
    <p:sldId id="262" r:id="rId9"/>
    <p:sldId id="265" r:id="rId10"/>
    <p:sldId id="264" r:id="rId11"/>
    <p:sldId id="267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526-B6B4-4D6B-BA5B-90A7982E5C0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FF0-84F3-48C1-9FBE-8B3B3F0F0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526-B6B4-4D6B-BA5B-90A7982E5C0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FF0-84F3-48C1-9FBE-8B3B3F0F0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526-B6B4-4D6B-BA5B-90A7982E5C0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FF0-84F3-48C1-9FBE-8B3B3F0F0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526-B6B4-4D6B-BA5B-90A7982E5C0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FF0-84F3-48C1-9FBE-8B3B3F0F0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526-B6B4-4D6B-BA5B-90A7982E5C0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FF0-84F3-48C1-9FBE-8B3B3F0F0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526-B6B4-4D6B-BA5B-90A7982E5C0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FF0-84F3-48C1-9FBE-8B3B3F0F0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526-B6B4-4D6B-BA5B-90A7982E5C0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FF0-84F3-48C1-9FBE-8B3B3F0F0D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526-B6B4-4D6B-BA5B-90A7982E5C0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FF0-84F3-48C1-9FBE-8B3B3F0F0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526-B6B4-4D6B-BA5B-90A7982E5C0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FF0-84F3-48C1-9FBE-8B3B3F0F0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526-B6B4-4D6B-BA5B-90A7982E5C0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FF0-84F3-48C1-9FBE-8B3B3F0F0D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526-B6B4-4D6B-BA5B-90A7982E5C0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AFF0-84F3-48C1-9FBE-8B3B3F0F0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9F3526-B6B4-4D6B-BA5B-90A7982E5C05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D7AAFF0-84F3-48C1-9FBE-8B3B3F0F0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47800"/>
            <a:ext cx="7086600" cy="1470025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Garamond" pitchFamily="18" charset="0"/>
              </a:rPr>
              <a:t>“Choosing a College from</a:t>
            </a:r>
            <a:br>
              <a:rPr lang="en-US" sz="32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Garamond" pitchFamily="18" charset="0"/>
              </a:rPr>
              <a:t>Diverse Options”: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77000" cy="1600200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 smtClean="0">
                <a:solidFill>
                  <a:schemeClr val="tx1"/>
                </a:solidFill>
                <a:latin typeface="Garamond" pitchFamily="18" charset="0"/>
              </a:rPr>
              <a:t>Choosing Students at Highly Selective Institutions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7386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Garamond" pitchFamily="18" charset="0"/>
              </a:rPr>
              <a:t>Supplements</a:t>
            </a:r>
            <a:endParaRPr lang="en-US" sz="44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Garamond" pitchFamily="18" charset="0"/>
              </a:rPr>
              <a:t>The student should: </a:t>
            </a:r>
          </a:p>
          <a:p>
            <a:r>
              <a:rPr lang="en-US" dirty="0">
                <a:latin typeface="Garamond" pitchFamily="18" charset="0"/>
              </a:rPr>
              <a:t>Be him- or herself</a:t>
            </a:r>
          </a:p>
          <a:p>
            <a:r>
              <a:rPr lang="en-US" dirty="0" smtClean="0">
                <a:latin typeface="Garamond" pitchFamily="18" charset="0"/>
              </a:rPr>
              <a:t>Be original</a:t>
            </a:r>
          </a:p>
          <a:p>
            <a:r>
              <a:rPr lang="en-US" dirty="0" smtClean="0">
                <a:latin typeface="Garamond" pitchFamily="18" charset="0"/>
              </a:rPr>
              <a:t>Avoid the obvious response</a:t>
            </a:r>
          </a:p>
          <a:p>
            <a:r>
              <a:rPr lang="en-US" dirty="0" smtClean="0">
                <a:latin typeface="Garamond" pitchFamily="18" charset="0"/>
              </a:rPr>
              <a:t>Remember that (within reason) there are no wrong answers</a:t>
            </a:r>
          </a:p>
          <a:p>
            <a:endParaRPr lang="en-US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aramond" pitchFamily="18" charset="0"/>
              </a:rPr>
              <a:t>Colleges want to see the student’s voice and personality. What does he value? What will she contribute? </a:t>
            </a:r>
            <a:r>
              <a:rPr lang="en-US" i="1" dirty="0" smtClean="0">
                <a:latin typeface="Garamond" pitchFamily="18" charset="0"/>
              </a:rPr>
              <a:t>Is he/she a good fit?</a:t>
            </a:r>
            <a:r>
              <a:rPr lang="en-US" dirty="0">
                <a:latin typeface="Garamond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3115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Garamond" pitchFamily="18" charset="0"/>
              </a:rPr>
              <a:t>Supplements</a:t>
            </a:r>
            <a:endParaRPr lang="en-US" sz="44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543800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i="1" dirty="0" smtClean="0">
                <a:latin typeface="Garamond" pitchFamily="18" charset="0"/>
              </a:rPr>
              <a:t>Some examples . . .</a:t>
            </a:r>
          </a:p>
        </p:txBody>
      </p:sp>
    </p:spTree>
    <p:extLst>
      <p:ext uri="{BB962C8B-B14F-4D97-AF65-F5344CB8AC3E}">
        <p14:creationId xmlns="" xmlns:p14="http://schemas.microsoft.com/office/powerpoint/2010/main" val="20717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i="1" dirty="0">
                <a:latin typeface="Garamond" pitchFamily="18" charset="0"/>
              </a:rPr>
              <a:t>In Closing . . .</a:t>
            </a:r>
          </a:p>
        </p:txBody>
      </p:sp>
    </p:spTree>
    <p:extLst>
      <p:ext uri="{BB962C8B-B14F-4D97-AF65-F5344CB8AC3E}">
        <p14:creationId xmlns="" xmlns:p14="http://schemas.microsoft.com/office/powerpoint/2010/main" val="11010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aramond" pitchFamily="18" charset="0"/>
              </a:rPr>
              <a:t>Thank you!</a:t>
            </a:r>
            <a:endParaRPr lang="en-US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4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905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 of Greg Smith’s Mugs – Announce retirement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24200" y="5534561"/>
            <a:ext cx="6019800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QUESTIONS??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2600"/>
            <a:ext cx="1981200" cy="13234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Gregory Smith        36 Years!                High School Counselor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encrypted-tbn3.gstatic.com/images?q=tbn:ANd9GcQhlI9u0AcX5Rfrhw0ex_l4xK9oC1P5zCtUNk0IEcOfue3u2Sku"/>
          <p:cNvPicPr>
            <a:picLocks noChangeAspect="1" noChangeArrowheads="1"/>
          </p:cNvPicPr>
          <p:nvPr/>
        </p:nvPicPr>
        <p:blipFill>
          <a:blip r:embed="rId3" cstate="print"/>
          <a:srcRect l="13954" t="11628" r="6977" b="9302"/>
          <a:stretch>
            <a:fillRect/>
          </a:stretch>
        </p:blipFill>
        <p:spPr bwMode="auto">
          <a:xfrm>
            <a:off x="1828800" y="5562600"/>
            <a:ext cx="12954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620000" cy="16764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Garamond" pitchFamily="18" charset="0"/>
              </a:rPr>
              <a:t>First, A note on </a:t>
            </a:r>
            <a:r>
              <a:rPr lang="en-US" sz="4400" b="1" dirty="0" err="1" smtClean="0">
                <a:latin typeface="Garamond" pitchFamily="18" charset="0"/>
              </a:rPr>
              <a:t>hookS</a:t>
            </a:r>
            <a:endParaRPr lang="en-US" sz="4400" b="1" dirty="0">
              <a:latin typeface="Garamon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00600"/>
            <a:ext cx="68580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sz="3200" i="1" dirty="0">
                <a:latin typeface="Garamond" pitchFamily="18" charset="0"/>
              </a:rPr>
              <a:t>	</a:t>
            </a:r>
            <a:r>
              <a:rPr lang="en-US" sz="3200" i="1" dirty="0" smtClean="0">
                <a:latin typeface="Garamond" pitchFamily="18" charset="0"/>
              </a:rPr>
              <a:t>Are there factors that are outside</a:t>
            </a:r>
          </a:p>
          <a:p>
            <a:r>
              <a:rPr lang="en-US" sz="3200" i="1" dirty="0" smtClean="0">
                <a:latin typeface="Garamond" pitchFamily="18" charset="0"/>
              </a:rPr>
              <a:t>		the applicant’s control?</a:t>
            </a:r>
            <a:endParaRPr lang="en-US" sz="32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45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Garamond" pitchFamily="18" charset="0"/>
              </a:rPr>
              <a:t>Hooks</a:t>
            </a:r>
            <a:endParaRPr lang="en-US" sz="44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543800" cy="3886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Colleges want diversity in every sense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Reading in context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Everyone has a hook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Institutional priorities</a:t>
            </a:r>
          </a:p>
        </p:txBody>
      </p:sp>
    </p:spTree>
    <p:extLst>
      <p:ext uri="{BB962C8B-B14F-4D97-AF65-F5344CB8AC3E}">
        <p14:creationId xmlns="" xmlns:p14="http://schemas.microsoft.com/office/powerpoint/2010/main" val="37560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9" y="3927764"/>
            <a:ext cx="7772400" cy="1066799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atin typeface="Garamond" pitchFamily="18" charset="0"/>
              </a:rPr>
              <a:t>ACADEMICS</a:t>
            </a:r>
            <a:endParaRPr lang="en-US" b="1" cap="none" dirty="0">
              <a:latin typeface="Garamon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7772400" cy="433387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Garamond" pitchFamily="18" charset="0"/>
              </a:rPr>
              <a:t>	The jumping-off point</a:t>
            </a:r>
            <a:endParaRPr lang="en-US" sz="3200" i="1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Garamond" pitchFamily="18" charset="0"/>
              </a:rPr>
              <a:t>Holistic Evaluation</a:t>
            </a:r>
            <a:endParaRPr lang="en-US" sz="44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543800" cy="3886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Garamond" pitchFamily="18" charset="0"/>
              </a:rPr>
              <a:t>Every element is taken into consideration . . . </a:t>
            </a:r>
          </a:p>
          <a:p>
            <a:r>
              <a:rPr lang="en-US" sz="2600" dirty="0" smtClean="0">
                <a:latin typeface="Garamond" pitchFamily="18" charset="0"/>
              </a:rPr>
              <a:t>. . . But academics (testing, GPA) still matter</a:t>
            </a:r>
          </a:p>
          <a:p>
            <a:r>
              <a:rPr lang="en-US" sz="2600" dirty="0" smtClean="0">
                <a:latin typeface="Garamond" pitchFamily="18" charset="0"/>
              </a:rPr>
              <a:t>Strong academics are a solid starting point for a competitive application</a:t>
            </a:r>
          </a:p>
          <a:p>
            <a:r>
              <a:rPr lang="en-US" sz="2600" dirty="0" smtClean="0">
                <a:latin typeface="Garamond" pitchFamily="18" charset="0"/>
              </a:rPr>
              <a:t>Schools want to feel confident that the student can handle the work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Garamond" pitchFamily="18" charset="0"/>
              </a:rPr>
              <a:t>The application should be well-balanced</a:t>
            </a:r>
          </a:p>
        </p:txBody>
      </p:sp>
    </p:spTree>
    <p:extLst>
      <p:ext uri="{BB962C8B-B14F-4D97-AF65-F5344CB8AC3E}">
        <p14:creationId xmlns="" xmlns:p14="http://schemas.microsoft.com/office/powerpoint/2010/main" val="39809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aramond" pitchFamily="18" charset="0"/>
              </a:rPr>
              <a:t>FIT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00600"/>
            <a:ext cx="6858000" cy="9144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latin typeface="Garamond" pitchFamily="18" charset="0"/>
              </a:rPr>
              <a:t>	Delving deeper</a:t>
            </a:r>
            <a:endParaRPr lang="en-US" sz="32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0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Garamond" pitchFamily="18" charset="0"/>
              </a:rPr>
              <a:t>Fit &amp; Reciprocal Interest</a:t>
            </a:r>
            <a:endParaRPr lang="en-US" sz="44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543800" cy="38862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Garamond" pitchFamily="18" charset="0"/>
              </a:rPr>
              <a:t>Common Application has made it easier than ever to apply to highly selective institutions, which means . . .</a:t>
            </a:r>
          </a:p>
          <a:p>
            <a:r>
              <a:rPr lang="en-US" sz="2600" dirty="0" smtClean="0">
                <a:latin typeface="Garamond" pitchFamily="18" charset="0"/>
              </a:rPr>
              <a:t>. . . Students must do their research &amp; work harder to distinguish themselves</a:t>
            </a:r>
          </a:p>
          <a:p>
            <a:r>
              <a:rPr lang="en-US" sz="2600" dirty="0" smtClean="0">
                <a:latin typeface="Garamond" pitchFamily="18" charset="0"/>
              </a:rPr>
              <a:t>Students choose colleges months before colleges start to choose them; schools expect students to have been thoughtful and deliberate</a:t>
            </a:r>
          </a:p>
          <a:p>
            <a:r>
              <a:rPr lang="en-US" sz="2600" dirty="0" smtClean="0">
                <a:latin typeface="Garamond" pitchFamily="18" charset="0"/>
              </a:rPr>
              <a:t>What about us do they identify with?</a:t>
            </a:r>
          </a:p>
          <a:p>
            <a:r>
              <a:rPr lang="en-US" sz="2600" dirty="0" smtClean="0">
                <a:latin typeface="Garamond" pitchFamily="18" charset="0"/>
              </a:rPr>
              <a:t>Demonstrated interest</a:t>
            </a:r>
          </a:p>
        </p:txBody>
      </p:sp>
    </p:spTree>
    <p:extLst>
      <p:ext uri="{BB962C8B-B14F-4D97-AF65-F5344CB8AC3E}">
        <p14:creationId xmlns="" xmlns:p14="http://schemas.microsoft.com/office/powerpoint/2010/main" val="17324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aramond" pitchFamily="18" charset="0"/>
              </a:rPr>
              <a:t>supplements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724400"/>
            <a:ext cx="6858000" cy="9144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latin typeface="Garamond" pitchFamily="18" charset="0"/>
              </a:rPr>
              <a:t>	Two-way windows</a:t>
            </a:r>
            <a:endParaRPr lang="en-US" sz="32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4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Garamond" pitchFamily="18" charset="0"/>
              </a:rPr>
              <a:t>Supplements</a:t>
            </a:r>
            <a:endParaRPr lang="en-US" sz="44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96636"/>
            <a:ext cx="4953000" cy="16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Garamond" pitchFamily="18" charset="0"/>
              </a:rPr>
              <a:t>Supplements tell colleges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Garamond" pitchFamily="18" charset="0"/>
              </a:rPr>
              <a:t>about students . .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7545" y="2209800"/>
            <a:ext cx="3094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latin typeface="Garamond" pitchFamily="18" charset="0"/>
              </a:rPr>
              <a:t>. . . and students</a:t>
            </a:r>
          </a:p>
          <a:p>
            <a:pPr algn="r"/>
            <a:r>
              <a:rPr lang="en-US" sz="3600" dirty="0" smtClean="0">
                <a:latin typeface="Garamond" pitchFamily="18" charset="0"/>
              </a:rPr>
              <a:t>about colleges</a:t>
            </a:r>
            <a:r>
              <a:rPr lang="en-US" sz="2800" dirty="0" smtClean="0">
                <a:latin typeface="Garamond" pitchFamily="18" charset="0"/>
              </a:rPr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886200"/>
            <a:ext cx="53916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Garamond" pitchFamily="18" charset="0"/>
              </a:rPr>
              <a:t>What kinds of questions do they ask?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Garamond" pitchFamily="18" charset="0"/>
              </a:rPr>
              <a:t>What do they highlight?</a:t>
            </a:r>
          </a:p>
        </p:txBody>
      </p:sp>
    </p:spTree>
    <p:extLst>
      <p:ext uri="{BB962C8B-B14F-4D97-AF65-F5344CB8AC3E}">
        <p14:creationId xmlns="" xmlns:p14="http://schemas.microsoft.com/office/powerpoint/2010/main" val="29501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465</TotalTime>
  <Words>269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NewsPrint</vt:lpstr>
      <vt:lpstr>“Choosing a College from Diverse Options”:</vt:lpstr>
      <vt:lpstr>First, A note on hookS</vt:lpstr>
      <vt:lpstr>Hooks</vt:lpstr>
      <vt:lpstr>ACADEMICS</vt:lpstr>
      <vt:lpstr>Holistic Evaluation</vt:lpstr>
      <vt:lpstr>FIT</vt:lpstr>
      <vt:lpstr>Fit &amp; Reciprocal Interest</vt:lpstr>
      <vt:lpstr>supplements</vt:lpstr>
      <vt:lpstr>Supplements</vt:lpstr>
      <vt:lpstr>Supplements</vt:lpstr>
      <vt:lpstr>Supplements</vt:lpstr>
      <vt:lpstr>Slide 12</vt:lpstr>
      <vt:lpstr>Thank you!</vt:lpstr>
      <vt:lpstr>Slide 14</vt:lpstr>
    </vt:vector>
  </TitlesOfParts>
  <Company>University of Chicago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“Choosing a College from Diverse Options”:</dc:title>
  <dc:creator>Sarah Idzik</dc:creator>
  <cp:lastModifiedBy>central</cp:lastModifiedBy>
  <cp:revision>23</cp:revision>
  <dcterms:created xsi:type="dcterms:W3CDTF">2013-04-28T23:25:01Z</dcterms:created>
  <dcterms:modified xsi:type="dcterms:W3CDTF">2013-05-02T18:04:26Z</dcterms:modified>
</cp:coreProperties>
</file>