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347" r:id="rId2"/>
    <p:sldId id="345" r:id="rId3"/>
    <p:sldId id="346" r:id="rId4"/>
    <p:sldId id="358" r:id="rId5"/>
    <p:sldId id="313" r:id="rId6"/>
    <p:sldId id="333" r:id="rId7"/>
    <p:sldId id="258" r:id="rId8"/>
    <p:sldId id="263" r:id="rId9"/>
    <p:sldId id="314" r:id="rId10"/>
    <p:sldId id="315" r:id="rId11"/>
    <p:sldId id="265" r:id="rId12"/>
    <p:sldId id="268" r:id="rId13"/>
    <p:sldId id="264" r:id="rId14"/>
    <p:sldId id="331" r:id="rId15"/>
    <p:sldId id="342" r:id="rId16"/>
    <p:sldId id="295" r:id="rId17"/>
    <p:sldId id="259" r:id="rId18"/>
    <p:sldId id="294" r:id="rId19"/>
    <p:sldId id="337" r:id="rId20"/>
    <p:sldId id="328" r:id="rId21"/>
    <p:sldId id="273" r:id="rId22"/>
    <p:sldId id="320" r:id="rId23"/>
    <p:sldId id="276" r:id="rId24"/>
    <p:sldId id="319" r:id="rId25"/>
    <p:sldId id="317" r:id="rId26"/>
    <p:sldId id="322" r:id="rId27"/>
    <p:sldId id="307" r:id="rId28"/>
    <p:sldId id="304" r:id="rId29"/>
    <p:sldId id="310" r:id="rId30"/>
    <p:sldId id="309" r:id="rId31"/>
    <p:sldId id="332" r:id="rId32"/>
    <p:sldId id="305" r:id="rId33"/>
    <p:sldId id="308" r:id="rId34"/>
    <p:sldId id="344" r:id="rId35"/>
    <p:sldId id="277" r:id="rId36"/>
    <p:sldId id="280" r:id="rId37"/>
    <p:sldId id="281" r:id="rId38"/>
    <p:sldId id="282" r:id="rId39"/>
    <p:sldId id="291" r:id="rId40"/>
    <p:sldId id="349" r:id="rId41"/>
    <p:sldId id="334" r:id="rId42"/>
    <p:sldId id="318" r:id="rId43"/>
    <p:sldId id="356" r:id="rId44"/>
    <p:sldId id="350" r:id="rId45"/>
    <p:sldId id="351" r:id="rId46"/>
    <p:sldId id="352" r:id="rId47"/>
    <p:sldId id="353" r:id="rId48"/>
    <p:sldId id="354" r:id="rId49"/>
    <p:sldId id="35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0000"/>
    <a:srgbClr val="28F832"/>
    <a:srgbClr val="187234"/>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78" autoAdjust="0"/>
    <p:restoredTop sz="96766" autoAdjust="0"/>
  </p:normalViewPr>
  <p:slideViewPr>
    <p:cSldViewPr>
      <p:cViewPr>
        <p:scale>
          <a:sx n="59" d="100"/>
          <a:sy n="59" d="100"/>
        </p:scale>
        <p:origin x="-750" y="-360"/>
      </p:cViewPr>
      <p:guideLst>
        <p:guide orient="horz" pos="2160"/>
        <p:guide pos="2880"/>
      </p:guideLst>
    </p:cSldViewPr>
  </p:slideViewPr>
  <p:notesTextViewPr>
    <p:cViewPr>
      <p:scale>
        <a:sx n="100" d="100"/>
        <a:sy n="100" d="100"/>
      </p:scale>
      <p:origin x="0" y="0"/>
    </p:cViewPr>
  </p:notesTextViewPr>
  <p:sorterViewPr>
    <p:cViewPr>
      <p:scale>
        <a:sx n="67" d="100"/>
        <a:sy n="67" d="100"/>
      </p:scale>
      <p:origin x="0" y="0"/>
    </p:cViewPr>
  </p:sorterViewPr>
  <p:notesViewPr>
    <p:cSldViewPr>
      <p:cViewPr varScale="1">
        <p:scale>
          <a:sx n="39" d="100"/>
          <a:sy n="39" d="100"/>
        </p:scale>
        <p:origin x="-3006" y="-114"/>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FUCHS-FP01.fuchs-us.com\dchilders$\Foreign%20(Nonimmigrant)%20Student%20Enrollment%20in%20College.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400"/>
            </a:pPr>
            <a:r>
              <a:rPr lang="en-US" sz="2400" dirty="0">
                <a:solidFill>
                  <a:srgbClr val="FFC000"/>
                </a:solidFill>
              </a:rPr>
              <a:t>2012 Applications</a:t>
            </a:r>
          </a:p>
        </c:rich>
      </c:tx>
      <c:layout>
        <c:manualLayout>
          <c:xMode val="edge"/>
          <c:yMode val="edge"/>
          <c:x val="0.29341463414634233"/>
          <c:y val="0.91029155730533684"/>
        </c:manualLayout>
      </c:layout>
      <c:spPr>
        <a:solidFill>
          <a:schemeClr val="tx1"/>
        </a:solidFill>
      </c:spPr>
    </c:title>
    <c:plotArea>
      <c:layout/>
      <c:pieChart>
        <c:varyColors val="1"/>
        <c:ser>
          <c:idx val="0"/>
          <c:order val="0"/>
          <c:dLbls>
            <c:dLbl>
              <c:idx val="0"/>
              <c:layout>
                <c:manualLayout>
                  <c:x val="-0.17115597592983767"/>
                  <c:y val="7.8143044619422578E-2"/>
                </c:manualLayout>
              </c:layout>
              <c:tx>
                <c:rich>
                  <a:bodyPr/>
                  <a:lstStyle/>
                  <a:p>
                    <a:r>
                      <a:rPr lang="en-US" sz="1800" dirty="0">
                        <a:solidFill>
                          <a:srgbClr val="FFC000"/>
                        </a:solidFill>
                      </a:rPr>
                      <a:t>I</a:t>
                    </a:r>
                    <a:r>
                      <a:rPr lang="en-US" sz="1800" dirty="0"/>
                      <a:t>LLINOIS</a:t>
                    </a:r>
                  </a:p>
                </c:rich>
              </c:tx>
              <c:showCatName val="1"/>
            </c:dLbl>
            <c:dLbl>
              <c:idx val="1"/>
              <c:layout>
                <c:manualLayout>
                  <c:x val="0.17937391972344918"/>
                  <c:y val="-0.19518416447944056"/>
                </c:manualLayout>
              </c:layout>
              <c:showCatName val="1"/>
            </c:dLbl>
            <c:txPr>
              <a:bodyPr/>
              <a:lstStyle/>
              <a:p>
                <a:pPr>
                  <a:defRPr sz="1800">
                    <a:solidFill>
                      <a:srgbClr val="FFC000"/>
                    </a:solidFill>
                  </a:defRPr>
                </a:pPr>
                <a:endParaRPr lang="en-US"/>
              </a:p>
            </c:txPr>
            <c:showCatName val="1"/>
            <c:showLeaderLines val="1"/>
          </c:dLbls>
          <c:cat>
            <c:strRef>
              <c:f>Sheet1!$A$2:$A$3</c:f>
              <c:strCache>
                <c:ptCount val="2"/>
                <c:pt idx="0">
                  <c:v>ILLINOIS</c:v>
                </c:pt>
                <c:pt idx="1">
                  <c:v>OTHER STATES</c:v>
                </c:pt>
              </c:strCache>
            </c:strRef>
          </c:cat>
          <c:val>
            <c:numRef>
              <c:f>Sheet1!$B$2:$B$3</c:f>
              <c:numCache>
                <c:formatCode>0%</c:formatCode>
                <c:ptCount val="2"/>
                <c:pt idx="0">
                  <c:v>0.33000000000000107</c:v>
                </c:pt>
                <c:pt idx="1">
                  <c:v>0.67000000000000215</c:v>
                </c:pt>
              </c:numCache>
            </c:numRef>
          </c:val>
        </c:ser>
        <c:dLbls>
          <c:showCatName val="1"/>
        </c:dLbls>
        <c:firstSliceAng val="0"/>
      </c:pieChart>
    </c:plotArea>
    <c:plotVisOnly val="1"/>
  </c:chart>
  <c:txPr>
    <a:bodyPr/>
    <a:lstStyle/>
    <a:p>
      <a:pPr>
        <a:defRPr sz="1400" b="1"/>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2400"/>
            </a:pPr>
            <a:r>
              <a:rPr lang="en-US" sz="2400" dirty="0">
                <a:solidFill>
                  <a:srgbClr val="FFC000"/>
                </a:solidFill>
              </a:rPr>
              <a:t>2012 Attending</a:t>
            </a:r>
          </a:p>
        </c:rich>
      </c:tx>
      <c:layout>
        <c:manualLayout>
          <c:xMode val="edge"/>
          <c:yMode val="edge"/>
          <c:x val="0.31571959755030632"/>
          <c:y val="0.91029155730533684"/>
        </c:manualLayout>
      </c:layout>
      <c:spPr>
        <a:solidFill>
          <a:schemeClr val="tx1"/>
        </a:solidFill>
      </c:spPr>
    </c:title>
    <c:plotArea>
      <c:layout/>
      <c:pieChart>
        <c:varyColors val="1"/>
        <c:ser>
          <c:idx val="0"/>
          <c:order val="0"/>
          <c:dLbls>
            <c:dLbl>
              <c:idx val="0"/>
              <c:layout>
                <c:manualLayout>
                  <c:x val="-0.27226865107770631"/>
                  <c:y val="1.6050306211723545E-2"/>
                </c:manualLayout>
              </c:layout>
              <c:showCatName val="1"/>
            </c:dLbl>
            <c:dLbl>
              <c:idx val="1"/>
              <c:layout>
                <c:manualLayout>
                  <c:x val="0.23841227232959541"/>
                  <c:y val="-4.2281496062992106E-2"/>
                </c:manualLayout>
              </c:layout>
              <c:showCatName val="1"/>
            </c:dLbl>
            <c:txPr>
              <a:bodyPr/>
              <a:lstStyle/>
              <a:p>
                <a:pPr>
                  <a:defRPr sz="1800" b="1">
                    <a:solidFill>
                      <a:srgbClr val="FFC000"/>
                    </a:solidFill>
                  </a:defRPr>
                </a:pPr>
                <a:endParaRPr lang="en-US"/>
              </a:p>
            </c:txPr>
            <c:showCatName val="1"/>
            <c:showLeaderLines val="1"/>
          </c:dLbls>
          <c:cat>
            <c:strRef>
              <c:f>Sheet1!$E$2:$E$3</c:f>
              <c:strCache>
                <c:ptCount val="2"/>
                <c:pt idx="0">
                  <c:v>ILLINOIS</c:v>
                </c:pt>
                <c:pt idx="1">
                  <c:v>OTHER STATES</c:v>
                </c:pt>
              </c:strCache>
            </c:strRef>
          </c:cat>
          <c:val>
            <c:numRef>
              <c:f>Sheet1!$F$2:$F$3</c:f>
              <c:numCache>
                <c:formatCode>0%</c:formatCode>
                <c:ptCount val="2"/>
                <c:pt idx="0">
                  <c:v>0.45</c:v>
                </c:pt>
                <c:pt idx="1">
                  <c:v>0.55000000000000004</c:v>
                </c:pt>
              </c:numCache>
            </c:numRef>
          </c:val>
        </c:ser>
        <c:dLbls>
          <c:showCatName val="1"/>
        </c:dLbls>
        <c:firstSliceAng val="0"/>
      </c:pieChart>
    </c:plotArea>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3000" dirty="0"/>
              <a:t>Foreign College Student</a:t>
            </a:r>
            <a:r>
              <a:rPr lang="en-US" sz="3000" baseline="0" dirty="0"/>
              <a:t> Census 000's</a:t>
            </a:r>
            <a:endParaRPr lang="en-US" sz="3000" dirty="0"/>
          </a:p>
        </c:rich>
      </c:tx>
      <c:layout>
        <c:manualLayout>
          <c:xMode val="edge"/>
          <c:yMode val="edge"/>
          <c:x val="0.11026511837535459"/>
          <c:y val="3.0769230769230792E-2"/>
        </c:manualLayout>
      </c:layout>
    </c:title>
    <c:plotArea>
      <c:layout/>
      <c:barChart>
        <c:barDir val="col"/>
        <c:grouping val="clustered"/>
        <c:ser>
          <c:idx val="0"/>
          <c:order val="0"/>
          <c:tx>
            <c:strRef>
              <c:f>Sheet1!$B$1</c:f>
              <c:strCache>
                <c:ptCount val="1"/>
                <c:pt idx="0">
                  <c:v>Students</c:v>
                </c:pt>
              </c:strCache>
            </c:strRef>
          </c:tx>
          <c:cat>
            <c:numRef>
              <c:f>Sheet1!$A$2:$A$22</c:f>
              <c:numCache>
                <c:formatCode>General</c:formatCode>
                <c:ptCount val="21"/>
                <c:pt idx="0">
                  <c:v>1976</c:v>
                </c:pt>
                <c:pt idx="1">
                  <c:v>1980</c:v>
                </c:pt>
                <c:pt idx="2">
                  <c:v>1985</c:v>
                </c:pt>
                <c:pt idx="3">
                  <c:v>1990</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numCache>
            </c:numRef>
          </c:cat>
          <c:val>
            <c:numRef>
              <c:f>Sheet1!$B$2:$B$22</c:f>
              <c:numCache>
                <c:formatCode>0</c:formatCode>
                <c:ptCount val="21"/>
                <c:pt idx="0">
                  <c:v>179</c:v>
                </c:pt>
                <c:pt idx="1">
                  <c:v>286</c:v>
                </c:pt>
                <c:pt idx="2">
                  <c:v>342</c:v>
                </c:pt>
                <c:pt idx="3" formatCode="General">
                  <c:v>387</c:v>
                </c:pt>
                <c:pt idx="4" formatCode="General">
                  <c:v>449</c:v>
                </c:pt>
                <c:pt idx="5">
                  <c:v>452.63499999999999</c:v>
                </c:pt>
                <c:pt idx="6">
                  <c:v>454</c:v>
                </c:pt>
                <c:pt idx="7">
                  <c:v>458</c:v>
                </c:pt>
                <c:pt idx="8">
                  <c:v>481.28</c:v>
                </c:pt>
                <c:pt idx="9" formatCode="#,##0">
                  <c:v>490.93299999999869</c:v>
                </c:pt>
                <c:pt idx="10" formatCode="#,##0">
                  <c:v>515</c:v>
                </c:pt>
                <c:pt idx="11">
                  <c:v>547.86699999999746</c:v>
                </c:pt>
                <c:pt idx="12">
                  <c:v>582.99599999999998</c:v>
                </c:pt>
                <c:pt idx="13" formatCode="#,##0">
                  <c:v>586.32299999999748</c:v>
                </c:pt>
                <c:pt idx="14" formatCode="#,##0">
                  <c:v>572.50900000000001</c:v>
                </c:pt>
                <c:pt idx="15" formatCode="#,##0">
                  <c:v>565.03899999999999</c:v>
                </c:pt>
                <c:pt idx="16" formatCode="#,##0">
                  <c:v>564.76599999999996</c:v>
                </c:pt>
                <c:pt idx="17" formatCode="#,##0">
                  <c:v>583</c:v>
                </c:pt>
                <c:pt idx="18" formatCode="#,##0">
                  <c:v>624</c:v>
                </c:pt>
                <c:pt idx="19" formatCode="#,##0">
                  <c:v>672</c:v>
                </c:pt>
                <c:pt idx="20" formatCode="#,##0">
                  <c:v>691</c:v>
                </c:pt>
              </c:numCache>
            </c:numRef>
          </c:val>
        </c:ser>
        <c:axId val="119879168"/>
        <c:axId val="119880704"/>
      </c:barChart>
      <c:catAx>
        <c:axId val="119879168"/>
        <c:scaling>
          <c:orientation val="minMax"/>
        </c:scaling>
        <c:axPos val="b"/>
        <c:numFmt formatCode="General" sourceLinked="1"/>
        <c:tickLblPos val="nextTo"/>
        <c:crossAx val="119880704"/>
        <c:crosses val="autoZero"/>
        <c:auto val="1"/>
        <c:lblAlgn val="ctr"/>
        <c:lblOffset val="100"/>
      </c:catAx>
      <c:valAx>
        <c:axId val="119880704"/>
        <c:scaling>
          <c:orientation val="minMax"/>
        </c:scaling>
        <c:axPos val="l"/>
        <c:majorGridlines/>
        <c:numFmt formatCode="0" sourceLinked="1"/>
        <c:tickLblPos val="nextTo"/>
        <c:crossAx val="119879168"/>
        <c:crosses val="autoZero"/>
        <c:crossBetween val="between"/>
      </c:valAx>
    </c:plotArea>
    <c:plotVisOnly val="1"/>
  </c:chart>
  <c:externalData r:id="rId1"/>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80B646B-BCD2-4EFE-862C-8A105ECD4753}" type="datetimeFigureOut">
              <a:rPr lang="en-US" smtClean="0"/>
              <a:pPr/>
              <a:t>5/2/2013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5E9B823-BEFC-4182-9259-5C579D697DA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CDF8B3-D64C-40EF-A62B-37CE2A581D01}" type="datetimeFigureOut">
              <a:rPr lang="en-US" smtClean="0"/>
              <a:pPr/>
              <a:t>5/2/2013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D7A428-FE26-4571-A365-4B9436974E8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D7A428-FE26-4571-A365-4B9436974E8C}"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D7A428-FE26-4571-A365-4B9436974E8C}" type="slidenum">
              <a:rPr lang="en-US" smtClean="0"/>
              <a:pPr/>
              <a:t>28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D7A428-FE26-4571-A365-4B9436974E8C}" type="slidenum">
              <a:rPr lang="en-US" smtClean="0"/>
              <a:pPr/>
              <a:t>29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D7A428-FE26-4571-A365-4B9436974E8C}" type="slidenum">
              <a:rPr lang="en-US" smtClean="0"/>
              <a:pPr/>
              <a:t>30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D7A428-FE26-4571-A365-4B9436974E8C}" type="slidenum">
              <a:rPr lang="en-US" smtClean="0"/>
              <a:pPr/>
              <a:t>31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D7A428-FE26-4571-A365-4B9436974E8C}" type="slidenum">
              <a:rPr lang="en-US" smtClean="0"/>
              <a:pPr/>
              <a:t>32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D7A428-FE26-4571-A365-4B9436974E8C}" type="slidenum">
              <a:rPr lang="en-US" smtClean="0"/>
              <a:pPr/>
              <a:t>33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D7A428-FE26-4571-A365-4B9436974E8C}" type="slidenum">
              <a:rPr lang="en-US" smtClean="0"/>
              <a:pPr/>
              <a:t>34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6D7A428-FE26-4571-A365-4B9436974E8C}"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D48FCD-2B62-4611-9726-DF01CEE7EAEE}"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24D88-ADD1-40D2-A7A8-5CED4C808B4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D48FCD-2B62-4611-9726-DF01CEE7EAEE}"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24D88-ADD1-40D2-A7A8-5CED4C808B4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D48FCD-2B62-4611-9726-DF01CEE7EAEE}"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24D88-ADD1-40D2-A7A8-5CED4C808B4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D48FCD-2B62-4611-9726-DF01CEE7EAEE}"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24D88-ADD1-40D2-A7A8-5CED4C808B4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D48FCD-2B62-4611-9726-DF01CEE7EAEE}" type="datetimeFigureOut">
              <a:rPr lang="en-US" smtClean="0"/>
              <a:pPr/>
              <a:t>5/2/2013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24D88-ADD1-40D2-A7A8-5CED4C808B4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D48FCD-2B62-4611-9726-DF01CEE7EAEE}" type="datetimeFigureOut">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24D88-ADD1-40D2-A7A8-5CED4C808B4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D48FCD-2B62-4611-9726-DF01CEE7EAEE}" type="datetimeFigureOut">
              <a:rPr lang="en-US" smtClean="0"/>
              <a:pPr/>
              <a:t>5/2/2013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324D88-ADD1-40D2-A7A8-5CED4C808B4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D48FCD-2B62-4611-9726-DF01CEE7EAEE}" type="datetimeFigureOut">
              <a:rPr lang="en-US" smtClean="0"/>
              <a:pPr/>
              <a:t>5/2/2013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324D88-ADD1-40D2-A7A8-5CED4C808B4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D48FCD-2B62-4611-9726-DF01CEE7EAEE}" type="datetimeFigureOut">
              <a:rPr lang="en-US" smtClean="0"/>
              <a:pPr/>
              <a:t>5/2/2013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324D88-ADD1-40D2-A7A8-5CED4C808B4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D48FCD-2B62-4611-9726-DF01CEE7EAEE}" type="datetimeFigureOut">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24D88-ADD1-40D2-A7A8-5CED4C808B4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D48FCD-2B62-4611-9726-DF01CEE7EAEE}" type="datetimeFigureOut">
              <a:rPr lang="en-US" smtClean="0"/>
              <a:pPr/>
              <a:t>5/2/2013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324D88-ADD1-40D2-A7A8-5CED4C808B4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48FCD-2B62-4611-9726-DF01CEE7EAEE}" type="datetimeFigureOut">
              <a:rPr lang="en-US" smtClean="0"/>
              <a:pPr/>
              <a:t>5/2/2013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24D88-ADD1-40D2-A7A8-5CED4C808B4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image" Target="../media/image33.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2.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image" Target="../media/image31.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 Id="rId35" Type="http://schemas.openxmlformats.org/officeDocument/2006/relationships/image" Target="../media/image34.jpeg"/></Relationships>
</file>

<file path=ppt/slides/_rels/slide1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image" Target="../media/image33.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2.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image" Target="../media/image31.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 Id="rId35" Type="http://schemas.openxmlformats.org/officeDocument/2006/relationships/image" Target="../media/image34.jpeg"/></Relationships>
</file>

<file path=ppt/slides/_rels/slide4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image" Target="../media/image33.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2.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image" Target="../media/image31.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 Id="rId35" Type="http://schemas.openxmlformats.org/officeDocument/2006/relationships/image" Target="../media/image3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26" Type="http://schemas.openxmlformats.org/officeDocument/2006/relationships/image" Target="../media/image25.jpeg"/><Relationship Id="rId3" Type="http://schemas.openxmlformats.org/officeDocument/2006/relationships/image" Target="../media/image2.jpeg"/><Relationship Id="rId21" Type="http://schemas.openxmlformats.org/officeDocument/2006/relationships/image" Target="../media/image20.jpeg"/><Relationship Id="rId34" Type="http://schemas.openxmlformats.org/officeDocument/2006/relationships/image" Target="../media/image33.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33" Type="http://schemas.openxmlformats.org/officeDocument/2006/relationships/image" Target="../media/image32.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29"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32" Type="http://schemas.openxmlformats.org/officeDocument/2006/relationships/image" Target="../media/image31.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jpeg"/><Relationship Id="rId19" Type="http://schemas.openxmlformats.org/officeDocument/2006/relationships/image" Target="../media/image18.jpeg"/><Relationship Id="rId31" Type="http://schemas.openxmlformats.org/officeDocument/2006/relationships/image" Target="../media/image30.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 Id="rId27" Type="http://schemas.openxmlformats.org/officeDocument/2006/relationships/image" Target="../media/image26.jpeg"/><Relationship Id="rId30" Type="http://schemas.openxmlformats.org/officeDocument/2006/relationships/image" Target="../media/image29.jpeg"/><Relationship Id="rId35"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gif"/><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https://encrypted-tbn3.gstatic.com/images?q=tbn:ANd9GcQartFeP7Nn6inyvPXKdlCcveoss5eLZOJCIF6Zgo4Rw_a92Zjphrxoroo"/>
          <p:cNvPicPr>
            <a:picLocks noChangeAspect="1" noChangeArrowheads="1"/>
          </p:cNvPicPr>
          <p:nvPr/>
        </p:nvPicPr>
        <p:blipFill>
          <a:blip r:embed="rId2" cstate="print"/>
          <a:srcRect/>
          <a:stretch>
            <a:fillRect/>
          </a:stretch>
        </p:blipFill>
        <p:spPr bwMode="auto">
          <a:xfrm>
            <a:off x="6248400" y="228600"/>
            <a:ext cx="990600" cy="1754778"/>
          </a:xfrm>
          <a:prstGeom prst="rect">
            <a:avLst/>
          </a:prstGeom>
          <a:noFill/>
        </p:spPr>
      </p:pic>
      <p:pic>
        <p:nvPicPr>
          <p:cNvPr id="89156" name="Picture 68" descr="https://encrypted-tbn0.gstatic.com/images?q=tbn:ANd9GcT26vK_rLAq7cKS-NR3XKJk02AV9Dk-jyYJJ58FsVzFjMBcflga"/>
          <p:cNvPicPr>
            <a:picLocks noChangeAspect="1" noChangeArrowheads="1"/>
          </p:cNvPicPr>
          <p:nvPr/>
        </p:nvPicPr>
        <p:blipFill>
          <a:blip r:embed="rId3" cstate="print"/>
          <a:srcRect t="20000"/>
          <a:stretch>
            <a:fillRect/>
          </a:stretch>
        </p:blipFill>
        <p:spPr bwMode="auto">
          <a:xfrm>
            <a:off x="6324600" y="1981200"/>
            <a:ext cx="762000" cy="609601"/>
          </a:xfrm>
          <a:prstGeom prst="rect">
            <a:avLst/>
          </a:prstGeom>
          <a:noFill/>
        </p:spPr>
      </p:pic>
      <p:pic>
        <p:nvPicPr>
          <p:cNvPr id="89154" name="Picture 66" descr="https://encrypted-tbn2.gstatic.com/images?q=tbn:ANd9GcQEBPc72IykWULJ-0WLjQ8TdIji_bkj1cCjZfJ2G1YF7jWBD0DqYQ"/>
          <p:cNvPicPr>
            <a:picLocks noChangeAspect="1" noChangeArrowheads="1"/>
          </p:cNvPicPr>
          <p:nvPr/>
        </p:nvPicPr>
        <p:blipFill>
          <a:blip r:embed="rId4" cstate="print"/>
          <a:srcRect/>
          <a:stretch>
            <a:fillRect/>
          </a:stretch>
        </p:blipFill>
        <p:spPr bwMode="auto">
          <a:xfrm>
            <a:off x="2209800" y="521533"/>
            <a:ext cx="1143000" cy="964992"/>
          </a:xfrm>
          <a:prstGeom prst="rect">
            <a:avLst/>
          </a:prstGeom>
          <a:noFill/>
        </p:spPr>
      </p:pic>
      <p:sp>
        <p:nvSpPr>
          <p:cNvPr id="38" name="TextBox 37"/>
          <p:cNvSpPr txBox="1"/>
          <p:nvPr/>
        </p:nvSpPr>
        <p:spPr>
          <a:xfrm>
            <a:off x="1752600" y="2667000"/>
            <a:ext cx="5791200" cy="1631216"/>
          </a:xfrm>
          <a:prstGeom prst="rect">
            <a:avLst/>
          </a:prstGeom>
          <a:solidFill>
            <a:srgbClr val="FFC000"/>
          </a:solidFill>
          <a:ln w="63500">
            <a:solidFill>
              <a:schemeClr val="tx1"/>
            </a:solidFill>
          </a:ln>
        </p:spPr>
        <p:txBody>
          <a:bodyPr wrap="square" rtlCol="0">
            <a:spAutoFit/>
          </a:bodyPr>
          <a:lstStyle/>
          <a:p>
            <a:pPr algn="ctr"/>
            <a:r>
              <a:rPr lang="en-US" sz="5000" b="1" dirty="0" smtClean="0"/>
              <a:t>Choosing a College from Diverse Options </a:t>
            </a:r>
            <a:endParaRPr lang="en-US" sz="5000" b="1" dirty="0"/>
          </a:p>
        </p:txBody>
      </p:sp>
      <p:pic>
        <p:nvPicPr>
          <p:cNvPr id="89142" name="Picture 54" descr="https://encrypted-tbn1.gstatic.com/images?q=tbn:ANd9GcS8qyN8IIhdRY1qW5BL4H4eEt101mirHcy2YClZLYNTUXTXqD4c"/>
          <p:cNvPicPr>
            <a:picLocks noChangeAspect="1" noChangeArrowheads="1"/>
          </p:cNvPicPr>
          <p:nvPr/>
        </p:nvPicPr>
        <p:blipFill>
          <a:blip r:embed="rId5" cstate="print"/>
          <a:srcRect/>
          <a:stretch>
            <a:fillRect/>
          </a:stretch>
        </p:blipFill>
        <p:spPr bwMode="auto">
          <a:xfrm>
            <a:off x="3268448" y="1371600"/>
            <a:ext cx="998752" cy="1118395"/>
          </a:xfrm>
          <a:prstGeom prst="rect">
            <a:avLst/>
          </a:prstGeom>
          <a:noFill/>
        </p:spPr>
      </p:pic>
      <p:pic>
        <p:nvPicPr>
          <p:cNvPr id="89112" name="Picture 24" descr="https://encrypted-tbn0.gstatic.com/images?q=tbn:ANd9GcTpKl7OGOSZJ3c-b5_KNTV1LVRbg380VdLhCbCcOkko-YBHOYj2"/>
          <p:cNvPicPr>
            <a:picLocks noChangeAspect="1" noChangeArrowheads="1"/>
          </p:cNvPicPr>
          <p:nvPr/>
        </p:nvPicPr>
        <p:blipFill>
          <a:blip r:embed="rId6" cstate="print"/>
          <a:srcRect/>
          <a:stretch>
            <a:fillRect/>
          </a:stretch>
        </p:blipFill>
        <p:spPr bwMode="auto">
          <a:xfrm>
            <a:off x="6324600" y="4343400"/>
            <a:ext cx="878681" cy="1371600"/>
          </a:xfrm>
          <a:prstGeom prst="rect">
            <a:avLst/>
          </a:prstGeom>
          <a:noFill/>
        </p:spPr>
      </p:pic>
      <p:pic>
        <p:nvPicPr>
          <p:cNvPr id="89090" name="Picture 2" descr="https://encrypted-tbn0.gstatic.com/images?q=tbn:ANd9GcQbbqacDsQn-yLJyMyQ02D1-v9W03XhItOQIYhpa3UUwi2jxQWP-g"/>
          <p:cNvPicPr>
            <a:picLocks noChangeAspect="1" noChangeArrowheads="1"/>
          </p:cNvPicPr>
          <p:nvPr/>
        </p:nvPicPr>
        <p:blipFill>
          <a:blip r:embed="rId7" cstate="print"/>
          <a:srcRect/>
          <a:stretch>
            <a:fillRect/>
          </a:stretch>
        </p:blipFill>
        <p:spPr bwMode="auto">
          <a:xfrm>
            <a:off x="7543800" y="5181600"/>
            <a:ext cx="1311965" cy="1371600"/>
          </a:xfrm>
          <a:prstGeom prst="rect">
            <a:avLst/>
          </a:prstGeom>
          <a:noFill/>
        </p:spPr>
      </p:pic>
      <p:pic>
        <p:nvPicPr>
          <p:cNvPr id="89102" name="Picture 14" descr="https://encrypted-tbn3.gstatic.com/images?q=tbn:ANd9GcRBfRCXDg0O8KQd0LK19CK9P6pcVhUPxYcO0BN1L1H_cRCW_tFFrg"/>
          <p:cNvPicPr>
            <a:picLocks noChangeAspect="1" noChangeArrowheads="1"/>
          </p:cNvPicPr>
          <p:nvPr/>
        </p:nvPicPr>
        <p:blipFill>
          <a:blip r:embed="rId8" cstate="print"/>
          <a:srcRect/>
          <a:stretch>
            <a:fillRect/>
          </a:stretch>
        </p:blipFill>
        <p:spPr bwMode="auto">
          <a:xfrm>
            <a:off x="228600" y="5417820"/>
            <a:ext cx="2057400" cy="1440180"/>
          </a:xfrm>
          <a:prstGeom prst="rect">
            <a:avLst/>
          </a:prstGeom>
          <a:noFill/>
        </p:spPr>
      </p:pic>
      <p:pic>
        <p:nvPicPr>
          <p:cNvPr id="89094" name="Picture 6" descr="https://encrypted-tbn3.gstatic.com/images?q=tbn:ANd9GcS4cSNLcH-UGsnj0oAnhUVMyq_D3d1CUkNrs_4qMGn_pr2GhtKMvQ4jHOBw"/>
          <p:cNvPicPr>
            <a:picLocks noChangeAspect="1" noChangeArrowheads="1"/>
          </p:cNvPicPr>
          <p:nvPr/>
        </p:nvPicPr>
        <p:blipFill>
          <a:blip r:embed="rId9" cstate="print"/>
          <a:srcRect/>
          <a:stretch>
            <a:fillRect/>
          </a:stretch>
        </p:blipFill>
        <p:spPr bwMode="auto">
          <a:xfrm>
            <a:off x="4114800" y="304800"/>
            <a:ext cx="1371600" cy="1329783"/>
          </a:xfrm>
          <a:prstGeom prst="rect">
            <a:avLst/>
          </a:prstGeom>
          <a:noFill/>
        </p:spPr>
      </p:pic>
      <p:pic>
        <p:nvPicPr>
          <p:cNvPr id="89096" name="Picture 8" descr="https://encrypted-tbn3.gstatic.com/images?q=tbn:ANd9GcRtSOZciY-XZOizN7HRXLfJdGBdB4nfWkihS4VJl7IjBcrKtaRWtg"/>
          <p:cNvPicPr>
            <a:picLocks noChangeAspect="1" noChangeArrowheads="1"/>
          </p:cNvPicPr>
          <p:nvPr/>
        </p:nvPicPr>
        <p:blipFill>
          <a:blip r:embed="rId10" cstate="print"/>
          <a:srcRect/>
          <a:stretch>
            <a:fillRect/>
          </a:stretch>
        </p:blipFill>
        <p:spPr bwMode="auto">
          <a:xfrm>
            <a:off x="3733800" y="5410200"/>
            <a:ext cx="1991360" cy="1066800"/>
          </a:xfrm>
          <a:prstGeom prst="rect">
            <a:avLst/>
          </a:prstGeom>
          <a:noFill/>
        </p:spPr>
      </p:pic>
      <p:pic>
        <p:nvPicPr>
          <p:cNvPr id="89098" name="Picture 10" descr="https://encrypted-tbn2.gstatic.com/images?q=tbn:ANd9GcQPvLIhcTZPx5oBSB8MsXLsos4-aCANqX3QP_z8WOwmsUM04JWk"/>
          <p:cNvPicPr>
            <a:picLocks noChangeAspect="1" noChangeArrowheads="1"/>
          </p:cNvPicPr>
          <p:nvPr/>
        </p:nvPicPr>
        <p:blipFill>
          <a:blip r:embed="rId11" cstate="print"/>
          <a:srcRect/>
          <a:stretch>
            <a:fillRect/>
          </a:stretch>
        </p:blipFill>
        <p:spPr bwMode="auto">
          <a:xfrm>
            <a:off x="7620000" y="2971800"/>
            <a:ext cx="1524000" cy="1023416"/>
          </a:xfrm>
          <a:prstGeom prst="rect">
            <a:avLst/>
          </a:prstGeom>
          <a:noFill/>
        </p:spPr>
      </p:pic>
      <p:pic>
        <p:nvPicPr>
          <p:cNvPr id="89104" name="Picture 16" descr="https://encrypted-tbn3.gstatic.com/images?q=tbn:ANd9GcTcBsdq1z6C6h6Z08ZTQThkjHaKvBDOodb1X2N8RqgUB4wtl8sSeA"/>
          <p:cNvPicPr>
            <a:picLocks noChangeAspect="1" noChangeArrowheads="1"/>
          </p:cNvPicPr>
          <p:nvPr/>
        </p:nvPicPr>
        <p:blipFill>
          <a:blip r:embed="rId12" cstate="print"/>
          <a:srcRect/>
          <a:stretch>
            <a:fillRect/>
          </a:stretch>
        </p:blipFill>
        <p:spPr bwMode="auto">
          <a:xfrm>
            <a:off x="762000" y="4343400"/>
            <a:ext cx="1600200" cy="930729"/>
          </a:xfrm>
          <a:prstGeom prst="rect">
            <a:avLst/>
          </a:prstGeom>
          <a:noFill/>
        </p:spPr>
      </p:pic>
      <p:pic>
        <p:nvPicPr>
          <p:cNvPr id="89114" name="Picture 26" descr="https://encrypted-tbn1.gstatic.com/images?q=tbn:ANd9GcQMsUXwvMoudCiE7ljiZ8aOw9jza2P1Dc1n6VD_4ksDAOx2lAocsQ"/>
          <p:cNvPicPr>
            <a:picLocks noChangeAspect="1" noChangeArrowheads="1"/>
          </p:cNvPicPr>
          <p:nvPr/>
        </p:nvPicPr>
        <p:blipFill>
          <a:blip r:embed="rId13" cstate="print"/>
          <a:srcRect/>
          <a:stretch>
            <a:fillRect/>
          </a:stretch>
        </p:blipFill>
        <p:spPr bwMode="auto">
          <a:xfrm>
            <a:off x="8023654" y="2133600"/>
            <a:ext cx="1120346" cy="863601"/>
          </a:xfrm>
          <a:prstGeom prst="rect">
            <a:avLst/>
          </a:prstGeom>
          <a:noFill/>
        </p:spPr>
      </p:pic>
      <p:pic>
        <p:nvPicPr>
          <p:cNvPr id="89116" name="Picture 28" descr="https://encrypted-tbn3.gstatic.com/images?q=tbn:ANd9GcRSpKPyRFPeAoimd5H4AWpBaE6ASS8RTAa0zEOZeHSAG6onxPj2-UHRQJUW"/>
          <p:cNvPicPr>
            <a:picLocks noChangeAspect="1" noChangeArrowheads="1"/>
          </p:cNvPicPr>
          <p:nvPr/>
        </p:nvPicPr>
        <p:blipFill>
          <a:blip r:embed="rId14" cstate="print"/>
          <a:srcRect/>
          <a:stretch>
            <a:fillRect/>
          </a:stretch>
        </p:blipFill>
        <p:spPr bwMode="auto">
          <a:xfrm>
            <a:off x="228600" y="304800"/>
            <a:ext cx="923925" cy="1476375"/>
          </a:xfrm>
          <a:prstGeom prst="rect">
            <a:avLst/>
          </a:prstGeom>
          <a:noFill/>
        </p:spPr>
      </p:pic>
      <p:pic>
        <p:nvPicPr>
          <p:cNvPr id="89118" name="Picture 30" descr="https://encrypted-tbn0.gstatic.com/images?q=tbn:ANd9GcR4VJQFyiRC4OpPzsyr-0LWPnMbL_EvueatuT9cYZSb9bfoHzajUg"/>
          <p:cNvPicPr>
            <a:picLocks noChangeAspect="1" noChangeArrowheads="1"/>
          </p:cNvPicPr>
          <p:nvPr/>
        </p:nvPicPr>
        <p:blipFill>
          <a:blip r:embed="rId15" cstate="print"/>
          <a:srcRect/>
          <a:stretch>
            <a:fillRect/>
          </a:stretch>
        </p:blipFill>
        <p:spPr bwMode="auto">
          <a:xfrm>
            <a:off x="7772400" y="228600"/>
            <a:ext cx="1188000" cy="1524000"/>
          </a:xfrm>
          <a:prstGeom prst="rect">
            <a:avLst/>
          </a:prstGeom>
          <a:noFill/>
        </p:spPr>
      </p:pic>
      <p:pic>
        <p:nvPicPr>
          <p:cNvPr id="89120" name="Picture 32" descr="https://encrypted-tbn3.gstatic.com/images?q=tbn:ANd9GcQStEP6F9hlntrEtyf4Y0guIvOulykuKJFWJKZ4eCzw7AonLMau"/>
          <p:cNvPicPr>
            <a:picLocks noChangeAspect="1" noChangeArrowheads="1"/>
          </p:cNvPicPr>
          <p:nvPr/>
        </p:nvPicPr>
        <p:blipFill>
          <a:blip r:embed="rId16" cstate="print"/>
          <a:srcRect l="17647"/>
          <a:stretch>
            <a:fillRect/>
          </a:stretch>
        </p:blipFill>
        <p:spPr bwMode="auto">
          <a:xfrm>
            <a:off x="7848600" y="1676400"/>
            <a:ext cx="1066800" cy="258563"/>
          </a:xfrm>
          <a:prstGeom prst="rect">
            <a:avLst/>
          </a:prstGeom>
          <a:noFill/>
        </p:spPr>
      </p:pic>
      <p:pic>
        <p:nvPicPr>
          <p:cNvPr id="89124" name="Picture 36" descr="https://encrypted-tbn0.gstatic.com/images?q=tbn:ANd9GcTrQGd_X6I8zjBbGu-Dc0CnvHuSq8OGs7HUOR8lodDO-vkk2HaO"/>
          <p:cNvPicPr>
            <a:picLocks noChangeAspect="1" noChangeArrowheads="1"/>
          </p:cNvPicPr>
          <p:nvPr/>
        </p:nvPicPr>
        <p:blipFill>
          <a:blip r:embed="rId17" cstate="print"/>
          <a:srcRect/>
          <a:stretch>
            <a:fillRect/>
          </a:stretch>
        </p:blipFill>
        <p:spPr bwMode="auto">
          <a:xfrm>
            <a:off x="5029200" y="4495800"/>
            <a:ext cx="1219200" cy="818733"/>
          </a:xfrm>
          <a:prstGeom prst="rect">
            <a:avLst/>
          </a:prstGeom>
          <a:noFill/>
        </p:spPr>
      </p:pic>
      <p:pic>
        <p:nvPicPr>
          <p:cNvPr id="89126" name="Picture 38" descr="https://encrypted-tbn2.gstatic.com/images?q=tbn:ANd9GcQvSzHY-poGxNgpz5HB1g1ugu2UsBzKJ9Ae1Fwy9v2vI-ifedUg"/>
          <p:cNvPicPr>
            <a:picLocks noChangeAspect="1" noChangeArrowheads="1"/>
          </p:cNvPicPr>
          <p:nvPr/>
        </p:nvPicPr>
        <p:blipFill>
          <a:blip r:embed="rId18" cstate="print"/>
          <a:srcRect/>
          <a:stretch>
            <a:fillRect/>
          </a:stretch>
        </p:blipFill>
        <p:spPr bwMode="auto">
          <a:xfrm>
            <a:off x="0" y="1828800"/>
            <a:ext cx="1027461" cy="1019175"/>
          </a:xfrm>
          <a:prstGeom prst="rect">
            <a:avLst/>
          </a:prstGeom>
          <a:noFill/>
        </p:spPr>
      </p:pic>
      <p:pic>
        <p:nvPicPr>
          <p:cNvPr id="89130" name="Picture 42" descr="https://encrypted-tbn1.gstatic.com/images?q=tbn:ANd9GcQ-3ekG1_AsqpPCU0XeGHQNBVyt8MtJoOlxlc6rdLZMD89GnmE0Qw"/>
          <p:cNvPicPr>
            <a:picLocks noChangeAspect="1" noChangeArrowheads="1"/>
          </p:cNvPicPr>
          <p:nvPr/>
        </p:nvPicPr>
        <p:blipFill>
          <a:blip r:embed="rId19" cstate="print"/>
          <a:srcRect/>
          <a:stretch>
            <a:fillRect/>
          </a:stretch>
        </p:blipFill>
        <p:spPr bwMode="auto">
          <a:xfrm>
            <a:off x="2057400" y="1828800"/>
            <a:ext cx="1371600" cy="704375"/>
          </a:xfrm>
          <a:prstGeom prst="rect">
            <a:avLst/>
          </a:prstGeom>
          <a:noFill/>
        </p:spPr>
      </p:pic>
      <p:pic>
        <p:nvPicPr>
          <p:cNvPr id="89132" name="Picture 44" descr="https://encrypted-tbn3.gstatic.com/images?q=tbn:ANd9GcSDakOgCRMXlHlKIGLNOEvRey78CynEMaV_hsKNLjZPojAGe9od3fbTg7zJ"/>
          <p:cNvPicPr>
            <a:picLocks noChangeAspect="1" noChangeArrowheads="1"/>
          </p:cNvPicPr>
          <p:nvPr/>
        </p:nvPicPr>
        <p:blipFill>
          <a:blip r:embed="rId20" cstate="print"/>
          <a:srcRect/>
          <a:stretch>
            <a:fillRect/>
          </a:stretch>
        </p:blipFill>
        <p:spPr bwMode="auto">
          <a:xfrm>
            <a:off x="3810000" y="4419600"/>
            <a:ext cx="990600" cy="936893"/>
          </a:xfrm>
          <a:prstGeom prst="rect">
            <a:avLst/>
          </a:prstGeom>
          <a:noFill/>
        </p:spPr>
      </p:pic>
      <p:pic>
        <p:nvPicPr>
          <p:cNvPr id="89134" name="Picture 46" descr="https://encrypted-tbn2.gstatic.com/images?q=tbn:ANd9GcQRpS77eU0GTVnd6if911ID1Twxzb_uQUZC7n88vYShoDs7DAab"/>
          <p:cNvPicPr>
            <a:picLocks noChangeAspect="1" noChangeArrowheads="1"/>
          </p:cNvPicPr>
          <p:nvPr/>
        </p:nvPicPr>
        <p:blipFill>
          <a:blip r:embed="rId21" cstate="print"/>
          <a:srcRect/>
          <a:stretch>
            <a:fillRect/>
          </a:stretch>
        </p:blipFill>
        <p:spPr bwMode="auto">
          <a:xfrm>
            <a:off x="1219200" y="533400"/>
            <a:ext cx="942975" cy="942976"/>
          </a:xfrm>
          <a:prstGeom prst="rect">
            <a:avLst/>
          </a:prstGeom>
          <a:noFill/>
        </p:spPr>
      </p:pic>
      <p:pic>
        <p:nvPicPr>
          <p:cNvPr id="89136" name="Picture 48" descr="https://encrypted-tbn1.gstatic.com/images?q=tbn:ANd9GcRMxAJeJDE3_qGRq3AjYKvRjTHGVrwtBpJJ4AYsXWfHLE29duGR"/>
          <p:cNvPicPr>
            <a:picLocks noChangeAspect="1" noChangeArrowheads="1"/>
          </p:cNvPicPr>
          <p:nvPr/>
        </p:nvPicPr>
        <p:blipFill>
          <a:blip r:embed="rId22" cstate="print"/>
          <a:srcRect/>
          <a:stretch>
            <a:fillRect/>
          </a:stretch>
        </p:blipFill>
        <p:spPr bwMode="auto">
          <a:xfrm>
            <a:off x="1143000" y="1676400"/>
            <a:ext cx="838200" cy="791051"/>
          </a:xfrm>
          <a:prstGeom prst="rect">
            <a:avLst/>
          </a:prstGeom>
          <a:noFill/>
        </p:spPr>
      </p:pic>
      <p:pic>
        <p:nvPicPr>
          <p:cNvPr id="89138" name="Picture 50" descr="https://encrypted-tbn1.gstatic.com/images?q=tbn:ANd9GcS4bjHEnpRvDhwW-n4LZlUvEn9yyfP_8-8Vzek3hfncqyGaOlU52Q"/>
          <p:cNvPicPr>
            <a:picLocks noChangeAspect="1" noChangeArrowheads="1"/>
          </p:cNvPicPr>
          <p:nvPr/>
        </p:nvPicPr>
        <p:blipFill>
          <a:blip r:embed="rId23" cstate="print"/>
          <a:srcRect/>
          <a:stretch>
            <a:fillRect/>
          </a:stretch>
        </p:blipFill>
        <p:spPr bwMode="auto">
          <a:xfrm>
            <a:off x="3352800" y="609600"/>
            <a:ext cx="685800" cy="587216"/>
          </a:xfrm>
          <a:prstGeom prst="rect">
            <a:avLst/>
          </a:prstGeom>
          <a:noFill/>
        </p:spPr>
      </p:pic>
      <p:pic>
        <p:nvPicPr>
          <p:cNvPr id="89144" name="Picture 56" descr="https://encrypted-tbn3.gstatic.com/images?q=tbn:ANd9GcRNt1xFJB8ENSNl5LLUN34mw5tnK3t6TMAqnBVa4HRVvXjSF0dkdg"/>
          <p:cNvPicPr>
            <a:picLocks noChangeAspect="1" noChangeArrowheads="1"/>
          </p:cNvPicPr>
          <p:nvPr/>
        </p:nvPicPr>
        <p:blipFill>
          <a:blip r:embed="rId24" cstate="print"/>
          <a:srcRect/>
          <a:stretch>
            <a:fillRect/>
          </a:stretch>
        </p:blipFill>
        <p:spPr bwMode="auto">
          <a:xfrm>
            <a:off x="4343400" y="1676400"/>
            <a:ext cx="780393" cy="838200"/>
          </a:xfrm>
          <a:prstGeom prst="rect">
            <a:avLst/>
          </a:prstGeom>
          <a:noFill/>
        </p:spPr>
      </p:pic>
      <p:pic>
        <p:nvPicPr>
          <p:cNvPr id="89146" name="Picture 58" descr="https://encrypted-tbn3.gstatic.com/images?q=tbn:ANd9GcTyQQr-iArI2BuhJNzcG-GIOIbFCC529l4axMQpP_OpZMzLdjxn"/>
          <p:cNvPicPr>
            <a:picLocks noChangeAspect="1" noChangeArrowheads="1"/>
          </p:cNvPicPr>
          <p:nvPr/>
        </p:nvPicPr>
        <p:blipFill>
          <a:blip r:embed="rId25" cstate="print"/>
          <a:srcRect/>
          <a:stretch>
            <a:fillRect/>
          </a:stretch>
        </p:blipFill>
        <p:spPr bwMode="auto">
          <a:xfrm>
            <a:off x="1981200" y="1447800"/>
            <a:ext cx="533400" cy="506461"/>
          </a:xfrm>
          <a:prstGeom prst="rect">
            <a:avLst/>
          </a:prstGeom>
          <a:noFill/>
        </p:spPr>
      </p:pic>
      <p:pic>
        <p:nvPicPr>
          <p:cNvPr id="89148" name="Picture 60" descr="https://encrypted-tbn2.gstatic.com/images?q=tbn:ANd9GcTzPF_8NtS_an9WpXjratD_bu-VZv2-prdoRNRFb63GFsIbjV2CDsMRYOQ"/>
          <p:cNvPicPr>
            <a:picLocks noChangeAspect="1" noChangeArrowheads="1"/>
          </p:cNvPicPr>
          <p:nvPr/>
        </p:nvPicPr>
        <p:blipFill>
          <a:blip r:embed="rId26" cstate="print"/>
          <a:srcRect t="34783" b="30435"/>
          <a:stretch>
            <a:fillRect/>
          </a:stretch>
        </p:blipFill>
        <p:spPr bwMode="auto">
          <a:xfrm>
            <a:off x="2362200" y="5486400"/>
            <a:ext cx="1396093" cy="646126"/>
          </a:xfrm>
          <a:prstGeom prst="rect">
            <a:avLst/>
          </a:prstGeom>
          <a:noFill/>
        </p:spPr>
      </p:pic>
      <p:pic>
        <p:nvPicPr>
          <p:cNvPr id="89150" name="Picture 62" descr="https://encrypted-tbn3.gstatic.com/images?q=tbn:ANd9GcRt8cp50t47Lg1K5cDf7P4mUsqeeQ672zyYASPRvK3vT1YYu1RgIQ"/>
          <p:cNvPicPr>
            <a:picLocks noChangeAspect="1" noChangeArrowheads="1"/>
          </p:cNvPicPr>
          <p:nvPr/>
        </p:nvPicPr>
        <p:blipFill>
          <a:blip r:embed="rId27" cstate="print"/>
          <a:srcRect/>
          <a:stretch>
            <a:fillRect/>
          </a:stretch>
        </p:blipFill>
        <p:spPr bwMode="auto">
          <a:xfrm>
            <a:off x="2438400" y="4419600"/>
            <a:ext cx="1210567" cy="990907"/>
          </a:xfrm>
          <a:prstGeom prst="rect">
            <a:avLst/>
          </a:prstGeom>
          <a:noFill/>
        </p:spPr>
      </p:pic>
      <p:pic>
        <p:nvPicPr>
          <p:cNvPr id="89106" name="Picture 18" descr="https://encrypted-tbn3.gstatic.com/images?q=tbn:ANd9GcQHr2cP0lA0IE0odq5v83reuaelKLCN_TxMzx41W5wQ-_FLQCDuqQ"/>
          <p:cNvPicPr>
            <a:picLocks noChangeAspect="1" noChangeArrowheads="1"/>
          </p:cNvPicPr>
          <p:nvPr/>
        </p:nvPicPr>
        <p:blipFill>
          <a:blip r:embed="rId28" cstate="print"/>
          <a:srcRect/>
          <a:stretch>
            <a:fillRect/>
          </a:stretch>
        </p:blipFill>
        <p:spPr bwMode="auto">
          <a:xfrm>
            <a:off x="7620000" y="3962400"/>
            <a:ext cx="1098635" cy="1147737"/>
          </a:xfrm>
          <a:prstGeom prst="rect">
            <a:avLst/>
          </a:prstGeom>
          <a:noFill/>
        </p:spPr>
      </p:pic>
      <p:pic>
        <p:nvPicPr>
          <p:cNvPr id="89152" name="Picture 64" descr="https://encrypted-tbn0.gstatic.com/images?q=tbn:ANd9GcSzRFb7xHSMWyx25DCu3nbg03c17n35biyQG5JzD25tQVop3JPBcA"/>
          <p:cNvPicPr>
            <a:picLocks noChangeAspect="1" noChangeArrowheads="1"/>
          </p:cNvPicPr>
          <p:nvPr/>
        </p:nvPicPr>
        <p:blipFill>
          <a:blip r:embed="rId29" cstate="print"/>
          <a:srcRect l="25000" r="25000"/>
          <a:stretch>
            <a:fillRect/>
          </a:stretch>
        </p:blipFill>
        <p:spPr bwMode="auto">
          <a:xfrm>
            <a:off x="7239000" y="304800"/>
            <a:ext cx="533400" cy="1066800"/>
          </a:xfrm>
          <a:prstGeom prst="rect">
            <a:avLst/>
          </a:prstGeom>
          <a:noFill/>
        </p:spPr>
      </p:pic>
      <p:pic>
        <p:nvPicPr>
          <p:cNvPr id="89100" name="Picture 12" descr="https://encrypted-tbn1.gstatic.com/images?q=tbn:ANd9GcTiRO1JmnYIgeqVmZum2rjbFmCnGOG2BGSgnwhS40kVDqQDhXSeaA"/>
          <p:cNvPicPr>
            <a:picLocks noChangeAspect="1" noChangeArrowheads="1"/>
          </p:cNvPicPr>
          <p:nvPr/>
        </p:nvPicPr>
        <p:blipFill>
          <a:blip r:embed="rId30" cstate="print"/>
          <a:srcRect/>
          <a:stretch>
            <a:fillRect/>
          </a:stretch>
        </p:blipFill>
        <p:spPr bwMode="auto">
          <a:xfrm>
            <a:off x="0" y="2819400"/>
            <a:ext cx="1685825" cy="1257886"/>
          </a:xfrm>
          <a:prstGeom prst="rect">
            <a:avLst/>
          </a:prstGeom>
          <a:noFill/>
        </p:spPr>
      </p:pic>
      <p:pic>
        <p:nvPicPr>
          <p:cNvPr id="89110" name="Picture 22" descr="https://encrypted-tbn0.gstatic.com/images?q=tbn:ANd9GcToWLSkOHzuf6z5S0cHsN8NUGHdOlcTKDBi2Cz6-4V6f3_vR4k-mw"/>
          <p:cNvPicPr>
            <a:picLocks noChangeAspect="1" noChangeArrowheads="1"/>
          </p:cNvPicPr>
          <p:nvPr/>
        </p:nvPicPr>
        <p:blipFill>
          <a:blip r:embed="rId31" cstate="print"/>
          <a:srcRect/>
          <a:stretch>
            <a:fillRect/>
          </a:stretch>
        </p:blipFill>
        <p:spPr bwMode="auto">
          <a:xfrm>
            <a:off x="5943600" y="5888037"/>
            <a:ext cx="990600" cy="969963"/>
          </a:xfrm>
          <a:prstGeom prst="rect">
            <a:avLst/>
          </a:prstGeom>
          <a:noFill/>
        </p:spPr>
      </p:pic>
      <p:pic>
        <p:nvPicPr>
          <p:cNvPr id="89158" name="Picture 70" descr="https://encrypted-tbn1.gstatic.com/images?q=tbn:ANd9GcTJlegld3UypH7mePW8wUgl7creKoN-D7p5HCtvu7U8edw77RN6"/>
          <p:cNvPicPr>
            <a:picLocks noChangeAspect="1" noChangeArrowheads="1"/>
          </p:cNvPicPr>
          <p:nvPr/>
        </p:nvPicPr>
        <p:blipFill>
          <a:blip r:embed="rId32" cstate="print"/>
          <a:srcRect l="16667" r="16667"/>
          <a:stretch>
            <a:fillRect/>
          </a:stretch>
        </p:blipFill>
        <p:spPr bwMode="auto">
          <a:xfrm>
            <a:off x="0" y="4038600"/>
            <a:ext cx="914400" cy="1371600"/>
          </a:xfrm>
          <a:prstGeom prst="rect">
            <a:avLst/>
          </a:prstGeom>
          <a:noFill/>
        </p:spPr>
      </p:pic>
      <p:pic>
        <p:nvPicPr>
          <p:cNvPr id="89122" name="Picture 34" descr="https://encrypted-tbn0.gstatic.com/images?q=tbn:ANd9GcRmfqlYklLzAxl1GyiZZ7OHBiEHmYQ-XDA1a3QNsranC32cmRLNww"/>
          <p:cNvPicPr>
            <a:picLocks noChangeAspect="1" noChangeArrowheads="1"/>
          </p:cNvPicPr>
          <p:nvPr/>
        </p:nvPicPr>
        <p:blipFill>
          <a:blip r:embed="rId33" cstate="print"/>
          <a:srcRect/>
          <a:stretch>
            <a:fillRect/>
          </a:stretch>
        </p:blipFill>
        <p:spPr bwMode="auto">
          <a:xfrm>
            <a:off x="5486400" y="838200"/>
            <a:ext cx="762000" cy="914400"/>
          </a:xfrm>
          <a:prstGeom prst="rect">
            <a:avLst/>
          </a:prstGeom>
          <a:noFill/>
        </p:spPr>
      </p:pic>
      <p:pic>
        <p:nvPicPr>
          <p:cNvPr id="89108" name="Picture 20" descr="https://encrypted-tbn3.gstatic.com/images?q=tbn:ANd9GcQJZHMKfMe5AIjXHDRfuBgv6agrEfM5WWV4MF8P-0TlzcQR6fVBtlSc4xQ"/>
          <p:cNvPicPr>
            <a:picLocks noChangeAspect="1" noChangeArrowheads="1"/>
          </p:cNvPicPr>
          <p:nvPr/>
        </p:nvPicPr>
        <p:blipFill>
          <a:blip r:embed="rId34" cstate="print"/>
          <a:srcRect/>
          <a:stretch>
            <a:fillRect/>
          </a:stretch>
        </p:blipFill>
        <p:spPr bwMode="auto">
          <a:xfrm>
            <a:off x="7162800" y="1676400"/>
            <a:ext cx="663498" cy="914400"/>
          </a:xfrm>
          <a:prstGeom prst="rect">
            <a:avLst/>
          </a:prstGeom>
          <a:noFill/>
        </p:spPr>
      </p:pic>
      <p:pic>
        <p:nvPicPr>
          <p:cNvPr id="89140" name="Picture 52" descr="https://encrypted-tbn1.gstatic.com/images?q=tbn:ANd9GcTpGPhDyRgboVHuS_7hHLbdAhADQC9jEHH7xka3EvH1H8l-4kZUFg"/>
          <p:cNvPicPr>
            <a:picLocks noChangeAspect="1" noChangeArrowheads="1"/>
          </p:cNvPicPr>
          <p:nvPr/>
        </p:nvPicPr>
        <p:blipFill>
          <a:blip r:embed="rId35" cstate="print"/>
          <a:srcRect/>
          <a:stretch>
            <a:fillRect/>
          </a:stretch>
        </p:blipFill>
        <p:spPr bwMode="auto">
          <a:xfrm>
            <a:off x="5257800" y="1828800"/>
            <a:ext cx="838200" cy="730314"/>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62" name="Picture 14" descr="http://t3.gstatic.com/images?q=tbn:ANd9GcRLFdeXka9jykkgYGUyaB1HkaHJhF3QeKC9ct3_R2yWnDpmc3qRCw"/>
          <p:cNvPicPr>
            <a:picLocks noChangeAspect="1" noChangeArrowheads="1"/>
          </p:cNvPicPr>
          <p:nvPr/>
        </p:nvPicPr>
        <p:blipFill>
          <a:blip r:embed="rId2" cstate="print"/>
          <a:srcRect/>
          <a:stretch>
            <a:fillRect/>
          </a:stretch>
        </p:blipFill>
        <p:spPr bwMode="auto">
          <a:xfrm>
            <a:off x="4495800" y="1295400"/>
            <a:ext cx="2457766" cy="1600200"/>
          </a:xfrm>
          <a:prstGeom prst="rect">
            <a:avLst/>
          </a:prstGeom>
          <a:noFill/>
        </p:spPr>
      </p:pic>
      <p:sp>
        <p:nvSpPr>
          <p:cNvPr id="2" name="Title 1"/>
          <p:cNvSpPr>
            <a:spLocks noGrp="1"/>
          </p:cNvSpPr>
          <p:nvPr>
            <p:ph type="title"/>
          </p:nvPr>
        </p:nvSpPr>
        <p:spPr/>
        <p:txBody>
          <a:bodyPr/>
          <a:lstStyle/>
          <a:p>
            <a:r>
              <a:rPr lang="en-US" b="1" dirty="0" smtClean="0"/>
              <a:t>New Majors – Illinois Colleges</a:t>
            </a:r>
            <a:endParaRPr lang="en-US" b="1" dirty="0"/>
          </a:p>
        </p:txBody>
      </p:sp>
      <p:sp>
        <p:nvSpPr>
          <p:cNvPr id="3" name="Content Placeholder 2"/>
          <p:cNvSpPr>
            <a:spLocks noGrp="1"/>
          </p:cNvSpPr>
          <p:nvPr>
            <p:ph idx="1"/>
          </p:nvPr>
        </p:nvSpPr>
        <p:spPr>
          <a:xfrm>
            <a:off x="381000" y="1447800"/>
            <a:ext cx="8229600" cy="4525963"/>
          </a:xfrm>
        </p:spPr>
        <p:txBody>
          <a:bodyPr>
            <a:normAutofit/>
          </a:bodyPr>
          <a:lstStyle/>
          <a:p>
            <a:r>
              <a:rPr lang="en-US" dirty="0" smtClean="0"/>
              <a:t>Biomedical Engineering</a:t>
            </a:r>
          </a:p>
          <a:p>
            <a:r>
              <a:rPr lang="en-US" dirty="0" smtClean="0"/>
              <a:t>Information security</a:t>
            </a:r>
          </a:p>
          <a:p>
            <a:r>
              <a:rPr lang="en-US" dirty="0" smtClean="0"/>
              <a:t>Logistics</a:t>
            </a:r>
          </a:p>
          <a:p>
            <a:r>
              <a:rPr lang="en-US" dirty="0" smtClean="0"/>
              <a:t>Social media/new media</a:t>
            </a:r>
          </a:p>
          <a:p>
            <a:r>
              <a:rPr lang="en-US" dirty="0" smtClean="0"/>
              <a:t>Physical Therapy</a:t>
            </a:r>
          </a:p>
          <a:p>
            <a:r>
              <a:rPr lang="en-US" dirty="0" smtClean="0"/>
              <a:t>Physician Assistant</a:t>
            </a:r>
          </a:p>
          <a:p>
            <a:r>
              <a:rPr lang="en-US" dirty="0" smtClean="0"/>
              <a:t>International Business</a:t>
            </a:r>
          </a:p>
          <a:p>
            <a:endParaRPr lang="en-US" dirty="0" smtClean="0"/>
          </a:p>
        </p:txBody>
      </p:sp>
      <p:sp>
        <p:nvSpPr>
          <p:cNvPr id="4" name="TextBox 3"/>
          <p:cNvSpPr txBox="1"/>
          <p:nvPr/>
        </p:nvSpPr>
        <p:spPr>
          <a:xfrm>
            <a:off x="0" y="5657671"/>
            <a:ext cx="2667000" cy="1200329"/>
          </a:xfrm>
          <a:prstGeom prst="rect">
            <a:avLst/>
          </a:prstGeom>
          <a:noFill/>
        </p:spPr>
        <p:txBody>
          <a:bodyPr wrap="square" rtlCol="0">
            <a:spAutoFit/>
          </a:bodyPr>
          <a:lstStyle/>
          <a:p>
            <a:r>
              <a:rPr lang="en-US" sz="2400" dirty="0" smtClean="0"/>
              <a:t>Ice College Fair Survey</a:t>
            </a:r>
            <a:br>
              <a:rPr lang="en-US" sz="2400" dirty="0" smtClean="0"/>
            </a:br>
            <a:r>
              <a:rPr lang="en-US" sz="2400" dirty="0" smtClean="0"/>
              <a:t>COD Fall 2011</a:t>
            </a:r>
            <a:endParaRPr lang="en-US" sz="2400" dirty="0"/>
          </a:p>
        </p:txBody>
      </p:sp>
      <p:pic>
        <p:nvPicPr>
          <p:cNvPr id="27656" name="Picture 8" descr="http://t2.gstatic.com/images?q=tbn:ANd9GcSOoPUxSFsP7sQHXkxZUs3GNvTQe6ASOLPNtJHKik79rjMRqmAw"/>
          <p:cNvPicPr>
            <a:picLocks noChangeAspect="1" noChangeArrowheads="1"/>
          </p:cNvPicPr>
          <p:nvPr/>
        </p:nvPicPr>
        <p:blipFill>
          <a:blip r:embed="rId3" cstate="print"/>
          <a:srcRect/>
          <a:stretch>
            <a:fillRect/>
          </a:stretch>
        </p:blipFill>
        <p:spPr bwMode="auto">
          <a:xfrm>
            <a:off x="5181600" y="2743200"/>
            <a:ext cx="1132819" cy="1371600"/>
          </a:xfrm>
          <a:prstGeom prst="rect">
            <a:avLst/>
          </a:prstGeom>
          <a:noFill/>
        </p:spPr>
      </p:pic>
      <p:pic>
        <p:nvPicPr>
          <p:cNvPr id="27654" name="Picture 6" descr="http://t0.gstatic.com/images?q=tbn:ANd9GcRoKM1HtIdw5NTdhGgjgnpXmwY5OhCafoSJ4y35iZzQZzDase1z"/>
          <p:cNvPicPr>
            <a:picLocks noChangeAspect="1" noChangeArrowheads="1"/>
          </p:cNvPicPr>
          <p:nvPr/>
        </p:nvPicPr>
        <p:blipFill>
          <a:blip r:embed="rId4" cstate="print"/>
          <a:srcRect l="5556"/>
          <a:stretch>
            <a:fillRect/>
          </a:stretch>
        </p:blipFill>
        <p:spPr bwMode="auto">
          <a:xfrm>
            <a:off x="5105400" y="4267200"/>
            <a:ext cx="1295400" cy="914401"/>
          </a:xfrm>
          <a:prstGeom prst="rect">
            <a:avLst/>
          </a:prstGeom>
          <a:noFill/>
        </p:spPr>
      </p:pic>
      <p:pic>
        <p:nvPicPr>
          <p:cNvPr id="11" name="Picture 4" descr="http://oregonstate.edu/groups/west/images/International_Flags.jpg"/>
          <p:cNvPicPr>
            <a:picLocks noChangeAspect="1" noChangeArrowheads="1"/>
          </p:cNvPicPr>
          <p:nvPr/>
        </p:nvPicPr>
        <p:blipFill>
          <a:blip r:embed="rId5" cstate="print"/>
          <a:srcRect/>
          <a:stretch>
            <a:fillRect/>
          </a:stretch>
        </p:blipFill>
        <p:spPr bwMode="auto">
          <a:xfrm>
            <a:off x="2819400" y="5410200"/>
            <a:ext cx="3520549" cy="1447800"/>
          </a:xfrm>
          <a:prstGeom prst="rect">
            <a:avLst/>
          </a:prstGeom>
          <a:noFill/>
        </p:spPr>
      </p:pic>
      <p:pic>
        <p:nvPicPr>
          <p:cNvPr id="12" name="Picture 4" descr="http://www.ces.clemson.edu/earnest/spr_sum_06/features/images/bioe.jpg"/>
          <p:cNvPicPr>
            <a:picLocks noChangeAspect="1" noChangeArrowheads="1"/>
          </p:cNvPicPr>
          <p:nvPr/>
        </p:nvPicPr>
        <p:blipFill>
          <a:blip r:embed="rId6" cstate="print">
            <a:lum bright="23000"/>
          </a:blip>
          <a:srcRect/>
          <a:stretch>
            <a:fillRect/>
          </a:stretch>
        </p:blipFill>
        <p:spPr bwMode="auto">
          <a:xfrm>
            <a:off x="6629400" y="1352550"/>
            <a:ext cx="2057400" cy="1543050"/>
          </a:xfrm>
          <a:prstGeom prst="rect">
            <a:avLst/>
          </a:prstGeom>
          <a:noFill/>
        </p:spPr>
      </p:pic>
      <p:pic>
        <p:nvPicPr>
          <p:cNvPr id="13" name="Picture 6" descr="http://ubeautique.com/wp-content/uploads/2011/03/kinesiology.jpg"/>
          <p:cNvPicPr>
            <a:picLocks noChangeAspect="1" noChangeArrowheads="1"/>
          </p:cNvPicPr>
          <p:nvPr/>
        </p:nvPicPr>
        <p:blipFill>
          <a:blip r:embed="rId7" cstate="print"/>
          <a:srcRect l="6407" r="7094"/>
          <a:stretch>
            <a:fillRect/>
          </a:stretch>
        </p:blipFill>
        <p:spPr bwMode="auto">
          <a:xfrm>
            <a:off x="6629400" y="4876800"/>
            <a:ext cx="2057400" cy="1752600"/>
          </a:xfrm>
          <a:prstGeom prst="rect">
            <a:avLst/>
          </a:prstGeom>
          <a:noFill/>
        </p:spPr>
      </p:pic>
      <p:pic>
        <p:nvPicPr>
          <p:cNvPr id="14" name="Picture 8" descr="http://www.pg2pa.org/Assets/Images/Physician-PA.jpg"/>
          <p:cNvPicPr>
            <a:picLocks noChangeAspect="1" noChangeArrowheads="1"/>
          </p:cNvPicPr>
          <p:nvPr/>
        </p:nvPicPr>
        <p:blipFill>
          <a:blip r:embed="rId8" cstate="print"/>
          <a:srcRect/>
          <a:stretch>
            <a:fillRect/>
          </a:stretch>
        </p:blipFill>
        <p:spPr bwMode="auto">
          <a:xfrm>
            <a:off x="6705600" y="2895600"/>
            <a:ext cx="1906412" cy="183832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g_hi" descr="https://encrypted-tbn1.gstatic.com/images?q=tbn:ANd9GcSB4T2fCZrdtx41hVj_aeHJdo7mh1FFDuQ9otJhkvc1C4v5EISd"/>
          <p:cNvPicPr/>
          <p:nvPr/>
        </p:nvPicPr>
        <p:blipFill>
          <a:blip r:embed="rId2" cstate="print"/>
          <a:srcRect/>
          <a:stretch>
            <a:fillRect/>
          </a:stretch>
        </p:blipFill>
        <p:spPr bwMode="auto">
          <a:xfrm>
            <a:off x="4989830" y="2743200"/>
            <a:ext cx="4154170" cy="41148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t>Affordability</a:t>
            </a:r>
            <a:endParaRPr lang="en-US" b="1" dirty="0"/>
          </a:p>
        </p:txBody>
      </p:sp>
      <p:sp>
        <p:nvSpPr>
          <p:cNvPr id="3" name="Content Placeholder 2"/>
          <p:cNvSpPr>
            <a:spLocks noGrp="1"/>
          </p:cNvSpPr>
          <p:nvPr>
            <p:ph idx="1"/>
          </p:nvPr>
        </p:nvSpPr>
        <p:spPr/>
        <p:txBody>
          <a:bodyPr>
            <a:normAutofit/>
          </a:bodyPr>
          <a:lstStyle/>
          <a:p>
            <a:r>
              <a:rPr lang="en-US" dirty="0" smtClean="0"/>
              <a:t>Accepted academically, denied financially</a:t>
            </a:r>
          </a:p>
          <a:p>
            <a:r>
              <a:rPr lang="en-US" dirty="0" smtClean="0"/>
              <a:t>Choose best college and pay full price or scholarship at less desirable college.</a:t>
            </a:r>
          </a:p>
          <a:p>
            <a:r>
              <a:rPr lang="en-US" dirty="0" smtClean="0"/>
              <a:t>Delaying decisions – FAFSA</a:t>
            </a:r>
          </a:p>
          <a:p>
            <a:r>
              <a:rPr lang="en-US" dirty="0" smtClean="0"/>
              <a:t>More negotiating</a:t>
            </a:r>
          </a:p>
          <a:p>
            <a:r>
              <a:rPr lang="en-US" dirty="0" smtClean="0"/>
              <a:t>Save $ for graduate school</a:t>
            </a:r>
          </a:p>
          <a:p>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124200"/>
            <a:ext cx="8229600" cy="3352800"/>
          </a:xfrm>
        </p:spPr>
        <p:txBody>
          <a:bodyPr>
            <a:normAutofit lnSpcReduction="10000"/>
          </a:bodyPr>
          <a:lstStyle/>
          <a:p>
            <a:r>
              <a:rPr lang="en-US" dirty="0" smtClean="0"/>
              <a:t>Where you go to college often determines where you will live an work in future.  </a:t>
            </a:r>
          </a:p>
          <a:p>
            <a:r>
              <a:rPr lang="en-US" dirty="0" smtClean="0"/>
              <a:t>Illinois is a highly populated state</a:t>
            </a:r>
          </a:p>
          <a:p>
            <a:r>
              <a:rPr lang="en-US" dirty="0" smtClean="0"/>
              <a:t>91%-99% in-state students at all IL publics</a:t>
            </a:r>
          </a:p>
          <a:p>
            <a:r>
              <a:rPr lang="en-US" dirty="0" smtClean="0"/>
              <a:t>Illinois publics higher than average cost</a:t>
            </a:r>
          </a:p>
          <a:p>
            <a:r>
              <a:rPr lang="en-US" dirty="0" smtClean="0"/>
              <a:t>Adjacent states lure IL students</a:t>
            </a:r>
          </a:p>
        </p:txBody>
      </p:sp>
      <p:pic>
        <p:nvPicPr>
          <p:cNvPr id="4" name="rg_hi" descr="https://encrypted-tbn1.gstatic.com/images?q=tbn:ANd9GcSyFiAvvxBFTSpRqJP04hOigT2y76H7mohc70h4RszXUTDvGVffcw"/>
          <p:cNvPicPr/>
          <p:nvPr/>
        </p:nvPicPr>
        <p:blipFill>
          <a:blip r:embed="rId2" cstate="print"/>
          <a:srcRect/>
          <a:stretch>
            <a:fillRect/>
          </a:stretch>
        </p:blipFill>
        <p:spPr bwMode="auto">
          <a:xfrm>
            <a:off x="2438400" y="381000"/>
            <a:ext cx="44196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b="1" dirty="0" smtClean="0"/>
              <a:t>Location</a:t>
            </a:r>
            <a:endParaRPr lang="en-US" b="1" dirty="0"/>
          </a:p>
        </p:txBody>
      </p:sp>
      <p:sp>
        <p:nvSpPr>
          <p:cNvPr id="5" name="Rectangle 4"/>
          <p:cNvSpPr/>
          <p:nvPr/>
        </p:nvSpPr>
        <p:spPr>
          <a:xfrm>
            <a:off x="762000" y="1524000"/>
            <a:ext cx="7543800" cy="48768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 name="Rectangle 5"/>
          <p:cNvSpPr/>
          <p:nvPr/>
        </p:nvSpPr>
        <p:spPr>
          <a:xfrm>
            <a:off x="762000" y="2819400"/>
            <a:ext cx="6553200" cy="35814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Rectangle 6"/>
          <p:cNvSpPr/>
          <p:nvPr/>
        </p:nvSpPr>
        <p:spPr>
          <a:xfrm>
            <a:off x="762000" y="3581400"/>
            <a:ext cx="5486400" cy="2819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 name="Rectangle 7"/>
          <p:cNvSpPr/>
          <p:nvPr/>
        </p:nvSpPr>
        <p:spPr>
          <a:xfrm>
            <a:off x="762000" y="4343400"/>
            <a:ext cx="4191000" cy="2057400"/>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p:cNvSpPr/>
          <p:nvPr/>
        </p:nvSpPr>
        <p:spPr>
          <a:xfrm>
            <a:off x="762000" y="5029200"/>
            <a:ext cx="2743200" cy="13716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1" name="Straight Arrow Connector 10"/>
          <p:cNvCxnSpPr/>
          <p:nvPr/>
        </p:nvCxnSpPr>
        <p:spPr>
          <a:xfrm>
            <a:off x="6477000" y="3276600"/>
            <a:ext cx="2286000" cy="0"/>
          </a:xfrm>
          <a:prstGeom prst="straightConnector1">
            <a:avLst/>
          </a:prstGeom>
          <a:ln w="76200" cmpd="sng">
            <a:solidFill>
              <a:srgbClr val="C00000"/>
            </a:solidFill>
            <a:beve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85800" y="6396335"/>
            <a:ext cx="7620000" cy="461665"/>
          </a:xfrm>
          <a:prstGeom prst="rect">
            <a:avLst/>
          </a:prstGeom>
          <a:noFill/>
        </p:spPr>
        <p:txBody>
          <a:bodyPr wrap="square" rtlCol="0">
            <a:spAutoFit/>
          </a:bodyPr>
          <a:lstStyle/>
          <a:p>
            <a:r>
              <a:rPr lang="en-US" sz="2400" b="1" dirty="0" smtClean="0"/>
              <a:t>0               2.0               2.5              3.0             3.5              4.0   </a:t>
            </a:r>
            <a:endParaRPr lang="en-US" sz="2400" b="1" dirty="0"/>
          </a:p>
        </p:txBody>
      </p:sp>
      <p:sp>
        <p:nvSpPr>
          <p:cNvPr id="14" name="TextBox 13"/>
          <p:cNvSpPr txBox="1"/>
          <p:nvPr/>
        </p:nvSpPr>
        <p:spPr>
          <a:xfrm rot="16200000">
            <a:off x="-1997689" y="3674089"/>
            <a:ext cx="4985980" cy="533402"/>
          </a:xfrm>
          <a:prstGeom prst="rect">
            <a:avLst/>
          </a:prstGeom>
          <a:noFill/>
        </p:spPr>
        <p:txBody>
          <a:bodyPr vert="vert" wrap="square" rtlCol="0">
            <a:spAutoFit/>
          </a:bodyPr>
          <a:lstStyle/>
          <a:p>
            <a:r>
              <a:rPr lang="en-US" sz="2400" b="1" dirty="0" smtClean="0"/>
              <a:t>35  33  31  29  27  25  23  21  19  17   15   13  11       </a:t>
            </a:r>
            <a:endParaRPr lang="en-US" sz="2400" b="1" dirty="0"/>
          </a:p>
        </p:txBody>
      </p:sp>
      <p:pic>
        <p:nvPicPr>
          <p:cNvPr id="48130" name="Picture 2" descr="http://seekchrist.files.wordpress.com/2011/03/university-of-illinois-billiard-logo.jpg"/>
          <p:cNvPicPr>
            <a:picLocks noChangeAspect="1" noChangeArrowheads="1"/>
          </p:cNvPicPr>
          <p:nvPr/>
        </p:nvPicPr>
        <p:blipFill>
          <a:blip r:embed="rId2" cstate="print"/>
          <a:srcRect/>
          <a:stretch>
            <a:fillRect/>
          </a:stretch>
        </p:blipFill>
        <p:spPr bwMode="auto">
          <a:xfrm>
            <a:off x="7239000" y="1752600"/>
            <a:ext cx="954939" cy="990600"/>
          </a:xfrm>
          <a:prstGeom prst="rect">
            <a:avLst/>
          </a:prstGeom>
          <a:noFill/>
          <a:ln w="38100">
            <a:solidFill>
              <a:schemeClr val="tx1"/>
            </a:solidFill>
          </a:ln>
        </p:spPr>
      </p:pic>
      <p:pic>
        <p:nvPicPr>
          <p:cNvPr id="16" name="il_fi" descr="http://upload.wikimedia.org/wikipedia/commons/thumb/3/34/UIC_Wordmark.svg/250px-UIC_Wordmark.svg.png"/>
          <p:cNvPicPr/>
          <p:nvPr/>
        </p:nvPicPr>
        <p:blipFill>
          <a:blip r:embed="rId3" cstate="print"/>
          <a:srcRect l="9200" t="20408" r="12800" b="21769"/>
          <a:stretch>
            <a:fillRect/>
          </a:stretch>
        </p:blipFill>
        <p:spPr bwMode="auto">
          <a:xfrm>
            <a:off x="5181600" y="3657601"/>
            <a:ext cx="981075" cy="457200"/>
          </a:xfrm>
          <a:prstGeom prst="rect">
            <a:avLst/>
          </a:prstGeom>
          <a:noFill/>
          <a:ln w="38100">
            <a:solidFill>
              <a:schemeClr val="tx1"/>
            </a:solidFill>
            <a:miter lim="800000"/>
            <a:headEnd/>
            <a:tailEnd/>
          </a:ln>
        </p:spPr>
      </p:pic>
      <p:pic>
        <p:nvPicPr>
          <p:cNvPr id="18" name="il_fi" descr="http://sitesolutions4u.us/holidayinnexpressleroy/wp-content/uploads/2010/09/illinois-state-university-LOGO.jpg"/>
          <p:cNvPicPr/>
          <p:nvPr/>
        </p:nvPicPr>
        <p:blipFill>
          <a:blip r:embed="rId4" cstate="print"/>
          <a:srcRect/>
          <a:stretch>
            <a:fillRect/>
          </a:stretch>
        </p:blipFill>
        <p:spPr bwMode="auto">
          <a:xfrm>
            <a:off x="5105400" y="4267200"/>
            <a:ext cx="990600" cy="685800"/>
          </a:xfrm>
          <a:prstGeom prst="rect">
            <a:avLst/>
          </a:prstGeom>
          <a:noFill/>
          <a:ln w="38100">
            <a:solidFill>
              <a:schemeClr val="tx1"/>
            </a:solidFill>
            <a:miter lim="800000"/>
            <a:headEnd/>
            <a:tailEnd/>
          </a:ln>
        </p:spPr>
      </p:pic>
      <p:pic>
        <p:nvPicPr>
          <p:cNvPr id="20" name="il_fi" descr="http://backseatcuddler.com/wp-content/uploads/2008/02/3chdniu.jpg"/>
          <p:cNvPicPr/>
          <p:nvPr/>
        </p:nvPicPr>
        <p:blipFill>
          <a:blip r:embed="rId5" cstate="print"/>
          <a:srcRect/>
          <a:stretch>
            <a:fillRect/>
          </a:stretch>
        </p:blipFill>
        <p:spPr bwMode="auto">
          <a:xfrm>
            <a:off x="4343400" y="3657600"/>
            <a:ext cx="609600" cy="619125"/>
          </a:xfrm>
          <a:prstGeom prst="rect">
            <a:avLst/>
          </a:prstGeom>
          <a:noFill/>
          <a:ln w="38100">
            <a:solidFill>
              <a:schemeClr val="tx1"/>
            </a:solidFill>
            <a:miter lim="800000"/>
            <a:headEnd/>
            <a:tailEnd/>
          </a:ln>
        </p:spPr>
      </p:pic>
      <p:pic>
        <p:nvPicPr>
          <p:cNvPr id="21" name="il_fi" descr="http://www.eiu.edu/~eiutps/Eastern_Illinois_University_.jpg"/>
          <p:cNvPicPr/>
          <p:nvPr/>
        </p:nvPicPr>
        <p:blipFill>
          <a:blip r:embed="rId6" cstate="print"/>
          <a:srcRect/>
          <a:stretch>
            <a:fillRect/>
          </a:stretch>
        </p:blipFill>
        <p:spPr bwMode="auto">
          <a:xfrm>
            <a:off x="3962400" y="4419600"/>
            <a:ext cx="762000" cy="666750"/>
          </a:xfrm>
          <a:prstGeom prst="rect">
            <a:avLst/>
          </a:prstGeom>
          <a:noFill/>
          <a:ln w="38100">
            <a:solidFill>
              <a:schemeClr val="tx1"/>
            </a:solidFill>
            <a:miter lim="800000"/>
            <a:headEnd/>
            <a:tailEnd/>
          </a:ln>
        </p:spPr>
      </p:pic>
      <p:pic>
        <p:nvPicPr>
          <p:cNvPr id="22" name="il_fi" descr="http://www.connecttristates.com/uploadedImages/khqa/News/Stories/WIU%20logo.jpg?w=440&amp;h=330&amp;aspect=nostretch"/>
          <p:cNvPicPr/>
          <p:nvPr/>
        </p:nvPicPr>
        <p:blipFill>
          <a:blip r:embed="rId7" cstate="print"/>
          <a:srcRect/>
          <a:stretch>
            <a:fillRect/>
          </a:stretch>
        </p:blipFill>
        <p:spPr bwMode="auto">
          <a:xfrm>
            <a:off x="3048000" y="4419600"/>
            <a:ext cx="762000" cy="579033"/>
          </a:xfrm>
          <a:prstGeom prst="rect">
            <a:avLst/>
          </a:prstGeom>
          <a:noFill/>
          <a:ln w="38100">
            <a:solidFill>
              <a:schemeClr val="tx1"/>
            </a:solidFill>
            <a:miter lim="800000"/>
            <a:headEnd/>
            <a:tailEnd/>
          </a:ln>
        </p:spPr>
      </p:pic>
      <p:pic>
        <p:nvPicPr>
          <p:cNvPr id="25" name="il_fi" descr="http://profile.ak.fbcdn.net/hprofile-ak-ash3/c10.10.160.160/224593_10150250655271899_161222_a.jpg"/>
          <p:cNvPicPr/>
          <p:nvPr/>
        </p:nvPicPr>
        <p:blipFill>
          <a:blip r:embed="rId8" cstate="print"/>
          <a:srcRect b="31915"/>
          <a:stretch>
            <a:fillRect/>
          </a:stretch>
        </p:blipFill>
        <p:spPr bwMode="auto">
          <a:xfrm>
            <a:off x="3581400" y="5181600"/>
            <a:ext cx="838200" cy="533400"/>
          </a:xfrm>
          <a:prstGeom prst="rect">
            <a:avLst/>
          </a:prstGeom>
          <a:noFill/>
          <a:ln w="38100">
            <a:solidFill>
              <a:schemeClr val="tx1"/>
            </a:solidFill>
            <a:miter lim="800000"/>
            <a:headEnd/>
            <a:tailEnd/>
          </a:ln>
        </p:spPr>
      </p:pic>
      <p:sp>
        <p:nvSpPr>
          <p:cNvPr id="28" name="TextBox 27"/>
          <p:cNvSpPr txBox="1"/>
          <p:nvPr/>
        </p:nvSpPr>
        <p:spPr>
          <a:xfrm>
            <a:off x="0" y="1066800"/>
            <a:ext cx="1219200" cy="523220"/>
          </a:xfrm>
          <a:prstGeom prst="rect">
            <a:avLst/>
          </a:prstGeom>
          <a:noFill/>
        </p:spPr>
        <p:txBody>
          <a:bodyPr wrap="square" rtlCol="0">
            <a:spAutoFit/>
          </a:bodyPr>
          <a:lstStyle/>
          <a:p>
            <a:r>
              <a:rPr lang="en-US" sz="2800" b="1" dirty="0" smtClean="0"/>
              <a:t>ACT</a:t>
            </a:r>
            <a:endParaRPr lang="en-US" sz="2800" b="1" dirty="0"/>
          </a:p>
        </p:txBody>
      </p:sp>
      <p:sp>
        <p:nvSpPr>
          <p:cNvPr id="29" name="TextBox 28"/>
          <p:cNvSpPr txBox="1"/>
          <p:nvPr/>
        </p:nvSpPr>
        <p:spPr>
          <a:xfrm>
            <a:off x="7924800" y="6334780"/>
            <a:ext cx="1219200" cy="523220"/>
          </a:xfrm>
          <a:prstGeom prst="rect">
            <a:avLst/>
          </a:prstGeom>
          <a:noFill/>
        </p:spPr>
        <p:txBody>
          <a:bodyPr wrap="square" rtlCol="0">
            <a:spAutoFit/>
          </a:bodyPr>
          <a:lstStyle/>
          <a:p>
            <a:r>
              <a:rPr lang="en-US" sz="2800" b="1" dirty="0" smtClean="0"/>
              <a:t>GPA</a:t>
            </a:r>
            <a:endParaRPr lang="en-US" sz="2800" b="1" dirty="0"/>
          </a:p>
        </p:txBody>
      </p:sp>
      <p:sp>
        <p:nvSpPr>
          <p:cNvPr id="24" name="TextBox 23"/>
          <p:cNvSpPr txBox="1"/>
          <p:nvPr/>
        </p:nvSpPr>
        <p:spPr>
          <a:xfrm>
            <a:off x="1066800" y="5410200"/>
            <a:ext cx="1981200" cy="707886"/>
          </a:xfrm>
          <a:prstGeom prst="rect">
            <a:avLst/>
          </a:prstGeom>
          <a:noFill/>
        </p:spPr>
        <p:txBody>
          <a:bodyPr wrap="square" rtlCol="0">
            <a:spAutoFit/>
          </a:bodyPr>
          <a:lstStyle/>
          <a:p>
            <a:pPr algn="ctr"/>
            <a:r>
              <a:rPr lang="en-US" sz="2000" b="1" dirty="0" smtClean="0">
                <a:solidFill>
                  <a:schemeClr val="bg1"/>
                </a:solidFill>
              </a:rPr>
              <a:t>COMMUNITY COLLEGE</a:t>
            </a:r>
            <a:endParaRPr lang="en-US" sz="2000"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g_hi" descr="https://encrypted-tbn1.gstatic.com/images?q=tbn:ANd9GcTkyzN-CEAR6wnTM_M9E-tItjYc9KHw3cbgplwngtZ4WBa__Kt94Q"/>
          <p:cNvPicPr/>
          <p:nvPr/>
        </p:nvPicPr>
        <p:blipFill>
          <a:blip r:embed="rId2" cstate="print"/>
          <a:srcRect/>
          <a:stretch>
            <a:fillRect/>
          </a:stretch>
        </p:blipFill>
        <p:spPr bwMode="auto">
          <a:xfrm>
            <a:off x="228600" y="381000"/>
            <a:ext cx="8610599" cy="64770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t>Migration</a:t>
            </a:r>
            <a:endParaRPr lang="en-US" b="1" dirty="0"/>
          </a:p>
        </p:txBody>
      </p:sp>
      <p:graphicFrame>
        <p:nvGraphicFramePr>
          <p:cNvPr id="5" name="Chart 4"/>
          <p:cNvGraphicFramePr/>
          <p:nvPr/>
        </p:nvGraphicFramePr>
        <p:xfrm>
          <a:off x="-762000" y="1828800"/>
          <a:ext cx="6248400" cy="457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nvGraphicFramePr>
        <p:xfrm>
          <a:off x="4114800" y="1828800"/>
          <a:ext cx="5029200" cy="4572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My Documents\My Pictures\MP Navigator EX\2013_04_25\IMG.jpg"/>
          <p:cNvPicPr>
            <a:picLocks noChangeAspect="1" noChangeArrowheads="1"/>
          </p:cNvPicPr>
          <p:nvPr/>
        </p:nvPicPr>
        <p:blipFill>
          <a:blip r:embed="rId2" cstate="print"/>
          <a:srcRect/>
          <a:stretch>
            <a:fillRect/>
          </a:stretch>
        </p:blipFill>
        <p:spPr bwMode="auto">
          <a:xfrm rot="5400000">
            <a:off x="1140294" y="-911694"/>
            <a:ext cx="6863411" cy="8686799"/>
          </a:xfrm>
          <a:prstGeom prst="rect">
            <a:avLst/>
          </a:prstGeom>
          <a:noFill/>
        </p:spPr>
      </p:pic>
      <p:sp>
        <p:nvSpPr>
          <p:cNvPr id="3" name="TextBox 2"/>
          <p:cNvSpPr txBox="1"/>
          <p:nvPr/>
        </p:nvSpPr>
        <p:spPr>
          <a:xfrm>
            <a:off x="2438400" y="6519446"/>
            <a:ext cx="4419600" cy="307777"/>
          </a:xfrm>
          <a:prstGeom prst="rect">
            <a:avLst/>
          </a:prstGeom>
          <a:noFill/>
        </p:spPr>
        <p:txBody>
          <a:bodyPr wrap="square" rtlCol="0">
            <a:spAutoFit/>
          </a:bodyPr>
          <a:lstStyle/>
          <a:p>
            <a:r>
              <a:rPr lang="en-US" sz="1400" dirty="0" smtClean="0"/>
              <a:t>Source:  National Center for Educational Statistics</a:t>
            </a:r>
            <a:endParaRPr lang="en-US"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Rankings / Prestige</a:t>
            </a:r>
            <a:endParaRPr lang="en-US" b="1" dirty="0"/>
          </a:p>
        </p:txBody>
      </p:sp>
      <p:sp>
        <p:nvSpPr>
          <p:cNvPr id="3" name="Content Placeholder 2"/>
          <p:cNvSpPr>
            <a:spLocks noGrp="1"/>
          </p:cNvSpPr>
          <p:nvPr>
            <p:ph idx="1"/>
          </p:nvPr>
        </p:nvSpPr>
        <p:spPr>
          <a:xfrm>
            <a:off x="381000" y="2971800"/>
            <a:ext cx="8229600" cy="3886200"/>
          </a:xfrm>
        </p:spPr>
        <p:txBody>
          <a:bodyPr>
            <a:normAutofit/>
          </a:bodyPr>
          <a:lstStyle/>
          <a:p>
            <a:r>
              <a:rPr lang="en-US" dirty="0" smtClean="0"/>
              <a:t>Many colleges options – use rank to cull list</a:t>
            </a:r>
          </a:p>
          <a:p>
            <a:r>
              <a:rPr lang="en-US" dirty="0" smtClean="0"/>
              <a:t>Ranking is like the College’s ACT score</a:t>
            </a:r>
          </a:p>
          <a:p>
            <a:r>
              <a:rPr lang="en-US" dirty="0" smtClean="0"/>
              <a:t>Statistics are safer than trusting opinions</a:t>
            </a:r>
          </a:p>
          <a:p>
            <a:r>
              <a:rPr lang="en-US" dirty="0" smtClean="0"/>
              <a:t>College rank does not define you</a:t>
            </a:r>
          </a:p>
          <a:p>
            <a:r>
              <a:rPr lang="en-US" dirty="0" smtClean="0"/>
              <a:t>College experience is what you make it</a:t>
            </a:r>
          </a:p>
          <a:p>
            <a:pPr>
              <a:buNone/>
            </a:pPr>
            <a:r>
              <a:rPr lang="en-US" sz="2400" dirty="0" smtClean="0"/>
              <a:t>Source:  NCHS Student Editorial </a:t>
            </a:r>
            <a:r>
              <a:rPr lang="en-US" sz="2400" i="1" dirty="0" smtClean="0"/>
              <a:t>Central Times Newspaper 2013</a:t>
            </a:r>
          </a:p>
          <a:p>
            <a:pPr>
              <a:buNone/>
            </a:pPr>
            <a:r>
              <a:rPr lang="en-US" sz="2400" i="1" dirty="0" smtClean="0"/>
              <a:t>                 D. Trivedi, R.Shanholtz</a:t>
            </a:r>
          </a:p>
          <a:p>
            <a:endParaRPr lang="en-US" dirty="0"/>
          </a:p>
        </p:txBody>
      </p:sp>
      <p:pic>
        <p:nvPicPr>
          <p:cNvPr id="5" name="rg_hi" descr="https://encrypted-tbn1.gstatic.com/images?q=tbn:ANd9GcRYDB5zV0cHqATyB4pdoaUF6oJ0GWGZDXIzSEol0E_Bl1mwzlSy"/>
          <p:cNvPicPr/>
          <p:nvPr/>
        </p:nvPicPr>
        <p:blipFill>
          <a:blip r:embed="rId2" cstate="print"/>
          <a:srcRect/>
          <a:stretch>
            <a:fillRect/>
          </a:stretch>
        </p:blipFill>
        <p:spPr bwMode="auto">
          <a:xfrm>
            <a:off x="5943600" y="1219200"/>
            <a:ext cx="2470150" cy="1849755"/>
          </a:xfrm>
          <a:prstGeom prst="rect">
            <a:avLst/>
          </a:prstGeom>
          <a:noFill/>
          <a:ln w="9525">
            <a:noFill/>
            <a:miter lim="800000"/>
            <a:headEnd/>
            <a:tailEnd/>
          </a:ln>
        </p:spPr>
      </p:pic>
      <p:pic>
        <p:nvPicPr>
          <p:cNvPr id="51202" name="Picture 2" descr="https://encrypted-tbn0.gstatic.com/images?q=tbn:ANd9GcSqpzcIL3CPA_8NPoJFU858mLTa8tuNOx6kgzzRl3ExxRgCneinYQ"/>
          <p:cNvPicPr>
            <a:picLocks noChangeAspect="1" noChangeArrowheads="1"/>
          </p:cNvPicPr>
          <p:nvPr/>
        </p:nvPicPr>
        <p:blipFill>
          <a:blip r:embed="rId3" cstate="print"/>
          <a:srcRect l="8000" t="23810" r="9333" b="19047"/>
          <a:stretch>
            <a:fillRect/>
          </a:stretch>
        </p:blipFill>
        <p:spPr bwMode="auto">
          <a:xfrm>
            <a:off x="2438400" y="1447799"/>
            <a:ext cx="3352800" cy="1297859"/>
          </a:xfrm>
          <a:prstGeom prst="rect">
            <a:avLst/>
          </a:prstGeom>
          <a:noFill/>
        </p:spPr>
      </p:pic>
      <p:pic>
        <p:nvPicPr>
          <p:cNvPr id="51204" name="Picture 4" descr="https://encrypted-tbn0.gstatic.com/images?q=tbn:ANd9GcTutqbSbERMGiLrvVGFnBD4E6Y-WaYu5RdSdSu5KnECVw4dDhn3kSBGiT3d"/>
          <p:cNvPicPr>
            <a:picLocks noChangeAspect="1" noChangeArrowheads="1"/>
          </p:cNvPicPr>
          <p:nvPr/>
        </p:nvPicPr>
        <p:blipFill>
          <a:blip r:embed="rId4" cstate="print"/>
          <a:srcRect b="35632"/>
          <a:stretch>
            <a:fillRect/>
          </a:stretch>
        </p:blipFill>
        <p:spPr bwMode="auto">
          <a:xfrm>
            <a:off x="533400" y="1143000"/>
            <a:ext cx="1905000" cy="1905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g_hi" descr="https://encrypted-tbn0.gstatic.com/images?q=tbn:ANd9GcQ4vwIoBN9JzHCiWLNae7tWv5f8P48j3obg0436Rd8-h-vDXuuyCA"/>
          <p:cNvPicPr/>
          <p:nvPr/>
        </p:nvPicPr>
        <p:blipFill>
          <a:blip r:embed="rId2" cstate="print"/>
          <a:srcRect/>
          <a:stretch>
            <a:fillRect/>
          </a:stretch>
        </p:blipFill>
        <p:spPr bwMode="auto">
          <a:xfrm rot="1926524">
            <a:off x="5981551" y="1007900"/>
            <a:ext cx="1816012" cy="20990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t>Resources for College Selection</a:t>
            </a:r>
            <a:endParaRPr lang="en-US" b="1" dirty="0"/>
          </a:p>
        </p:txBody>
      </p:sp>
      <p:sp>
        <p:nvSpPr>
          <p:cNvPr id="3" name="Content Placeholder 2"/>
          <p:cNvSpPr>
            <a:spLocks noGrp="1"/>
          </p:cNvSpPr>
          <p:nvPr>
            <p:ph idx="1"/>
          </p:nvPr>
        </p:nvSpPr>
        <p:spPr>
          <a:xfrm>
            <a:off x="457200" y="2743200"/>
            <a:ext cx="8229600" cy="3916363"/>
          </a:xfrm>
        </p:spPr>
        <p:txBody>
          <a:bodyPr>
            <a:normAutofit fontScale="92500"/>
          </a:bodyPr>
          <a:lstStyle/>
          <a:p>
            <a:pPr>
              <a:buNone/>
            </a:pPr>
            <a:r>
              <a:rPr lang="en-US" dirty="0" smtClean="0"/>
              <a:t>Internet Research – College Websites              82.4 %</a:t>
            </a:r>
          </a:p>
          <a:p>
            <a:pPr>
              <a:buNone/>
            </a:pPr>
            <a:r>
              <a:rPr lang="en-US" dirty="0" smtClean="0"/>
              <a:t>Campus Visits                                                        80.7%</a:t>
            </a:r>
          </a:p>
          <a:p>
            <a:pPr>
              <a:buNone/>
            </a:pPr>
            <a:r>
              <a:rPr lang="en-US" dirty="0" smtClean="0"/>
              <a:t>NCHS College and Career Center/Counselor   48.3%</a:t>
            </a:r>
          </a:p>
          <a:p>
            <a:pPr>
              <a:buNone/>
            </a:pPr>
            <a:r>
              <a:rPr lang="en-US" dirty="0" smtClean="0"/>
              <a:t>College Visits  at NCHS                                         47.5%</a:t>
            </a:r>
          </a:p>
          <a:p>
            <a:pPr>
              <a:buNone/>
            </a:pPr>
            <a:r>
              <a:rPr lang="en-US" dirty="0" smtClean="0"/>
              <a:t>College Fairs                                                           32.4%</a:t>
            </a:r>
          </a:p>
          <a:p>
            <a:pPr>
              <a:buNone/>
            </a:pPr>
            <a:r>
              <a:rPr lang="en-US" dirty="0" smtClean="0"/>
              <a:t>Friends /Facebook                                                 24.4%</a:t>
            </a:r>
          </a:p>
          <a:p>
            <a:pPr>
              <a:buNone/>
            </a:pPr>
            <a:r>
              <a:rPr lang="en-US" sz="2800" dirty="0" smtClean="0"/>
              <a:t>                Student Survey - NCHS Junior Survey 2013</a:t>
            </a:r>
            <a:endParaRPr lang="en-US" dirty="0"/>
          </a:p>
        </p:txBody>
      </p:sp>
      <p:cxnSp>
        <p:nvCxnSpPr>
          <p:cNvPr id="5" name="Straight Connector 4"/>
          <p:cNvCxnSpPr/>
          <p:nvPr/>
        </p:nvCxnSpPr>
        <p:spPr>
          <a:xfrm>
            <a:off x="457200" y="4953000"/>
            <a:ext cx="8001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33400" y="3810000"/>
            <a:ext cx="8001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https://encrypted-tbn2.gstatic.com/images?q=tbn:ANd9GcTWuZf3KEQxSU7U2B7HWWFQp2nFo3hGwTPMsMs8oJVPJQZmh6ElNw"/>
          <p:cNvPicPr/>
          <p:nvPr/>
        </p:nvPicPr>
        <p:blipFill>
          <a:blip r:embed="rId3" cstate="print"/>
          <a:srcRect/>
          <a:stretch>
            <a:fillRect/>
          </a:stretch>
        </p:blipFill>
        <p:spPr bwMode="auto">
          <a:xfrm>
            <a:off x="1143000" y="1066800"/>
            <a:ext cx="2616835" cy="17449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algn="ctr">
              <a:buNone/>
            </a:pPr>
            <a:r>
              <a:rPr lang="en-US" sz="4300" b="1" dirty="0" smtClean="0"/>
              <a:t>Eighty Percent</a:t>
            </a:r>
          </a:p>
          <a:p>
            <a:pPr>
              <a:buNone/>
            </a:pPr>
            <a:r>
              <a:rPr lang="en-US" dirty="0" smtClean="0"/>
              <a:t>Location –  &gt; 7 hours from here</a:t>
            </a:r>
          </a:p>
          <a:p>
            <a:pPr>
              <a:buNone/>
            </a:pPr>
            <a:r>
              <a:rPr lang="en-US" dirty="0" smtClean="0"/>
              <a:t>Enrollment –  &lt; 5,000 students</a:t>
            </a:r>
            <a:endParaRPr lang="en-US" sz="2400" dirty="0" smtClean="0"/>
          </a:p>
          <a:p>
            <a:pPr>
              <a:buNone/>
            </a:pPr>
            <a:r>
              <a:rPr lang="en-US" dirty="0" smtClean="0"/>
              <a:t>Admission – accept &gt;50% of applicants	</a:t>
            </a:r>
          </a:p>
          <a:p>
            <a:pPr>
              <a:buNone/>
            </a:pPr>
            <a:r>
              <a:rPr lang="en-US" dirty="0" smtClean="0"/>
              <a:t>Residency  – enroll &gt;75% in-state residents</a:t>
            </a:r>
          </a:p>
          <a:p>
            <a:pPr>
              <a:buNone/>
            </a:pPr>
            <a:r>
              <a:rPr lang="en-US" dirty="0" smtClean="0"/>
              <a:t>Gender – enroll &gt;50% female students </a:t>
            </a:r>
          </a:p>
          <a:p>
            <a:pPr>
              <a:buNone/>
            </a:pPr>
            <a:r>
              <a:rPr lang="en-US" dirty="0" smtClean="0"/>
              <a:t>Minority Background –  &lt;50% minority students</a:t>
            </a:r>
          </a:p>
          <a:p>
            <a:pPr>
              <a:buNone/>
            </a:pPr>
            <a:r>
              <a:rPr lang="en-US" dirty="0" smtClean="0"/>
              <a:t>Religious Affiliation – none</a:t>
            </a:r>
          </a:p>
          <a:p>
            <a:pPr>
              <a:buNone/>
            </a:pPr>
            <a:endParaRPr lang="en-US" dirty="0" smtClean="0"/>
          </a:p>
        </p:txBody>
      </p:sp>
      <p:pic>
        <p:nvPicPr>
          <p:cNvPr id="1026" name="Picture 2" descr="http://www.cathedral-irish.org/uploaded/faculty/kpivonka/naviance_logo.png"/>
          <p:cNvPicPr>
            <a:picLocks noChangeAspect="1" noChangeArrowheads="1"/>
          </p:cNvPicPr>
          <p:nvPr/>
        </p:nvPicPr>
        <p:blipFill>
          <a:blip r:embed="rId2" cstate="print"/>
          <a:srcRect/>
          <a:stretch>
            <a:fillRect/>
          </a:stretch>
        </p:blipFill>
        <p:spPr bwMode="auto">
          <a:xfrm>
            <a:off x="1447800" y="228600"/>
            <a:ext cx="5981700" cy="1400175"/>
          </a:xfrm>
          <a:prstGeom prst="rect">
            <a:avLst/>
          </a:prstGeom>
          <a:noFill/>
        </p:spPr>
      </p:pic>
      <p:pic>
        <p:nvPicPr>
          <p:cNvPr id="1030" name="Picture 6" descr="http://t3.gstatic.com/images?q=tbn:ANd9GcTqUNPqOOoPuGD1A3y5Phw394AFaA_N4Ebh8lkxnvXedSvLvWTrbg"/>
          <p:cNvPicPr>
            <a:picLocks noChangeAspect="1" noChangeArrowheads="1"/>
          </p:cNvPicPr>
          <p:nvPr/>
        </p:nvPicPr>
        <p:blipFill>
          <a:blip r:embed="rId3" cstate="print"/>
          <a:srcRect/>
          <a:stretch>
            <a:fillRect/>
          </a:stretch>
        </p:blipFill>
        <p:spPr bwMode="auto">
          <a:xfrm>
            <a:off x="6629400" y="1676400"/>
            <a:ext cx="1943100" cy="194310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s://encrypted-tbn0.gstatic.com/images?q=tbn:ANd9GcTjz7SutbkVdniouFoiEV_KAOA5cEJm8MYxXa-p8u4ZzWoe29Tqvw"/>
          <p:cNvPicPr>
            <a:picLocks noChangeAspect="1" noChangeArrowheads="1"/>
          </p:cNvPicPr>
          <p:nvPr/>
        </p:nvPicPr>
        <p:blipFill>
          <a:blip r:embed="rId2" cstate="print"/>
          <a:srcRect/>
          <a:stretch>
            <a:fillRect/>
          </a:stretch>
        </p:blipFill>
        <p:spPr bwMode="auto">
          <a:xfrm>
            <a:off x="5410200" y="3733800"/>
            <a:ext cx="2143125" cy="2143125"/>
          </a:xfrm>
          <a:prstGeom prst="rect">
            <a:avLst/>
          </a:prstGeom>
          <a:noFill/>
        </p:spPr>
      </p:pic>
      <p:sp>
        <p:nvSpPr>
          <p:cNvPr id="2" name="Title 1"/>
          <p:cNvSpPr>
            <a:spLocks noGrp="1"/>
          </p:cNvSpPr>
          <p:nvPr>
            <p:ph type="title"/>
          </p:nvPr>
        </p:nvSpPr>
        <p:spPr/>
        <p:txBody>
          <a:bodyPr/>
          <a:lstStyle/>
          <a:p>
            <a:r>
              <a:rPr lang="en-US" b="1" dirty="0" smtClean="0"/>
              <a:t>Campus Visits</a:t>
            </a:r>
            <a:endParaRPr lang="en-US" b="1" dirty="0"/>
          </a:p>
        </p:txBody>
      </p:sp>
      <p:sp>
        <p:nvSpPr>
          <p:cNvPr id="3" name="Content Placeholder 2"/>
          <p:cNvSpPr>
            <a:spLocks noGrp="1"/>
          </p:cNvSpPr>
          <p:nvPr>
            <p:ph idx="1"/>
          </p:nvPr>
        </p:nvSpPr>
        <p:spPr>
          <a:xfrm>
            <a:off x="457200" y="1447800"/>
            <a:ext cx="8229600" cy="4525963"/>
          </a:xfrm>
        </p:spPr>
        <p:txBody>
          <a:bodyPr/>
          <a:lstStyle/>
          <a:p>
            <a:r>
              <a:rPr lang="en-US" dirty="0" smtClean="0"/>
              <a:t>30% don’t go on campus to choose colleges</a:t>
            </a:r>
          </a:p>
          <a:p>
            <a:r>
              <a:rPr lang="en-US" dirty="0" smtClean="0"/>
              <a:t>Application is their first contact with college </a:t>
            </a:r>
          </a:p>
          <a:p>
            <a:r>
              <a:rPr lang="en-US" dirty="0" smtClean="0"/>
              <a:t>Campus tour after admission </a:t>
            </a:r>
          </a:p>
        </p:txBody>
      </p:sp>
      <p:pic>
        <p:nvPicPr>
          <p:cNvPr id="4" name="rg_hi" descr="https://encrypted-tbn3.gstatic.com/images?q=tbn:ANd9GcQ9dwiLc3oO27hnIZfGpVZk1dhEbx--D3lOuEKXBjwt76BoIQI3"/>
          <p:cNvPicPr/>
          <p:nvPr/>
        </p:nvPicPr>
        <p:blipFill>
          <a:blip r:embed="rId3" cstate="print"/>
          <a:srcRect/>
          <a:stretch>
            <a:fillRect/>
          </a:stretch>
        </p:blipFill>
        <p:spPr bwMode="auto">
          <a:xfrm>
            <a:off x="685800" y="3733800"/>
            <a:ext cx="3200400" cy="2895600"/>
          </a:xfrm>
          <a:prstGeom prst="rect">
            <a:avLst/>
          </a:prstGeom>
          <a:noFill/>
          <a:ln w="9525">
            <a:noFill/>
            <a:miter lim="800000"/>
            <a:headEnd/>
            <a:tailEnd/>
          </a:ln>
        </p:spPr>
      </p:pic>
      <p:sp>
        <p:nvSpPr>
          <p:cNvPr id="6" name="TextBox 5"/>
          <p:cNvSpPr txBox="1"/>
          <p:nvPr/>
        </p:nvSpPr>
        <p:spPr>
          <a:xfrm>
            <a:off x="2514600" y="6248400"/>
            <a:ext cx="6248400" cy="646331"/>
          </a:xfrm>
          <a:prstGeom prst="rect">
            <a:avLst/>
          </a:prstGeom>
          <a:noFill/>
        </p:spPr>
        <p:txBody>
          <a:bodyPr wrap="square" rtlCol="0">
            <a:spAutoFit/>
          </a:bodyPr>
          <a:lstStyle/>
          <a:p>
            <a:r>
              <a:rPr lang="en-US" dirty="0" smtClean="0"/>
              <a:t>The Journal of College Admission NACAC Spring 2012</a:t>
            </a:r>
            <a:br>
              <a:rPr lang="en-US" dirty="0" smtClean="0"/>
            </a:br>
            <a:r>
              <a:rPr lang="en-US" dirty="0" smtClean="0"/>
              <a:t>Sarah Cox, “The Stealth Applicant Search for Higher Education”</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1905000"/>
            <a:ext cx="3810000" cy="646331"/>
          </a:xfrm>
          <a:prstGeom prst="rect">
            <a:avLst/>
          </a:prstGeom>
          <a:noFill/>
        </p:spPr>
        <p:txBody>
          <a:bodyPr wrap="square" rtlCol="0">
            <a:spAutoFit/>
          </a:bodyPr>
          <a:lstStyle/>
          <a:p>
            <a:r>
              <a:rPr lang="en-US" dirty="0" smtClean="0"/>
              <a:t>Picture of Greg Smith’s Mugs – Announce retirement</a:t>
            </a:r>
            <a:endParaRPr lang="en-US" dirty="0"/>
          </a:p>
        </p:txBody>
      </p:sp>
      <p:pic>
        <p:nvPicPr>
          <p:cNvPr id="81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457200"/>
            <a:ext cx="6172200" cy="914400"/>
          </a:xfrm>
        </p:spPr>
        <p:txBody>
          <a:bodyPr/>
          <a:lstStyle/>
          <a:p>
            <a:pPr fontAlgn="auto">
              <a:spcAft>
                <a:spcPts val="0"/>
              </a:spcAft>
              <a:defRPr/>
            </a:pPr>
            <a:r>
              <a:rPr lang="en-US" b="1" dirty="0" smtClean="0">
                <a:solidFill>
                  <a:schemeClr val="tx2">
                    <a:satMod val="200000"/>
                  </a:schemeClr>
                </a:solidFill>
              </a:rPr>
              <a:t>College &amp; Career Fairs</a:t>
            </a:r>
            <a:endParaRPr lang="en-US" b="1" dirty="0">
              <a:solidFill>
                <a:schemeClr val="tx2">
                  <a:satMod val="200000"/>
                </a:schemeClr>
              </a:solidFill>
            </a:endParaRPr>
          </a:p>
        </p:txBody>
      </p:sp>
      <p:pic>
        <p:nvPicPr>
          <p:cNvPr id="28675" name="Picture 2" descr="http://o3.aolcdn.com/dims-shared/dims3/PATCH/resize/273x203/http:/hss-prod.hss.aol.com/hss/storage/patch/e83787d19d62850a8a3d7dba5a755a7a"/>
          <p:cNvPicPr>
            <a:picLocks noChangeAspect="1" noChangeArrowheads="1"/>
          </p:cNvPicPr>
          <p:nvPr/>
        </p:nvPicPr>
        <p:blipFill>
          <a:blip r:embed="rId2" cstate="print"/>
          <a:srcRect/>
          <a:stretch>
            <a:fillRect/>
          </a:stretch>
        </p:blipFill>
        <p:spPr bwMode="auto">
          <a:xfrm>
            <a:off x="685800" y="2820988"/>
            <a:ext cx="4038600" cy="3579812"/>
          </a:xfrm>
          <a:prstGeom prst="rect">
            <a:avLst/>
          </a:prstGeom>
          <a:noFill/>
          <a:ln w="9525">
            <a:noFill/>
            <a:miter lim="800000"/>
            <a:headEnd/>
            <a:tailEnd/>
          </a:ln>
        </p:spPr>
      </p:pic>
      <p:pic>
        <p:nvPicPr>
          <p:cNvPr id="28676" name="Picture 4" descr="http://t1.gstatic.com/images?q=tbn:ANd9GcQ6QzEP6n656up-pKZ2r0hNSIcogNpyLmPmWN-G6t-zLD9-YpHF"/>
          <p:cNvPicPr>
            <a:picLocks noChangeAspect="1" noChangeArrowheads="1"/>
          </p:cNvPicPr>
          <p:nvPr/>
        </p:nvPicPr>
        <p:blipFill>
          <a:blip r:embed="rId3" cstate="print"/>
          <a:srcRect/>
          <a:stretch>
            <a:fillRect/>
          </a:stretch>
        </p:blipFill>
        <p:spPr bwMode="auto">
          <a:xfrm>
            <a:off x="5334000" y="2743200"/>
            <a:ext cx="2438400" cy="1827213"/>
          </a:xfrm>
          <a:prstGeom prst="rect">
            <a:avLst/>
          </a:prstGeom>
          <a:noFill/>
          <a:ln w="9525">
            <a:noFill/>
            <a:miter lim="800000"/>
            <a:headEnd/>
            <a:tailEnd/>
          </a:ln>
        </p:spPr>
      </p:pic>
      <p:pic>
        <p:nvPicPr>
          <p:cNvPr id="28677" name="Picture 8" descr="http://t0.gstatic.com/images?q=tbn:ANd9GcSfnCczz-Koj0zNAOl00DTb63NymfOcImzrf5v_khSYlC1NRoPvlQ"/>
          <p:cNvPicPr>
            <a:picLocks noChangeAspect="1" noChangeArrowheads="1"/>
          </p:cNvPicPr>
          <p:nvPr/>
        </p:nvPicPr>
        <p:blipFill>
          <a:blip r:embed="rId4" cstate="print"/>
          <a:srcRect/>
          <a:stretch>
            <a:fillRect/>
          </a:stretch>
        </p:blipFill>
        <p:spPr bwMode="auto">
          <a:xfrm>
            <a:off x="5281613" y="4743450"/>
            <a:ext cx="2490787" cy="1657350"/>
          </a:xfrm>
          <a:prstGeom prst="rect">
            <a:avLst/>
          </a:prstGeom>
          <a:noFill/>
          <a:ln w="9525">
            <a:noFill/>
            <a:miter lim="800000"/>
            <a:headEnd/>
            <a:tailEnd/>
          </a:ln>
        </p:spPr>
      </p:pic>
      <p:pic>
        <p:nvPicPr>
          <p:cNvPr id="7" name="Picture 2" descr="http://t1.gstatic.com/images?q=tbn:ANd9GcRprR0ux0tjbGsokCFO5SEPyBxDaSR1gia_N8sjdCZ47CvPceth4g"/>
          <p:cNvPicPr>
            <a:picLocks noChangeAspect="1" noChangeArrowheads="1"/>
          </p:cNvPicPr>
          <p:nvPr/>
        </p:nvPicPr>
        <p:blipFill>
          <a:blip r:embed="rId5" cstate="print"/>
          <a:srcRect/>
          <a:stretch>
            <a:fillRect/>
          </a:stretch>
        </p:blipFill>
        <p:spPr bwMode="auto">
          <a:xfrm>
            <a:off x="3124200" y="1447800"/>
            <a:ext cx="2686050" cy="1095376"/>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fontScale="90000"/>
          </a:bodyPr>
          <a:lstStyle/>
          <a:p>
            <a:r>
              <a:rPr lang="en-US" b="1" dirty="0" smtClean="0"/>
              <a:t>College Visits Target Market</a:t>
            </a:r>
            <a:r>
              <a:rPr lang="en-US" sz="3600" b="1" dirty="0" smtClean="0"/>
              <a:t/>
            </a:r>
            <a:br>
              <a:rPr lang="en-US" sz="3600" b="1" dirty="0" smtClean="0"/>
            </a:br>
            <a:endParaRPr lang="en-US" sz="3600" b="1" dirty="0"/>
          </a:p>
        </p:txBody>
      </p:sp>
      <p:sp>
        <p:nvSpPr>
          <p:cNvPr id="3" name="Content Placeholder 2"/>
          <p:cNvSpPr>
            <a:spLocks noGrp="1"/>
          </p:cNvSpPr>
          <p:nvPr>
            <p:ph idx="1"/>
          </p:nvPr>
        </p:nvSpPr>
        <p:spPr>
          <a:xfrm>
            <a:off x="457200" y="1600200"/>
            <a:ext cx="8305800" cy="4525963"/>
          </a:xfrm>
        </p:spPr>
        <p:txBody>
          <a:bodyPr/>
          <a:lstStyle/>
          <a:p>
            <a:pPr>
              <a:buNone/>
            </a:pPr>
            <a:r>
              <a:rPr lang="en-US" dirty="0" smtClean="0"/>
              <a:t>Affluent community                 Full Pay</a:t>
            </a:r>
          </a:p>
          <a:p>
            <a:pPr>
              <a:buNone/>
            </a:pPr>
            <a:r>
              <a:rPr lang="en-US" dirty="0" smtClean="0"/>
              <a:t>College educated parents       High Expectations</a:t>
            </a:r>
          </a:p>
          <a:p>
            <a:pPr>
              <a:buNone/>
            </a:pPr>
            <a:r>
              <a:rPr lang="en-US" dirty="0" smtClean="0"/>
              <a:t>High ACT/GPA                            Academic potential</a:t>
            </a:r>
          </a:p>
          <a:p>
            <a:pPr>
              <a:buNone/>
            </a:pPr>
            <a:r>
              <a:rPr lang="en-US" dirty="0" smtClean="0"/>
              <a:t>College Bound                           High # Prospects</a:t>
            </a:r>
            <a:endParaRPr lang="en-US" dirty="0"/>
          </a:p>
        </p:txBody>
      </p:sp>
      <p:pic>
        <p:nvPicPr>
          <p:cNvPr id="4" name="Picture 3" descr="https://encrypted-tbn0.gstatic.com/images?q=tbn:ANd9GcS_sAjpeKOTdlL0nPHzePdLv02RN14G7SC0yUxKUcaJactPV0Wwbg"/>
          <p:cNvPicPr/>
          <p:nvPr/>
        </p:nvPicPr>
        <p:blipFill>
          <a:blip r:embed="rId2" cstate="print"/>
          <a:srcRect/>
          <a:stretch>
            <a:fillRect/>
          </a:stretch>
        </p:blipFill>
        <p:spPr bwMode="auto">
          <a:xfrm>
            <a:off x="1600200" y="3886200"/>
            <a:ext cx="5793740" cy="27327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E:\Pictures\58810001.JPG"/>
          <p:cNvPicPr>
            <a:picLocks noChangeAspect="1" noChangeArrowheads="1"/>
          </p:cNvPicPr>
          <p:nvPr/>
        </p:nvPicPr>
        <p:blipFill>
          <a:blip r:embed="rId2" cstate="print">
            <a:lum bright="5000"/>
          </a:blip>
          <a:srcRect/>
          <a:stretch>
            <a:fillRect/>
          </a:stretch>
        </p:blipFill>
        <p:spPr bwMode="auto">
          <a:xfrm>
            <a:off x="0" y="0"/>
            <a:ext cx="9144000" cy="6858000"/>
          </a:xfrm>
          <a:prstGeom prst="rect">
            <a:avLst/>
          </a:prstGeom>
          <a:noFill/>
        </p:spPr>
      </p:pic>
      <p:sp>
        <p:nvSpPr>
          <p:cNvPr id="6" name="Frame 5"/>
          <p:cNvSpPr/>
          <p:nvPr/>
        </p:nvSpPr>
        <p:spPr>
          <a:xfrm>
            <a:off x="1981200" y="3276600"/>
            <a:ext cx="1219200" cy="1600200"/>
          </a:xfrm>
          <a:prstGeom prst="frame">
            <a:avLst>
              <a:gd name="adj1" fmla="val 576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High School Counselor’s Role</a:t>
            </a:r>
            <a:endParaRPr lang="en-US" b="1" dirty="0"/>
          </a:p>
        </p:txBody>
      </p:sp>
      <p:sp>
        <p:nvSpPr>
          <p:cNvPr id="3" name="Content Placeholder 2"/>
          <p:cNvSpPr>
            <a:spLocks noGrp="1"/>
          </p:cNvSpPr>
          <p:nvPr>
            <p:ph idx="1"/>
          </p:nvPr>
        </p:nvSpPr>
        <p:spPr>
          <a:xfrm>
            <a:off x="457200" y="2819400"/>
            <a:ext cx="8229600" cy="3352800"/>
          </a:xfrm>
        </p:spPr>
        <p:txBody>
          <a:bodyPr/>
          <a:lstStyle/>
          <a:p>
            <a:r>
              <a:rPr lang="en-US" dirty="0" smtClean="0"/>
              <a:t>Advising</a:t>
            </a:r>
          </a:p>
          <a:p>
            <a:r>
              <a:rPr lang="en-US" dirty="0" smtClean="0"/>
              <a:t>Junior conferences</a:t>
            </a:r>
          </a:p>
          <a:p>
            <a:r>
              <a:rPr lang="en-US" dirty="0" smtClean="0"/>
              <a:t>Evening &amp; classroom presentations</a:t>
            </a:r>
          </a:p>
          <a:p>
            <a:r>
              <a:rPr lang="en-US" dirty="0" smtClean="0"/>
              <a:t>Provide resources, insight &amp; tools</a:t>
            </a:r>
          </a:p>
          <a:p>
            <a:r>
              <a:rPr lang="en-US" dirty="0" smtClean="0"/>
              <a:t>Guide students to appropriate colleges</a:t>
            </a:r>
          </a:p>
        </p:txBody>
      </p:sp>
      <p:pic>
        <p:nvPicPr>
          <p:cNvPr id="4" name="Picture 3" descr="https://encrypted-tbn1.gstatic.com/images?q=tbn:ANd9GcTAx61ebCPXdCSH5VQneA8zEmX1kK_oeVe1GREJAIS3QdD7zd2e"/>
          <p:cNvPicPr/>
          <p:nvPr/>
        </p:nvPicPr>
        <p:blipFill>
          <a:blip r:embed="rId2" cstate="print"/>
          <a:srcRect/>
          <a:stretch>
            <a:fillRect/>
          </a:stretch>
        </p:blipFill>
        <p:spPr bwMode="auto">
          <a:xfrm>
            <a:off x="5257800" y="1295400"/>
            <a:ext cx="3119120" cy="2286000"/>
          </a:xfrm>
          <a:prstGeom prst="rect">
            <a:avLst/>
          </a:prstGeom>
          <a:noFill/>
          <a:ln w="9525">
            <a:noFill/>
            <a:miter lim="800000"/>
            <a:headEnd/>
            <a:tailEnd/>
          </a:ln>
        </p:spPr>
      </p:pic>
      <p:pic>
        <p:nvPicPr>
          <p:cNvPr id="5" name="Picture 4" descr="https://encrypted-tbn1.gstatic.com/images?q=tbn:ANd9GcTYmRF9rA3vl_Jb1PwqeMybux6vE1hA5HbuieiiAD30YbNcz_UNrQ"/>
          <p:cNvPicPr/>
          <p:nvPr/>
        </p:nvPicPr>
        <p:blipFill>
          <a:blip r:embed="rId3" cstate="print"/>
          <a:srcRect l="5000"/>
          <a:stretch>
            <a:fillRect/>
          </a:stretch>
        </p:blipFill>
        <p:spPr bwMode="auto">
          <a:xfrm>
            <a:off x="990600" y="1219200"/>
            <a:ext cx="1143000" cy="1371600"/>
          </a:xfrm>
          <a:prstGeom prst="rect">
            <a:avLst/>
          </a:prstGeom>
          <a:noFill/>
          <a:ln w="9525">
            <a:noFill/>
            <a:miter lim="800000"/>
            <a:headEnd/>
            <a:tailEnd/>
          </a:ln>
        </p:spPr>
      </p:pic>
      <p:pic>
        <p:nvPicPr>
          <p:cNvPr id="6" name="rg_hi" descr="https://encrypted-tbn2.gstatic.com/images?q=tbn:ANd9GcTzjwkUF2JkChWE1_sfFpGcLcPMtxWtaoeIhExsjlWVjtRvyEdWOA"/>
          <p:cNvPicPr/>
          <p:nvPr/>
        </p:nvPicPr>
        <p:blipFill>
          <a:blip r:embed="rId4" cstate="print"/>
          <a:srcRect/>
          <a:stretch>
            <a:fillRect/>
          </a:stretch>
        </p:blipFill>
        <p:spPr bwMode="auto">
          <a:xfrm>
            <a:off x="2438400" y="1295400"/>
            <a:ext cx="2616835" cy="17449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srcRect r="6796"/>
          <a:stretch>
            <a:fillRect/>
          </a:stretch>
        </p:blipFill>
        <p:spPr bwMode="auto">
          <a:xfrm>
            <a:off x="0" y="177800"/>
            <a:ext cx="9144000" cy="6680200"/>
          </a:xfrm>
          <a:prstGeom prst="rect">
            <a:avLst/>
          </a:prstGeom>
          <a:noFill/>
          <a:ln w="9525">
            <a:noFill/>
            <a:miter lim="800000"/>
            <a:headEnd/>
            <a:tailEnd/>
          </a:ln>
        </p:spPr>
      </p:pic>
      <p:sp>
        <p:nvSpPr>
          <p:cNvPr id="5" name="TextBox 4"/>
          <p:cNvSpPr txBox="1"/>
          <p:nvPr/>
        </p:nvSpPr>
        <p:spPr>
          <a:xfrm>
            <a:off x="0" y="6396335"/>
            <a:ext cx="9144000" cy="461665"/>
          </a:xfrm>
          <a:prstGeom prst="rect">
            <a:avLst/>
          </a:prstGeom>
          <a:solidFill>
            <a:srgbClr val="FFC000"/>
          </a:solidFill>
        </p:spPr>
        <p:txBody>
          <a:bodyPr wrap="square" rtlCol="0">
            <a:spAutoFit/>
          </a:bodyPr>
          <a:lstStyle/>
          <a:p>
            <a:pPr algn="ctr"/>
            <a:r>
              <a:rPr lang="en-US" sz="2400" b="1" dirty="0" smtClean="0"/>
              <a:t>College Selection Advising – School Days &amp; Thursday Nights </a:t>
            </a:r>
            <a:endParaRPr lang="en-US" sz="24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Counselor Knowledge</a:t>
            </a:r>
            <a:endParaRPr lang="en-US" b="1" dirty="0"/>
          </a:p>
        </p:txBody>
      </p:sp>
      <p:sp>
        <p:nvSpPr>
          <p:cNvPr id="3" name="Content Placeholder 2"/>
          <p:cNvSpPr>
            <a:spLocks noGrp="1"/>
          </p:cNvSpPr>
          <p:nvPr>
            <p:ph idx="1"/>
          </p:nvPr>
        </p:nvSpPr>
        <p:spPr/>
        <p:txBody>
          <a:bodyPr/>
          <a:lstStyle/>
          <a:p>
            <a:r>
              <a:rPr lang="en-US" dirty="0" smtClean="0"/>
              <a:t>Broad knowledge of many colleges</a:t>
            </a:r>
          </a:p>
          <a:p>
            <a:r>
              <a:rPr lang="en-US" dirty="0" smtClean="0"/>
              <a:t>Depth of knowledge of Top 50 colleges</a:t>
            </a:r>
          </a:p>
          <a:p>
            <a:r>
              <a:rPr lang="en-US" dirty="0" smtClean="0"/>
              <a:t>Aware of special requirements for selectives</a:t>
            </a:r>
          </a:p>
          <a:p>
            <a:r>
              <a:rPr lang="en-US" dirty="0" smtClean="0"/>
              <a:t>Know where to find information requested</a:t>
            </a:r>
          </a:p>
          <a:p>
            <a:endParaRPr lang="en-US" dirty="0" smtClean="0"/>
          </a:p>
        </p:txBody>
      </p:sp>
      <p:pic>
        <p:nvPicPr>
          <p:cNvPr id="4" name="il_fi" descr="http://elitecollegecoaching.com/purchase/images/college_knowledge_notebook_6.jpg"/>
          <p:cNvPicPr/>
          <p:nvPr/>
        </p:nvPicPr>
        <p:blipFill>
          <a:blip r:embed="rId2" cstate="print"/>
          <a:srcRect/>
          <a:stretch>
            <a:fillRect/>
          </a:stretch>
        </p:blipFill>
        <p:spPr bwMode="auto">
          <a:xfrm>
            <a:off x="2819400" y="3886200"/>
            <a:ext cx="2971800" cy="2743200"/>
          </a:xfrm>
          <a:prstGeom prst="rect">
            <a:avLst/>
          </a:prstGeom>
          <a:noFill/>
          <a:ln w="9525">
            <a:noFill/>
            <a:miter lim="800000"/>
            <a:headEnd/>
            <a:tailEnd/>
          </a:ln>
        </p:spPr>
      </p:pic>
      <p:sp>
        <p:nvSpPr>
          <p:cNvPr id="5" name="TextBox 4"/>
          <p:cNvSpPr txBox="1"/>
          <p:nvPr/>
        </p:nvSpPr>
        <p:spPr>
          <a:xfrm rot="21343930">
            <a:off x="3789924" y="5450998"/>
            <a:ext cx="1261184" cy="400110"/>
          </a:xfrm>
          <a:prstGeom prst="rect">
            <a:avLst/>
          </a:prstGeom>
          <a:solidFill>
            <a:schemeClr val="bg1"/>
          </a:solidFill>
        </p:spPr>
        <p:txBody>
          <a:bodyPr wrap="square" rtlCol="0">
            <a:spAutoFit/>
          </a:bodyPr>
          <a:lstStyle/>
          <a:p>
            <a:pPr algn="ctr"/>
            <a:r>
              <a:rPr lang="en-US" sz="1000" dirty="0" smtClean="0"/>
              <a:t>Things Counselors Should Know</a:t>
            </a:r>
            <a:endParaRPr lang="en-US" sz="1000" dirty="0"/>
          </a:p>
        </p:txBody>
      </p:sp>
      <p:sp>
        <p:nvSpPr>
          <p:cNvPr id="6" name="TextBox 5"/>
          <p:cNvSpPr txBox="1"/>
          <p:nvPr/>
        </p:nvSpPr>
        <p:spPr>
          <a:xfrm>
            <a:off x="5715000" y="4495800"/>
            <a:ext cx="3200400" cy="430887"/>
          </a:xfrm>
          <a:prstGeom prst="rect">
            <a:avLst/>
          </a:prstGeom>
          <a:noFill/>
        </p:spPr>
        <p:txBody>
          <a:bodyPr wrap="square" rtlCol="0">
            <a:spAutoFit/>
          </a:bodyPr>
          <a:lstStyle/>
          <a:p>
            <a:r>
              <a:rPr lang="en-US" sz="2200" dirty="0" smtClean="0"/>
              <a:t>NCHS Parent Focus Group </a:t>
            </a:r>
            <a:endParaRPr lang="en-US" sz="22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lum bright="5000"/>
          </a:blip>
          <a:srcRect r="12097"/>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6396335"/>
            <a:ext cx="9144000" cy="492443"/>
          </a:xfrm>
          <a:prstGeom prst="rect">
            <a:avLst/>
          </a:prstGeom>
          <a:solidFill>
            <a:srgbClr val="FFC000"/>
          </a:solidFill>
        </p:spPr>
        <p:txBody>
          <a:bodyPr wrap="square" rtlCol="0">
            <a:spAutoFit/>
          </a:bodyPr>
          <a:lstStyle/>
          <a:p>
            <a:r>
              <a:rPr lang="en-US" sz="2600" b="1" dirty="0" smtClean="0"/>
              <a:t>College Selection Resources  - Paper &amp; Digital on School Website</a:t>
            </a:r>
            <a:endParaRPr lang="en-US" sz="26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610600" cy="1143000"/>
          </a:xfrm>
        </p:spPr>
        <p:txBody>
          <a:bodyPr>
            <a:normAutofit fontScale="90000"/>
          </a:bodyPr>
          <a:lstStyle/>
          <a:p>
            <a:r>
              <a:rPr lang="en-US" b="1" dirty="0" smtClean="0"/>
              <a:t>Resources – Counselor Communications</a:t>
            </a:r>
            <a:endParaRPr lang="en-US" b="1" dirty="0"/>
          </a:p>
        </p:txBody>
      </p:sp>
      <p:sp>
        <p:nvSpPr>
          <p:cNvPr id="8" name="TextBox 7"/>
          <p:cNvSpPr txBox="1"/>
          <p:nvPr/>
        </p:nvSpPr>
        <p:spPr>
          <a:xfrm>
            <a:off x="228600" y="5943600"/>
            <a:ext cx="8534400" cy="400110"/>
          </a:xfrm>
          <a:prstGeom prst="rect">
            <a:avLst/>
          </a:prstGeom>
          <a:noFill/>
        </p:spPr>
        <p:txBody>
          <a:bodyPr wrap="square" rtlCol="0">
            <a:spAutoFit/>
          </a:bodyPr>
          <a:lstStyle/>
          <a:p>
            <a:r>
              <a:rPr lang="en-US" sz="2000" b="1" dirty="0" smtClean="0"/>
              <a:t>    Argo Community HS             Naperville Central HS            Lyons Township HS</a:t>
            </a:r>
            <a:endParaRPr lang="en-US" sz="2000" b="1" dirty="0"/>
          </a:p>
        </p:txBody>
      </p:sp>
      <p:pic>
        <p:nvPicPr>
          <p:cNvPr id="2050" name="Picture 2" descr="I:\Argo Counseling Newsletter.jpg"/>
          <p:cNvPicPr>
            <a:picLocks noChangeAspect="1" noChangeArrowheads="1"/>
          </p:cNvPicPr>
          <p:nvPr/>
        </p:nvPicPr>
        <p:blipFill>
          <a:blip r:embed="rId3" cstate="print"/>
          <a:srcRect/>
          <a:stretch>
            <a:fillRect/>
          </a:stretch>
        </p:blipFill>
        <p:spPr bwMode="auto">
          <a:xfrm>
            <a:off x="457200" y="2667000"/>
            <a:ext cx="2414625" cy="3124200"/>
          </a:xfrm>
          <a:prstGeom prst="rect">
            <a:avLst/>
          </a:prstGeom>
          <a:noFill/>
          <a:ln w="63500">
            <a:solidFill>
              <a:schemeClr val="tx1"/>
            </a:solidFill>
          </a:ln>
        </p:spPr>
      </p:pic>
      <p:pic>
        <p:nvPicPr>
          <p:cNvPr id="2051" name="Picture 3" descr="I:\College &amp; Career Guide Book.jpg"/>
          <p:cNvPicPr>
            <a:picLocks noChangeAspect="1" noChangeArrowheads="1"/>
          </p:cNvPicPr>
          <p:nvPr/>
        </p:nvPicPr>
        <p:blipFill>
          <a:blip r:embed="rId4" cstate="print"/>
          <a:srcRect/>
          <a:stretch>
            <a:fillRect/>
          </a:stretch>
        </p:blipFill>
        <p:spPr bwMode="auto">
          <a:xfrm>
            <a:off x="3352800" y="2667000"/>
            <a:ext cx="2438400" cy="3154960"/>
          </a:xfrm>
          <a:prstGeom prst="rect">
            <a:avLst/>
          </a:prstGeom>
          <a:noFill/>
          <a:ln w="63500">
            <a:solidFill>
              <a:schemeClr val="tx1"/>
            </a:solidFill>
          </a:ln>
        </p:spPr>
      </p:pic>
      <p:pic>
        <p:nvPicPr>
          <p:cNvPr id="2052" name="Picture 4" descr="I:\College corner Newsletter.jpg"/>
          <p:cNvPicPr>
            <a:picLocks noChangeAspect="1" noChangeArrowheads="1"/>
          </p:cNvPicPr>
          <p:nvPr/>
        </p:nvPicPr>
        <p:blipFill>
          <a:blip r:embed="rId5" cstate="print"/>
          <a:srcRect/>
          <a:stretch>
            <a:fillRect/>
          </a:stretch>
        </p:blipFill>
        <p:spPr bwMode="auto">
          <a:xfrm>
            <a:off x="6248400" y="2743200"/>
            <a:ext cx="2414626" cy="3124199"/>
          </a:xfrm>
          <a:prstGeom prst="rect">
            <a:avLst/>
          </a:prstGeom>
          <a:noFill/>
          <a:ln w="63500">
            <a:solidFill>
              <a:schemeClr val="tx1"/>
            </a:solidFill>
          </a:ln>
        </p:spPr>
      </p:pic>
      <p:sp>
        <p:nvSpPr>
          <p:cNvPr id="7" name="TextBox 6"/>
          <p:cNvSpPr txBox="1"/>
          <p:nvPr/>
        </p:nvSpPr>
        <p:spPr>
          <a:xfrm>
            <a:off x="381000" y="1828800"/>
            <a:ext cx="8534400" cy="461665"/>
          </a:xfrm>
          <a:prstGeom prst="rect">
            <a:avLst/>
          </a:prstGeom>
          <a:noFill/>
        </p:spPr>
        <p:txBody>
          <a:bodyPr wrap="square" rtlCol="0">
            <a:spAutoFit/>
          </a:bodyPr>
          <a:lstStyle/>
          <a:p>
            <a:r>
              <a:rPr lang="en-US" sz="2400" b="1" dirty="0" smtClean="0"/>
              <a:t>COUNSELOR NEWS           C&amp;C BOOKLETS            CCC NEWSLETTER</a:t>
            </a:r>
            <a:endParaRPr lang="en-US" sz="2400" b="1"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Resources – Starting Out</a:t>
            </a:r>
            <a:endParaRPr lang="en-US" b="1" dirty="0"/>
          </a:p>
        </p:txBody>
      </p:sp>
      <p:sp>
        <p:nvSpPr>
          <p:cNvPr id="8" name="TextBox 7"/>
          <p:cNvSpPr txBox="1"/>
          <p:nvPr/>
        </p:nvSpPr>
        <p:spPr>
          <a:xfrm>
            <a:off x="304800" y="5943600"/>
            <a:ext cx="8534400" cy="400110"/>
          </a:xfrm>
          <a:prstGeom prst="rect">
            <a:avLst/>
          </a:prstGeom>
          <a:noFill/>
        </p:spPr>
        <p:txBody>
          <a:bodyPr wrap="square" rtlCol="0">
            <a:spAutoFit/>
          </a:bodyPr>
          <a:lstStyle/>
          <a:p>
            <a:r>
              <a:rPr lang="en-US" sz="2000" b="1" dirty="0" smtClean="0"/>
              <a:t>   Naperville Central HS         York Comm. HS /Elmhurst             Libertyville HS</a:t>
            </a:r>
            <a:endParaRPr lang="en-US" sz="2000" b="1" dirty="0"/>
          </a:p>
        </p:txBody>
      </p:sp>
      <p:pic>
        <p:nvPicPr>
          <p:cNvPr id="3074" name="Picture 2" descr="I:\Timeline.jpg"/>
          <p:cNvPicPr>
            <a:picLocks noChangeAspect="1" noChangeArrowheads="1"/>
          </p:cNvPicPr>
          <p:nvPr/>
        </p:nvPicPr>
        <p:blipFill>
          <a:blip r:embed="rId3" cstate="print"/>
          <a:srcRect/>
          <a:stretch>
            <a:fillRect/>
          </a:stretch>
        </p:blipFill>
        <p:spPr bwMode="auto">
          <a:xfrm>
            <a:off x="533400" y="2438400"/>
            <a:ext cx="2438400" cy="3154961"/>
          </a:xfrm>
          <a:prstGeom prst="rect">
            <a:avLst/>
          </a:prstGeom>
          <a:noFill/>
          <a:ln w="63500">
            <a:solidFill>
              <a:schemeClr val="accent6">
                <a:lumMod val="75000"/>
              </a:schemeClr>
            </a:solidFill>
          </a:ln>
        </p:spPr>
      </p:pic>
      <p:pic>
        <p:nvPicPr>
          <p:cNvPr id="3075" name="Picture 3" descr="I:\Ten Ways to Jumpstart.jpg"/>
          <p:cNvPicPr>
            <a:picLocks noChangeAspect="1" noChangeArrowheads="1"/>
          </p:cNvPicPr>
          <p:nvPr/>
        </p:nvPicPr>
        <p:blipFill>
          <a:blip r:embed="rId4" cstate="print"/>
          <a:srcRect/>
          <a:stretch>
            <a:fillRect/>
          </a:stretch>
        </p:blipFill>
        <p:spPr bwMode="auto">
          <a:xfrm>
            <a:off x="3352800" y="2438400"/>
            <a:ext cx="2438400" cy="3154960"/>
          </a:xfrm>
          <a:prstGeom prst="rect">
            <a:avLst/>
          </a:prstGeom>
          <a:noFill/>
          <a:ln w="63500">
            <a:solidFill>
              <a:schemeClr val="accent6">
                <a:lumMod val="75000"/>
              </a:schemeClr>
            </a:solidFill>
          </a:ln>
        </p:spPr>
      </p:pic>
      <p:pic>
        <p:nvPicPr>
          <p:cNvPr id="3076" name="Picture 4" descr="I:\Getting Started.jpg"/>
          <p:cNvPicPr>
            <a:picLocks noChangeAspect="1" noChangeArrowheads="1"/>
          </p:cNvPicPr>
          <p:nvPr/>
        </p:nvPicPr>
        <p:blipFill>
          <a:blip r:embed="rId5" cstate="print"/>
          <a:srcRect/>
          <a:stretch>
            <a:fillRect/>
          </a:stretch>
        </p:blipFill>
        <p:spPr bwMode="auto">
          <a:xfrm>
            <a:off x="6172200" y="2438400"/>
            <a:ext cx="2438400" cy="3154961"/>
          </a:xfrm>
          <a:prstGeom prst="rect">
            <a:avLst/>
          </a:prstGeom>
          <a:noFill/>
          <a:ln w="63500" cmpd="sng">
            <a:solidFill>
              <a:schemeClr val="accent6">
                <a:lumMod val="75000"/>
              </a:schemeClr>
            </a:solidFill>
          </a:ln>
        </p:spPr>
      </p:pic>
      <p:sp>
        <p:nvSpPr>
          <p:cNvPr id="7" name="TextBox 6"/>
          <p:cNvSpPr txBox="1"/>
          <p:nvPr/>
        </p:nvSpPr>
        <p:spPr>
          <a:xfrm>
            <a:off x="457200" y="1600200"/>
            <a:ext cx="8534400" cy="461665"/>
          </a:xfrm>
          <a:prstGeom prst="rect">
            <a:avLst/>
          </a:prstGeom>
          <a:noFill/>
        </p:spPr>
        <p:txBody>
          <a:bodyPr wrap="square" rtlCol="0">
            <a:spAutoFit/>
          </a:bodyPr>
          <a:lstStyle/>
          <a:p>
            <a:r>
              <a:rPr lang="en-US" sz="2000" b="1" dirty="0" smtClean="0"/>
              <a:t>          </a:t>
            </a:r>
            <a:r>
              <a:rPr lang="en-US" sz="2400" b="1" dirty="0" smtClean="0"/>
              <a:t>TIMELINE                      JUMPSTART              GETTING STARTED</a:t>
            </a:r>
            <a:endParaRPr lang="en-US" sz="24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a:bodyPr>
          <a:lstStyle/>
          <a:p>
            <a:r>
              <a:rPr lang="en-US" b="1" dirty="0" smtClean="0"/>
              <a:t>Resources – Major by College</a:t>
            </a:r>
            <a:endParaRPr lang="en-US" b="1" dirty="0"/>
          </a:p>
        </p:txBody>
      </p:sp>
      <p:sp>
        <p:nvSpPr>
          <p:cNvPr id="8" name="TextBox 7"/>
          <p:cNvSpPr txBox="1"/>
          <p:nvPr/>
        </p:nvSpPr>
        <p:spPr>
          <a:xfrm>
            <a:off x="304800" y="5867400"/>
            <a:ext cx="8534400" cy="400110"/>
          </a:xfrm>
          <a:prstGeom prst="rect">
            <a:avLst/>
          </a:prstGeom>
          <a:noFill/>
        </p:spPr>
        <p:txBody>
          <a:bodyPr wrap="square" rtlCol="0">
            <a:spAutoFit/>
          </a:bodyPr>
          <a:lstStyle/>
          <a:p>
            <a:r>
              <a:rPr lang="en-US" sz="2000" b="1" dirty="0" smtClean="0"/>
              <a:t>    Naperville Central HS        </a:t>
            </a:r>
            <a:r>
              <a:rPr lang="en-US" b="1" dirty="0" smtClean="0"/>
              <a:t>ruggsrecommendations.com                  </a:t>
            </a:r>
            <a:r>
              <a:rPr lang="en-US" sz="2000" b="1" dirty="0" smtClean="0"/>
              <a:t>aamc.org</a:t>
            </a:r>
            <a:endParaRPr lang="en-US" sz="2000" b="1" dirty="0"/>
          </a:p>
        </p:txBody>
      </p:sp>
      <p:sp>
        <p:nvSpPr>
          <p:cNvPr id="10" name="TextBox 9"/>
          <p:cNvSpPr txBox="1"/>
          <p:nvPr/>
        </p:nvSpPr>
        <p:spPr>
          <a:xfrm>
            <a:off x="3581400" y="2514600"/>
            <a:ext cx="1752600" cy="646331"/>
          </a:xfrm>
          <a:prstGeom prst="rect">
            <a:avLst/>
          </a:prstGeom>
          <a:noFill/>
        </p:spPr>
        <p:txBody>
          <a:bodyPr wrap="square" rtlCol="0">
            <a:spAutoFit/>
          </a:bodyPr>
          <a:lstStyle/>
          <a:p>
            <a:r>
              <a:rPr lang="en-US" dirty="0" smtClean="0"/>
              <a:t>College &amp; Career Planning Guide</a:t>
            </a:r>
            <a:endParaRPr lang="en-US" dirty="0"/>
          </a:p>
        </p:txBody>
      </p:sp>
      <p:sp>
        <p:nvSpPr>
          <p:cNvPr id="2050" name="AutoShape 2" descr="data:image/jpeg;base64,/9j/4AAQSkZJRgABAQAAAQABAAD/2wCEAAkGBwgHBgkIBwgKCgkLDRYPDQwMDRsUFRAWIB0iIiAdHx8kKDQsJCYxJx8fLT0tMTU3Ojo6Iys/RD84QzQ5OjcBCgoKDQwNGg8PGjclHyU3Nzc3Nzc3Nzc3Nzc3Nzc3Nzc3Nzc3Nzc3Nzc3Nzc3Nzc3Nzc3Nzc3Nzc3Nzc3Nzc3N//AABEIAJ0AfAMBIgACEQEDEQH/xAAbAAABBQEBAAAAAAAAAAAAAAAFAAIDBAYBB//EAEMQAAEDAgMEBQkGAwcFAAAAAAECAxEABAUSIQYTMUEiMlFhkhQzU3FygZGx4RUjQqHB8GKy0QcWNENzgqNSVGR0s//EABsBAAIDAQEBAAAAAAAAAAAAAAEDAAIEBQYH/8QAMxEAAQMCBAQEBAUFAAAAAAAAAQACAwQRBRIhMRMyUZEiQXGhFGGB8BVyksHRBiM0Q1L/2gAMAwEAAhEDEQA/AAD7zu/d+9c65/Ge2mB570zniNcuCE3DhIn72IHeqP1q6zZNq65IHaTFcYMc7UL6XPXU1NZrxrboqu+d9M54jS3z3pnPGaKMYdbuqygKCv4jANTHB2m9HEqze1pVuBIsv41RDyPZBg+96VfjNLfO+lX4zRj7MtxqUq8VPThNuopGRUn+I8KnAeh+NUfQ9kD3zvpV+I13fO+lX4jR3EcItLbD3XW0q3iANSrTjWfpb2lhsVvpKmGqYXRjRSb50cXF+M0t876RfiNMNcFUuVpyN6KTfO+lWP8AcaW+dH+avxGo6VS5UyN6KTfO+kX4jS3zvpF+I1LY2Nzfuhq0aU4qQDA6smJPYJ50ROy+L5ZFsCYEoSsFQmeI92vrFWDXHZZZKqlidle4AoTvnfSL8Rolhrzu4V94vrn8XcKGutrbUUuNqQqJyqBB/Or+G+ZX7f6Co0m6MwY6PM3ZCrgZrlQ7X0j/AJBTnL3LcpUVAI1SkKPurjqst3P/AJCf/oKp3TE3LqkL3qWlnoDl6/jWqLlXn8X1qB+ULR2d2yhILrrQngMwoqxfsXKd0QsrTqFJTp76zmG2w6a2W2Ukp0VlEg0cwSLtoFTwU+k7uAR0j2wKcCuLIwDVW0pBOvKrCAE+0anRhtwNSgwOUU3cqQuXUlMdtMskXBVPGoThD88SB8xWPrV46rNYO9kD5ispWGp5l6/ANKc+qQpV2uVnC7q7Utpbru7pq3aSpS3VBICUyfrpUVEMAcQ1jVmtyCkOpnoA/Mx7+VFoBKRUucyFzm7gFej2uHKwzCFowu1bfcaHQbU8W0uq0zEqMlI4mKG4ZtJs7e4Nh93fNW+Hv32YNsDpLBCyiUqSJKc3BWnGnbYYa5jOFsstYwuwabeyOtqbzNPkwQHCkg5fUY15mhzezOJJ20avLdoM2yXGj5YxcZWvJkNZSwGgea5M8geNdhoaBYL5c97nkuduiO1mBt3Vg6+2Qt9mVpc5qSI6KoBKiAIFYrDJ3Cvb/QV6O9Y2uC4W+1blYaShbhCio5ZTGmXUDTlXnOGRuV6Hrn3aCsVQ0B4XqcDmkdTvYdgRZCX057vL23KR/wAlLGHGk4k23ZtoAWDv3k8Vq5d2lNvs29WETmL4iPbp/kSnEZk6iZngRRi5SmYvb4gegSsrrcvgOQggwozoa1mx7aXLtsIUghKsxKQNR31kXrNIZL90tKUJ/CnVavdWg2XULew+7OVzMd4BplMzFNZoVyJvE3RelpCeGnuqG8Q2pvIpAJPdQbDbwPOBt5woUeCp50UZWUXGR4kq5VovdcstLSs1tRhzlvhbrydUaSOzUViDXqG2IjZy8nTop/mFYSz2cxa+tUXNraFxlfVVnSJ5czXPqm+PRexwGojjpSZHW180JpTVzEcLvsMUlN9bLZzcCYIPvGlVBWXUL0TJGSNzMNwlSMRqJHZSpUFbQrZ4HtU1kDOIENO6AvFIWlwCeuPgBGtF0Yzhlsrylt2wacKYzoUpSoKc0ZeA+PHTjXmtPbbcckIQpRAkgCdO2tDKh4Fl5+o/p+mkeXh2ULQ7TbSHEkC2tZFvMqcUOk5wg/w8xGtDsM8wv2z8hQ2ZonhnmFafjPyFULy91yt7aWKlg4caE3H+LjtuB/PRBtQadSOCHOzhm+v740Pf/wAYP/YH89W8oWtSFgETwImtMPKuJjH+QPQKd22auX0b0KKQk5ROhPAz26RVq2bSwtKWkhAUmEHlI/Ce6OHZr6q4yAWnEjUt6xXMOe8s+6bQslRACRxCu7vpy4xRKM6EFzOhXHorIKfeKKbPXD+IIh9xRfZdU0SrScpgH4RQttedCknrpMKHfT7S2TbsXCsPug1dvOZ1hxcQCkJlMDsHxqwKU5twj21du6jZ68Ut2QAnT/cKtbIoWvY+0Q05ulqacSlwJByqKlQYNAcRxFF1s7esAXAcQhOZLiT0ekOZoVZ7W3NngYwtu2QAG1th8OEKTmkyB2ifypEr2h+vRdCGinqKPJGLkO/ZbPaddq6rDcMumy6q5uUcUkDKD0jPKf1qBWzOEfbDbIsU7lVstZEmMwUkD8iay2JbY3GI2iGXrJlLra0uNvIcOZtxJkKAj8uHKraf7QL/AHOVVlbb6POZlRPbl+tUzx+aY3DsRjYGxgj6+6NWGy2Ei4xK4uLZK2m3ihtoyQhKUgnTmdTTMQ2dwd/A2n8PtNyp8s7txSVJUkLWkSQdQYPA1BsPd4hdNYg+Lq3Uty4zlp4nrECVCDIHDlyq5triTbODeRm6b8veU3G7VGUhQObuEjnRszLeyzukrG1PCzkkHqbKydnNnmbi2tFYdmcWlWVRSog5RrmUNOdZXGXkbObTOjDkBlk24BaSJSqRwM+qt6w/cIyuXV5Yrt0p1cRKSo/GAK8x2uv2MRx55+3VnaAShKxwVA1PxoSWa3RasIEtTOWSkubbXVaXY3BcKvMFS+/btXF2pS8yHTwhRAgeqNe+hOJ2qLPFLxhDAtm0udBvNOmUaz31Hg+2F5hdii0RaWriGgQ2ogpUJ1M666+qoBfv4o69d3ZSXVr1yiAAANAKpmZZbo6asZO98nKdrlZ64IF2CTAFyP5ququrfew2S4viQih+IoS46pC+qXxPirkpYS5kASBlAjSDFMi5UrFxeoHoEcw9ed9R4LWIGUSnSpX2lOXTTrdwtvIvMEtgo6QHM8xQVq8Tb+SrmSHS2qJ9Y4e/4UXWX9+jdhJmDrwynjTrrkubqqFzdOWl8QVdFY59utVPtLNdh14gthWSSJy9n61b2ht56aez86A2LqEPqDjaXEzJQoSFVUlMYARdehLvbe62dxA260rGRA6KYHWFQ2eyrd5gtneM3SxcXCgnIuCgSop5CRw/SqmFNlezWJvNsFphCEtjjBUVpOnuoISYiTBHCkykBwuF18OgmfCRC/LZ3r5LR/3Ouw4UG8thDoamFHUpCtezQ8OdTNbE3LinEqvrdJSsogpUZ6vw6wrLHWZ1njPOuFKTxA94pOaPoumaevP+4fpWmOxjptEXKr22ndhwJUkjLIB1PAaHjUn9ynW3nWvL7cKQgLEJPSJzfDqn41lN2iZypB9VINoBEISI4QIipnZ0VPha3fjD9IWxGxLCre2S3dsi5cClqcAkKT0Ygc+tqe6krZWyDAQm/BfUG+k4YSklwpPu0/c1Xs8M2duMGYU++0084lO8dLwzodKoKSgiIAJM1UVY4TZY7aNB5u8sXcu9UohOUE5TJT2caaQ3ouUyWdxc0Sm4ubZd7K8djoDwOJs5mzGXLqdATOuh6XCq7mH/AGbcv2m9S7u1jppEAykH9auXGGbNXbTKm7tmwUlxSFIQsKBTvCkEzrwAPZCqpeT21m++xZ3O/YS50XBGug7NPhQLQNgnU9VLLo+Qn5Zbe6zF/o4r/XH89VFrW55QgJVmzZ06cRw091S42ooZeWiMwe0J9qg9jv3ni246QlCQQAqJ1psIu1KxYj4gegRKzcuErD7TJUBoQvQE1p7VwuWrCzxAg0LYKE2uTMnTlNT2jqEsLTnSDxEngaaAuS4gos+2l1GVYmsG+fJ7tYGhQSPgT/StnaObu1Qh+4bW6B01AgAnnFZK8b8qx1duyUkreKRB7Tx9UGgQVI3Aea9Gsm3Gf7OrsOklSnAZPPVNPw/DMEtNmLTFMTtnXy+5lVlWRllRExI00qxjbzTezbtpbvsKQhCRlS4Co9Ia13D0WeK7G2OHqv7ZlTTsvJddCTAUqRHeDVJB4/otMMrm0wIJAL9bdLIFiWFt3+KOp2Zt13FqhCZ3cwDz61XdlcFbOLP2GN4evOWA61nURlgweB1mR8KM2jOGWKcaw3DcQYt98wgsuOXOmYhQkKnkY4VeTfWCtpG3jiNplYsS0sqeTClKUDoZ16pn1ilcMA3TZcTmMRhZewGh1v5LM3mF2TmyVvd2loU3irkM5gokr6RHDhrQi52dxi0tl3FzYuIabErWSIA7dDWtBs7TAbRleJ2K1W+IpfVkeB6O97PUZ91T7R4hbKw/FVW+IYYUvsZUpQ5ndd6MR1oHdoaLo2nVGnxSpiORozAk73WQRsrji8uXDnOkJHST/Wlb7MYzcN7xqyJRJE50iSCQefaDXolq+xdYsLi1vmnU+QZdyhckdIHNHvigmBYtYnZ7CErxLD2rq3kueVKlSD0hIEjXXnyNTgsG6sMbq3AlrR2Ky1ns1jF2lambNRCFlCpUkajjzpzNq9ZLetrlGR1tyFJnhoDWpw7E7RaHkXeKYUu2VeLWWnklCut10nN7xp76B37lqrE7xVitLluXegoKKp6KZ1PfNVMbRsVqgr6id5ZI2w9CsrcoSt11K0hSc50IkcTVc2tuODDXgFWnfPO+2r5mo1Um5B0XoxFG4AuaCohbW/oGvAKd5Nb/APbteAU4calDbmXNkVlic0aVMzuqBhgbu0dgoPJmPQNeAU7cMcmGo7Mgp8E8qdkUACUkA8D2+qpmKnCh/wCQmNtNIMttoQe1KQKeYpIQtROVJMDMYEwO2u5FFBXlOVMSY0FBG0bdBZN07BSnlUjbDriSptta0gwSlJIHrPKm7tZd3YSreZsuWNZ7IqaqXZ8tFzSdBS9dPdZdZjfNONyYGdJE9tMoaqDI4aI8nbDGUthAct5De7C9wM0eugPACNI4UqVEuJ3S4aWGG/DaBddmieGeYXp+M/IUMonhg+4V7Z+QotVakDIhb3nnfbPzNMPCnvefd9tXzNMJqO3WpnKFwUUVds/Y1rbpIL7a3SrQjIFFPuMgER30KiuiajXZUiopmz2zHZG338KUq53bKAA7LOVKk5moVp3KBI4xwFWHr3ClJDQSlTbZdLILSglMuJKQRHNIUD+zWepGrcT5LEcLaSPG7ujCbuwSgI3SQk2SkKKW4UXtefZ+VWEX+Fjy1o6MPLSWShmCkArgqB4kZhpzArP60qnFPRE4VHfmPdFMMvGLazv2XsqlPqZyhSCUkJUSZj11XRuGry2dD63EpeStZLcEZVg9usgTVSu1XOU74Joc4g82/ay0F5ilhdOE5VIbJuejkzDM4SUua6zMSOUaVMh7DHwtbPkjYceOVDzMQiUceXJQiRoazFdApnF6hYzhDAAGPIRHHFW6rhs2qmlNhEShMGcx46ceHuodSpUkm5uulBHwowy97LtE8M8wr2z8hQyieGeYV7Z+Qqzd1Wp5ELe8+5/qH5moCHASUrTw0Chz/cVO959321fM1E42hwDOkKjhNWuA7VXkjc+MBu6jJcGWVtTJMTxHKklT5zhSW0aHKqZ1+NcW0hAAbYQQTJAMRXSnphO4TkSdDmEeuPhV7tK5zhMw7n3/AITiXcqpU0FHqwT2/wBJpBTqek6poIn8KVH4U0tkZVC3QTEmDwVwrqFrUgp3BAAEJJ0OtSw8kQ99yCSD9V1JdOWVsADrQFf1pKLsHM4ynTsOh79a4hK9AphHSEKIUP321xSHHAtLjSIOspV8P331LNUvIR5+6clS1ApLzGYpIGTiDTQ4oJzLeagJ05fGnJSveBRabRxJIgn9zSKDk1ZbzGdDFTwof3d9fdJRdB/xDII1gCnAqUid8iYCpiNP3FRnfGAphtROmbu79KkcSo5hu2ykjLBqaIDib6+6aVfeSLlEHL0dDSUVFzKLlKY7u+nJC5H3TWg/fL1U8NoHJJPblGtC7QmNileOndNZKzKi4laT1YFF8M8wv2z8hQwQBpRPDD9wr2z8hVAblaJGZIrIY9G+d9s/M0yib2FneuHfjVavwd/rqP7MV6ceD61C03TWVMeUaqjFNVmHVE91EfsxR/zx4PrXFYOCcxe19n61A0qss7CLAoed4ACADrzOlcGeTKBAPGeNXxhIBkPazPVP9aRwgGJemOHR+tWypPF8wfvsqJLnS0BilLp1ARr38/3NX04OANHhrx6H1rowdM5996hl4fnQyqGbXf77IerOepl7tdK4lSyelkAjQzzoj9jJCfOjwfWu/ZIiN6I49T60LI8YdfvsqEODhljvphLgGpQIEmSaI/Y6fSDwfWnfZAAMPD1ZD/WjZDjDqh6SSJJSTzy10UQThXGHgJMnocfzrv2UfTjwfWqlpThURgalD6JYYPuFe2fkKb9ln048H1q/h1jlZUC7PT/6e4UWtN0moqIyzQr/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52" name="AutoShape 4" descr="data:image/jpeg;base64,/9j/4AAQSkZJRgABAQAAAQABAAD/2wCEAAkGBwgHBgkIBwgKCgkLDRYPDQwMDRsUFRAWIB0iIiAdHx8kKDQsJCYxJx8fLT0tMTU3Ojo6Iys/RD84QzQ5OjcBCgoKDQwNGg8PGjclHyU3Nzc3Nzc3Nzc3Nzc3Nzc3Nzc3Nzc3Nzc3Nzc3Nzc3Nzc3Nzc3Nzc3Nzc3Nzc3Nzc3N//AABEIAJ0AfAMBIgACEQEDEQH/xAAbAAABBQEBAAAAAAAAAAAAAAAFAAIDBAYBB//EAEMQAAEDAgMEBQkGAwcFAAAAAAECAxEABAUSIQYTMUEiMlFhkhQzU3FygZGx4RUjQqHB8GKy0QcWNENzgqNSVGR0s//EABsBAAIDAQEBAAAAAAAAAAAAAAEDAAIEBQYH/8QAMxEAAQMCBAQEBAUFAAAAAAAAAQACAwQRBRIhMRMyUZEiQXGhFGGB8BVyksHRBiM0Q1L/2gAMAwEAAhEDEQA/AAD7zu/d+9c65/Ge2mB570zniNcuCE3DhIn72IHeqP1q6zZNq65IHaTFcYMc7UL6XPXU1NZrxrboqu+d9M54jS3z3pnPGaKMYdbuqygKCv4jANTHB2m9HEqze1pVuBIsv41RDyPZBg+96VfjNLfO+lX4zRj7MtxqUq8VPThNuopGRUn+I8KnAeh+NUfQ9kD3zvpV+I13fO+lX4jR3EcItLbD3XW0q3iANSrTjWfpb2lhsVvpKmGqYXRjRSb50cXF+M0t876RfiNMNcFUuVpyN6KTfO+lWP8AcaW+dH+avxGo6VS5UyN6KTfO+kX4jS3zvpF+I1LY2Nzfuhq0aU4qQDA6smJPYJ50ROy+L5ZFsCYEoSsFQmeI92vrFWDXHZZZKqlidle4AoTvnfSL8Rolhrzu4V94vrn8XcKGutrbUUuNqQqJyqBB/Or+G+ZX7f6Co0m6MwY6PM3ZCrgZrlQ7X0j/AJBTnL3LcpUVAI1SkKPurjqst3P/AJCf/oKp3TE3LqkL3qWlnoDl6/jWqLlXn8X1qB+ULR2d2yhILrrQngMwoqxfsXKd0QsrTqFJTp76zmG2w6a2W2Ukp0VlEg0cwSLtoFTwU+k7uAR0j2wKcCuLIwDVW0pBOvKrCAE+0anRhtwNSgwOUU3cqQuXUlMdtMskXBVPGoThD88SB8xWPrV46rNYO9kD5ispWGp5l6/ANKc+qQpV2uVnC7q7Utpbru7pq3aSpS3VBICUyfrpUVEMAcQ1jVmtyCkOpnoA/Mx7+VFoBKRUucyFzm7gFej2uHKwzCFowu1bfcaHQbU8W0uq0zEqMlI4mKG4ZtJs7e4Nh93fNW+Hv32YNsDpLBCyiUqSJKc3BWnGnbYYa5jOFsstYwuwabeyOtqbzNPkwQHCkg5fUY15mhzezOJJ20avLdoM2yXGj5YxcZWvJkNZSwGgea5M8geNdhoaBYL5c97nkuduiO1mBt3Vg6+2Qt9mVpc5qSI6KoBKiAIFYrDJ3Cvb/QV6O9Y2uC4W+1blYaShbhCio5ZTGmXUDTlXnOGRuV6Hrn3aCsVQ0B4XqcDmkdTvYdgRZCX057vL23KR/wAlLGHGk4k23ZtoAWDv3k8Vq5d2lNvs29WETmL4iPbp/kSnEZk6iZngRRi5SmYvb4gegSsrrcvgOQggwozoa1mx7aXLtsIUghKsxKQNR31kXrNIZL90tKUJ/CnVavdWg2XULew+7OVzMd4BplMzFNZoVyJvE3RelpCeGnuqG8Q2pvIpAJPdQbDbwPOBt5woUeCp50UZWUXGR4kq5VovdcstLSs1tRhzlvhbrydUaSOzUViDXqG2IjZy8nTop/mFYSz2cxa+tUXNraFxlfVVnSJ5czXPqm+PRexwGojjpSZHW180JpTVzEcLvsMUlN9bLZzcCYIPvGlVBWXUL0TJGSNzMNwlSMRqJHZSpUFbQrZ4HtU1kDOIENO6AvFIWlwCeuPgBGtF0Yzhlsrylt2wacKYzoUpSoKc0ZeA+PHTjXmtPbbcckIQpRAkgCdO2tDKh4Fl5+o/p+mkeXh2ULQ7TbSHEkC2tZFvMqcUOk5wg/w8xGtDsM8wv2z8hQ2ZonhnmFafjPyFULy91yt7aWKlg4caE3H+LjtuB/PRBtQadSOCHOzhm+v740Pf/wAYP/YH89W8oWtSFgETwImtMPKuJjH+QPQKd22auX0b0KKQk5ROhPAz26RVq2bSwtKWkhAUmEHlI/Ce6OHZr6q4yAWnEjUt6xXMOe8s+6bQslRACRxCu7vpy4xRKM6EFzOhXHorIKfeKKbPXD+IIh9xRfZdU0SrScpgH4RQttedCknrpMKHfT7S2TbsXCsPug1dvOZ1hxcQCkJlMDsHxqwKU5twj21du6jZ68Ut2QAnT/cKtbIoWvY+0Q05ulqacSlwJByqKlQYNAcRxFF1s7esAXAcQhOZLiT0ekOZoVZ7W3NngYwtu2QAG1th8OEKTmkyB2ifypEr2h+vRdCGinqKPJGLkO/ZbPaddq6rDcMumy6q5uUcUkDKD0jPKf1qBWzOEfbDbIsU7lVstZEmMwUkD8iay2JbY3GI2iGXrJlLra0uNvIcOZtxJkKAj8uHKraf7QL/AHOVVlbb6POZlRPbl+tUzx+aY3DsRjYGxgj6+6NWGy2Ei4xK4uLZK2m3ihtoyQhKUgnTmdTTMQ2dwd/A2n8PtNyp8s7txSVJUkLWkSQdQYPA1BsPd4hdNYg+Lq3Uty4zlp4nrECVCDIHDlyq5triTbODeRm6b8veU3G7VGUhQObuEjnRszLeyzukrG1PCzkkHqbKydnNnmbi2tFYdmcWlWVRSog5RrmUNOdZXGXkbObTOjDkBlk24BaSJSqRwM+qt6w/cIyuXV5Yrt0p1cRKSo/GAK8x2uv2MRx55+3VnaAShKxwVA1PxoSWa3RasIEtTOWSkubbXVaXY3BcKvMFS+/btXF2pS8yHTwhRAgeqNe+hOJ2qLPFLxhDAtm0udBvNOmUaz31Hg+2F5hdii0RaWriGgQ2ogpUJ1M666+qoBfv4o69d3ZSXVr1yiAAANAKpmZZbo6asZO98nKdrlZ64IF2CTAFyP5ququrfew2S4viQih+IoS46pC+qXxPirkpYS5kASBlAjSDFMi5UrFxeoHoEcw9ed9R4LWIGUSnSpX2lOXTTrdwtvIvMEtgo6QHM8xQVq8Tb+SrmSHS2qJ9Y4e/4UXWX9+jdhJmDrwynjTrrkubqqFzdOWl8QVdFY59utVPtLNdh14gthWSSJy9n61b2ht56aez86A2LqEPqDjaXEzJQoSFVUlMYARdehLvbe62dxA260rGRA6KYHWFQ2eyrd5gtneM3SxcXCgnIuCgSop5CRw/SqmFNlezWJvNsFphCEtjjBUVpOnuoISYiTBHCkykBwuF18OgmfCRC/LZ3r5LR/3Ouw4UG8thDoamFHUpCtezQ8OdTNbE3LinEqvrdJSsogpUZ6vw6wrLHWZ1njPOuFKTxA94pOaPoumaevP+4fpWmOxjptEXKr22ndhwJUkjLIB1PAaHjUn9ynW3nWvL7cKQgLEJPSJzfDqn41lN2iZypB9VINoBEISI4QIipnZ0VPha3fjD9IWxGxLCre2S3dsi5cClqcAkKT0Ygc+tqe6krZWyDAQm/BfUG+k4YSklwpPu0/c1Xs8M2duMGYU++0084lO8dLwzodKoKSgiIAJM1UVY4TZY7aNB5u8sXcu9UohOUE5TJT2caaQ3ouUyWdxc0Sm4ubZd7K8djoDwOJs5mzGXLqdATOuh6XCq7mH/AGbcv2m9S7u1jppEAykH9auXGGbNXbTKm7tmwUlxSFIQsKBTvCkEzrwAPZCqpeT21m++xZ3O/YS50XBGug7NPhQLQNgnU9VLLo+Qn5Zbe6zF/o4r/XH89VFrW55QgJVmzZ06cRw091S42ooZeWiMwe0J9qg9jv3ni246QlCQQAqJ1psIu1KxYj4gegRKzcuErD7TJUBoQvQE1p7VwuWrCzxAg0LYKE2uTMnTlNT2jqEsLTnSDxEngaaAuS4gos+2l1GVYmsG+fJ7tYGhQSPgT/StnaObu1Qh+4bW6B01AgAnnFZK8b8qx1duyUkreKRB7Tx9UGgQVI3Aea9Gsm3Gf7OrsOklSnAZPPVNPw/DMEtNmLTFMTtnXy+5lVlWRllRExI00qxjbzTezbtpbvsKQhCRlS4Co9Ia13D0WeK7G2OHqv7ZlTTsvJddCTAUqRHeDVJB4/otMMrm0wIJAL9bdLIFiWFt3+KOp2Zt13FqhCZ3cwDz61XdlcFbOLP2GN4evOWA61nURlgweB1mR8KM2jOGWKcaw3DcQYt98wgsuOXOmYhQkKnkY4VeTfWCtpG3jiNplYsS0sqeTClKUDoZ16pn1ilcMA3TZcTmMRhZewGh1v5LM3mF2TmyVvd2loU3irkM5gokr6RHDhrQi52dxi0tl3FzYuIabErWSIA7dDWtBs7TAbRleJ2K1W+IpfVkeB6O97PUZ91T7R4hbKw/FVW+IYYUvsZUpQ5ndd6MR1oHdoaLo2nVGnxSpiORozAk73WQRsrji8uXDnOkJHST/Wlb7MYzcN7xqyJRJE50iSCQefaDXolq+xdYsLi1vmnU+QZdyhckdIHNHvigmBYtYnZ7CErxLD2rq3kueVKlSD0hIEjXXnyNTgsG6sMbq3AlrR2Ky1ns1jF2lambNRCFlCpUkajjzpzNq9ZLetrlGR1tyFJnhoDWpw7E7RaHkXeKYUu2VeLWWnklCut10nN7xp76B37lqrE7xVitLluXegoKKp6KZ1PfNVMbRsVqgr6id5ZI2w9CsrcoSt11K0hSc50IkcTVc2tuODDXgFWnfPO+2r5mo1Um5B0XoxFG4AuaCohbW/oGvAKd5Nb/APbteAU4calDbmXNkVlic0aVMzuqBhgbu0dgoPJmPQNeAU7cMcmGo7Mgp8E8qdkUACUkA8D2+qpmKnCh/wCQmNtNIMttoQe1KQKeYpIQtROVJMDMYEwO2u5FFBXlOVMSY0FBG0bdBZN07BSnlUjbDriSptta0gwSlJIHrPKm7tZd3YSreZsuWNZ7IqaqXZ8tFzSdBS9dPdZdZjfNONyYGdJE9tMoaqDI4aI8nbDGUthAct5De7C9wM0eugPACNI4UqVEuJ3S4aWGG/DaBddmieGeYXp+M/IUMonhg+4V7Z+QotVakDIhb3nnfbPzNMPCnvefd9tXzNMJqO3WpnKFwUUVds/Y1rbpIL7a3SrQjIFFPuMgER30KiuiajXZUiopmz2zHZG338KUq53bKAA7LOVKk5moVp3KBI4xwFWHr3ClJDQSlTbZdLILSglMuJKQRHNIUD+zWepGrcT5LEcLaSPG7ujCbuwSgI3SQk2SkKKW4UXtefZ+VWEX+Fjy1o6MPLSWShmCkArgqB4kZhpzArP60qnFPRE4VHfmPdFMMvGLazv2XsqlPqZyhSCUkJUSZj11XRuGry2dD63EpeStZLcEZVg9usgTVSu1XOU74Joc4g82/ay0F5ilhdOE5VIbJuejkzDM4SUua6zMSOUaVMh7DHwtbPkjYceOVDzMQiUceXJQiRoazFdApnF6hYzhDAAGPIRHHFW6rhs2qmlNhEShMGcx46ceHuodSpUkm5uulBHwowy97LtE8M8wr2z8hQyieGeYV7Z+Qqzd1Wp5ELe8+5/qH5moCHASUrTw0Chz/cVO959321fM1E42hwDOkKjhNWuA7VXkjc+MBu6jJcGWVtTJMTxHKklT5zhSW0aHKqZ1+NcW0hAAbYQQTJAMRXSnphO4TkSdDmEeuPhV7tK5zhMw7n3/AITiXcqpU0FHqwT2/wBJpBTqek6poIn8KVH4U0tkZVC3QTEmDwVwrqFrUgp3BAAEJJ0OtSw8kQ99yCSD9V1JdOWVsADrQFf1pKLsHM4ynTsOh79a4hK9AphHSEKIUP321xSHHAtLjSIOspV8P331LNUvIR5+6clS1ApLzGYpIGTiDTQ4oJzLeagJ05fGnJSveBRabRxJIgn9zSKDk1ZbzGdDFTwof3d9fdJRdB/xDII1gCnAqUid8iYCpiNP3FRnfGAphtROmbu79KkcSo5hu2ykjLBqaIDib6+6aVfeSLlEHL0dDSUVFzKLlKY7u+nJC5H3TWg/fL1U8NoHJJPblGtC7QmNileOndNZKzKi4laT1YFF8M8wv2z8hQwQBpRPDD9wr2z8hVAblaJGZIrIY9G+d9s/M0yib2FneuHfjVavwd/rqP7MV6ceD61C03TWVMeUaqjFNVmHVE91EfsxR/zx4PrXFYOCcxe19n61A0qss7CLAoed4ACADrzOlcGeTKBAPGeNXxhIBkPazPVP9aRwgGJemOHR+tWypPF8wfvsqJLnS0BilLp1ARr38/3NX04OANHhrx6H1rowdM5996hl4fnQyqGbXf77IerOepl7tdK4lSyelkAjQzzoj9jJCfOjwfWu/ZIiN6I49T60LI8YdfvsqEODhljvphLgGpQIEmSaI/Y6fSDwfWnfZAAMPD1ZD/WjZDjDqh6SSJJSTzy10UQThXGHgJMnocfzrv2UfTjwfWqlpThURgalD6JYYPuFe2fkKb9ln048H1q/h1jlZUC7PT/6e4UWtN0moqIyzQr/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4" name="Picture 6" descr="http://img1.imagesbn.com/p/9781883062750_p0_v1_s260x420.jpg"/>
          <p:cNvPicPr>
            <a:picLocks noChangeAspect="1" noChangeArrowheads="1"/>
          </p:cNvPicPr>
          <p:nvPr/>
        </p:nvPicPr>
        <p:blipFill>
          <a:blip r:embed="rId3" cstate="print"/>
          <a:srcRect/>
          <a:stretch>
            <a:fillRect/>
          </a:stretch>
        </p:blipFill>
        <p:spPr bwMode="auto">
          <a:xfrm>
            <a:off x="3276600" y="2438400"/>
            <a:ext cx="2743200" cy="3233057"/>
          </a:xfrm>
          <a:prstGeom prst="rect">
            <a:avLst/>
          </a:prstGeom>
          <a:noFill/>
        </p:spPr>
      </p:pic>
      <p:pic>
        <p:nvPicPr>
          <p:cNvPr id="4098" name="Picture 2" descr="I:\Engineering.jpg"/>
          <p:cNvPicPr>
            <a:picLocks noChangeAspect="1" noChangeArrowheads="1"/>
          </p:cNvPicPr>
          <p:nvPr/>
        </p:nvPicPr>
        <p:blipFill>
          <a:blip r:embed="rId4" cstate="print"/>
          <a:srcRect/>
          <a:stretch>
            <a:fillRect/>
          </a:stretch>
        </p:blipFill>
        <p:spPr bwMode="auto">
          <a:xfrm>
            <a:off x="533400" y="2514600"/>
            <a:ext cx="2414626" cy="3124201"/>
          </a:xfrm>
          <a:prstGeom prst="rect">
            <a:avLst/>
          </a:prstGeom>
          <a:noFill/>
          <a:ln w="63500" cmpd="sng">
            <a:solidFill>
              <a:srgbClr val="FF0000"/>
            </a:solidFill>
          </a:ln>
        </p:spPr>
      </p:pic>
      <p:pic>
        <p:nvPicPr>
          <p:cNvPr id="4099" name="Picture 3" descr="I:\GPPA.jpg"/>
          <p:cNvPicPr>
            <a:picLocks noChangeAspect="1" noChangeArrowheads="1"/>
          </p:cNvPicPr>
          <p:nvPr/>
        </p:nvPicPr>
        <p:blipFill>
          <a:blip r:embed="rId5" cstate="print"/>
          <a:srcRect/>
          <a:stretch>
            <a:fillRect/>
          </a:stretch>
        </p:blipFill>
        <p:spPr bwMode="auto">
          <a:xfrm>
            <a:off x="6324600" y="2514600"/>
            <a:ext cx="2414626" cy="3124200"/>
          </a:xfrm>
          <a:prstGeom prst="rect">
            <a:avLst/>
          </a:prstGeom>
          <a:noFill/>
          <a:ln w="63500">
            <a:solidFill>
              <a:srgbClr val="FF0000"/>
            </a:solidFill>
          </a:ln>
        </p:spPr>
      </p:pic>
      <p:sp>
        <p:nvSpPr>
          <p:cNvPr id="11" name="TextBox 10"/>
          <p:cNvSpPr txBox="1"/>
          <p:nvPr/>
        </p:nvSpPr>
        <p:spPr>
          <a:xfrm>
            <a:off x="381000" y="1600200"/>
            <a:ext cx="8610600" cy="461665"/>
          </a:xfrm>
          <a:prstGeom prst="rect">
            <a:avLst/>
          </a:prstGeom>
          <a:noFill/>
        </p:spPr>
        <p:txBody>
          <a:bodyPr wrap="square" rtlCol="0">
            <a:spAutoFit/>
          </a:bodyPr>
          <a:lstStyle/>
          <a:p>
            <a:r>
              <a:rPr lang="en-US" sz="2400" b="1" dirty="0" smtClean="0"/>
              <a:t>  MOST POPULAR       RECOMMENDATIONS    MEDICAL PROGRAMS</a:t>
            </a:r>
            <a:endParaRPr lang="en-US" sz="24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609600"/>
          </a:xfrm>
        </p:spPr>
        <p:txBody>
          <a:bodyPr>
            <a:normAutofit/>
          </a:bodyPr>
          <a:lstStyle/>
          <a:p>
            <a:r>
              <a:rPr lang="en-US" sz="3200" b="1" dirty="0" smtClean="0"/>
              <a:t>Presenters</a:t>
            </a:r>
            <a:endParaRPr lang="en-US" sz="3200" b="1" dirty="0"/>
          </a:p>
        </p:txBody>
      </p:sp>
      <p:pic>
        <p:nvPicPr>
          <p:cNvPr id="16388" name="Picture 4" descr="http://schools.naperville203.org/userfiles/Image/jchi.JPG"/>
          <p:cNvPicPr>
            <a:picLocks noChangeAspect="1" noChangeArrowheads="1"/>
          </p:cNvPicPr>
          <p:nvPr/>
        </p:nvPicPr>
        <p:blipFill>
          <a:blip r:embed="rId2" cstate="print">
            <a:lum bright="15000"/>
          </a:blip>
          <a:srcRect l="12810" t="5545" r="9091" b="17225"/>
          <a:stretch>
            <a:fillRect/>
          </a:stretch>
        </p:blipFill>
        <p:spPr bwMode="auto">
          <a:xfrm>
            <a:off x="6553200" y="3124200"/>
            <a:ext cx="1676400" cy="2286000"/>
          </a:xfrm>
          <a:prstGeom prst="rect">
            <a:avLst/>
          </a:prstGeom>
          <a:noFill/>
          <a:ln w="38100">
            <a:solidFill>
              <a:schemeClr val="tx1"/>
            </a:solidFill>
          </a:ln>
        </p:spPr>
      </p:pic>
      <p:sp>
        <p:nvSpPr>
          <p:cNvPr id="7" name="Rectangle 6"/>
          <p:cNvSpPr/>
          <p:nvPr/>
        </p:nvSpPr>
        <p:spPr>
          <a:xfrm>
            <a:off x="2971800" y="5410200"/>
            <a:ext cx="3200400" cy="1154162"/>
          </a:xfrm>
          <a:prstGeom prst="rect">
            <a:avLst/>
          </a:prstGeom>
        </p:spPr>
        <p:txBody>
          <a:bodyPr wrap="square">
            <a:spAutoFit/>
          </a:bodyPr>
          <a:lstStyle/>
          <a:p>
            <a:pPr algn="ctr"/>
            <a:r>
              <a:rPr lang="en-US" b="1" dirty="0" smtClean="0"/>
              <a:t>Sarah Idzik</a:t>
            </a:r>
            <a:r>
              <a:rPr lang="en-US" dirty="0" smtClean="0"/>
              <a:t/>
            </a:r>
            <a:br>
              <a:rPr lang="en-US" dirty="0" smtClean="0"/>
            </a:br>
            <a:r>
              <a:rPr lang="en-US" sz="1600" dirty="0" smtClean="0"/>
              <a:t>Assistant Director of  Admissions </a:t>
            </a:r>
          </a:p>
          <a:p>
            <a:pPr algn="ctr"/>
            <a:r>
              <a:rPr lang="en-US" sz="1700" dirty="0" smtClean="0"/>
              <a:t>University of Chicago</a:t>
            </a:r>
            <a:r>
              <a:rPr lang="en-US" dirty="0" smtClean="0"/>
              <a:t/>
            </a:r>
            <a:br>
              <a:rPr lang="en-US" dirty="0" smtClean="0"/>
            </a:br>
            <a:endParaRPr lang="en-US" dirty="0"/>
          </a:p>
        </p:txBody>
      </p:sp>
      <p:sp>
        <p:nvSpPr>
          <p:cNvPr id="8" name="Rectangle 7"/>
          <p:cNvSpPr/>
          <p:nvPr/>
        </p:nvSpPr>
        <p:spPr>
          <a:xfrm>
            <a:off x="304800" y="5410200"/>
            <a:ext cx="2971800" cy="1184940"/>
          </a:xfrm>
          <a:prstGeom prst="rect">
            <a:avLst/>
          </a:prstGeom>
        </p:spPr>
        <p:txBody>
          <a:bodyPr wrap="square">
            <a:spAutoFit/>
          </a:bodyPr>
          <a:lstStyle/>
          <a:p>
            <a:pPr algn="ctr"/>
            <a:r>
              <a:rPr lang="en-US" b="1" dirty="0" smtClean="0"/>
              <a:t>Hayley Schueneman</a:t>
            </a:r>
            <a:r>
              <a:rPr lang="en-US" dirty="0" smtClean="0"/>
              <a:t/>
            </a:r>
            <a:br>
              <a:rPr lang="en-US" dirty="0" smtClean="0"/>
            </a:br>
            <a:r>
              <a:rPr lang="en-US" sz="1600" dirty="0" smtClean="0"/>
              <a:t>Admissions Counselor </a:t>
            </a:r>
          </a:p>
          <a:p>
            <a:pPr algn="ctr"/>
            <a:r>
              <a:rPr lang="en-US" sz="1700" dirty="0" smtClean="0"/>
              <a:t>Knox College</a:t>
            </a:r>
            <a:r>
              <a:rPr lang="en-US" dirty="0" smtClean="0"/>
              <a:t/>
            </a:r>
            <a:br>
              <a:rPr lang="en-US" dirty="0" smtClean="0"/>
            </a:br>
            <a:endParaRPr lang="en-US" dirty="0"/>
          </a:p>
        </p:txBody>
      </p:sp>
      <p:sp>
        <p:nvSpPr>
          <p:cNvPr id="9" name="Rectangle 8"/>
          <p:cNvSpPr/>
          <p:nvPr/>
        </p:nvSpPr>
        <p:spPr>
          <a:xfrm>
            <a:off x="5867400" y="5410200"/>
            <a:ext cx="3048000" cy="1154162"/>
          </a:xfrm>
          <a:prstGeom prst="rect">
            <a:avLst/>
          </a:prstGeom>
        </p:spPr>
        <p:txBody>
          <a:bodyPr wrap="square">
            <a:spAutoFit/>
          </a:bodyPr>
          <a:lstStyle/>
          <a:p>
            <a:pPr algn="ctr"/>
            <a:r>
              <a:rPr lang="en-US" b="1" dirty="0" smtClean="0"/>
              <a:t> Jean Childers</a:t>
            </a:r>
            <a:r>
              <a:rPr lang="en-US" dirty="0" smtClean="0"/>
              <a:t/>
            </a:r>
            <a:br>
              <a:rPr lang="en-US" dirty="0" smtClean="0"/>
            </a:br>
            <a:r>
              <a:rPr lang="en-US" sz="1600" dirty="0" smtClean="0"/>
              <a:t>College &amp; Career Coordinator</a:t>
            </a:r>
            <a:r>
              <a:rPr lang="en-US" sz="1700" dirty="0" smtClean="0"/>
              <a:t/>
            </a:r>
            <a:br>
              <a:rPr lang="en-US" sz="1700" dirty="0" smtClean="0"/>
            </a:br>
            <a:r>
              <a:rPr lang="en-US" sz="1700" dirty="0" smtClean="0"/>
              <a:t>Naperville Central High School</a:t>
            </a:r>
            <a:r>
              <a:rPr lang="en-US" dirty="0" smtClean="0"/>
              <a:t/>
            </a:r>
            <a:br>
              <a:rPr lang="en-US" dirty="0" smtClean="0"/>
            </a:br>
            <a:endParaRPr lang="en-US" dirty="0"/>
          </a:p>
        </p:txBody>
      </p:sp>
      <p:sp>
        <p:nvSpPr>
          <p:cNvPr id="13" name="TextBox 12"/>
          <p:cNvSpPr txBox="1"/>
          <p:nvPr/>
        </p:nvSpPr>
        <p:spPr>
          <a:xfrm>
            <a:off x="533400" y="457200"/>
            <a:ext cx="8077200" cy="2031325"/>
          </a:xfrm>
          <a:prstGeom prst="rect">
            <a:avLst/>
          </a:prstGeom>
          <a:noFill/>
        </p:spPr>
        <p:txBody>
          <a:bodyPr wrap="square" rtlCol="0">
            <a:spAutoFit/>
          </a:bodyPr>
          <a:lstStyle/>
          <a:p>
            <a:pPr algn="ctr"/>
            <a:r>
              <a:rPr lang="en-US" sz="4400" b="1" dirty="0" smtClean="0"/>
              <a:t>Choosing a College </a:t>
            </a:r>
          </a:p>
          <a:p>
            <a:pPr algn="ctr"/>
            <a:r>
              <a:rPr lang="en-US" sz="4400" b="1" dirty="0" smtClean="0"/>
              <a:t>from Diverse Options </a:t>
            </a:r>
          </a:p>
          <a:p>
            <a:pPr algn="ctr"/>
            <a:endParaRPr lang="en-US" dirty="0" smtClean="0"/>
          </a:p>
          <a:p>
            <a:pPr algn="ctr"/>
            <a:r>
              <a:rPr lang="en-US" sz="2000" b="1" dirty="0" smtClean="0"/>
              <a:t>Moderator:  Gregory Smith, Counselor, Naperville Central High School</a:t>
            </a:r>
            <a:endParaRPr lang="en-US" sz="2000" b="1" dirty="0"/>
          </a:p>
        </p:txBody>
      </p:sp>
      <p:pic>
        <p:nvPicPr>
          <p:cNvPr id="11" name="il_fi" descr="http://www.chicagochorale.org/wp-content/uploads/2011/11/Sarah-Idzik.jpg"/>
          <p:cNvPicPr/>
          <p:nvPr/>
        </p:nvPicPr>
        <p:blipFill>
          <a:blip r:embed="rId3" cstate="print"/>
          <a:srcRect l="17241" r="6897"/>
          <a:stretch>
            <a:fillRect/>
          </a:stretch>
        </p:blipFill>
        <p:spPr bwMode="auto">
          <a:xfrm>
            <a:off x="3733800" y="3124200"/>
            <a:ext cx="1676400" cy="2286000"/>
          </a:xfrm>
          <a:prstGeom prst="rect">
            <a:avLst/>
          </a:prstGeom>
          <a:noFill/>
          <a:ln w="38100">
            <a:solidFill>
              <a:schemeClr val="tx1"/>
            </a:solidFill>
            <a:miter lim="800000"/>
            <a:headEnd/>
            <a:tailEnd/>
          </a:ln>
        </p:spPr>
      </p:pic>
      <p:pic>
        <p:nvPicPr>
          <p:cNvPr id="12" name="Picture 4" descr="Hayley Shueneman"/>
          <p:cNvPicPr>
            <a:picLocks noChangeAspect="1" noChangeArrowheads="1"/>
          </p:cNvPicPr>
          <p:nvPr/>
        </p:nvPicPr>
        <p:blipFill>
          <a:blip r:embed="rId4" cstate="print"/>
          <a:srcRect/>
          <a:stretch>
            <a:fillRect/>
          </a:stretch>
        </p:blipFill>
        <p:spPr bwMode="auto">
          <a:xfrm>
            <a:off x="914400" y="3124200"/>
            <a:ext cx="1758462" cy="2286000"/>
          </a:xfrm>
          <a:prstGeom prst="rect">
            <a:avLst/>
          </a:prstGeom>
          <a:noFill/>
          <a:ln w="38100">
            <a:solidFill>
              <a:schemeClr val="tx1"/>
            </a:solid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a:bodyPr>
          <a:lstStyle/>
          <a:p>
            <a:r>
              <a:rPr lang="en-US" b="1" dirty="0" smtClean="0"/>
              <a:t>Resources – College Type</a:t>
            </a:r>
            <a:endParaRPr lang="en-US" b="1" dirty="0"/>
          </a:p>
        </p:txBody>
      </p:sp>
      <p:sp>
        <p:nvSpPr>
          <p:cNvPr id="8" name="TextBox 7"/>
          <p:cNvSpPr txBox="1"/>
          <p:nvPr/>
        </p:nvSpPr>
        <p:spPr>
          <a:xfrm>
            <a:off x="304800" y="5943600"/>
            <a:ext cx="8534400" cy="400110"/>
          </a:xfrm>
          <a:prstGeom prst="rect">
            <a:avLst/>
          </a:prstGeom>
          <a:noFill/>
        </p:spPr>
        <p:txBody>
          <a:bodyPr wrap="square" rtlCol="0">
            <a:spAutoFit/>
          </a:bodyPr>
          <a:lstStyle/>
          <a:p>
            <a:r>
              <a:rPr lang="en-US" sz="2000" b="1" dirty="0" smtClean="0"/>
              <a:t>   Naperville Central HS            Naperville Central HS            Wheaton North HS</a:t>
            </a:r>
            <a:endParaRPr lang="en-US" sz="2000" b="1" dirty="0"/>
          </a:p>
        </p:txBody>
      </p:sp>
      <p:pic>
        <p:nvPicPr>
          <p:cNvPr id="5122" name="Picture 2" descr="I:\Christian Colleges.jpg"/>
          <p:cNvPicPr>
            <a:picLocks noChangeAspect="1" noChangeArrowheads="1"/>
          </p:cNvPicPr>
          <p:nvPr/>
        </p:nvPicPr>
        <p:blipFill>
          <a:blip r:embed="rId3" cstate="print"/>
          <a:srcRect/>
          <a:stretch>
            <a:fillRect/>
          </a:stretch>
        </p:blipFill>
        <p:spPr bwMode="auto">
          <a:xfrm>
            <a:off x="6172200" y="2514600"/>
            <a:ext cx="2379848" cy="3124200"/>
          </a:xfrm>
          <a:prstGeom prst="rect">
            <a:avLst/>
          </a:prstGeom>
          <a:noFill/>
          <a:ln w="63500">
            <a:solidFill>
              <a:srgbClr val="FFC000"/>
            </a:solidFill>
          </a:ln>
        </p:spPr>
      </p:pic>
      <p:pic>
        <p:nvPicPr>
          <p:cNvPr id="5123" name="Picture 3" descr="I:\Selecting a College Type.jpg"/>
          <p:cNvPicPr>
            <a:picLocks noChangeAspect="1" noChangeArrowheads="1"/>
          </p:cNvPicPr>
          <p:nvPr/>
        </p:nvPicPr>
        <p:blipFill>
          <a:blip r:embed="rId4" cstate="print"/>
          <a:srcRect/>
          <a:stretch>
            <a:fillRect/>
          </a:stretch>
        </p:blipFill>
        <p:spPr bwMode="auto">
          <a:xfrm>
            <a:off x="3352800" y="2514600"/>
            <a:ext cx="2414626" cy="3124200"/>
          </a:xfrm>
          <a:prstGeom prst="rect">
            <a:avLst/>
          </a:prstGeom>
          <a:noFill/>
          <a:ln w="63500">
            <a:solidFill>
              <a:srgbClr val="FFC000"/>
            </a:solidFill>
          </a:ln>
        </p:spPr>
      </p:pic>
      <p:pic>
        <p:nvPicPr>
          <p:cNvPr id="5124" name="Picture 4" descr="I:\Reason to Choose Small Private College.jpg"/>
          <p:cNvPicPr>
            <a:picLocks noChangeAspect="1" noChangeArrowheads="1"/>
          </p:cNvPicPr>
          <p:nvPr/>
        </p:nvPicPr>
        <p:blipFill>
          <a:blip r:embed="rId5" cstate="print"/>
          <a:srcRect/>
          <a:stretch>
            <a:fillRect/>
          </a:stretch>
        </p:blipFill>
        <p:spPr bwMode="auto">
          <a:xfrm>
            <a:off x="457200" y="2514600"/>
            <a:ext cx="2438400" cy="3164446"/>
          </a:xfrm>
          <a:prstGeom prst="rect">
            <a:avLst/>
          </a:prstGeom>
          <a:noFill/>
          <a:ln w="63500">
            <a:solidFill>
              <a:srgbClr val="FFC000"/>
            </a:solidFill>
          </a:ln>
        </p:spPr>
      </p:pic>
      <p:sp>
        <p:nvSpPr>
          <p:cNvPr id="7" name="TextBox 6"/>
          <p:cNvSpPr txBox="1"/>
          <p:nvPr/>
        </p:nvSpPr>
        <p:spPr>
          <a:xfrm>
            <a:off x="381000" y="1752600"/>
            <a:ext cx="8534400" cy="461665"/>
          </a:xfrm>
          <a:prstGeom prst="rect">
            <a:avLst/>
          </a:prstGeom>
          <a:noFill/>
        </p:spPr>
        <p:txBody>
          <a:bodyPr wrap="square" rtlCol="0">
            <a:spAutoFit/>
          </a:bodyPr>
          <a:lstStyle/>
          <a:p>
            <a:r>
              <a:rPr lang="en-US" sz="2400" b="1" dirty="0" smtClean="0"/>
              <a:t>          PRIVATE                  PICK COLLEGE TYPE             RELIGIOUS</a:t>
            </a:r>
            <a:endParaRPr lang="en-US" sz="2400" b="1"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a:normAutofit/>
          </a:bodyPr>
          <a:lstStyle/>
          <a:p>
            <a:r>
              <a:rPr lang="en-US" b="1" dirty="0" smtClean="0"/>
              <a:t>Resources – College Fit</a:t>
            </a:r>
            <a:endParaRPr lang="en-US" b="1" dirty="0"/>
          </a:p>
        </p:txBody>
      </p:sp>
      <p:sp>
        <p:nvSpPr>
          <p:cNvPr id="8" name="TextBox 7"/>
          <p:cNvSpPr txBox="1"/>
          <p:nvPr/>
        </p:nvSpPr>
        <p:spPr>
          <a:xfrm>
            <a:off x="304800" y="5867400"/>
            <a:ext cx="8534400" cy="400110"/>
          </a:xfrm>
          <a:prstGeom prst="rect">
            <a:avLst/>
          </a:prstGeom>
          <a:noFill/>
        </p:spPr>
        <p:txBody>
          <a:bodyPr wrap="square" rtlCol="0">
            <a:spAutoFit/>
          </a:bodyPr>
          <a:lstStyle/>
          <a:p>
            <a:r>
              <a:rPr lang="en-US" sz="2000" b="1" dirty="0" smtClean="0"/>
              <a:t>   Naperville North HS                   Naperville Central HS                Rockford HS</a:t>
            </a:r>
            <a:endParaRPr lang="en-US" sz="2000" b="1" dirty="0"/>
          </a:p>
        </p:txBody>
      </p:sp>
      <p:pic>
        <p:nvPicPr>
          <p:cNvPr id="7170" name="Picture 2" descr="I:\NCHS Most Popular B- to C+.jpg"/>
          <p:cNvPicPr>
            <a:picLocks noChangeAspect="1" noChangeArrowheads="1"/>
          </p:cNvPicPr>
          <p:nvPr/>
        </p:nvPicPr>
        <p:blipFill>
          <a:blip r:embed="rId3" cstate="print"/>
          <a:srcRect/>
          <a:stretch>
            <a:fillRect/>
          </a:stretch>
        </p:blipFill>
        <p:spPr bwMode="auto">
          <a:xfrm>
            <a:off x="3429000" y="2438400"/>
            <a:ext cx="2479561" cy="3217863"/>
          </a:xfrm>
          <a:prstGeom prst="rect">
            <a:avLst/>
          </a:prstGeom>
          <a:noFill/>
          <a:ln w="63500">
            <a:solidFill>
              <a:srgbClr val="187234"/>
            </a:solidFill>
          </a:ln>
        </p:spPr>
      </p:pic>
      <p:pic>
        <p:nvPicPr>
          <p:cNvPr id="7171" name="Picture 3" descr="I:\Highly Selective Colleges &amp; Univ.jpg"/>
          <p:cNvPicPr>
            <a:picLocks noChangeAspect="1" noChangeArrowheads="1"/>
          </p:cNvPicPr>
          <p:nvPr/>
        </p:nvPicPr>
        <p:blipFill>
          <a:blip r:embed="rId4" cstate="print"/>
          <a:srcRect/>
          <a:stretch>
            <a:fillRect/>
          </a:stretch>
        </p:blipFill>
        <p:spPr bwMode="auto">
          <a:xfrm>
            <a:off x="6324600" y="2514600"/>
            <a:ext cx="2433637" cy="3148798"/>
          </a:xfrm>
          <a:prstGeom prst="rect">
            <a:avLst/>
          </a:prstGeom>
          <a:noFill/>
          <a:ln w="63500">
            <a:solidFill>
              <a:srgbClr val="187234"/>
            </a:solidFill>
          </a:ln>
        </p:spPr>
      </p:pic>
      <p:pic>
        <p:nvPicPr>
          <p:cNvPr id="7172" name="Picture 4" descr="I:\Big Ten.jpg"/>
          <p:cNvPicPr>
            <a:picLocks noChangeAspect="1" noChangeArrowheads="1"/>
          </p:cNvPicPr>
          <p:nvPr/>
        </p:nvPicPr>
        <p:blipFill>
          <a:blip r:embed="rId5" cstate="print"/>
          <a:srcRect/>
          <a:stretch>
            <a:fillRect/>
          </a:stretch>
        </p:blipFill>
        <p:spPr bwMode="auto">
          <a:xfrm>
            <a:off x="533400" y="2438400"/>
            <a:ext cx="2473519" cy="3200400"/>
          </a:xfrm>
          <a:prstGeom prst="rect">
            <a:avLst/>
          </a:prstGeom>
          <a:noFill/>
          <a:ln w="63500">
            <a:solidFill>
              <a:srgbClr val="187234"/>
            </a:solidFill>
          </a:ln>
        </p:spPr>
      </p:pic>
      <p:sp>
        <p:nvSpPr>
          <p:cNvPr id="7" name="TextBox 6"/>
          <p:cNvSpPr txBox="1"/>
          <p:nvPr/>
        </p:nvSpPr>
        <p:spPr>
          <a:xfrm>
            <a:off x="381000" y="1828800"/>
            <a:ext cx="8534400" cy="461665"/>
          </a:xfrm>
          <a:prstGeom prst="rect">
            <a:avLst/>
          </a:prstGeom>
          <a:noFill/>
        </p:spPr>
        <p:txBody>
          <a:bodyPr wrap="square" rtlCol="0">
            <a:spAutoFit/>
          </a:bodyPr>
          <a:lstStyle/>
          <a:p>
            <a:r>
              <a:rPr lang="en-US" sz="2000" b="1" dirty="0" smtClean="0"/>
              <a:t>         </a:t>
            </a:r>
            <a:r>
              <a:rPr lang="en-US" sz="2400" b="1" dirty="0" smtClean="0"/>
              <a:t>BIG TEN FIT               B- TO C+ STUDENTS       HIGHLY SELECTIVE</a:t>
            </a:r>
            <a:endParaRPr lang="en-US" sz="2400"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Resources – IACAC </a:t>
            </a:r>
            <a:endParaRPr lang="en-US" b="1" dirty="0"/>
          </a:p>
        </p:txBody>
      </p:sp>
      <p:sp>
        <p:nvSpPr>
          <p:cNvPr id="8" name="TextBox 7"/>
          <p:cNvSpPr txBox="1"/>
          <p:nvPr/>
        </p:nvSpPr>
        <p:spPr>
          <a:xfrm>
            <a:off x="228600" y="5943600"/>
            <a:ext cx="8534400" cy="400110"/>
          </a:xfrm>
          <a:prstGeom prst="rect">
            <a:avLst/>
          </a:prstGeom>
          <a:noFill/>
        </p:spPr>
        <p:txBody>
          <a:bodyPr wrap="square" rtlCol="0">
            <a:spAutoFit/>
          </a:bodyPr>
          <a:lstStyle/>
          <a:p>
            <a:r>
              <a:rPr lang="en-US" sz="2000" b="1" dirty="0" smtClean="0"/>
              <a:t>            IACAC – Illinois Association for College Admissions Counseling</a:t>
            </a:r>
            <a:endParaRPr lang="en-US" sz="2000" b="1" dirty="0"/>
          </a:p>
        </p:txBody>
      </p:sp>
      <p:pic>
        <p:nvPicPr>
          <p:cNvPr id="6146" name="Picture 2" descr="I:\12 reasons to stay.jpg"/>
          <p:cNvPicPr>
            <a:picLocks noChangeAspect="1" noChangeArrowheads="1"/>
          </p:cNvPicPr>
          <p:nvPr/>
        </p:nvPicPr>
        <p:blipFill>
          <a:blip r:embed="rId3" cstate="print"/>
          <a:srcRect/>
          <a:stretch>
            <a:fillRect/>
          </a:stretch>
        </p:blipFill>
        <p:spPr bwMode="auto">
          <a:xfrm>
            <a:off x="3352800" y="2590800"/>
            <a:ext cx="2438400" cy="3154961"/>
          </a:xfrm>
          <a:prstGeom prst="rect">
            <a:avLst/>
          </a:prstGeom>
          <a:noFill/>
          <a:ln w="63500">
            <a:solidFill>
              <a:srgbClr val="00B0F0"/>
            </a:solidFill>
          </a:ln>
        </p:spPr>
      </p:pic>
      <p:pic>
        <p:nvPicPr>
          <p:cNvPr id="6147" name="Picture 3" descr="I:\IACAC Update.jpg"/>
          <p:cNvPicPr>
            <a:picLocks noChangeAspect="1" noChangeArrowheads="1"/>
          </p:cNvPicPr>
          <p:nvPr/>
        </p:nvPicPr>
        <p:blipFill>
          <a:blip r:embed="rId4" cstate="print"/>
          <a:srcRect/>
          <a:stretch>
            <a:fillRect/>
          </a:stretch>
        </p:blipFill>
        <p:spPr bwMode="auto">
          <a:xfrm>
            <a:off x="6248400" y="2590800"/>
            <a:ext cx="2438400" cy="3154961"/>
          </a:xfrm>
          <a:prstGeom prst="rect">
            <a:avLst/>
          </a:prstGeom>
          <a:noFill/>
          <a:ln w="63500">
            <a:solidFill>
              <a:srgbClr val="00B0F0"/>
            </a:solidFill>
          </a:ln>
        </p:spPr>
      </p:pic>
      <p:pic>
        <p:nvPicPr>
          <p:cNvPr id="6148" name="Picture 4" descr="I:\State Universities at a Glance.jpg"/>
          <p:cNvPicPr>
            <a:picLocks noChangeAspect="1" noChangeArrowheads="1"/>
          </p:cNvPicPr>
          <p:nvPr/>
        </p:nvPicPr>
        <p:blipFill>
          <a:blip r:embed="rId5" cstate="print"/>
          <a:srcRect/>
          <a:stretch>
            <a:fillRect/>
          </a:stretch>
        </p:blipFill>
        <p:spPr bwMode="auto">
          <a:xfrm>
            <a:off x="457200" y="2590800"/>
            <a:ext cx="2438400" cy="3154961"/>
          </a:xfrm>
          <a:prstGeom prst="rect">
            <a:avLst/>
          </a:prstGeom>
          <a:noFill/>
          <a:ln w="63500">
            <a:solidFill>
              <a:srgbClr val="00B0F0"/>
            </a:solidFill>
          </a:ln>
        </p:spPr>
      </p:pic>
      <p:sp>
        <p:nvSpPr>
          <p:cNvPr id="7" name="TextBox 6"/>
          <p:cNvSpPr txBox="1"/>
          <p:nvPr/>
        </p:nvSpPr>
        <p:spPr>
          <a:xfrm>
            <a:off x="304800" y="1828800"/>
            <a:ext cx="8534400" cy="461665"/>
          </a:xfrm>
          <a:prstGeom prst="rect">
            <a:avLst/>
          </a:prstGeom>
          <a:noFill/>
        </p:spPr>
        <p:txBody>
          <a:bodyPr wrap="square" rtlCol="0">
            <a:spAutoFit/>
          </a:bodyPr>
          <a:lstStyle/>
          <a:p>
            <a:r>
              <a:rPr lang="en-US" sz="2000" b="1" dirty="0" smtClean="0"/>
              <a:t>                       </a:t>
            </a:r>
            <a:r>
              <a:rPr lang="en-US" sz="2400" b="1" dirty="0" smtClean="0"/>
              <a:t>STATE UNIVERSITIES IN ILLINOIS – ARTICULATION</a:t>
            </a:r>
            <a:endParaRPr lang="en-US" sz="2400"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534400" cy="1143000"/>
          </a:xfrm>
        </p:spPr>
        <p:txBody>
          <a:bodyPr>
            <a:normAutofit fontScale="90000"/>
          </a:bodyPr>
          <a:lstStyle/>
          <a:p>
            <a:r>
              <a:rPr lang="en-US" b="1" dirty="0" smtClean="0"/>
              <a:t>Resources – Assoc. Colleges of Midwest</a:t>
            </a:r>
            <a:endParaRPr lang="en-US" b="1" dirty="0"/>
          </a:p>
        </p:txBody>
      </p:sp>
      <p:sp>
        <p:nvSpPr>
          <p:cNvPr id="8" name="TextBox 7"/>
          <p:cNvSpPr txBox="1"/>
          <p:nvPr/>
        </p:nvSpPr>
        <p:spPr>
          <a:xfrm>
            <a:off x="381000" y="5943600"/>
            <a:ext cx="8458200" cy="400110"/>
          </a:xfrm>
          <a:prstGeom prst="rect">
            <a:avLst/>
          </a:prstGeom>
          <a:noFill/>
        </p:spPr>
        <p:txBody>
          <a:bodyPr wrap="square" rtlCol="0">
            <a:spAutoFit/>
          </a:bodyPr>
          <a:lstStyle/>
          <a:p>
            <a:r>
              <a:rPr lang="en-US" sz="2000" b="1" dirty="0" smtClean="0"/>
              <a:t>                 Associated Colleges of the Midwest - www.acm.edu</a:t>
            </a:r>
            <a:endParaRPr lang="en-US" sz="2000" b="1" dirty="0"/>
          </a:p>
        </p:txBody>
      </p:sp>
      <p:sp>
        <p:nvSpPr>
          <p:cNvPr id="9" name="TextBox 8"/>
          <p:cNvSpPr txBox="1"/>
          <p:nvPr/>
        </p:nvSpPr>
        <p:spPr>
          <a:xfrm>
            <a:off x="914400" y="2514600"/>
            <a:ext cx="1524000" cy="646331"/>
          </a:xfrm>
          <a:prstGeom prst="rect">
            <a:avLst/>
          </a:prstGeom>
          <a:noFill/>
        </p:spPr>
        <p:txBody>
          <a:bodyPr wrap="square" rtlCol="0">
            <a:spAutoFit/>
          </a:bodyPr>
          <a:lstStyle/>
          <a:p>
            <a:r>
              <a:rPr lang="en-US" dirty="0" smtClean="0"/>
              <a:t>Going to a College Fair…</a:t>
            </a:r>
            <a:endParaRPr lang="en-US" dirty="0"/>
          </a:p>
        </p:txBody>
      </p:sp>
      <p:sp>
        <p:nvSpPr>
          <p:cNvPr id="10" name="TextBox 9"/>
          <p:cNvSpPr txBox="1"/>
          <p:nvPr/>
        </p:nvSpPr>
        <p:spPr>
          <a:xfrm>
            <a:off x="3581400" y="2514600"/>
            <a:ext cx="1752600" cy="369332"/>
          </a:xfrm>
          <a:prstGeom prst="rect">
            <a:avLst/>
          </a:prstGeom>
          <a:noFill/>
        </p:spPr>
        <p:txBody>
          <a:bodyPr wrap="square" rtlCol="0">
            <a:spAutoFit/>
          </a:bodyPr>
          <a:lstStyle/>
          <a:p>
            <a:r>
              <a:rPr lang="en-US" dirty="0" smtClean="0"/>
              <a:t>Campus Visits</a:t>
            </a:r>
            <a:endParaRPr lang="en-US" dirty="0"/>
          </a:p>
        </p:txBody>
      </p:sp>
      <p:sp>
        <p:nvSpPr>
          <p:cNvPr id="11" name="TextBox 10"/>
          <p:cNvSpPr txBox="1"/>
          <p:nvPr/>
        </p:nvSpPr>
        <p:spPr>
          <a:xfrm>
            <a:off x="6629400" y="2667000"/>
            <a:ext cx="1752600" cy="646331"/>
          </a:xfrm>
          <a:prstGeom prst="rect">
            <a:avLst/>
          </a:prstGeom>
          <a:noFill/>
        </p:spPr>
        <p:txBody>
          <a:bodyPr wrap="square" rtlCol="0">
            <a:spAutoFit/>
          </a:bodyPr>
          <a:lstStyle/>
          <a:p>
            <a:r>
              <a:rPr lang="en-US" dirty="0" smtClean="0"/>
              <a:t>College Evaluation Chart</a:t>
            </a:r>
            <a:endParaRPr lang="en-US" dirty="0"/>
          </a:p>
        </p:txBody>
      </p:sp>
      <p:pic>
        <p:nvPicPr>
          <p:cNvPr id="1026" name="Picture 2" descr="I:\ACM Campus Visits.jpg"/>
          <p:cNvPicPr>
            <a:picLocks noChangeAspect="1" noChangeArrowheads="1"/>
          </p:cNvPicPr>
          <p:nvPr/>
        </p:nvPicPr>
        <p:blipFill>
          <a:blip r:embed="rId3" cstate="print"/>
          <a:srcRect/>
          <a:stretch>
            <a:fillRect/>
          </a:stretch>
        </p:blipFill>
        <p:spPr bwMode="auto">
          <a:xfrm>
            <a:off x="3276600" y="2590800"/>
            <a:ext cx="2667000" cy="3200401"/>
          </a:xfrm>
          <a:prstGeom prst="rect">
            <a:avLst/>
          </a:prstGeom>
          <a:noFill/>
          <a:ln w="63500">
            <a:solidFill>
              <a:srgbClr val="7030A0"/>
            </a:solidFill>
          </a:ln>
        </p:spPr>
      </p:pic>
      <p:pic>
        <p:nvPicPr>
          <p:cNvPr id="1027" name="Picture 3" descr="I:\ACM Evaluation Chart.jpg"/>
          <p:cNvPicPr>
            <a:picLocks noChangeAspect="1" noChangeArrowheads="1"/>
          </p:cNvPicPr>
          <p:nvPr/>
        </p:nvPicPr>
        <p:blipFill>
          <a:blip r:embed="rId4" cstate="print"/>
          <a:srcRect/>
          <a:stretch>
            <a:fillRect/>
          </a:stretch>
        </p:blipFill>
        <p:spPr bwMode="auto">
          <a:xfrm>
            <a:off x="6172200" y="2590800"/>
            <a:ext cx="2590800" cy="3200400"/>
          </a:xfrm>
          <a:prstGeom prst="rect">
            <a:avLst/>
          </a:prstGeom>
          <a:noFill/>
          <a:ln w="63500">
            <a:solidFill>
              <a:srgbClr val="7030A0"/>
            </a:solidFill>
          </a:ln>
        </p:spPr>
      </p:pic>
      <p:pic>
        <p:nvPicPr>
          <p:cNvPr id="1028" name="Picture 4" descr="I:\ACM Going to a College Fair.jpg"/>
          <p:cNvPicPr>
            <a:picLocks noChangeAspect="1" noChangeArrowheads="1"/>
          </p:cNvPicPr>
          <p:nvPr/>
        </p:nvPicPr>
        <p:blipFill>
          <a:blip r:embed="rId5" cstate="print"/>
          <a:srcRect/>
          <a:stretch>
            <a:fillRect/>
          </a:stretch>
        </p:blipFill>
        <p:spPr bwMode="auto">
          <a:xfrm>
            <a:off x="381000" y="2590800"/>
            <a:ext cx="2590800" cy="3182983"/>
          </a:xfrm>
          <a:prstGeom prst="rect">
            <a:avLst/>
          </a:prstGeom>
          <a:noFill/>
          <a:ln w="63500">
            <a:solidFill>
              <a:srgbClr val="7030A0"/>
            </a:solidFill>
          </a:ln>
        </p:spPr>
      </p:pic>
      <p:sp>
        <p:nvSpPr>
          <p:cNvPr id="13" name="TextBox 12"/>
          <p:cNvSpPr txBox="1"/>
          <p:nvPr/>
        </p:nvSpPr>
        <p:spPr>
          <a:xfrm>
            <a:off x="381000" y="1828800"/>
            <a:ext cx="8763000" cy="461665"/>
          </a:xfrm>
          <a:prstGeom prst="rect">
            <a:avLst/>
          </a:prstGeom>
          <a:noFill/>
        </p:spPr>
        <p:txBody>
          <a:bodyPr wrap="square" rtlCol="0">
            <a:spAutoFit/>
          </a:bodyPr>
          <a:lstStyle/>
          <a:p>
            <a:r>
              <a:rPr lang="en-US" sz="2000" b="1" dirty="0" smtClean="0"/>
              <a:t>     </a:t>
            </a:r>
            <a:r>
              <a:rPr lang="en-US" sz="2400" b="1" dirty="0" smtClean="0"/>
              <a:t>COLLEGE FAIRS              CAMPUS VISITS        COLLEGE EVALUATION</a:t>
            </a:r>
            <a:endParaRPr lang="en-US" sz="24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My Documents\My Pictures\MP Navigator EX\2013_04_25\IMG_0003.jpg"/>
          <p:cNvPicPr>
            <a:picLocks noChangeAspect="1" noChangeArrowheads="1"/>
          </p:cNvPicPr>
          <p:nvPr/>
        </p:nvPicPr>
        <p:blipFill>
          <a:blip r:embed="rId3" cstate="print"/>
          <a:srcRect/>
          <a:stretch>
            <a:fillRect/>
          </a:stretch>
        </p:blipFill>
        <p:spPr bwMode="auto">
          <a:xfrm>
            <a:off x="685800" y="1828800"/>
            <a:ext cx="3124200" cy="4102654"/>
          </a:xfrm>
          <a:prstGeom prst="rect">
            <a:avLst/>
          </a:prstGeom>
          <a:noFill/>
          <a:ln w="63500">
            <a:solidFill>
              <a:schemeClr val="accent1"/>
            </a:solidFill>
          </a:ln>
        </p:spPr>
      </p:pic>
      <p:sp>
        <p:nvSpPr>
          <p:cNvPr id="2" name="Title 1"/>
          <p:cNvSpPr>
            <a:spLocks noGrp="1"/>
          </p:cNvSpPr>
          <p:nvPr>
            <p:ph type="title"/>
          </p:nvPr>
        </p:nvSpPr>
        <p:spPr>
          <a:xfrm>
            <a:off x="381000" y="274638"/>
            <a:ext cx="8534400" cy="1143000"/>
          </a:xfrm>
        </p:spPr>
        <p:txBody>
          <a:bodyPr>
            <a:normAutofit/>
          </a:bodyPr>
          <a:lstStyle/>
          <a:p>
            <a:r>
              <a:rPr lang="en-US" b="1" dirty="0" smtClean="0"/>
              <a:t>Resources – Diverse Students</a:t>
            </a:r>
            <a:endParaRPr lang="en-US" b="1" dirty="0"/>
          </a:p>
        </p:txBody>
      </p:sp>
      <p:sp>
        <p:nvSpPr>
          <p:cNvPr id="8" name="TextBox 7"/>
          <p:cNvSpPr txBox="1"/>
          <p:nvPr/>
        </p:nvSpPr>
        <p:spPr>
          <a:xfrm>
            <a:off x="381000" y="6019800"/>
            <a:ext cx="8458200" cy="400110"/>
          </a:xfrm>
          <a:prstGeom prst="rect">
            <a:avLst/>
          </a:prstGeom>
          <a:noFill/>
        </p:spPr>
        <p:txBody>
          <a:bodyPr wrap="square" rtlCol="0">
            <a:spAutoFit/>
          </a:bodyPr>
          <a:lstStyle/>
          <a:p>
            <a:r>
              <a:rPr lang="en-US" sz="2000" b="1" dirty="0" smtClean="0"/>
              <a:t>    IACAC College Advising Guide                                Walter Payton HS</a:t>
            </a:r>
            <a:endParaRPr lang="en-US" sz="2000" b="1" dirty="0"/>
          </a:p>
        </p:txBody>
      </p:sp>
      <p:sp>
        <p:nvSpPr>
          <p:cNvPr id="11" name="TextBox 10"/>
          <p:cNvSpPr txBox="1"/>
          <p:nvPr/>
        </p:nvSpPr>
        <p:spPr>
          <a:xfrm>
            <a:off x="6629400" y="2667000"/>
            <a:ext cx="1752600" cy="646331"/>
          </a:xfrm>
          <a:prstGeom prst="rect">
            <a:avLst/>
          </a:prstGeom>
          <a:noFill/>
        </p:spPr>
        <p:txBody>
          <a:bodyPr wrap="square" rtlCol="0">
            <a:spAutoFit/>
          </a:bodyPr>
          <a:lstStyle/>
          <a:p>
            <a:r>
              <a:rPr lang="en-US" dirty="0" smtClean="0"/>
              <a:t>College Evaluation Chart</a:t>
            </a:r>
            <a:endParaRPr lang="en-US" dirty="0"/>
          </a:p>
        </p:txBody>
      </p:sp>
      <p:sp>
        <p:nvSpPr>
          <p:cNvPr id="13" name="TextBox 12"/>
          <p:cNvSpPr txBox="1"/>
          <p:nvPr/>
        </p:nvSpPr>
        <p:spPr>
          <a:xfrm>
            <a:off x="381000" y="1295400"/>
            <a:ext cx="8763000" cy="461665"/>
          </a:xfrm>
          <a:prstGeom prst="rect">
            <a:avLst/>
          </a:prstGeom>
          <a:noFill/>
        </p:spPr>
        <p:txBody>
          <a:bodyPr wrap="square" rtlCol="0">
            <a:spAutoFit/>
          </a:bodyPr>
          <a:lstStyle/>
          <a:p>
            <a:r>
              <a:rPr lang="en-US" sz="2400" b="1" dirty="0" smtClean="0"/>
              <a:t>UNDOCUMENTED STUDENTS            UNDERREPRESENTED STUDENTS</a:t>
            </a:r>
            <a:endParaRPr lang="en-US" sz="2400" b="1" dirty="0"/>
          </a:p>
        </p:txBody>
      </p:sp>
      <p:pic>
        <p:nvPicPr>
          <p:cNvPr id="12" name="Picture 3" descr="C:\My Documents\My Pictures\MP Navigator EX\2013_04_25\IMG_0003.jpg"/>
          <p:cNvPicPr>
            <a:picLocks noChangeAspect="1" noChangeArrowheads="1"/>
          </p:cNvPicPr>
          <p:nvPr/>
        </p:nvPicPr>
        <p:blipFill>
          <a:blip r:embed="rId3" cstate="print"/>
          <a:srcRect/>
          <a:stretch>
            <a:fillRect/>
          </a:stretch>
        </p:blipFill>
        <p:spPr bwMode="auto">
          <a:xfrm>
            <a:off x="5029200" y="1828800"/>
            <a:ext cx="3124200" cy="4102654"/>
          </a:xfrm>
          <a:prstGeom prst="rect">
            <a:avLst/>
          </a:prstGeom>
          <a:noFill/>
          <a:ln w="63500">
            <a:solidFill>
              <a:schemeClr val="accent1"/>
            </a:solidFill>
          </a:ln>
        </p:spPr>
      </p:pic>
      <p:pic>
        <p:nvPicPr>
          <p:cNvPr id="14" name="Picture 13"/>
          <p:cNvPicPr/>
          <p:nvPr/>
        </p:nvPicPr>
        <p:blipFill>
          <a:blip r:embed="rId4" cstate="print"/>
          <a:srcRect t="19444" r="35897" b="14530"/>
          <a:stretch>
            <a:fillRect/>
          </a:stretch>
        </p:blipFill>
        <p:spPr bwMode="auto">
          <a:xfrm>
            <a:off x="685800" y="1828800"/>
            <a:ext cx="3124200" cy="2409825"/>
          </a:xfrm>
          <a:prstGeom prst="rect">
            <a:avLst/>
          </a:prstGeom>
          <a:noFill/>
          <a:ln w="9525">
            <a:noFill/>
            <a:miter lim="800000"/>
            <a:headEnd/>
            <a:tailEnd/>
          </a:ln>
        </p:spPr>
      </p:pic>
      <p:pic>
        <p:nvPicPr>
          <p:cNvPr id="15" name="Picture 14"/>
          <p:cNvPicPr/>
          <p:nvPr/>
        </p:nvPicPr>
        <p:blipFill>
          <a:blip r:embed="rId5" cstate="print"/>
          <a:srcRect t="23077" r="35897" b="29060"/>
          <a:stretch>
            <a:fillRect/>
          </a:stretch>
        </p:blipFill>
        <p:spPr bwMode="auto">
          <a:xfrm>
            <a:off x="685800" y="4191000"/>
            <a:ext cx="3122930"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Diversity</a:t>
            </a:r>
            <a:endParaRPr lang="en-US" b="1" dirty="0"/>
          </a:p>
        </p:txBody>
      </p:sp>
      <p:sp>
        <p:nvSpPr>
          <p:cNvPr id="3" name="Content Placeholder 2"/>
          <p:cNvSpPr>
            <a:spLocks noGrp="1"/>
          </p:cNvSpPr>
          <p:nvPr>
            <p:ph idx="1"/>
          </p:nvPr>
        </p:nvSpPr>
        <p:spPr/>
        <p:txBody>
          <a:bodyPr>
            <a:normAutofit/>
          </a:bodyPr>
          <a:lstStyle/>
          <a:p>
            <a:r>
              <a:rPr lang="en-US" dirty="0" smtClean="0"/>
              <a:t>Intellect</a:t>
            </a:r>
          </a:p>
          <a:p>
            <a:r>
              <a:rPr lang="en-US" dirty="0" smtClean="0"/>
              <a:t>Economy</a:t>
            </a:r>
          </a:p>
          <a:p>
            <a:r>
              <a:rPr lang="en-US" dirty="0" smtClean="0"/>
              <a:t>Race</a:t>
            </a:r>
          </a:p>
          <a:p>
            <a:r>
              <a:rPr lang="en-US" dirty="0" smtClean="0"/>
              <a:t>Culture</a:t>
            </a:r>
          </a:p>
          <a:p>
            <a:r>
              <a:rPr lang="en-US" dirty="0" smtClean="0"/>
              <a:t>Gender</a:t>
            </a:r>
          </a:p>
          <a:p>
            <a:r>
              <a:rPr lang="en-US" dirty="0" smtClean="0"/>
              <a:t>Geography</a:t>
            </a:r>
          </a:p>
        </p:txBody>
      </p:sp>
      <p:pic>
        <p:nvPicPr>
          <p:cNvPr id="17410" name="Picture 2" descr="http://www.google.com/url?source=imglanding&amp;ct=img&amp;q=http://idgdev.idg-ed.com/media/Diverse%20College%20Students.jpg&amp;sa=X&amp;ei=K6FyUdfUAsmmrAHz8IBI&amp;ved=0CAsQ8wc&amp;usg=AFQjCNEJmFqFiejBsy4fyXZIjYkLlDodNA"/>
          <p:cNvPicPr>
            <a:picLocks noChangeAspect="1" noChangeArrowheads="1"/>
          </p:cNvPicPr>
          <p:nvPr/>
        </p:nvPicPr>
        <p:blipFill>
          <a:blip r:embed="rId3" cstate="print"/>
          <a:srcRect/>
          <a:stretch>
            <a:fillRect/>
          </a:stretch>
        </p:blipFill>
        <p:spPr bwMode="auto">
          <a:xfrm>
            <a:off x="3124200" y="1828800"/>
            <a:ext cx="5487216" cy="35814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8" descr="http://t0.gstatic.com/images?q=tbn:ANd9GcT1SBgBVLJRsK3TuLvqsu8S0gPuOViddHkaoavqn48TgJgHlPR38w"/>
          <p:cNvPicPr>
            <a:picLocks noChangeAspect="1" noChangeArrowheads="1"/>
          </p:cNvPicPr>
          <p:nvPr/>
        </p:nvPicPr>
        <p:blipFill>
          <a:blip r:embed="rId2" cstate="print"/>
          <a:srcRect b="26693"/>
          <a:stretch>
            <a:fillRect/>
          </a:stretch>
        </p:blipFill>
        <p:spPr bwMode="auto">
          <a:xfrm>
            <a:off x="5867401" y="4402540"/>
            <a:ext cx="1600199" cy="1464859"/>
          </a:xfrm>
          <a:prstGeom prst="rect">
            <a:avLst/>
          </a:prstGeom>
          <a:noFill/>
        </p:spPr>
      </p:pic>
      <p:pic>
        <p:nvPicPr>
          <p:cNvPr id="15366" name="Picture 6" descr="http://www.google.com/url?source=imglanding&amp;ct=img&amp;q=http://drexel.edu/~/media/Images/now/release_images/September%202012/Best%20Colleges%202013_crop.ashx&amp;sa=X&amp;ei=D6VyUbuQC8XprAHPg4CADQ&amp;ved=0CAsQ8wc&amp;usg=AFQjCNF82X8btd8hgv7dwtfwfP-pIc8yvg"/>
          <p:cNvPicPr>
            <a:picLocks noChangeAspect="1" noChangeArrowheads="1"/>
          </p:cNvPicPr>
          <p:nvPr/>
        </p:nvPicPr>
        <p:blipFill>
          <a:blip r:embed="rId3" cstate="print"/>
          <a:srcRect/>
          <a:stretch>
            <a:fillRect/>
          </a:stretch>
        </p:blipFill>
        <p:spPr bwMode="auto">
          <a:xfrm>
            <a:off x="4114801" y="2147711"/>
            <a:ext cx="1676399" cy="1738488"/>
          </a:xfrm>
          <a:prstGeom prst="rect">
            <a:avLst/>
          </a:prstGeom>
          <a:noFill/>
        </p:spPr>
      </p:pic>
      <p:sp>
        <p:nvSpPr>
          <p:cNvPr id="2" name="Title 1"/>
          <p:cNvSpPr>
            <a:spLocks noGrp="1"/>
          </p:cNvSpPr>
          <p:nvPr>
            <p:ph type="title"/>
          </p:nvPr>
        </p:nvSpPr>
        <p:spPr/>
        <p:txBody>
          <a:bodyPr>
            <a:normAutofit fontScale="90000"/>
          </a:bodyPr>
          <a:lstStyle/>
          <a:p>
            <a:r>
              <a:rPr lang="en-US" b="1" dirty="0" smtClean="0"/>
              <a:t>Diverse Students’                                    College Selection Criteria</a:t>
            </a:r>
            <a:endParaRPr lang="en-US" b="1" dirty="0"/>
          </a:p>
        </p:txBody>
      </p:sp>
      <p:sp>
        <p:nvSpPr>
          <p:cNvPr id="3" name="Content Placeholder 2"/>
          <p:cNvSpPr>
            <a:spLocks noGrp="1"/>
          </p:cNvSpPr>
          <p:nvPr>
            <p:ph idx="1"/>
          </p:nvPr>
        </p:nvSpPr>
        <p:spPr>
          <a:xfrm>
            <a:off x="457200" y="3124200"/>
            <a:ext cx="8229600" cy="3429000"/>
          </a:xfrm>
        </p:spPr>
        <p:txBody>
          <a:bodyPr>
            <a:normAutofit fontScale="92500" lnSpcReduction="20000"/>
          </a:bodyPr>
          <a:lstStyle/>
          <a:p>
            <a:r>
              <a:rPr lang="en-US" dirty="0" smtClean="0"/>
              <a:t>Cost</a:t>
            </a:r>
          </a:p>
          <a:p>
            <a:r>
              <a:rPr lang="en-US" dirty="0" smtClean="0"/>
              <a:t>Prestige/Reputation</a:t>
            </a:r>
          </a:p>
          <a:p>
            <a:r>
              <a:rPr lang="en-US" dirty="0" smtClean="0"/>
              <a:t>Media &amp; Sports attract </a:t>
            </a:r>
          </a:p>
          <a:p>
            <a:r>
              <a:rPr lang="en-US" dirty="0" smtClean="0"/>
              <a:t>Trade or professional programs</a:t>
            </a:r>
          </a:p>
          <a:p>
            <a:r>
              <a:rPr lang="en-US" dirty="0" smtClean="0"/>
              <a:t>Diversity – acceptance </a:t>
            </a:r>
          </a:p>
          <a:p>
            <a:r>
              <a:rPr lang="en-US" dirty="0" smtClean="0"/>
              <a:t>Parental influence  </a:t>
            </a:r>
          </a:p>
          <a:p>
            <a:r>
              <a:rPr lang="en-US" dirty="0" smtClean="0"/>
              <a:t>Location – family ties, religion, safety, gender</a:t>
            </a:r>
          </a:p>
          <a:p>
            <a:endParaRPr lang="en-US" dirty="0" smtClean="0"/>
          </a:p>
        </p:txBody>
      </p:sp>
      <p:sp>
        <p:nvSpPr>
          <p:cNvPr id="15362" name="AutoShape 2" descr="data:image/jpeg;base64,/9j/4AAQSkZJRgABAQAAAQABAAD/2wCEAAkGBhQSEBUUEhQVFRUVFhQUFxUXFRQVFxUVFRQVFBQUFRQXHCYeFxkjGRQXHy8gIycpLCwsFR8xNTAqNSYrLCkBCQoKDgwOGg8PGiwiHyQpLCwvLCwtLCwsLC8sLi0pKSwsLCwpLCwpLCwpLCwsLCwsKSwsKSksLCwsLCwsLCksLP/AABEIAMcAxwMBIgACEQEDEQH/xAAcAAABBQEBAQAAAAAAAAAAAAAAAQIDBAUGBwj/xABIEAABAwICBQYLBQUHBQEAAAABAAIDBBEFEgYhMUFREyIyYXGBBxRCUnKRkqGxwdEjQ1NighYzVJOiFSRjstLh8EVzg6PxJf/EABoBAAEFAQAAAAAAAAAAAAAAAAQAAgMFBgH/xAAyEQABAwIEAggGAwEBAAAAAAABAAIDBBEFEiExQVETFDJCYXGhsRUiM0NSkcHR8PEj/9oADAMBAAIRAxEAPwD3FCEJJIQhCSSEISXSSSpLprpANq5bHPCNTQEtYTM8eTHsHa/YPemueGi7ipI4nyGzBddVmTXyAC5IA4leRYl4R6ubVHlhb+UZne275ALnqmWSU3lkfIfzuLvcdQQMlexu2qtosGmfq8geq9rqdLKSPpVEQPAODj6m3WfL4RqFv31+xjz8l5C2lCeKdCnEjwCObgcfecV6yzwk0J+9I7Y3/RWoNOaJ+yoYPSu34heO+LpPFlwYk7kF04JHwcfRe70uJRSC8cjH+i4O+Csr588V13G0b9/cdy1aLSWrh6E77ea45x/UiGYiw9oIWTBJB2HXXtyULzXC/Cm5uqohv+aM2PsO+R7l2eD6VU9T+6kBdvYea8fpPyRsc7JNiqqakmh7bVsISZkXUyFSoQhJJCEISSQhCEkkIQhJJCEJEkkErB0k0wgo2885nkc2NvSPb5o6ysTTXwgiC8NPZ02xztrYvq7q3LzIhz3F8ji57tZcTck8boCprBHo3dXNDhbp7Pfo33Wtjul1RWEh7ske6JhsLbsx2u7/AFLLjpwpo4lLqG1Uckznm5K1UUDIW5WCyY2FSCNRePN2Nu70QSPXs96Tl5DsjA7XfIBRZSd1LdWAxOyKsIpj5TB2An4lKKKX8X+gJZRzTcysBiOTUIpJPxP6QonxVDdYcx3UQR7wkGA8UsytckmmJVRiMjf3kLh1tIePVtU0GKRvNg6x8080+opxjcFzOEOhULoLG41EbCNRHYdyvFiaY00PIKdYO0W1gXhDnpyGzXmjFhf7xo6neV2H1r0rB8dhqWZ4Xhw3jY5p4ObtBXiskSbR1clPIJIXFjhw2EcHDyh1Kzp64t0dsqSrwlknzR6H0XvqVcpojpwyrGR9mTAa2bnfmYd/ZtC6oFXbHBwu1ZaSN0TsrxYpUIQnJiEIQkkhCEhKSSCV5/p9p3yV6emP2ux7x92D5I4v+Har+n2mHisfJRH7eQG35G73nr4BeURRX1nWSSSTtJO0nrPFV1XVZPkburzDMP6U9LINOHilhg3nvPXxurJIaLk2HEqGSoy81ozOO4fEncFJT0Nzmk5x3Dc3sCozzctXsLBIyRz+gMo8523ub9VPHhw2uu8/m127BsHqVprEyqq2xNzPNhs2E60wFzzlYuOIaLlSNjTmxrOGPx8H+w76Jw0gj4P9h30U/Uqg9woXrsH5haQalyrPGPR+bJ/LclGPx+bJ/Lcl1Go/ArnXYPzC0bJMiz/2hi/OP0OS/tFD5xH6SudSqB3D+khWQHvj9q6Y1BUUDHizmg9v1UYx6H8QJwxaE7JGe0B8U3oJmd0hSCeM94KqcMcz908geY7nN9+sdyRuI5TaVuQ+dtZ693etUWIuNYKbJCCLEXHBMz37akA5Kva+xRPYo5KB0euI6t8Z6J7OBTqesD9Vi1w2tO0fUdaRbxGyeHcCq7mlrg5hLXNNw4GxBGwgr1PQbTMVTeTlsJ2jXuEjR5Y6+IXm0jFVD3RvbJGS17CHNcNoIRlLUmI+CArqJtSzx4FfQQKVc/ofpO2sgDtkjebIzg7iB5p3LfutC1wcLhYt7HMcWuGoSoQhOTEizsfxllLTvmfsaNQ3ucdTWjtK0LryPwm4/wAtUiBp5kPS4GQ/6Rq7yoJ5ejYXIqkpzPKGftcxU1j55XTSm7nm56huAHABRcsXHLH3u2gdQ4lRNBk1DU3ed7uodXWtKCANFgLBZx79bu3K3UbAAGt2SUtIGjVv2k6yeslXGBMaFK0IVzrqW1k8BUMSZmkp2edPEO7OLrRAVdjM1dRt/wAYO9mxR2HC9Q1V+IOtTu8l6RjeJCnY12QOucttm691jftl/gt9o/RWtN3cyIfmd7guSARdbVyxylrToqygooZYQ5411XTN0z/wR7X+yeNMW74f6h9FzICcGIMYhUfkjDh1N+Pqum/a6PfD72/RH7UQHbB7mFc1kQWJ/wARqOfomfDabl6rojjNG6+anbr23jjKXS7Aqf8As+d7YIg7ki4ODGgg2BBBC5zIuw0vFsLn/wCx8grbDqqSYnOqnEKWKDLk4rz/AAofYs9FvwVuyr4SPsWei1WrLPT/AFHea08R+QeQURaqVdhwfr1hw2OGog9q0CmkKJri06KWyx4qotOSXUdztgd9CpZWKzVUwcLEav8AmxZ7XGM5Xm48l3wDutTXDtRuu7KzgWNOo6lsrdbejI3zmHb3jaOxe5UlU2RjXsILXAOaeIOwrwOoj1LvPBXpASHUrzrbd8fo6sze46+9W1BP3Cs/jFJcdM3huvR0IQrhZlZuP4oKamkmd5DSQOJ2NHeSF8+Ne6VxLiTclz3b3OJufftXp3hkxEiCGAfevc53oxgfN7fUvO6WMAABU9fLrlWnwaD5C/n/AArULLABWWKKMKdoVI43WkAsnsClaExgUrQmJpT2hVqepZHiNK6RwY1rnOLnGwGo2uVbao56Bj9bmh1tlxdG0UwhlDyOaBrIumjMYNrrt67SLDpLcpUQuts597X27FDQPw2ok5OFzXPsTZpfsG061xzcLiGxjPZCu6F0oGKc0AAQuOoW2loV7DNBUuIya24rPT0s1LHmEmn9qeupg2V7W7A4gdg1KMRq5Xt+2k9N3xKY1iz72jObc1exyfIPIKDItzCsDifCZJHFoaTc3AAA3klZohWtUx//AJVR1tf8kbQQtfLZwuLIDEJ3Miuw2N0wYbQ/xLP5sSm0xrojhtQGSMd9kQLPa4nW3gepcNS4PE5jS5gJsNqV2jkJ8gDvKsRVUsDiACEG6hqZgC54Pmn4W37Fnot+CsWTooQ1oA2AABBCz0pDnl3MrRxizQFGQmEKRwTCoCpgonqtUQhwIOsFW3KGRdBsU9ZJJacrtY8l3yPWpKDEXU9RHM3bG4Eji2/Ob3tJCnqYg4EFZLiQcju48R9UZE7UEbqGZgc0tdsV9F004e1rmm7XAOB6iLhC5XwYYnytC1p2wuMXcOc33H3IWnY7M0FYCZhjeWHguJ8KdbnxAR7oo2i3W/nE/Bc9CpdOK4HE6nMQLSW1m2prWgbVShrWec31hZ+qDnPJstrh+VkLR4LTYrDAqUNQ07CPWFbY5V7mlWVwp2q1Q0/KSNZ5xAvw4lVGuVynqOShnnP3cTsvpyc1vxKmpYellazxQtXN0MTn8gr2Gw09Rn5B0t2Sthu4NDXEk3LSNtgCfUiGelkjmMJlLonCMlwAaXEnZbbsVDCH+KYVnvZ3Ivl1/i1F44+8MF+9Q4LTclRQtPSkzVDuN3nKy/6W371oKqmgije9rfAf2s3S1M8srGFx5n+vZaL3RRU755y8Ma5rAGAFxc7cLkLU0To4xWh7C456VshDgAWh72loIBNjYX71gaS0/KvoKEauVeJ5OppJAv2NDl02icgkr6l9+bla1o4MaQG+4Kalp2RRtPeIQ1ZUvle8A/KCFHVvp/Hm0r3SctLd/NaC1oOZwDjtGoFQ11VS08sUcsj88x5gazMLF4Y0u4AlUdEwanEK6s3ZjTRHrLg24O6zG/1LJxSmFTW1VSDzKR9NDHrPSbMxh7bc894UnU4S/bgoOuTBnaXW4nyNM2R87y2NjmsuG5iXO2AAbdS2ayhHiD2NcAHMJzPswAOym7r7BZcvpmBU4nSUQPNzmpmFuAJaD+lp9pN08kdUVdFQtvlkfy0gBsCzNYA9QaxxseIXYqZkdrDVNmqHybnRZUeN0LTk8bbdvNzcnJkPEh9tY61qmiIc8Pc2MRtzOe480N8642g3FiotPhGMOdkihDppxDEWxsa7K125wF9Zb6im6duFNhggGt7xDSgnpOEYD5D186wUMlBFIWuA3JRUeITRgtOthorEmHgtjdDI2YSXymO5vl1G1+tJJgzg4tMkIcNrDKwOBO4i+1R6RVL8Pw2KKA5ZTydO06rgkZ5iDxzOAVfEdBIDBKxsYNS1kYEj5XNL5T03EuNrDX6wojhsA1doCVKMTqLWbYkDVRzwlji1wsQbEcFCVcqswZC2RwfKyJjZHg3zO7RtsLC6qELO1EYjkLQbgLTU8hkjD3CxKjcFC9TOULkOigoHrPr4Mw4EaweBWg9VZ9imjNiuOFwun8DmJfbzxHUXMDrfmYbH3OCRZXg4cWYswjY+OUHubcH3IWkpnXjFlisRjtOVzek1CyeuqJHi5M0m87GuLR7gFUj0ahPkn2itXF48tXODuml973FOhVTNNI1xF1p6aniMYOUbD2VCPRiLdmH6irTMAt0ZZR+u60GKdqFM7+aLELBsFmjDJh0Z3d7QVfxGnl8Up6YuDn1dQCTa3MaQ0X6rm/cpgtWopo/GYpxMwtggLGRgPzcq5p517W6Tr9ytMMlAeXvtoCqfF43OiEbAdSFQ0uDpI4KZoF6iouwDdFHaGL3XPrVuSWR9aImxfZh7YWuDhYMZZt7btQuo8bwl8lTFNT1UMZhjYyPNmuC0G56JG0ldHgc8rIX+MVMEkpzFhbkaG2ZZtyGg9Ikq2mDJWNGYeKpInPhke7KdRYf6y5qKvz4nW1NiW08Zhjtrs42jbb+o+tWsHxUQ0tdPrBETQ0HznAtb7zdUMHweupg9sVTR5ZHZnZi1+Y7L85q6DHsFdXQmGB8F2vhExBDbhjbudZo3vcbdQRJDS8OBFrIQlwjyuBFyk0Xb4nhAkO1sMtUTxc8ZYu+wCpYLQ8jgUj39OVzKl5PAzxhpPaG37ytjSjCH1FE6CnMYzSRx85+UCKIWBHE3beylxOg5WlqaaKxIgZDGC4AEx2A1nZsUQlaLa7lcMbjfTYLN0QlFViNfVjnAuZTxO/KTa7f0NB706geJcUrqryaaNtPEdgzWym3X0vaU+h1EaCnihlsHudJJJYh2Uu5rdY4AfFY2Fw4jh7ZomU0U0bpi8TPe1ofmtYm7hfZftJUgc1znZT4KNzHMaL8VdxpnKYnQ0o6FIzxmXqNs+vru1vtFQaRM8Yxekpz0YG8vL1F32rr9wYO9X8Aw1zauSSZzH1NUW8oGElkMTbOLA49JxAAWdhcc8U9bWVELw6WRscbXc1zoy+7svVkaAuZ2gEgiwCeGP0aQblX8cwOSqiPKh8RY8zRTZc3Jkm7g4A3IsB2WWdBVVcVXBTVM7auKqabarOY0bJLkAgi1+uya7Eqimqqp0kFRVw1NjGY3PLAx13WGogGxsRq2KOprXMndXTxPjcYuRp6axdI1uXKXv3M2kjtTQOjYcxu2yluZZAWts642T5QASAbgEgHiOKhcskaSxjpNkb2sclGkUB+8A7QR8QsdJE697LbscLLRcoXquMXiOyRntBL4007HA94URYRwU4ISvVWZSvkVaVye0WXSVb0Rly4hCf8AuD/1PQjQuPPiMQ6pD/6nhCvKcHIsviBb02vJV9LXEYpVNO3lSe4htlDCVp+Fek5PEnSAdJjH9otld/l9yx6aW4BG/WgatlnEq4w6S8LR4BX2Kw1VYyp2qucrNXsNLeVYXkBocCSdlhr+SmlfXZnFmIU+UkkNLBqFyQNbOBCoApzUdS1ppgQGg35qtq6FtSQXOItyVwVOJfxdGe1kfzjQ0Ykfv6InrbB/oVcJ4ejm4s49wKudg7Rs8q8G4oPLo/Zg+ilw+XFQ5xjbSOOrPkEQ7L5SOtZuda/g36VafzM/yvVhS13S5rsAsFWVmH9A0EPJubJkkmJboKU7dQbFr9bk0yYoLf3anOrXzIxr4anquCntlPH3oT4qy/0wivhLztIVN4zie+jhNtvNHyelra7EZIRFJQMLNRsMwGo3GxyiE54+9aemMpbg7SCQSYtdzfW/ijKWuZM7SMBA1dC+FoJeTcrIbX1TP+lm9rXDpR8ykkxucjn4VIerlJj8WlJFWPsOe7Z5x+qkGJSD7x/tFDHEoRoYkaMLn4SqFulEjNX9n1bPRmkA7LFit1j2SQxS8nJG+XMS2R+ZwaDYE6ht+SacWm/Ff7RVaeoc83c4uPEm6Eqq6GSPKxlii6SgmikzPfceShLVC+Bp2gHuCmcUwlU+Yq8AVGXDYztY0/pCpy4FCfIA7Lj4LUcVE8rokcNinZGncLGlwRluaXt7HuVOXDXt6Mzu+xW7IVSqHIhkr7qJ8TbLX8EFHIcUzPcHBkMh2b3FrfmULoPAzQ86om9CMHr6bh6sqFoIASwFYnEHf+5A4Kz4YsNu2CcDol0Tj1Os5t+8O9peXUsnJvynou6PUdpavoLS/B/GaOWLa7LmZ6bec33i3evAXQh7cp/+Hd2WQVWyzrnYq6wqUuiyjdp91qxOVphWHQVZDuTf0hsOzMOK143qnlYWlaGN4cFZBT2lQtKkBUCeVLdM0a0bjraycSueAxjCMji3WdRui61PBwf77VehH8SrjCvqHyVJjH0R5hT1Gg1DG4tdUTNI3Zzqvr4LXwGkpKOOURTF3KC5zm5uGkC2rrWPpOf73J+n/KssFSTYlI1zmWHJDQ4Wx7GuLjz3VgFLmUGZLmVMSroNspS9dVieFNrKCODlRH0HE6ndHXa11x+dGZF0tUack2ug6uj6yAL2stIeDybY2vBPDINfvWPpFo9U0Iic6oEgkkEdgyx1jNfX1BaeA66mL0wrvhVfqpBxnJ9Tf91dQTMqI3OLBx9lTTxy08zWB5N7e6xw5IXKNrtSUuWZdutWAlLkxxTS5NLk1OskcVC4p7nKCR6cAnKKVyzqyWwKtTyKvhGHurK2Knbsc8F582MWc/vsCjIIy91ghKmYRsLivZ/BrhPIYfHfU6W8zv12y/0ho7kLp4og0ADUALAcANQHqQtK1uUWWBkcXuLjxTivENPsD8WrX2Fo5byM4C557e53+YL3Cy5nT3RzxulIYPtI+fH1kDW3vHvsoaiLpGWRlDUdBKDwOi8RqaUPHAjY7gU7D8QN8j9Tx7xxCfE5Mq6MSDg4bHDaFR6dly2OvbYtZj1K1ywqLES05JdTtx3OHEfRa7JEJJGWFEskDgrF1p+Dh399qvQiHvKycyqwNnikfJTzGMvsHDKDe2zajcPlZE85zbRV2JQSTRAMF9V3GPYDNLO57GgtNvKAOzgVnfs1Ufhn2m/VY0ekOIDZUMd1ujaT8FMzSzEB5ULu1hHwRL4aSRxdn1KCZJWxtDQzQf7mtE6PVH4TvcfgU04FUfhP9SrN00r79GA+0PmnnT2u/BgP6n/VN6pSn7icaqsH2/8AftPODz/hP9kpn9mTfhSew76KRnhDrANdPCf/ACPSnwj1f8LH/NP0S6jTn7nql1yqH2vdW9H8PkFTGXRvABJJLSBsPFM8KD/taMfnlPqa0Kq3wkVe+lZ3Sn6LGxjGZ6yeF8kLY2xZ9ji6+a2vX2IuNsMETmhwOnNCPE9ROx7mWslqa3JbVe/z1JtNX5ja1j/y+1QVcJJva4OW9tvNufmko6cg69gJIv0jfiqfJHkvxWhBdmWiXKNzkhKjc9CBEoe9VpZEk9QALkrGmqnS9G4Z5293YERHEXa8FDJIG+aK2uLiWs73bh9SvUfA3otycbqpw1ycyPjkB5z/ANTh7lwOi2jZrKlkDBZnSkd5rBtPadg7V9DUlM2NjWMFmtAaBwAFgFd0kY34LMYpU9y+vFToQhWCoUJrgnJCkkvJPCRosYJfGIx9nIecBsZId/Y743XHsK+g66ibNG6OQBzXCxB3heKaV6Lvopba3ROJyP6vNPBwVXVU+uZq0eG1wt0bzqFi1FK2RtnC/wAuwqm2okg1Pu9nn7x6X1V9rk5Vt7aO1Cvst/mabFSUtY14u0ghWQ5Yc+FWOaJxY7bYdE9oSMxOSP8AesNvPbrHeNyYYQ7VicJcujxb2XQByddZlLirH9FwPVv9StNmuh3Nc3dTBzTqFaDkt1AJEoemXXbKZBUXKIzrtylZSXSEqMvTTIlqlZSEppconTDis6qxtjTYHM7zW6z7lIyNztgmue1u60XyLNrMVa05RzneaPnwVRwml6R5JvAa3/7KeCmbGLNHadpPad6IbE1na1KgMjndnZVzTufzpT2MHRHbxUmUucGMBLnEBrRtJ2ABLLLw27t+vdqXq3g30D5ACpqG/bOHMadfJNO8/nPuujYYXSHXZV1XVNpm34rb0D0SFDTgOsZn2dI7r3MB81uz1neunCRoTlctaGiwWRe8vcXO3QhCF1NQhCEkkllTxPCo6iN0crczTu4cCDuI4q6kXCL6LoNjcLxfSjQWakJcwGWHc4C7m9T2j4jV2LmhIvowhYGLaD0lQSXxBrj5TOYe021H1IKWkDuyrmnxVzNJBfxXirZE669ErPBEz7qd46nta73i3wWLVeCurb0HRSfqLT7x80A+jkGwVvHisDtzbzXFz4bG/a0X4jUfWFAcLcOhK8dRs7/ddRNoPXN207j6JafgVRmwKpZ0qeYf+Nx94FlFkmb/AMRIqKd2zh+1ml8zdmV/bdp+iYcWe086J/a2zh7lYlzN6TXNPWCPimcuFEQe81T5wey7+U040BtZJ7BTDj48yU/oKl5VIZgkGt/H1SLnfl6KucceejDIe3UmOqal2xrGdpJPqCs+MBNNSFIABs1MOu7v4VYYY5372RzvyjmhW4KZjBzWgJhqQgOJ2AnsBT8sjlGZImaqUycFExrpHBjGlznGwa0XJ7l1mCeC+pns6W0LDY87nPIP5Bs7yF6bo5ofT0bbRNu47ZHa3nvtqHUEVFRncqsqcVY3RmpXN6DeDcQET1IDptrWbWx9f5n9e5egAIslVo1oaLBZySV0rszihCEJyjQhCEkkIQhJJCEISSQhCEkkIQhJJCSyRCSSZLTtd0gD2gH4qrNgsLulDGd2tjOzghCVguglURoVRfwsPsBOGhlENYpYfYCEJuRvJO6V44n9qX9lqX+Gh/ls+icNGqb+Hh/ls+iELuUcks7uZ/alZgkA2QxDsjZ9FZZStbsa0dgASoXbJtyd1KEIQkuIQhCSSEIQkkhCEJJL/9k="/>
          <p:cNvSpPr>
            <a:spLocks noChangeAspect="1" noChangeArrowheads="1"/>
          </p:cNvSpPr>
          <p:nvPr/>
        </p:nvSpPr>
        <p:spPr bwMode="auto">
          <a:xfrm>
            <a:off x="0" y="-906463"/>
            <a:ext cx="1895475" cy="18954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5364" name="Picture 4" descr="http://www.google.com/url?source=imglanding&amp;ct=img&amp;q=http://www.theantennaballstore.com/images/P/29861130190651.jpg&amp;sa=X&amp;ei=sqRyUaqmHMaSqQHP1oGABQ&amp;ved=0CAsQ8wc&amp;usg=AFQjCNEUH3eAv8GyW-yHl9rhECtCvGO2cA"/>
          <p:cNvPicPr>
            <a:picLocks noChangeAspect="1" noChangeArrowheads="1"/>
          </p:cNvPicPr>
          <p:nvPr/>
        </p:nvPicPr>
        <p:blipFill>
          <a:blip r:embed="rId4" cstate="print"/>
          <a:srcRect/>
          <a:stretch>
            <a:fillRect/>
          </a:stretch>
        </p:blipFill>
        <p:spPr bwMode="auto">
          <a:xfrm>
            <a:off x="6172200" y="2743200"/>
            <a:ext cx="1524000" cy="1524001"/>
          </a:xfrm>
          <a:prstGeom prst="rect">
            <a:avLst/>
          </a:prstGeom>
          <a:noFill/>
        </p:spPr>
      </p:pic>
      <p:pic>
        <p:nvPicPr>
          <p:cNvPr id="15370" name="Picture 10" descr="Dollar-sign"/>
          <p:cNvPicPr>
            <a:picLocks noChangeAspect="1" noChangeArrowheads="1"/>
          </p:cNvPicPr>
          <p:nvPr/>
        </p:nvPicPr>
        <p:blipFill>
          <a:blip r:embed="rId5" cstate="print"/>
          <a:srcRect/>
          <a:stretch>
            <a:fillRect/>
          </a:stretch>
        </p:blipFill>
        <p:spPr bwMode="auto">
          <a:xfrm>
            <a:off x="2362200" y="2057400"/>
            <a:ext cx="1066800" cy="149967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600200" y="381000"/>
          <a:ext cx="6096000" cy="5379720"/>
        </p:xfrm>
        <a:graphic>
          <a:graphicData uri="http://schemas.openxmlformats.org/drawingml/2006/table">
            <a:tbl>
              <a:tblPr firstRow="1" bandRow="1">
                <a:tableStyleId>{5C22544A-7EE6-4342-B048-85BDC9FD1C3A}</a:tableStyleId>
              </a:tblPr>
              <a:tblGrid>
                <a:gridCol w="5105400"/>
                <a:gridCol w="990600"/>
              </a:tblGrid>
              <a:tr h="533400">
                <a:tc>
                  <a:txBody>
                    <a:bodyPr/>
                    <a:lstStyle/>
                    <a:p>
                      <a:pPr algn="ctr"/>
                      <a:r>
                        <a:rPr lang="en-US" sz="2800" dirty="0" smtClean="0"/>
                        <a:t>US NEWS DIVERSITY</a:t>
                      </a:r>
                      <a:endParaRPr lang="en-US" sz="2800" dirty="0"/>
                    </a:p>
                  </a:txBody>
                  <a:tcPr/>
                </a:tc>
                <a:tc>
                  <a:txBody>
                    <a:bodyPr/>
                    <a:lstStyle/>
                    <a:p>
                      <a:r>
                        <a:rPr lang="en-US" sz="2400" dirty="0" smtClean="0"/>
                        <a:t>INDEX</a:t>
                      </a:r>
                      <a:endParaRPr lang="en-US" sz="2400" dirty="0"/>
                    </a:p>
                  </a:txBody>
                  <a:tcPr/>
                </a:tc>
              </a:tr>
              <a:tr h="370840">
                <a:tc>
                  <a:txBody>
                    <a:bodyPr/>
                    <a:lstStyle/>
                    <a:p>
                      <a:r>
                        <a:rPr lang="en-US" sz="2000" dirty="0" smtClean="0"/>
                        <a:t>University of Illinois - Chicago</a:t>
                      </a:r>
                      <a:endParaRPr lang="en-US" sz="2000" dirty="0"/>
                    </a:p>
                  </a:txBody>
                  <a:tcPr/>
                </a:tc>
                <a:tc>
                  <a:txBody>
                    <a:bodyPr/>
                    <a:lstStyle/>
                    <a:p>
                      <a:pPr algn="ctr"/>
                      <a:r>
                        <a:rPr lang="en-US" dirty="0" smtClean="0"/>
                        <a:t>0.70</a:t>
                      </a:r>
                      <a:endParaRPr lang="en-US" dirty="0"/>
                    </a:p>
                  </a:txBody>
                  <a:tcPr/>
                </a:tc>
              </a:tr>
              <a:tr h="370840">
                <a:tc>
                  <a:txBody>
                    <a:bodyPr/>
                    <a:lstStyle/>
                    <a:p>
                      <a:r>
                        <a:rPr lang="en-US" dirty="0" smtClean="0"/>
                        <a:t>Northeastern Illinois</a:t>
                      </a:r>
                      <a:r>
                        <a:rPr lang="en-US" baseline="0" dirty="0" smtClean="0"/>
                        <a:t> University</a:t>
                      </a:r>
                      <a:endParaRPr lang="en-US" dirty="0"/>
                    </a:p>
                  </a:txBody>
                  <a:tcPr/>
                </a:tc>
                <a:tc>
                  <a:txBody>
                    <a:bodyPr/>
                    <a:lstStyle/>
                    <a:p>
                      <a:pPr algn="ctr"/>
                      <a:r>
                        <a:rPr lang="en-US" dirty="0" smtClean="0"/>
                        <a:t>0.67</a:t>
                      </a:r>
                      <a:endParaRPr lang="en-US" dirty="0"/>
                    </a:p>
                  </a:txBody>
                  <a:tcPr/>
                </a:tc>
              </a:tr>
              <a:tr h="370840">
                <a:tc>
                  <a:txBody>
                    <a:bodyPr/>
                    <a:lstStyle/>
                    <a:p>
                      <a:r>
                        <a:rPr lang="en-US" dirty="0" smtClean="0"/>
                        <a:t>Roosevelt University</a:t>
                      </a:r>
                      <a:endParaRPr lang="en-US" dirty="0"/>
                    </a:p>
                  </a:txBody>
                  <a:tcPr/>
                </a:tc>
                <a:tc>
                  <a:txBody>
                    <a:bodyPr/>
                    <a:lstStyle/>
                    <a:p>
                      <a:pPr algn="ctr"/>
                      <a:r>
                        <a:rPr lang="en-US" dirty="0" smtClean="0"/>
                        <a:t>0.65</a:t>
                      </a:r>
                      <a:endParaRPr lang="en-US" dirty="0"/>
                    </a:p>
                  </a:txBody>
                  <a:tcPr/>
                </a:tc>
              </a:tr>
              <a:tr h="370840">
                <a:tc>
                  <a:txBody>
                    <a:bodyPr/>
                    <a:lstStyle/>
                    <a:p>
                      <a:r>
                        <a:rPr lang="en-US" dirty="0" smtClean="0"/>
                        <a:t>Dominican University</a:t>
                      </a:r>
                      <a:endParaRPr lang="en-US" dirty="0"/>
                    </a:p>
                  </a:txBody>
                  <a:tcPr/>
                </a:tc>
                <a:tc>
                  <a:txBody>
                    <a:bodyPr/>
                    <a:lstStyle/>
                    <a:p>
                      <a:pPr algn="ctr"/>
                      <a:r>
                        <a:rPr lang="en-US" dirty="0" smtClean="0"/>
                        <a:t>0.61</a:t>
                      </a:r>
                      <a:endParaRPr lang="en-US" dirty="0"/>
                    </a:p>
                  </a:txBody>
                  <a:tcPr/>
                </a:tc>
              </a:tr>
              <a:tr h="370840">
                <a:tc>
                  <a:txBody>
                    <a:bodyPr/>
                    <a:lstStyle/>
                    <a:p>
                      <a:r>
                        <a:rPr lang="en-US" dirty="0" smtClean="0"/>
                        <a:t>Illinois Institute</a:t>
                      </a:r>
                      <a:r>
                        <a:rPr lang="en-US" baseline="0" dirty="0" smtClean="0"/>
                        <a:t> of Technology</a:t>
                      </a:r>
                      <a:endParaRPr lang="en-US" dirty="0"/>
                    </a:p>
                  </a:txBody>
                  <a:tcPr/>
                </a:tc>
                <a:tc>
                  <a:txBody>
                    <a:bodyPr/>
                    <a:lstStyle/>
                    <a:p>
                      <a:pPr algn="ctr"/>
                      <a:r>
                        <a:rPr lang="en-US" dirty="0" smtClean="0"/>
                        <a:t>0.57</a:t>
                      </a:r>
                      <a:endParaRPr lang="en-US" dirty="0"/>
                    </a:p>
                  </a:txBody>
                  <a:tcPr/>
                </a:tc>
              </a:tr>
              <a:tr h="370840">
                <a:tc>
                  <a:txBody>
                    <a:bodyPr/>
                    <a:lstStyle/>
                    <a:p>
                      <a:r>
                        <a:rPr lang="en-US" dirty="0" smtClean="0"/>
                        <a:t>University of Chicago</a:t>
                      </a:r>
                      <a:endParaRPr lang="en-US" dirty="0"/>
                    </a:p>
                  </a:txBody>
                  <a:tcPr/>
                </a:tc>
                <a:tc>
                  <a:txBody>
                    <a:bodyPr/>
                    <a:lstStyle/>
                    <a:p>
                      <a:pPr algn="ctr"/>
                      <a:r>
                        <a:rPr lang="en-US" dirty="0" smtClean="0"/>
                        <a:t>0.57</a:t>
                      </a:r>
                      <a:endParaRPr lang="en-US" dirty="0"/>
                    </a:p>
                  </a:txBody>
                  <a:tcPr/>
                </a:tc>
              </a:tr>
              <a:tr h="370840">
                <a:tc>
                  <a:txBody>
                    <a:bodyPr/>
                    <a:lstStyle/>
                    <a:p>
                      <a:r>
                        <a:rPr lang="en-US" dirty="0" smtClean="0"/>
                        <a:t>St. Xavier</a:t>
                      </a:r>
                      <a:endParaRPr lang="en-US" dirty="0"/>
                    </a:p>
                  </a:txBody>
                  <a:tcPr/>
                </a:tc>
                <a:tc>
                  <a:txBody>
                    <a:bodyPr/>
                    <a:lstStyle/>
                    <a:p>
                      <a:pPr algn="ctr"/>
                      <a:r>
                        <a:rPr lang="en-US" dirty="0" smtClean="0"/>
                        <a:t>0.57</a:t>
                      </a:r>
                      <a:endParaRPr lang="en-US" dirty="0"/>
                    </a:p>
                  </a:txBody>
                  <a:tcPr/>
                </a:tc>
              </a:tr>
              <a:tr h="370840">
                <a:tc>
                  <a:txBody>
                    <a:bodyPr/>
                    <a:lstStyle/>
                    <a:p>
                      <a:r>
                        <a:rPr lang="en-US" dirty="0" smtClean="0"/>
                        <a:t>DePaul</a:t>
                      </a:r>
                      <a:endParaRPr lang="en-US" dirty="0"/>
                    </a:p>
                  </a:txBody>
                  <a:tcPr/>
                </a:tc>
                <a:tc>
                  <a:txBody>
                    <a:bodyPr/>
                    <a:lstStyle/>
                    <a:p>
                      <a:pPr algn="ctr"/>
                      <a:r>
                        <a:rPr lang="en-US" dirty="0" smtClean="0"/>
                        <a:t>0.55</a:t>
                      </a:r>
                      <a:endParaRPr lang="en-US" dirty="0"/>
                    </a:p>
                  </a:txBody>
                  <a:tcPr/>
                </a:tc>
              </a:tr>
              <a:tr h="370840">
                <a:tc>
                  <a:txBody>
                    <a:bodyPr/>
                    <a:lstStyle/>
                    <a:p>
                      <a:r>
                        <a:rPr lang="en-US" dirty="0" smtClean="0"/>
                        <a:t>Northwestern University</a:t>
                      </a:r>
                      <a:endParaRPr lang="en-US" dirty="0"/>
                    </a:p>
                  </a:txBody>
                  <a:tcPr/>
                </a:tc>
                <a:tc>
                  <a:txBody>
                    <a:bodyPr/>
                    <a:lstStyle/>
                    <a:p>
                      <a:pPr algn="ctr"/>
                      <a:r>
                        <a:rPr lang="en-US" dirty="0" smtClean="0"/>
                        <a:t>0.54</a:t>
                      </a:r>
                      <a:endParaRPr lang="en-US" dirty="0"/>
                    </a:p>
                  </a:txBody>
                  <a:tcPr/>
                </a:tc>
              </a:tr>
              <a:tr h="370840">
                <a:tc>
                  <a:txBody>
                    <a:bodyPr/>
                    <a:lstStyle/>
                    <a:p>
                      <a:r>
                        <a:rPr lang="en-US" dirty="0" smtClean="0"/>
                        <a:t>Northern Illinois</a:t>
                      </a:r>
                      <a:endParaRPr lang="en-US" dirty="0"/>
                    </a:p>
                  </a:txBody>
                  <a:tcPr/>
                </a:tc>
                <a:tc>
                  <a:txBody>
                    <a:bodyPr/>
                    <a:lstStyle/>
                    <a:p>
                      <a:pPr algn="ctr"/>
                      <a:r>
                        <a:rPr lang="en-US" dirty="0" smtClean="0"/>
                        <a:t>0.51</a:t>
                      </a:r>
                      <a:endParaRPr lang="en-US" dirty="0"/>
                    </a:p>
                  </a:txBody>
                  <a:tcPr/>
                </a:tc>
              </a:tr>
              <a:tr h="370840">
                <a:tc>
                  <a:txBody>
                    <a:bodyPr/>
                    <a:lstStyle/>
                    <a:p>
                      <a:r>
                        <a:rPr lang="en-US" dirty="0" smtClean="0"/>
                        <a:t>Benedictine University</a:t>
                      </a:r>
                      <a:endParaRPr lang="en-US" dirty="0"/>
                    </a:p>
                  </a:txBody>
                  <a:tcPr/>
                </a:tc>
                <a:tc>
                  <a:txBody>
                    <a:bodyPr/>
                    <a:lstStyle/>
                    <a:p>
                      <a:pPr algn="ctr"/>
                      <a:r>
                        <a:rPr lang="en-US" dirty="0" smtClean="0"/>
                        <a:t>0.50</a:t>
                      </a:r>
                      <a:endParaRPr lang="en-US" dirty="0"/>
                    </a:p>
                  </a:txBody>
                  <a:tcPr/>
                </a:tc>
              </a:tr>
              <a:tr h="370840">
                <a:tc>
                  <a:txBody>
                    <a:bodyPr/>
                    <a:lstStyle/>
                    <a:p>
                      <a:r>
                        <a:rPr lang="en-US" dirty="0" smtClean="0"/>
                        <a:t>Loyola University</a:t>
                      </a:r>
                      <a:endParaRPr lang="en-US" dirty="0"/>
                    </a:p>
                  </a:txBody>
                  <a:tcPr/>
                </a:tc>
                <a:tc>
                  <a:txBody>
                    <a:bodyPr/>
                    <a:lstStyle/>
                    <a:p>
                      <a:pPr algn="ctr"/>
                      <a:r>
                        <a:rPr lang="en-US" dirty="0" smtClean="0"/>
                        <a:t>0.50</a:t>
                      </a:r>
                      <a:endParaRPr lang="en-US" dirty="0"/>
                    </a:p>
                  </a:txBody>
                  <a:tcPr/>
                </a:tc>
              </a:tr>
              <a:tr h="370840">
                <a:tc>
                  <a:txBody>
                    <a:bodyPr/>
                    <a:lstStyle/>
                    <a:p>
                      <a:r>
                        <a:rPr lang="en-US" dirty="0" smtClean="0"/>
                        <a:t>University of Illinois - Urbana</a:t>
                      </a:r>
                      <a:endParaRPr lang="en-US" dirty="0"/>
                    </a:p>
                  </a:txBody>
                  <a:tcPr/>
                </a:tc>
                <a:tc>
                  <a:txBody>
                    <a:bodyPr/>
                    <a:lstStyle/>
                    <a:p>
                      <a:pPr algn="ctr"/>
                      <a:r>
                        <a:rPr lang="en-US" dirty="0" smtClean="0"/>
                        <a:t>0.50</a:t>
                      </a:r>
                      <a:endParaRPr lang="en-US" dirty="0"/>
                    </a:p>
                  </a:txBody>
                  <a:tcPr/>
                </a:tc>
              </a:tr>
            </a:tbl>
          </a:graphicData>
        </a:graphic>
      </p:graphicFrame>
      <p:sp>
        <p:nvSpPr>
          <p:cNvPr id="6" name="TextBox 5"/>
          <p:cNvSpPr txBox="1"/>
          <p:nvPr/>
        </p:nvSpPr>
        <p:spPr>
          <a:xfrm>
            <a:off x="457200" y="6172200"/>
            <a:ext cx="8305800" cy="369332"/>
          </a:xfrm>
          <a:prstGeom prst="rect">
            <a:avLst/>
          </a:prstGeom>
          <a:noFill/>
        </p:spPr>
        <p:txBody>
          <a:bodyPr wrap="square" rtlCol="0">
            <a:spAutoFit/>
          </a:bodyPr>
          <a:lstStyle/>
          <a:p>
            <a:r>
              <a:rPr lang="en-US" dirty="0" smtClean="0"/>
              <a:t>2013 US News &amp; World Report  – excludes international students. 1.0 most diverse</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600200" y="609600"/>
          <a:ext cx="6096000" cy="5379720"/>
        </p:xfrm>
        <a:graphic>
          <a:graphicData uri="http://schemas.openxmlformats.org/drawingml/2006/table">
            <a:tbl>
              <a:tblPr firstRow="1" bandRow="1">
                <a:tableStyleId>{5C22544A-7EE6-4342-B048-85BDC9FD1C3A}</a:tableStyleId>
              </a:tblPr>
              <a:tblGrid>
                <a:gridCol w="5105400"/>
                <a:gridCol w="990600"/>
              </a:tblGrid>
              <a:tr h="533400">
                <a:tc>
                  <a:txBody>
                    <a:bodyPr/>
                    <a:lstStyle/>
                    <a:p>
                      <a:pPr algn="ctr"/>
                      <a:r>
                        <a:rPr lang="en-US" sz="2800" dirty="0" smtClean="0"/>
                        <a:t>INTERNATIONAL STUDENTS</a:t>
                      </a:r>
                      <a:endParaRPr lang="en-US" sz="2800" dirty="0"/>
                    </a:p>
                  </a:txBody>
                  <a:tcPr/>
                </a:tc>
                <a:tc>
                  <a:txBody>
                    <a:bodyPr/>
                    <a:lstStyle/>
                    <a:p>
                      <a:r>
                        <a:rPr lang="en-US" sz="2400" dirty="0" smtClean="0"/>
                        <a:t>    %</a:t>
                      </a:r>
                      <a:endParaRPr lang="en-US" sz="2400" dirty="0"/>
                    </a:p>
                  </a:txBody>
                  <a:tcPr/>
                </a:tc>
              </a:tr>
              <a:tr h="370840">
                <a:tc>
                  <a:txBody>
                    <a:bodyPr/>
                    <a:lstStyle/>
                    <a:p>
                      <a:r>
                        <a:rPr lang="en-US" sz="2000" dirty="0" smtClean="0"/>
                        <a:t>Illinois Institute of Technology</a:t>
                      </a:r>
                      <a:endParaRPr lang="en-US" sz="2000" dirty="0"/>
                    </a:p>
                  </a:txBody>
                  <a:tcPr/>
                </a:tc>
                <a:tc>
                  <a:txBody>
                    <a:bodyPr/>
                    <a:lstStyle/>
                    <a:p>
                      <a:pPr algn="ctr"/>
                      <a:r>
                        <a:rPr lang="en-US" dirty="0" smtClean="0"/>
                        <a:t>21%</a:t>
                      </a:r>
                      <a:endParaRPr lang="en-US" dirty="0"/>
                    </a:p>
                  </a:txBody>
                  <a:tcPr/>
                </a:tc>
              </a:tr>
              <a:tr h="370840">
                <a:tc>
                  <a:txBody>
                    <a:bodyPr/>
                    <a:lstStyle/>
                    <a:p>
                      <a:r>
                        <a:rPr lang="en-US" dirty="0" smtClean="0"/>
                        <a:t>University</a:t>
                      </a:r>
                      <a:r>
                        <a:rPr lang="en-US" baseline="0" dirty="0" smtClean="0"/>
                        <a:t> of Illinois - Urbana</a:t>
                      </a:r>
                      <a:endParaRPr lang="en-US" dirty="0"/>
                    </a:p>
                  </a:txBody>
                  <a:tcPr/>
                </a:tc>
                <a:tc>
                  <a:txBody>
                    <a:bodyPr/>
                    <a:lstStyle/>
                    <a:p>
                      <a:pPr algn="ctr"/>
                      <a:r>
                        <a:rPr lang="en-US" dirty="0" smtClean="0"/>
                        <a:t>13%</a:t>
                      </a:r>
                      <a:endParaRPr lang="en-US" dirty="0"/>
                    </a:p>
                  </a:txBody>
                  <a:tcPr/>
                </a:tc>
              </a:tr>
              <a:tr h="370840">
                <a:tc>
                  <a:txBody>
                    <a:bodyPr/>
                    <a:lstStyle/>
                    <a:p>
                      <a:r>
                        <a:rPr lang="en-US" dirty="0" smtClean="0"/>
                        <a:t>Lake Forest</a:t>
                      </a:r>
                      <a:endParaRPr lang="en-US" dirty="0"/>
                    </a:p>
                  </a:txBody>
                  <a:tcPr/>
                </a:tc>
                <a:tc>
                  <a:txBody>
                    <a:bodyPr/>
                    <a:lstStyle/>
                    <a:p>
                      <a:pPr algn="ctr"/>
                      <a:r>
                        <a:rPr lang="en-US" dirty="0" smtClean="0"/>
                        <a:t>12%</a:t>
                      </a:r>
                      <a:endParaRPr lang="en-US" dirty="0"/>
                    </a:p>
                  </a:txBody>
                  <a:tcPr/>
                </a:tc>
              </a:tr>
              <a:tr h="370840">
                <a:tc>
                  <a:txBody>
                    <a:bodyPr/>
                    <a:lstStyle/>
                    <a:p>
                      <a:r>
                        <a:rPr lang="en-US" dirty="0" smtClean="0"/>
                        <a:t>University of Chicago</a:t>
                      </a:r>
                      <a:endParaRPr lang="en-US" dirty="0"/>
                    </a:p>
                  </a:txBody>
                  <a:tcPr/>
                </a:tc>
                <a:tc>
                  <a:txBody>
                    <a:bodyPr/>
                    <a:lstStyle/>
                    <a:p>
                      <a:pPr algn="ctr"/>
                      <a:r>
                        <a:rPr lang="en-US" dirty="0" smtClean="0"/>
                        <a:t>9%</a:t>
                      </a:r>
                      <a:endParaRPr lang="en-US" dirty="0"/>
                    </a:p>
                  </a:txBody>
                  <a:tcPr/>
                </a:tc>
              </a:tr>
              <a:tr h="370840">
                <a:tc>
                  <a:txBody>
                    <a:bodyPr/>
                    <a:lstStyle/>
                    <a:p>
                      <a:r>
                        <a:rPr lang="en-US" dirty="0" smtClean="0"/>
                        <a:t>Knox College</a:t>
                      </a:r>
                      <a:endParaRPr lang="en-US" dirty="0"/>
                    </a:p>
                  </a:txBody>
                  <a:tcPr/>
                </a:tc>
                <a:tc>
                  <a:txBody>
                    <a:bodyPr/>
                    <a:lstStyle/>
                    <a:p>
                      <a:pPr algn="ctr"/>
                      <a:r>
                        <a:rPr lang="en-US" dirty="0" smtClean="0"/>
                        <a:t>9%</a:t>
                      </a:r>
                      <a:endParaRPr lang="en-US" dirty="0"/>
                    </a:p>
                  </a:txBody>
                  <a:tcPr/>
                </a:tc>
              </a:tr>
              <a:tr h="370840">
                <a:tc>
                  <a:txBody>
                    <a:bodyPr/>
                    <a:lstStyle/>
                    <a:p>
                      <a:r>
                        <a:rPr lang="en-US" dirty="0" smtClean="0"/>
                        <a:t>Northwestern</a:t>
                      </a:r>
                      <a:r>
                        <a:rPr lang="en-US" baseline="0" dirty="0" smtClean="0"/>
                        <a:t> University</a:t>
                      </a:r>
                      <a:endParaRPr lang="en-US" dirty="0"/>
                    </a:p>
                  </a:txBody>
                  <a:tcPr/>
                </a:tc>
                <a:tc>
                  <a:txBody>
                    <a:bodyPr/>
                    <a:lstStyle/>
                    <a:p>
                      <a:pPr algn="ctr"/>
                      <a:r>
                        <a:rPr lang="en-US" dirty="0" smtClean="0"/>
                        <a:t>6%</a:t>
                      </a:r>
                      <a:endParaRPr lang="en-US" dirty="0"/>
                    </a:p>
                  </a:txBody>
                  <a:tcPr/>
                </a:tc>
              </a:tr>
              <a:tr h="370840">
                <a:tc>
                  <a:txBody>
                    <a:bodyPr/>
                    <a:lstStyle/>
                    <a:p>
                      <a:r>
                        <a:rPr lang="en-US" dirty="0" smtClean="0"/>
                        <a:t>Northeastern</a:t>
                      </a:r>
                      <a:r>
                        <a:rPr lang="en-US" baseline="0" dirty="0" smtClean="0"/>
                        <a:t> Illinois</a:t>
                      </a:r>
                      <a:endParaRPr lang="en-US" dirty="0"/>
                    </a:p>
                  </a:txBody>
                  <a:tcPr/>
                </a:tc>
                <a:tc>
                  <a:txBody>
                    <a:bodyPr/>
                    <a:lstStyle/>
                    <a:p>
                      <a:pPr algn="ctr"/>
                      <a:r>
                        <a:rPr lang="en-US" dirty="0" smtClean="0"/>
                        <a:t>4%</a:t>
                      </a:r>
                      <a:endParaRPr lang="en-US" dirty="0"/>
                    </a:p>
                  </a:txBody>
                  <a:tcPr/>
                </a:tc>
              </a:tr>
              <a:tr h="370840">
                <a:tc>
                  <a:txBody>
                    <a:bodyPr/>
                    <a:lstStyle/>
                    <a:p>
                      <a:r>
                        <a:rPr lang="en-US" dirty="0" smtClean="0"/>
                        <a:t>Illinois Wesleyan</a:t>
                      </a:r>
                      <a:endParaRPr lang="en-US" dirty="0"/>
                    </a:p>
                  </a:txBody>
                  <a:tcPr/>
                </a:tc>
                <a:tc>
                  <a:txBody>
                    <a:bodyPr/>
                    <a:lstStyle/>
                    <a:p>
                      <a:pPr algn="ctr"/>
                      <a:r>
                        <a:rPr lang="en-US" dirty="0" smtClean="0"/>
                        <a:t>4%</a:t>
                      </a:r>
                      <a:endParaRPr lang="en-US" dirty="0"/>
                    </a:p>
                  </a:txBody>
                  <a:tcPr/>
                </a:tc>
              </a:tr>
              <a:tr h="370840">
                <a:tc>
                  <a:txBody>
                    <a:bodyPr/>
                    <a:lstStyle/>
                    <a:p>
                      <a:r>
                        <a:rPr lang="en-US" dirty="0" smtClean="0"/>
                        <a:t>Roosevelt</a:t>
                      </a:r>
                      <a:endParaRPr lang="en-US" dirty="0"/>
                    </a:p>
                  </a:txBody>
                  <a:tcPr/>
                </a:tc>
                <a:tc>
                  <a:txBody>
                    <a:bodyPr/>
                    <a:lstStyle/>
                    <a:p>
                      <a:pPr algn="ctr"/>
                      <a:r>
                        <a:rPr lang="en-US" dirty="0" smtClean="0"/>
                        <a:t>2%</a:t>
                      </a:r>
                      <a:endParaRPr lang="en-US" dirty="0"/>
                    </a:p>
                  </a:txBody>
                  <a:tcPr/>
                </a:tc>
              </a:tr>
              <a:tr h="370840">
                <a:tc>
                  <a:txBody>
                    <a:bodyPr/>
                    <a:lstStyle/>
                    <a:p>
                      <a:r>
                        <a:rPr lang="en-US" dirty="0" smtClean="0"/>
                        <a:t>DePaul</a:t>
                      </a:r>
                      <a:endParaRPr lang="en-US" dirty="0"/>
                    </a:p>
                  </a:txBody>
                  <a:tcPr/>
                </a:tc>
                <a:tc>
                  <a:txBody>
                    <a:bodyPr/>
                    <a:lstStyle/>
                    <a:p>
                      <a:pPr algn="ctr"/>
                      <a:r>
                        <a:rPr lang="en-US" dirty="0" smtClean="0"/>
                        <a:t>2%</a:t>
                      </a:r>
                      <a:endParaRPr lang="en-US" dirty="0"/>
                    </a:p>
                  </a:txBody>
                  <a:tcPr/>
                </a:tc>
              </a:tr>
              <a:tr h="370840">
                <a:tc>
                  <a:txBody>
                    <a:bodyPr/>
                    <a:lstStyle/>
                    <a:p>
                      <a:r>
                        <a:rPr lang="en-US" dirty="0" smtClean="0"/>
                        <a:t>Southern Illinois - Carbondale</a:t>
                      </a:r>
                      <a:endParaRPr lang="en-US" dirty="0"/>
                    </a:p>
                  </a:txBody>
                  <a:tcPr/>
                </a:tc>
                <a:tc>
                  <a:txBody>
                    <a:bodyPr/>
                    <a:lstStyle/>
                    <a:p>
                      <a:pPr algn="ctr"/>
                      <a:r>
                        <a:rPr lang="en-US" dirty="0" smtClean="0"/>
                        <a:t>2%</a:t>
                      </a:r>
                      <a:endParaRPr lang="en-US" dirty="0"/>
                    </a:p>
                  </a:txBody>
                  <a:tcPr/>
                </a:tc>
              </a:tr>
              <a:tr h="370840">
                <a:tc>
                  <a:txBody>
                    <a:bodyPr/>
                    <a:lstStyle/>
                    <a:p>
                      <a:r>
                        <a:rPr lang="en-US" dirty="0" smtClean="0"/>
                        <a:t>Millikin</a:t>
                      </a:r>
                      <a:endParaRPr lang="en-US" dirty="0"/>
                    </a:p>
                  </a:txBody>
                  <a:tcPr/>
                </a:tc>
                <a:tc>
                  <a:txBody>
                    <a:bodyPr/>
                    <a:lstStyle/>
                    <a:p>
                      <a:pPr algn="ctr"/>
                      <a:r>
                        <a:rPr lang="en-US" dirty="0" smtClean="0"/>
                        <a:t>2%</a:t>
                      </a:r>
                      <a:endParaRPr lang="en-US" dirty="0"/>
                    </a:p>
                  </a:txBody>
                  <a:tcPr/>
                </a:tc>
              </a:tr>
              <a:tr h="370840">
                <a:tc>
                  <a:txBody>
                    <a:bodyPr/>
                    <a:lstStyle/>
                    <a:p>
                      <a:r>
                        <a:rPr lang="en-US" dirty="0" smtClean="0"/>
                        <a:t>University of Illinois - Chicago</a:t>
                      </a:r>
                      <a:endParaRPr lang="en-US" dirty="0"/>
                    </a:p>
                  </a:txBody>
                  <a:tcPr/>
                </a:tc>
                <a:tc>
                  <a:txBody>
                    <a:bodyPr/>
                    <a:lstStyle/>
                    <a:p>
                      <a:pPr algn="ctr"/>
                      <a:r>
                        <a:rPr lang="en-US" dirty="0" smtClean="0"/>
                        <a:t>1%</a:t>
                      </a:r>
                      <a:endParaRPr lang="en-US" dirty="0"/>
                    </a:p>
                  </a:txBody>
                  <a:tcPr/>
                </a:tc>
              </a:tr>
            </a:tbl>
          </a:graphicData>
        </a:graphic>
      </p:graphicFrame>
      <p:sp>
        <p:nvSpPr>
          <p:cNvPr id="6" name="TextBox 5"/>
          <p:cNvSpPr txBox="1"/>
          <p:nvPr/>
        </p:nvSpPr>
        <p:spPr>
          <a:xfrm>
            <a:off x="3429000" y="6096000"/>
            <a:ext cx="5105400" cy="381000"/>
          </a:xfrm>
          <a:prstGeom prst="rect">
            <a:avLst/>
          </a:prstGeom>
          <a:noFill/>
        </p:spPr>
        <p:txBody>
          <a:bodyPr wrap="square" rtlCol="0">
            <a:spAutoFit/>
          </a:bodyPr>
          <a:lstStyle/>
          <a:p>
            <a:r>
              <a:rPr lang="en-US" dirty="0" smtClean="0"/>
              <a:t>2013 US News &amp; World Report rankings &amp; reviews</a:t>
            </a:r>
            <a:endParaRPr lang="en-US" dirty="0"/>
          </a:p>
        </p:txBody>
      </p:sp>
      <p:pic>
        <p:nvPicPr>
          <p:cNvPr id="12290" name="Picture 2" descr="http://www.google.com/url?source=imglanding&amp;ct=img&amp;q=http://www.portfoliopartnership.com/wp-content/uploads/2012/09/Number-1.jpg&amp;sa=X&amp;ei=m5hyUeLzCMqFrAHQhICgAg&amp;ved=0CAsQ8wc&amp;usg=AFQjCNHWo-iIwguA262qhN0zf2NmJn65mQ"/>
          <p:cNvPicPr>
            <a:picLocks noChangeAspect="1" noChangeArrowheads="1"/>
          </p:cNvPicPr>
          <p:nvPr/>
        </p:nvPicPr>
        <p:blipFill>
          <a:blip r:embed="rId2" cstate="print"/>
          <a:srcRect t="9102" b="21113"/>
          <a:stretch>
            <a:fillRect/>
          </a:stretch>
        </p:blipFill>
        <p:spPr bwMode="auto">
          <a:xfrm>
            <a:off x="304800" y="1371600"/>
            <a:ext cx="1077015" cy="751596"/>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838200" y="685800"/>
          <a:ext cx="7543800" cy="4953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733800" y="6019800"/>
            <a:ext cx="4953000" cy="369332"/>
          </a:xfrm>
          <a:prstGeom prst="rect">
            <a:avLst/>
          </a:prstGeom>
          <a:noFill/>
        </p:spPr>
        <p:txBody>
          <a:bodyPr wrap="square" rtlCol="0">
            <a:spAutoFit/>
          </a:bodyPr>
          <a:lstStyle/>
          <a:p>
            <a:r>
              <a:rPr lang="en-US" dirty="0" smtClean="0"/>
              <a:t>Source:  US census.gov – higher education</a:t>
            </a:r>
            <a:endParaRPr lang="en-US" dirty="0"/>
          </a:p>
        </p:txBody>
      </p:sp>
      <p:pic>
        <p:nvPicPr>
          <p:cNvPr id="8" name="rg_hi" descr="https://encrypted-tbn1.gstatic.com/images?q=tbn:ANd9GcQZBhsTcUrcjKGXbJZ1fq2T0_eK2p2UQIll2NENwfLLFaDQ5iq9"/>
          <p:cNvPicPr/>
          <p:nvPr/>
        </p:nvPicPr>
        <p:blipFill>
          <a:blip r:embed="rId3" cstate="print"/>
          <a:srcRect/>
          <a:stretch>
            <a:fillRect/>
          </a:stretch>
        </p:blipFill>
        <p:spPr bwMode="auto">
          <a:xfrm>
            <a:off x="1295400" y="1447800"/>
            <a:ext cx="1752599" cy="1600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https://encrypted-tbn3.gstatic.com/images?q=tbn:ANd9GcQartFeP7Nn6inyvPXKdlCcveoss5eLZOJCIF6Zgo4Rw_a92Zjphrxoroo"/>
          <p:cNvPicPr>
            <a:picLocks noChangeAspect="1" noChangeArrowheads="1"/>
          </p:cNvPicPr>
          <p:nvPr/>
        </p:nvPicPr>
        <p:blipFill>
          <a:blip r:embed="rId2" cstate="print"/>
          <a:srcRect/>
          <a:stretch>
            <a:fillRect/>
          </a:stretch>
        </p:blipFill>
        <p:spPr bwMode="auto">
          <a:xfrm>
            <a:off x="6248400" y="228600"/>
            <a:ext cx="990600" cy="1754778"/>
          </a:xfrm>
          <a:prstGeom prst="rect">
            <a:avLst/>
          </a:prstGeom>
          <a:noFill/>
        </p:spPr>
      </p:pic>
      <p:pic>
        <p:nvPicPr>
          <p:cNvPr id="89156" name="Picture 68" descr="https://encrypted-tbn0.gstatic.com/images?q=tbn:ANd9GcT26vK_rLAq7cKS-NR3XKJk02AV9Dk-jyYJJ58FsVzFjMBcflga"/>
          <p:cNvPicPr>
            <a:picLocks noChangeAspect="1" noChangeArrowheads="1"/>
          </p:cNvPicPr>
          <p:nvPr/>
        </p:nvPicPr>
        <p:blipFill>
          <a:blip r:embed="rId3" cstate="print"/>
          <a:srcRect t="20000"/>
          <a:stretch>
            <a:fillRect/>
          </a:stretch>
        </p:blipFill>
        <p:spPr bwMode="auto">
          <a:xfrm>
            <a:off x="6324600" y="1981200"/>
            <a:ext cx="762000" cy="609601"/>
          </a:xfrm>
          <a:prstGeom prst="rect">
            <a:avLst/>
          </a:prstGeom>
          <a:noFill/>
        </p:spPr>
      </p:pic>
      <p:pic>
        <p:nvPicPr>
          <p:cNvPr id="89154" name="Picture 66" descr="https://encrypted-tbn2.gstatic.com/images?q=tbn:ANd9GcQEBPc72IykWULJ-0WLjQ8TdIji_bkj1cCjZfJ2G1YF7jWBD0DqYQ"/>
          <p:cNvPicPr>
            <a:picLocks noChangeAspect="1" noChangeArrowheads="1"/>
          </p:cNvPicPr>
          <p:nvPr/>
        </p:nvPicPr>
        <p:blipFill>
          <a:blip r:embed="rId4" cstate="print"/>
          <a:srcRect/>
          <a:stretch>
            <a:fillRect/>
          </a:stretch>
        </p:blipFill>
        <p:spPr bwMode="auto">
          <a:xfrm>
            <a:off x="2209800" y="521533"/>
            <a:ext cx="1143000" cy="964992"/>
          </a:xfrm>
          <a:prstGeom prst="rect">
            <a:avLst/>
          </a:prstGeom>
          <a:noFill/>
        </p:spPr>
      </p:pic>
      <p:sp>
        <p:nvSpPr>
          <p:cNvPr id="38" name="TextBox 37"/>
          <p:cNvSpPr txBox="1"/>
          <p:nvPr/>
        </p:nvSpPr>
        <p:spPr>
          <a:xfrm>
            <a:off x="1752600" y="2667000"/>
            <a:ext cx="5791200" cy="1631216"/>
          </a:xfrm>
          <a:prstGeom prst="rect">
            <a:avLst/>
          </a:prstGeom>
          <a:solidFill>
            <a:schemeClr val="bg1">
              <a:lumMod val="75000"/>
            </a:schemeClr>
          </a:solidFill>
          <a:ln w="63500">
            <a:solidFill>
              <a:schemeClr val="tx1"/>
            </a:solidFill>
          </a:ln>
        </p:spPr>
        <p:txBody>
          <a:bodyPr wrap="square" rtlCol="0">
            <a:spAutoFit/>
          </a:bodyPr>
          <a:lstStyle/>
          <a:p>
            <a:pPr algn="ctr"/>
            <a:r>
              <a:rPr lang="en-US" sz="5000" b="1" dirty="0" smtClean="0"/>
              <a:t>Jean Childers</a:t>
            </a:r>
          </a:p>
          <a:p>
            <a:pPr algn="ctr"/>
            <a:r>
              <a:rPr lang="en-US" sz="5000" b="1" dirty="0" smtClean="0"/>
              <a:t>Naperville Central HS</a:t>
            </a:r>
            <a:endParaRPr lang="en-US" sz="5000" b="1" dirty="0"/>
          </a:p>
        </p:txBody>
      </p:sp>
      <p:pic>
        <p:nvPicPr>
          <p:cNvPr id="89142" name="Picture 54" descr="https://encrypted-tbn1.gstatic.com/images?q=tbn:ANd9GcS8qyN8IIhdRY1qW5BL4H4eEt101mirHcy2YClZLYNTUXTXqD4c"/>
          <p:cNvPicPr>
            <a:picLocks noChangeAspect="1" noChangeArrowheads="1"/>
          </p:cNvPicPr>
          <p:nvPr/>
        </p:nvPicPr>
        <p:blipFill>
          <a:blip r:embed="rId5" cstate="print"/>
          <a:srcRect/>
          <a:stretch>
            <a:fillRect/>
          </a:stretch>
        </p:blipFill>
        <p:spPr bwMode="auto">
          <a:xfrm>
            <a:off x="3268448" y="1371600"/>
            <a:ext cx="998752" cy="1118395"/>
          </a:xfrm>
          <a:prstGeom prst="rect">
            <a:avLst/>
          </a:prstGeom>
          <a:noFill/>
        </p:spPr>
      </p:pic>
      <p:pic>
        <p:nvPicPr>
          <p:cNvPr id="89112" name="Picture 24" descr="https://encrypted-tbn0.gstatic.com/images?q=tbn:ANd9GcTpKl7OGOSZJ3c-b5_KNTV1LVRbg380VdLhCbCcOkko-YBHOYj2"/>
          <p:cNvPicPr>
            <a:picLocks noChangeAspect="1" noChangeArrowheads="1"/>
          </p:cNvPicPr>
          <p:nvPr/>
        </p:nvPicPr>
        <p:blipFill>
          <a:blip r:embed="rId6" cstate="print"/>
          <a:srcRect/>
          <a:stretch>
            <a:fillRect/>
          </a:stretch>
        </p:blipFill>
        <p:spPr bwMode="auto">
          <a:xfrm>
            <a:off x="6324600" y="4343400"/>
            <a:ext cx="878681" cy="1371600"/>
          </a:xfrm>
          <a:prstGeom prst="rect">
            <a:avLst/>
          </a:prstGeom>
          <a:noFill/>
        </p:spPr>
      </p:pic>
      <p:pic>
        <p:nvPicPr>
          <p:cNvPr id="89090" name="Picture 2" descr="https://encrypted-tbn0.gstatic.com/images?q=tbn:ANd9GcQbbqacDsQn-yLJyMyQ02D1-v9W03XhItOQIYhpa3UUwi2jxQWP-g"/>
          <p:cNvPicPr>
            <a:picLocks noChangeAspect="1" noChangeArrowheads="1"/>
          </p:cNvPicPr>
          <p:nvPr/>
        </p:nvPicPr>
        <p:blipFill>
          <a:blip r:embed="rId7" cstate="print"/>
          <a:srcRect/>
          <a:stretch>
            <a:fillRect/>
          </a:stretch>
        </p:blipFill>
        <p:spPr bwMode="auto">
          <a:xfrm>
            <a:off x="7543800" y="5181600"/>
            <a:ext cx="1311965" cy="1371600"/>
          </a:xfrm>
          <a:prstGeom prst="rect">
            <a:avLst/>
          </a:prstGeom>
          <a:noFill/>
        </p:spPr>
      </p:pic>
      <p:pic>
        <p:nvPicPr>
          <p:cNvPr id="89102" name="Picture 14" descr="https://encrypted-tbn3.gstatic.com/images?q=tbn:ANd9GcRBfRCXDg0O8KQd0LK19CK9P6pcVhUPxYcO0BN1L1H_cRCW_tFFrg"/>
          <p:cNvPicPr>
            <a:picLocks noChangeAspect="1" noChangeArrowheads="1"/>
          </p:cNvPicPr>
          <p:nvPr/>
        </p:nvPicPr>
        <p:blipFill>
          <a:blip r:embed="rId8" cstate="print"/>
          <a:srcRect/>
          <a:stretch>
            <a:fillRect/>
          </a:stretch>
        </p:blipFill>
        <p:spPr bwMode="auto">
          <a:xfrm>
            <a:off x="228600" y="5417820"/>
            <a:ext cx="2057400" cy="1440180"/>
          </a:xfrm>
          <a:prstGeom prst="rect">
            <a:avLst/>
          </a:prstGeom>
          <a:noFill/>
        </p:spPr>
      </p:pic>
      <p:pic>
        <p:nvPicPr>
          <p:cNvPr id="89094" name="Picture 6" descr="https://encrypted-tbn3.gstatic.com/images?q=tbn:ANd9GcS4cSNLcH-UGsnj0oAnhUVMyq_D3d1CUkNrs_4qMGn_pr2GhtKMvQ4jHOBw"/>
          <p:cNvPicPr>
            <a:picLocks noChangeAspect="1" noChangeArrowheads="1"/>
          </p:cNvPicPr>
          <p:nvPr/>
        </p:nvPicPr>
        <p:blipFill>
          <a:blip r:embed="rId9" cstate="print"/>
          <a:srcRect/>
          <a:stretch>
            <a:fillRect/>
          </a:stretch>
        </p:blipFill>
        <p:spPr bwMode="auto">
          <a:xfrm>
            <a:off x="4114800" y="304800"/>
            <a:ext cx="1371600" cy="1329783"/>
          </a:xfrm>
          <a:prstGeom prst="rect">
            <a:avLst/>
          </a:prstGeom>
          <a:noFill/>
        </p:spPr>
      </p:pic>
      <p:pic>
        <p:nvPicPr>
          <p:cNvPr id="89096" name="Picture 8" descr="https://encrypted-tbn3.gstatic.com/images?q=tbn:ANd9GcRtSOZciY-XZOizN7HRXLfJdGBdB4nfWkihS4VJl7IjBcrKtaRWtg"/>
          <p:cNvPicPr>
            <a:picLocks noChangeAspect="1" noChangeArrowheads="1"/>
          </p:cNvPicPr>
          <p:nvPr/>
        </p:nvPicPr>
        <p:blipFill>
          <a:blip r:embed="rId10" cstate="print"/>
          <a:srcRect/>
          <a:stretch>
            <a:fillRect/>
          </a:stretch>
        </p:blipFill>
        <p:spPr bwMode="auto">
          <a:xfrm>
            <a:off x="3733800" y="5410200"/>
            <a:ext cx="1991360" cy="1066800"/>
          </a:xfrm>
          <a:prstGeom prst="rect">
            <a:avLst/>
          </a:prstGeom>
          <a:noFill/>
        </p:spPr>
      </p:pic>
      <p:pic>
        <p:nvPicPr>
          <p:cNvPr id="89098" name="Picture 10" descr="https://encrypted-tbn2.gstatic.com/images?q=tbn:ANd9GcQPvLIhcTZPx5oBSB8MsXLsos4-aCANqX3QP_z8WOwmsUM04JWk"/>
          <p:cNvPicPr>
            <a:picLocks noChangeAspect="1" noChangeArrowheads="1"/>
          </p:cNvPicPr>
          <p:nvPr/>
        </p:nvPicPr>
        <p:blipFill>
          <a:blip r:embed="rId11" cstate="print"/>
          <a:srcRect/>
          <a:stretch>
            <a:fillRect/>
          </a:stretch>
        </p:blipFill>
        <p:spPr bwMode="auto">
          <a:xfrm>
            <a:off x="7620000" y="2971800"/>
            <a:ext cx="1524000" cy="1023416"/>
          </a:xfrm>
          <a:prstGeom prst="rect">
            <a:avLst/>
          </a:prstGeom>
          <a:noFill/>
        </p:spPr>
      </p:pic>
      <p:pic>
        <p:nvPicPr>
          <p:cNvPr id="89104" name="Picture 16" descr="https://encrypted-tbn3.gstatic.com/images?q=tbn:ANd9GcTcBsdq1z6C6h6Z08ZTQThkjHaKvBDOodb1X2N8RqgUB4wtl8sSeA"/>
          <p:cNvPicPr>
            <a:picLocks noChangeAspect="1" noChangeArrowheads="1"/>
          </p:cNvPicPr>
          <p:nvPr/>
        </p:nvPicPr>
        <p:blipFill>
          <a:blip r:embed="rId12" cstate="print"/>
          <a:srcRect/>
          <a:stretch>
            <a:fillRect/>
          </a:stretch>
        </p:blipFill>
        <p:spPr bwMode="auto">
          <a:xfrm>
            <a:off x="762000" y="4343400"/>
            <a:ext cx="1600200" cy="930729"/>
          </a:xfrm>
          <a:prstGeom prst="rect">
            <a:avLst/>
          </a:prstGeom>
          <a:noFill/>
        </p:spPr>
      </p:pic>
      <p:pic>
        <p:nvPicPr>
          <p:cNvPr id="89114" name="Picture 26" descr="https://encrypted-tbn1.gstatic.com/images?q=tbn:ANd9GcQMsUXwvMoudCiE7ljiZ8aOw9jza2P1Dc1n6VD_4ksDAOx2lAocsQ"/>
          <p:cNvPicPr>
            <a:picLocks noChangeAspect="1" noChangeArrowheads="1"/>
          </p:cNvPicPr>
          <p:nvPr/>
        </p:nvPicPr>
        <p:blipFill>
          <a:blip r:embed="rId13" cstate="print"/>
          <a:srcRect/>
          <a:stretch>
            <a:fillRect/>
          </a:stretch>
        </p:blipFill>
        <p:spPr bwMode="auto">
          <a:xfrm>
            <a:off x="8023654" y="2133600"/>
            <a:ext cx="1120346" cy="863601"/>
          </a:xfrm>
          <a:prstGeom prst="rect">
            <a:avLst/>
          </a:prstGeom>
          <a:noFill/>
        </p:spPr>
      </p:pic>
      <p:pic>
        <p:nvPicPr>
          <p:cNvPr id="89116" name="Picture 28" descr="https://encrypted-tbn3.gstatic.com/images?q=tbn:ANd9GcRSpKPyRFPeAoimd5H4AWpBaE6ASS8RTAa0zEOZeHSAG6onxPj2-UHRQJUW"/>
          <p:cNvPicPr>
            <a:picLocks noChangeAspect="1" noChangeArrowheads="1"/>
          </p:cNvPicPr>
          <p:nvPr/>
        </p:nvPicPr>
        <p:blipFill>
          <a:blip r:embed="rId14" cstate="print"/>
          <a:srcRect/>
          <a:stretch>
            <a:fillRect/>
          </a:stretch>
        </p:blipFill>
        <p:spPr bwMode="auto">
          <a:xfrm>
            <a:off x="228600" y="304800"/>
            <a:ext cx="923925" cy="1476375"/>
          </a:xfrm>
          <a:prstGeom prst="rect">
            <a:avLst/>
          </a:prstGeom>
          <a:noFill/>
        </p:spPr>
      </p:pic>
      <p:pic>
        <p:nvPicPr>
          <p:cNvPr id="89118" name="Picture 30" descr="https://encrypted-tbn0.gstatic.com/images?q=tbn:ANd9GcR4VJQFyiRC4OpPzsyr-0LWPnMbL_EvueatuT9cYZSb9bfoHzajUg"/>
          <p:cNvPicPr>
            <a:picLocks noChangeAspect="1" noChangeArrowheads="1"/>
          </p:cNvPicPr>
          <p:nvPr/>
        </p:nvPicPr>
        <p:blipFill>
          <a:blip r:embed="rId15" cstate="print"/>
          <a:srcRect/>
          <a:stretch>
            <a:fillRect/>
          </a:stretch>
        </p:blipFill>
        <p:spPr bwMode="auto">
          <a:xfrm>
            <a:off x="7772400" y="228600"/>
            <a:ext cx="1188000" cy="1524000"/>
          </a:xfrm>
          <a:prstGeom prst="rect">
            <a:avLst/>
          </a:prstGeom>
          <a:noFill/>
        </p:spPr>
      </p:pic>
      <p:pic>
        <p:nvPicPr>
          <p:cNvPr id="89120" name="Picture 32" descr="https://encrypted-tbn3.gstatic.com/images?q=tbn:ANd9GcQStEP6F9hlntrEtyf4Y0guIvOulykuKJFWJKZ4eCzw7AonLMau"/>
          <p:cNvPicPr>
            <a:picLocks noChangeAspect="1" noChangeArrowheads="1"/>
          </p:cNvPicPr>
          <p:nvPr/>
        </p:nvPicPr>
        <p:blipFill>
          <a:blip r:embed="rId16" cstate="print"/>
          <a:srcRect l="17647"/>
          <a:stretch>
            <a:fillRect/>
          </a:stretch>
        </p:blipFill>
        <p:spPr bwMode="auto">
          <a:xfrm>
            <a:off x="7848600" y="1676400"/>
            <a:ext cx="1066800" cy="258563"/>
          </a:xfrm>
          <a:prstGeom prst="rect">
            <a:avLst/>
          </a:prstGeom>
          <a:noFill/>
        </p:spPr>
      </p:pic>
      <p:pic>
        <p:nvPicPr>
          <p:cNvPr id="89124" name="Picture 36" descr="https://encrypted-tbn0.gstatic.com/images?q=tbn:ANd9GcTrQGd_X6I8zjBbGu-Dc0CnvHuSq8OGs7HUOR8lodDO-vkk2HaO"/>
          <p:cNvPicPr>
            <a:picLocks noChangeAspect="1" noChangeArrowheads="1"/>
          </p:cNvPicPr>
          <p:nvPr/>
        </p:nvPicPr>
        <p:blipFill>
          <a:blip r:embed="rId17" cstate="print"/>
          <a:srcRect/>
          <a:stretch>
            <a:fillRect/>
          </a:stretch>
        </p:blipFill>
        <p:spPr bwMode="auto">
          <a:xfrm>
            <a:off x="5029200" y="4495800"/>
            <a:ext cx="1219200" cy="818733"/>
          </a:xfrm>
          <a:prstGeom prst="rect">
            <a:avLst/>
          </a:prstGeom>
          <a:noFill/>
        </p:spPr>
      </p:pic>
      <p:pic>
        <p:nvPicPr>
          <p:cNvPr id="89126" name="Picture 38" descr="https://encrypted-tbn2.gstatic.com/images?q=tbn:ANd9GcQvSzHY-poGxNgpz5HB1g1ugu2UsBzKJ9Ae1Fwy9v2vI-ifedUg"/>
          <p:cNvPicPr>
            <a:picLocks noChangeAspect="1" noChangeArrowheads="1"/>
          </p:cNvPicPr>
          <p:nvPr/>
        </p:nvPicPr>
        <p:blipFill>
          <a:blip r:embed="rId18" cstate="print"/>
          <a:srcRect/>
          <a:stretch>
            <a:fillRect/>
          </a:stretch>
        </p:blipFill>
        <p:spPr bwMode="auto">
          <a:xfrm>
            <a:off x="0" y="1828800"/>
            <a:ext cx="1027461" cy="1019175"/>
          </a:xfrm>
          <a:prstGeom prst="rect">
            <a:avLst/>
          </a:prstGeom>
          <a:noFill/>
        </p:spPr>
      </p:pic>
      <p:pic>
        <p:nvPicPr>
          <p:cNvPr id="89130" name="Picture 42" descr="https://encrypted-tbn1.gstatic.com/images?q=tbn:ANd9GcQ-3ekG1_AsqpPCU0XeGHQNBVyt8MtJoOlxlc6rdLZMD89GnmE0Qw"/>
          <p:cNvPicPr>
            <a:picLocks noChangeAspect="1" noChangeArrowheads="1"/>
          </p:cNvPicPr>
          <p:nvPr/>
        </p:nvPicPr>
        <p:blipFill>
          <a:blip r:embed="rId19" cstate="print"/>
          <a:srcRect/>
          <a:stretch>
            <a:fillRect/>
          </a:stretch>
        </p:blipFill>
        <p:spPr bwMode="auto">
          <a:xfrm>
            <a:off x="2057400" y="1828800"/>
            <a:ext cx="1371600" cy="704375"/>
          </a:xfrm>
          <a:prstGeom prst="rect">
            <a:avLst/>
          </a:prstGeom>
          <a:noFill/>
        </p:spPr>
      </p:pic>
      <p:pic>
        <p:nvPicPr>
          <p:cNvPr id="89132" name="Picture 44" descr="https://encrypted-tbn3.gstatic.com/images?q=tbn:ANd9GcSDakOgCRMXlHlKIGLNOEvRey78CynEMaV_hsKNLjZPojAGe9od3fbTg7zJ"/>
          <p:cNvPicPr>
            <a:picLocks noChangeAspect="1" noChangeArrowheads="1"/>
          </p:cNvPicPr>
          <p:nvPr/>
        </p:nvPicPr>
        <p:blipFill>
          <a:blip r:embed="rId20" cstate="print"/>
          <a:srcRect/>
          <a:stretch>
            <a:fillRect/>
          </a:stretch>
        </p:blipFill>
        <p:spPr bwMode="auto">
          <a:xfrm>
            <a:off x="3810000" y="4419600"/>
            <a:ext cx="990600" cy="936893"/>
          </a:xfrm>
          <a:prstGeom prst="rect">
            <a:avLst/>
          </a:prstGeom>
          <a:noFill/>
        </p:spPr>
      </p:pic>
      <p:pic>
        <p:nvPicPr>
          <p:cNvPr id="89134" name="Picture 46" descr="https://encrypted-tbn2.gstatic.com/images?q=tbn:ANd9GcQRpS77eU0GTVnd6if911ID1Twxzb_uQUZC7n88vYShoDs7DAab"/>
          <p:cNvPicPr>
            <a:picLocks noChangeAspect="1" noChangeArrowheads="1"/>
          </p:cNvPicPr>
          <p:nvPr/>
        </p:nvPicPr>
        <p:blipFill>
          <a:blip r:embed="rId21" cstate="print"/>
          <a:srcRect/>
          <a:stretch>
            <a:fillRect/>
          </a:stretch>
        </p:blipFill>
        <p:spPr bwMode="auto">
          <a:xfrm>
            <a:off x="1219200" y="533400"/>
            <a:ext cx="942975" cy="942976"/>
          </a:xfrm>
          <a:prstGeom prst="rect">
            <a:avLst/>
          </a:prstGeom>
          <a:noFill/>
        </p:spPr>
      </p:pic>
      <p:pic>
        <p:nvPicPr>
          <p:cNvPr id="89136" name="Picture 48" descr="https://encrypted-tbn1.gstatic.com/images?q=tbn:ANd9GcRMxAJeJDE3_qGRq3AjYKvRjTHGVrwtBpJJ4AYsXWfHLE29duGR"/>
          <p:cNvPicPr>
            <a:picLocks noChangeAspect="1" noChangeArrowheads="1"/>
          </p:cNvPicPr>
          <p:nvPr/>
        </p:nvPicPr>
        <p:blipFill>
          <a:blip r:embed="rId22" cstate="print"/>
          <a:srcRect/>
          <a:stretch>
            <a:fillRect/>
          </a:stretch>
        </p:blipFill>
        <p:spPr bwMode="auto">
          <a:xfrm>
            <a:off x="1143000" y="1676400"/>
            <a:ext cx="838200" cy="791051"/>
          </a:xfrm>
          <a:prstGeom prst="rect">
            <a:avLst/>
          </a:prstGeom>
          <a:noFill/>
        </p:spPr>
      </p:pic>
      <p:pic>
        <p:nvPicPr>
          <p:cNvPr id="89138" name="Picture 50" descr="https://encrypted-tbn1.gstatic.com/images?q=tbn:ANd9GcS4bjHEnpRvDhwW-n4LZlUvEn9yyfP_8-8Vzek3hfncqyGaOlU52Q"/>
          <p:cNvPicPr>
            <a:picLocks noChangeAspect="1" noChangeArrowheads="1"/>
          </p:cNvPicPr>
          <p:nvPr/>
        </p:nvPicPr>
        <p:blipFill>
          <a:blip r:embed="rId23" cstate="print"/>
          <a:srcRect/>
          <a:stretch>
            <a:fillRect/>
          </a:stretch>
        </p:blipFill>
        <p:spPr bwMode="auto">
          <a:xfrm>
            <a:off x="3352800" y="609600"/>
            <a:ext cx="685800" cy="587216"/>
          </a:xfrm>
          <a:prstGeom prst="rect">
            <a:avLst/>
          </a:prstGeom>
          <a:noFill/>
        </p:spPr>
      </p:pic>
      <p:pic>
        <p:nvPicPr>
          <p:cNvPr id="89144" name="Picture 56" descr="https://encrypted-tbn3.gstatic.com/images?q=tbn:ANd9GcRNt1xFJB8ENSNl5LLUN34mw5tnK3t6TMAqnBVa4HRVvXjSF0dkdg"/>
          <p:cNvPicPr>
            <a:picLocks noChangeAspect="1" noChangeArrowheads="1"/>
          </p:cNvPicPr>
          <p:nvPr/>
        </p:nvPicPr>
        <p:blipFill>
          <a:blip r:embed="rId24" cstate="print"/>
          <a:srcRect/>
          <a:stretch>
            <a:fillRect/>
          </a:stretch>
        </p:blipFill>
        <p:spPr bwMode="auto">
          <a:xfrm>
            <a:off x="4343400" y="1676400"/>
            <a:ext cx="780393" cy="838200"/>
          </a:xfrm>
          <a:prstGeom prst="rect">
            <a:avLst/>
          </a:prstGeom>
          <a:noFill/>
        </p:spPr>
      </p:pic>
      <p:pic>
        <p:nvPicPr>
          <p:cNvPr id="89146" name="Picture 58" descr="https://encrypted-tbn3.gstatic.com/images?q=tbn:ANd9GcTyQQr-iArI2BuhJNzcG-GIOIbFCC529l4axMQpP_OpZMzLdjxn"/>
          <p:cNvPicPr>
            <a:picLocks noChangeAspect="1" noChangeArrowheads="1"/>
          </p:cNvPicPr>
          <p:nvPr/>
        </p:nvPicPr>
        <p:blipFill>
          <a:blip r:embed="rId25" cstate="print"/>
          <a:srcRect/>
          <a:stretch>
            <a:fillRect/>
          </a:stretch>
        </p:blipFill>
        <p:spPr bwMode="auto">
          <a:xfrm>
            <a:off x="1981200" y="1447800"/>
            <a:ext cx="533400" cy="506461"/>
          </a:xfrm>
          <a:prstGeom prst="rect">
            <a:avLst/>
          </a:prstGeom>
          <a:noFill/>
        </p:spPr>
      </p:pic>
      <p:pic>
        <p:nvPicPr>
          <p:cNvPr id="89148" name="Picture 60" descr="https://encrypted-tbn2.gstatic.com/images?q=tbn:ANd9GcTzPF_8NtS_an9WpXjratD_bu-VZv2-prdoRNRFb63GFsIbjV2CDsMRYOQ"/>
          <p:cNvPicPr>
            <a:picLocks noChangeAspect="1" noChangeArrowheads="1"/>
          </p:cNvPicPr>
          <p:nvPr/>
        </p:nvPicPr>
        <p:blipFill>
          <a:blip r:embed="rId26" cstate="print"/>
          <a:srcRect t="34783" b="30435"/>
          <a:stretch>
            <a:fillRect/>
          </a:stretch>
        </p:blipFill>
        <p:spPr bwMode="auto">
          <a:xfrm>
            <a:off x="2362200" y="5486400"/>
            <a:ext cx="1396093" cy="646126"/>
          </a:xfrm>
          <a:prstGeom prst="rect">
            <a:avLst/>
          </a:prstGeom>
          <a:noFill/>
        </p:spPr>
      </p:pic>
      <p:pic>
        <p:nvPicPr>
          <p:cNvPr id="89150" name="Picture 62" descr="https://encrypted-tbn3.gstatic.com/images?q=tbn:ANd9GcRt8cp50t47Lg1K5cDf7P4mUsqeeQ672zyYASPRvK3vT1YYu1RgIQ"/>
          <p:cNvPicPr>
            <a:picLocks noChangeAspect="1" noChangeArrowheads="1"/>
          </p:cNvPicPr>
          <p:nvPr/>
        </p:nvPicPr>
        <p:blipFill>
          <a:blip r:embed="rId27" cstate="print"/>
          <a:srcRect/>
          <a:stretch>
            <a:fillRect/>
          </a:stretch>
        </p:blipFill>
        <p:spPr bwMode="auto">
          <a:xfrm>
            <a:off x="2438400" y="4419600"/>
            <a:ext cx="1210567" cy="990907"/>
          </a:xfrm>
          <a:prstGeom prst="rect">
            <a:avLst/>
          </a:prstGeom>
          <a:noFill/>
        </p:spPr>
      </p:pic>
      <p:pic>
        <p:nvPicPr>
          <p:cNvPr id="89106" name="Picture 18" descr="https://encrypted-tbn3.gstatic.com/images?q=tbn:ANd9GcQHr2cP0lA0IE0odq5v83reuaelKLCN_TxMzx41W5wQ-_FLQCDuqQ"/>
          <p:cNvPicPr>
            <a:picLocks noChangeAspect="1" noChangeArrowheads="1"/>
          </p:cNvPicPr>
          <p:nvPr/>
        </p:nvPicPr>
        <p:blipFill>
          <a:blip r:embed="rId28" cstate="print"/>
          <a:srcRect/>
          <a:stretch>
            <a:fillRect/>
          </a:stretch>
        </p:blipFill>
        <p:spPr bwMode="auto">
          <a:xfrm>
            <a:off x="7620000" y="3962400"/>
            <a:ext cx="1098635" cy="1147737"/>
          </a:xfrm>
          <a:prstGeom prst="rect">
            <a:avLst/>
          </a:prstGeom>
          <a:noFill/>
        </p:spPr>
      </p:pic>
      <p:pic>
        <p:nvPicPr>
          <p:cNvPr id="89152" name="Picture 64" descr="https://encrypted-tbn0.gstatic.com/images?q=tbn:ANd9GcSzRFb7xHSMWyx25DCu3nbg03c17n35biyQG5JzD25tQVop3JPBcA"/>
          <p:cNvPicPr>
            <a:picLocks noChangeAspect="1" noChangeArrowheads="1"/>
          </p:cNvPicPr>
          <p:nvPr/>
        </p:nvPicPr>
        <p:blipFill>
          <a:blip r:embed="rId29" cstate="print"/>
          <a:srcRect l="25000" r="25000"/>
          <a:stretch>
            <a:fillRect/>
          </a:stretch>
        </p:blipFill>
        <p:spPr bwMode="auto">
          <a:xfrm>
            <a:off x="7239000" y="304800"/>
            <a:ext cx="533400" cy="1066800"/>
          </a:xfrm>
          <a:prstGeom prst="rect">
            <a:avLst/>
          </a:prstGeom>
          <a:noFill/>
        </p:spPr>
      </p:pic>
      <p:pic>
        <p:nvPicPr>
          <p:cNvPr id="89100" name="Picture 12" descr="https://encrypted-tbn1.gstatic.com/images?q=tbn:ANd9GcTiRO1JmnYIgeqVmZum2rjbFmCnGOG2BGSgnwhS40kVDqQDhXSeaA"/>
          <p:cNvPicPr>
            <a:picLocks noChangeAspect="1" noChangeArrowheads="1"/>
          </p:cNvPicPr>
          <p:nvPr/>
        </p:nvPicPr>
        <p:blipFill>
          <a:blip r:embed="rId30" cstate="print"/>
          <a:srcRect/>
          <a:stretch>
            <a:fillRect/>
          </a:stretch>
        </p:blipFill>
        <p:spPr bwMode="auto">
          <a:xfrm>
            <a:off x="0" y="2819400"/>
            <a:ext cx="1685825" cy="1257886"/>
          </a:xfrm>
          <a:prstGeom prst="rect">
            <a:avLst/>
          </a:prstGeom>
          <a:noFill/>
        </p:spPr>
      </p:pic>
      <p:pic>
        <p:nvPicPr>
          <p:cNvPr id="89110" name="Picture 22" descr="https://encrypted-tbn0.gstatic.com/images?q=tbn:ANd9GcToWLSkOHzuf6z5S0cHsN8NUGHdOlcTKDBi2Cz6-4V6f3_vR4k-mw"/>
          <p:cNvPicPr>
            <a:picLocks noChangeAspect="1" noChangeArrowheads="1"/>
          </p:cNvPicPr>
          <p:nvPr/>
        </p:nvPicPr>
        <p:blipFill>
          <a:blip r:embed="rId31" cstate="print"/>
          <a:srcRect/>
          <a:stretch>
            <a:fillRect/>
          </a:stretch>
        </p:blipFill>
        <p:spPr bwMode="auto">
          <a:xfrm>
            <a:off x="5943600" y="5888037"/>
            <a:ext cx="990600" cy="969963"/>
          </a:xfrm>
          <a:prstGeom prst="rect">
            <a:avLst/>
          </a:prstGeom>
          <a:noFill/>
        </p:spPr>
      </p:pic>
      <p:pic>
        <p:nvPicPr>
          <p:cNvPr id="89158" name="Picture 70" descr="https://encrypted-tbn1.gstatic.com/images?q=tbn:ANd9GcTJlegld3UypH7mePW8wUgl7creKoN-D7p5HCtvu7U8edw77RN6"/>
          <p:cNvPicPr>
            <a:picLocks noChangeAspect="1" noChangeArrowheads="1"/>
          </p:cNvPicPr>
          <p:nvPr/>
        </p:nvPicPr>
        <p:blipFill>
          <a:blip r:embed="rId32" cstate="print"/>
          <a:srcRect l="16667" r="16667"/>
          <a:stretch>
            <a:fillRect/>
          </a:stretch>
        </p:blipFill>
        <p:spPr bwMode="auto">
          <a:xfrm>
            <a:off x="0" y="4038600"/>
            <a:ext cx="914400" cy="1371600"/>
          </a:xfrm>
          <a:prstGeom prst="rect">
            <a:avLst/>
          </a:prstGeom>
          <a:noFill/>
        </p:spPr>
      </p:pic>
      <p:pic>
        <p:nvPicPr>
          <p:cNvPr id="89122" name="Picture 34" descr="https://encrypted-tbn0.gstatic.com/images?q=tbn:ANd9GcRmfqlYklLzAxl1GyiZZ7OHBiEHmYQ-XDA1a3QNsranC32cmRLNww"/>
          <p:cNvPicPr>
            <a:picLocks noChangeAspect="1" noChangeArrowheads="1"/>
          </p:cNvPicPr>
          <p:nvPr/>
        </p:nvPicPr>
        <p:blipFill>
          <a:blip r:embed="rId33" cstate="print"/>
          <a:srcRect/>
          <a:stretch>
            <a:fillRect/>
          </a:stretch>
        </p:blipFill>
        <p:spPr bwMode="auto">
          <a:xfrm>
            <a:off x="5486400" y="838200"/>
            <a:ext cx="762000" cy="914400"/>
          </a:xfrm>
          <a:prstGeom prst="rect">
            <a:avLst/>
          </a:prstGeom>
          <a:noFill/>
        </p:spPr>
      </p:pic>
      <p:pic>
        <p:nvPicPr>
          <p:cNvPr id="89108" name="Picture 20" descr="https://encrypted-tbn3.gstatic.com/images?q=tbn:ANd9GcQJZHMKfMe5AIjXHDRfuBgv6agrEfM5WWV4MF8P-0TlzcQR6fVBtlSc4xQ"/>
          <p:cNvPicPr>
            <a:picLocks noChangeAspect="1" noChangeArrowheads="1"/>
          </p:cNvPicPr>
          <p:nvPr/>
        </p:nvPicPr>
        <p:blipFill>
          <a:blip r:embed="rId34" cstate="print"/>
          <a:srcRect/>
          <a:stretch>
            <a:fillRect/>
          </a:stretch>
        </p:blipFill>
        <p:spPr bwMode="auto">
          <a:xfrm>
            <a:off x="7162800" y="1676400"/>
            <a:ext cx="663498" cy="914400"/>
          </a:xfrm>
          <a:prstGeom prst="rect">
            <a:avLst/>
          </a:prstGeom>
          <a:noFill/>
        </p:spPr>
      </p:pic>
      <p:pic>
        <p:nvPicPr>
          <p:cNvPr id="89140" name="Picture 52" descr="https://encrypted-tbn1.gstatic.com/images?q=tbn:ANd9GcTpGPhDyRgboVHuS_7hHLbdAhADQC9jEHH7xka3EvH1H8l-4kZUFg"/>
          <p:cNvPicPr>
            <a:picLocks noChangeAspect="1" noChangeArrowheads="1"/>
          </p:cNvPicPr>
          <p:nvPr/>
        </p:nvPicPr>
        <p:blipFill>
          <a:blip r:embed="rId35" cstate="print"/>
          <a:srcRect/>
          <a:stretch>
            <a:fillRect/>
          </a:stretch>
        </p:blipFill>
        <p:spPr bwMode="auto">
          <a:xfrm>
            <a:off x="5257800" y="1828800"/>
            <a:ext cx="838200" cy="730314"/>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encrypted-tbn2.gstatic.com/images?q=tbn:ANd9GcRBSfrI2xD_bpjpgpu2-O5gySb6-lppOtvmOoztNFVxnE4JzTs4QSUGWwPyEQ"/>
          <p:cNvPicPr/>
          <p:nvPr/>
        </p:nvPicPr>
        <p:blipFill>
          <a:blip r:embed="rId2" cstate="print"/>
          <a:srcRect/>
          <a:stretch>
            <a:fillRect/>
          </a:stretch>
        </p:blipFill>
        <p:spPr bwMode="auto">
          <a:xfrm>
            <a:off x="5105400" y="2667000"/>
            <a:ext cx="4038600" cy="32004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t>Finding a Good Fit </a:t>
            </a:r>
            <a:endParaRPr lang="en-US" b="1" dirty="0"/>
          </a:p>
        </p:txBody>
      </p:sp>
      <p:sp>
        <p:nvSpPr>
          <p:cNvPr id="3" name="Content Placeholder 2"/>
          <p:cNvSpPr>
            <a:spLocks noGrp="1"/>
          </p:cNvSpPr>
          <p:nvPr>
            <p:ph idx="1"/>
          </p:nvPr>
        </p:nvSpPr>
        <p:spPr>
          <a:xfrm>
            <a:off x="457200" y="1524000"/>
            <a:ext cx="8382000" cy="5029200"/>
          </a:xfrm>
        </p:spPr>
        <p:txBody>
          <a:bodyPr>
            <a:normAutofit fontScale="92500" lnSpcReduction="20000"/>
          </a:bodyPr>
          <a:lstStyle/>
          <a:p>
            <a:r>
              <a:rPr lang="en-US" sz="4300" dirty="0" smtClean="0"/>
              <a:t>World of possibilities</a:t>
            </a:r>
          </a:p>
          <a:p>
            <a:r>
              <a:rPr lang="en-US" sz="4300" dirty="0" smtClean="0"/>
              <a:t>Many hands in college selection</a:t>
            </a:r>
          </a:p>
          <a:p>
            <a:r>
              <a:rPr lang="en-US" sz="4300" dirty="0" smtClean="0"/>
              <a:t>Some delayed decision</a:t>
            </a:r>
          </a:p>
          <a:p>
            <a:r>
              <a:rPr lang="en-US" sz="4300" dirty="0" smtClean="0"/>
              <a:t>Today is decision day!</a:t>
            </a:r>
          </a:p>
          <a:p>
            <a:pPr>
              <a:buNone/>
            </a:pPr>
            <a:endParaRPr lang="en-US" sz="5400" dirty="0" smtClean="0"/>
          </a:p>
          <a:p>
            <a:pPr>
              <a:buNone/>
            </a:pPr>
            <a:endParaRPr lang="en-US" sz="5400" dirty="0" smtClean="0"/>
          </a:p>
          <a:p>
            <a:pPr>
              <a:buNone/>
            </a:pPr>
            <a:r>
              <a:rPr lang="en-US" sz="5400" dirty="0" smtClean="0"/>
              <a:t>    Help me make a decision</a:t>
            </a:r>
            <a:r>
              <a:rPr lang="en-US" sz="6500" dirty="0" smtClean="0"/>
              <a:t>!</a:t>
            </a:r>
          </a:p>
          <a:p>
            <a:endParaRPr lang="en-US" dirty="0" smtClean="0"/>
          </a:p>
          <a:p>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s://encrypted-tbn2.gstatic.com/images?q=tbn:ANd9GcQpbUda8-PjEnzTFEh5f7iVf5UtpAy3jv3NXQAER6sJyszBmdYK"/>
          <p:cNvPicPr/>
          <p:nvPr/>
        </p:nvPicPr>
        <p:blipFill>
          <a:blip r:embed="rId2" cstate="print"/>
          <a:srcRect/>
          <a:stretch>
            <a:fillRect/>
          </a:stretch>
        </p:blipFill>
        <p:spPr bwMode="auto">
          <a:xfrm>
            <a:off x="6172200" y="1524000"/>
            <a:ext cx="2971800" cy="22098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t>Making Decisions</a:t>
            </a:r>
            <a:endParaRPr lang="en-US" b="1" dirty="0"/>
          </a:p>
        </p:txBody>
      </p:sp>
      <p:sp>
        <p:nvSpPr>
          <p:cNvPr id="3" name="Content Placeholder 2"/>
          <p:cNvSpPr>
            <a:spLocks noGrp="1"/>
          </p:cNvSpPr>
          <p:nvPr>
            <p:ph idx="1"/>
          </p:nvPr>
        </p:nvSpPr>
        <p:spPr>
          <a:xfrm>
            <a:off x="0" y="1752600"/>
            <a:ext cx="8915400" cy="5105400"/>
          </a:xfrm>
        </p:spPr>
        <p:txBody>
          <a:bodyPr>
            <a:normAutofit fontScale="92500"/>
          </a:bodyPr>
          <a:lstStyle/>
          <a:p>
            <a:r>
              <a:rPr lang="en-US" sz="4300" dirty="0" smtClean="0"/>
              <a:t>Six most important criteria</a:t>
            </a:r>
          </a:p>
          <a:p>
            <a:r>
              <a:rPr lang="en-US" sz="4300" dirty="0" smtClean="0"/>
              <a:t>Extra news is distracting</a:t>
            </a:r>
          </a:p>
          <a:p>
            <a:r>
              <a:rPr lang="en-US" sz="4300" dirty="0" smtClean="0"/>
              <a:t>Don’t focus on small details</a:t>
            </a:r>
          </a:p>
          <a:p>
            <a:r>
              <a:rPr lang="en-US" sz="4300" dirty="0" smtClean="0"/>
              <a:t>Consciously contemplate options…..</a:t>
            </a:r>
          </a:p>
          <a:p>
            <a:r>
              <a:rPr lang="en-US" sz="4300" dirty="0" smtClean="0"/>
              <a:t>Then, let the unconscious brain choose</a:t>
            </a:r>
          </a:p>
          <a:p>
            <a:r>
              <a:rPr lang="en-US" sz="4300" dirty="0" smtClean="0"/>
              <a:t>Better decision –  better outcomes</a:t>
            </a:r>
          </a:p>
          <a:p>
            <a:pPr>
              <a:buNone/>
            </a:pPr>
            <a:r>
              <a:rPr lang="en-US" sz="2100" dirty="0" smtClean="0"/>
              <a:t>                                                                  Source:  </a:t>
            </a:r>
            <a:r>
              <a:rPr lang="en-US" sz="2100" u="sng" dirty="0" smtClean="0"/>
              <a:t>How We Decide</a:t>
            </a:r>
            <a:r>
              <a:rPr lang="en-US" sz="2100" dirty="0" smtClean="0"/>
              <a:t>, Jonah Lehrer, 2009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14123" r="29384" b="67263"/>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0" y="6211669"/>
            <a:ext cx="9144000" cy="646331"/>
          </a:xfrm>
          <a:prstGeom prst="rect">
            <a:avLst/>
          </a:prstGeom>
          <a:solidFill>
            <a:srgbClr val="FFC000"/>
          </a:solidFill>
        </p:spPr>
        <p:txBody>
          <a:bodyPr wrap="square" rtlCol="0">
            <a:spAutoFit/>
          </a:bodyPr>
          <a:lstStyle/>
          <a:p>
            <a:r>
              <a:rPr lang="en-US" sz="3600" b="1" dirty="0" smtClean="0"/>
              <a:t> </a:t>
            </a:r>
            <a:r>
              <a:rPr lang="en-US" sz="3200" b="1" dirty="0" smtClean="0"/>
              <a:t>Empower students to make better college decisions!</a:t>
            </a:r>
            <a:endParaRPr lang="en-US" sz="3200" b="1" dirty="0"/>
          </a:p>
        </p:txBody>
      </p:sp>
      <p:sp>
        <p:nvSpPr>
          <p:cNvPr id="4" name="TextBox 3"/>
          <p:cNvSpPr txBox="1"/>
          <p:nvPr/>
        </p:nvSpPr>
        <p:spPr>
          <a:xfrm rot="21194511">
            <a:off x="249070" y="569236"/>
            <a:ext cx="8591673" cy="461665"/>
          </a:xfrm>
          <a:prstGeom prst="rect">
            <a:avLst/>
          </a:prstGeom>
          <a:solidFill>
            <a:schemeClr val="tx1"/>
          </a:solidFill>
        </p:spPr>
        <p:txBody>
          <a:bodyPr wrap="square" rtlCol="0">
            <a:spAutoFit/>
          </a:bodyPr>
          <a:lstStyle/>
          <a:p>
            <a:r>
              <a:rPr lang="en-US" b="1" dirty="0" smtClean="0">
                <a:solidFill>
                  <a:srgbClr val="FFC000"/>
                </a:solidFill>
              </a:rPr>
              <a:t>                                       </a:t>
            </a:r>
            <a:r>
              <a:rPr lang="en-US" sz="2400" b="1" dirty="0" smtClean="0">
                <a:solidFill>
                  <a:srgbClr val="FFC000"/>
                </a:solidFill>
              </a:rPr>
              <a:t>COLLEGE MAP</a:t>
            </a:r>
            <a:endParaRPr lang="en-US" sz="2400" b="1" dirty="0">
              <a:solidFill>
                <a:srgbClr val="FFC000"/>
              </a:solidFill>
            </a:endParaRPr>
          </a:p>
        </p:txBody>
      </p:sp>
      <p:pic>
        <p:nvPicPr>
          <p:cNvPr id="4098" name="Picture 2" descr="https://encrypted-tbn0.gstatic.com/images?q=tbn:ANd9GcT9sM3XZTfWkVLepvxW2_rI6O_BMtK88cSsIFFihSKP1Os6SHwb"/>
          <p:cNvPicPr>
            <a:picLocks noChangeAspect="1" noChangeArrowheads="1"/>
          </p:cNvPicPr>
          <p:nvPr/>
        </p:nvPicPr>
        <p:blipFill>
          <a:blip r:embed="rId3" cstate="print"/>
          <a:srcRect/>
          <a:stretch>
            <a:fillRect/>
          </a:stretch>
        </p:blipFill>
        <p:spPr bwMode="auto">
          <a:xfrm>
            <a:off x="0" y="4648200"/>
            <a:ext cx="1524000" cy="1524002"/>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https://encrypted-tbn3.gstatic.com/images?q=tbn:ANd9GcQartFeP7Nn6inyvPXKdlCcveoss5eLZOJCIF6Zgo4Rw_a92Zjphrxoroo"/>
          <p:cNvPicPr>
            <a:picLocks noChangeAspect="1" noChangeArrowheads="1"/>
          </p:cNvPicPr>
          <p:nvPr/>
        </p:nvPicPr>
        <p:blipFill>
          <a:blip r:embed="rId2" cstate="print"/>
          <a:srcRect/>
          <a:stretch>
            <a:fillRect/>
          </a:stretch>
        </p:blipFill>
        <p:spPr bwMode="auto">
          <a:xfrm>
            <a:off x="6248400" y="228600"/>
            <a:ext cx="990600" cy="1754778"/>
          </a:xfrm>
          <a:prstGeom prst="rect">
            <a:avLst/>
          </a:prstGeom>
          <a:noFill/>
        </p:spPr>
      </p:pic>
      <p:pic>
        <p:nvPicPr>
          <p:cNvPr id="89156" name="Picture 68" descr="https://encrypted-tbn0.gstatic.com/images?q=tbn:ANd9GcT26vK_rLAq7cKS-NR3XKJk02AV9Dk-jyYJJ58FsVzFjMBcflga"/>
          <p:cNvPicPr>
            <a:picLocks noChangeAspect="1" noChangeArrowheads="1"/>
          </p:cNvPicPr>
          <p:nvPr/>
        </p:nvPicPr>
        <p:blipFill>
          <a:blip r:embed="rId3" cstate="print"/>
          <a:srcRect t="20000"/>
          <a:stretch>
            <a:fillRect/>
          </a:stretch>
        </p:blipFill>
        <p:spPr bwMode="auto">
          <a:xfrm>
            <a:off x="6324600" y="1981200"/>
            <a:ext cx="762000" cy="609601"/>
          </a:xfrm>
          <a:prstGeom prst="rect">
            <a:avLst/>
          </a:prstGeom>
          <a:noFill/>
        </p:spPr>
      </p:pic>
      <p:pic>
        <p:nvPicPr>
          <p:cNvPr id="89154" name="Picture 66" descr="https://encrypted-tbn2.gstatic.com/images?q=tbn:ANd9GcQEBPc72IykWULJ-0WLjQ8TdIji_bkj1cCjZfJ2G1YF7jWBD0DqYQ"/>
          <p:cNvPicPr>
            <a:picLocks noChangeAspect="1" noChangeArrowheads="1"/>
          </p:cNvPicPr>
          <p:nvPr/>
        </p:nvPicPr>
        <p:blipFill>
          <a:blip r:embed="rId4" cstate="print"/>
          <a:srcRect/>
          <a:stretch>
            <a:fillRect/>
          </a:stretch>
        </p:blipFill>
        <p:spPr bwMode="auto">
          <a:xfrm>
            <a:off x="2209800" y="521533"/>
            <a:ext cx="1143000" cy="964992"/>
          </a:xfrm>
          <a:prstGeom prst="rect">
            <a:avLst/>
          </a:prstGeom>
          <a:noFill/>
        </p:spPr>
      </p:pic>
      <p:sp>
        <p:nvSpPr>
          <p:cNvPr id="38" name="TextBox 37"/>
          <p:cNvSpPr txBox="1"/>
          <p:nvPr/>
        </p:nvSpPr>
        <p:spPr>
          <a:xfrm>
            <a:off x="1752600" y="2667000"/>
            <a:ext cx="5791200" cy="1631216"/>
          </a:xfrm>
          <a:prstGeom prst="rect">
            <a:avLst/>
          </a:prstGeom>
          <a:solidFill>
            <a:srgbClr val="7030A0"/>
          </a:solidFill>
          <a:ln w="63500">
            <a:solidFill>
              <a:schemeClr val="tx1"/>
            </a:solidFill>
          </a:ln>
        </p:spPr>
        <p:txBody>
          <a:bodyPr wrap="square" rtlCol="0">
            <a:spAutoFit/>
          </a:bodyPr>
          <a:lstStyle/>
          <a:p>
            <a:pPr algn="ctr"/>
            <a:r>
              <a:rPr lang="en-US" sz="5000" b="1" dirty="0" smtClean="0">
                <a:solidFill>
                  <a:schemeClr val="bg1"/>
                </a:solidFill>
              </a:rPr>
              <a:t>Hayley Schueneman</a:t>
            </a:r>
            <a:br>
              <a:rPr lang="en-US" sz="5000" b="1" dirty="0" smtClean="0">
                <a:solidFill>
                  <a:schemeClr val="bg1"/>
                </a:solidFill>
              </a:rPr>
            </a:br>
            <a:r>
              <a:rPr lang="en-US" sz="5000" b="1" dirty="0" smtClean="0">
                <a:solidFill>
                  <a:schemeClr val="bg1"/>
                </a:solidFill>
              </a:rPr>
              <a:t>Knox College</a:t>
            </a:r>
            <a:endParaRPr lang="en-US" sz="5000" b="1" dirty="0">
              <a:solidFill>
                <a:schemeClr val="bg1"/>
              </a:solidFill>
            </a:endParaRPr>
          </a:p>
        </p:txBody>
      </p:sp>
      <p:pic>
        <p:nvPicPr>
          <p:cNvPr id="89142" name="Picture 54" descr="https://encrypted-tbn1.gstatic.com/images?q=tbn:ANd9GcS8qyN8IIhdRY1qW5BL4H4eEt101mirHcy2YClZLYNTUXTXqD4c"/>
          <p:cNvPicPr>
            <a:picLocks noChangeAspect="1" noChangeArrowheads="1"/>
          </p:cNvPicPr>
          <p:nvPr/>
        </p:nvPicPr>
        <p:blipFill>
          <a:blip r:embed="rId5" cstate="print"/>
          <a:srcRect/>
          <a:stretch>
            <a:fillRect/>
          </a:stretch>
        </p:blipFill>
        <p:spPr bwMode="auto">
          <a:xfrm>
            <a:off x="3268448" y="1371600"/>
            <a:ext cx="998752" cy="1118395"/>
          </a:xfrm>
          <a:prstGeom prst="rect">
            <a:avLst/>
          </a:prstGeom>
          <a:noFill/>
        </p:spPr>
      </p:pic>
      <p:pic>
        <p:nvPicPr>
          <p:cNvPr id="89112" name="Picture 24" descr="https://encrypted-tbn0.gstatic.com/images?q=tbn:ANd9GcTpKl7OGOSZJ3c-b5_KNTV1LVRbg380VdLhCbCcOkko-YBHOYj2"/>
          <p:cNvPicPr>
            <a:picLocks noChangeAspect="1" noChangeArrowheads="1"/>
          </p:cNvPicPr>
          <p:nvPr/>
        </p:nvPicPr>
        <p:blipFill>
          <a:blip r:embed="rId6" cstate="print"/>
          <a:srcRect/>
          <a:stretch>
            <a:fillRect/>
          </a:stretch>
        </p:blipFill>
        <p:spPr bwMode="auto">
          <a:xfrm>
            <a:off x="6324600" y="4343400"/>
            <a:ext cx="878681" cy="1371600"/>
          </a:xfrm>
          <a:prstGeom prst="rect">
            <a:avLst/>
          </a:prstGeom>
          <a:noFill/>
        </p:spPr>
      </p:pic>
      <p:pic>
        <p:nvPicPr>
          <p:cNvPr id="89090" name="Picture 2" descr="https://encrypted-tbn0.gstatic.com/images?q=tbn:ANd9GcQbbqacDsQn-yLJyMyQ02D1-v9W03XhItOQIYhpa3UUwi2jxQWP-g"/>
          <p:cNvPicPr>
            <a:picLocks noChangeAspect="1" noChangeArrowheads="1"/>
          </p:cNvPicPr>
          <p:nvPr/>
        </p:nvPicPr>
        <p:blipFill>
          <a:blip r:embed="rId7" cstate="print"/>
          <a:srcRect/>
          <a:stretch>
            <a:fillRect/>
          </a:stretch>
        </p:blipFill>
        <p:spPr bwMode="auto">
          <a:xfrm>
            <a:off x="7543800" y="5181600"/>
            <a:ext cx="1311965" cy="1371600"/>
          </a:xfrm>
          <a:prstGeom prst="rect">
            <a:avLst/>
          </a:prstGeom>
          <a:noFill/>
        </p:spPr>
      </p:pic>
      <p:pic>
        <p:nvPicPr>
          <p:cNvPr id="89102" name="Picture 14" descr="https://encrypted-tbn3.gstatic.com/images?q=tbn:ANd9GcRBfRCXDg0O8KQd0LK19CK9P6pcVhUPxYcO0BN1L1H_cRCW_tFFrg"/>
          <p:cNvPicPr>
            <a:picLocks noChangeAspect="1" noChangeArrowheads="1"/>
          </p:cNvPicPr>
          <p:nvPr/>
        </p:nvPicPr>
        <p:blipFill>
          <a:blip r:embed="rId8" cstate="print"/>
          <a:srcRect/>
          <a:stretch>
            <a:fillRect/>
          </a:stretch>
        </p:blipFill>
        <p:spPr bwMode="auto">
          <a:xfrm>
            <a:off x="228600" y="5417820"/>
            <a:ext cx="2057400" cy="1440180"/>
          </a:xfrm>
          <a:prstGeom prst="rect">
            <a:avLst/>
          </a:prstGeom>
          <a:noFill/>
        </p:spPr>
      </p:pic>
      <p:pic>
        <p:nvPicPr>
          <p:cNvPr id="89094" name="Picture 6" descr="https://encrypted-tbn3.gstatic.com/images?q=tbn:ANd9GcS4cSNLcH-UGsnj0oAnhUVMyq_D3d1CUkNrs_4qMGn_pr2GhtKMvQ4jHOBw"/>
          <p:cNvPicPr>
            <a:picLocks noChangeAspect="1" noChangeArrowheads="1"/>
          </p:cNvPicPr>
          <p:nvPr/>
        </p:nvPicPr>
        <p:blipFill>
          <a:blip r:embed="rId9" cstate="print"/>
          <a:srcRect/>
          <a:stretch>
            <a:fillRect/>
          </a:stretch>
        </p:blipFill>
        <p:spPr bwMode="auto">
          <a:xfrm>
            <a:off x="4114800" y="304800"/>
            <a:ext cx="1371600" cy="1329783"/>
          </a:xfrm>
          <a:prstGeom prst="rect">
            <a:avLst/>
          </a:prstGeom>
          <a:noFill/>
        </p:spPr>
      </p:pic>
      <p:pic>
        <p:nvPicPr>
          <p:cNvPr id="89096" name="Picture 8" descr="https://encrypted-tbn3.gstatic.com/images?q=tbn:ANd9GcRtSOZciY-XZOizN7HRXLfJdGBdB4nfWkihS4VJl7IjBcrKtaRWtg"/>
          <p:cNvPicPr>
            <a:picLocks noChangeAspect="1" noChangeArrowheads="1"/>
          </p:cNvPicPr>
          <p:nvPr/>
        </p:nvPicPr>
        <p:blipFill>
          <a:blip r:embed="rId10" cstate="print"/>
          <a:srcRect/>
          <a:stretch>
            <a:fillRect/>
          </a:stretch>
        </p:blipFill>
        <p:spPr bwMode="auto">
          <a:xfrm>
            <a:off x="3733800" y="5410200"/>
            <a:ext cx="1991360" cy="1066800"/>
          </a:xfrm>
          <a:prstGeom prst="rect">
            <a:avLst/>
          </a:prstGeom>
          <a:noFill/>
        </p:spPr>
      </p:pic>
      <p:pic>
        <p:nvPicPr>
          <p:cNvPr id="89098" name="Picture 10" descr="https://encrypted-tbn2.gstatic.com/images?q=tbn:ANd9GcQPvLIhcTZPx5oBSB8MsXLsos4-aCANqX3QP_z8WOwmsUM04JWk"/>
          <p:cNvPicPr>
            <a:picLocks noChangeAspect="1" noChangeArrowheads="1"/>
          </p:cNvPicPr>
          <p:nvPr/>
        </p:nvPicPr>
        <p:blipFill>
          <a:blip r:embed="rId11" cstate="print"/>
          <a:srcRect/>
          <a:stretch>
            <a:fillRect/>
          </a:stretch>
        </p:blipFill>
        <p:spPr bwMode="auto">
          <a:xfrm>
            <a:off x="7620000" y="2971800"/>
            <a:ext cx="1524000" cy="1023416"/>
          </a:xfrm>
          <a:prstGeom prst="rect">
            <a:avLst/>
          </a:prstGeom>
          <a:noFill/>
        </p:spPr>
      </p:pic>
      <p:pic>
        <p:nvPicPr>
          <p:cNvPr id="89104" name="Picture 16" descr="https://encrypted-tbn3.gstatic.com/images?q=tbn:ANd9GcTcBsdq1z6C6h6Z08ZTQThkjHaKvBDOodb1X2N8RqgUB4wtl8sSeA"/>
          <p:cNvPicPr>
            <a:picLocks noChangeAspect="1" noChangeArrowheads="1"/>
          </p:cNvPicPr>
          <p:nvPr/>
        </p:nvPicPr>
        <p:blipFill>
          <a:blip r:embed="rId12" cstate="print"/>
          <a:srcRect/>
          <a:stretch>
            <a:fillRect/>
          </a:stretch>
        </p:blipFill>
        <p:spPr bwMode="auto">
          <a:xfrm>
            <a:off x="762000" y="4343400"/>
            <a:ext cx="1600200" cy="930729"/>
          </a:xfrm>
          <a:prstGeom prst="rect">
            <a:avLst/>
          </a:prstGeom>
          <a:noFill/>
        </p:spPr>
      </p:pic>
      <p:pic>
        <p:nvPicPr>
          <p:cNvPr id="89114" name="Picture 26" descr="https://encrypted-tbn1.gstatic.com/images?q=tbn:ANd9GcQMsUXwvMoudCiE7ljiZ8aOw9jza2P1Dc1n6VD_4ksDAOx2lAocsQ"/>
          <p:cNvPicPr>
            <a:picLocks noChangeAspect="1" noChangeArrowheads="1"/>
          </p:cNvPicPr>
          <p:nvPr/>
        </p:nvPicPr>
        <p:blipFill>
          <a:blip r:embed="rId13" cstate="print"/>
          <a:srcRect/>
          <a:stretch>
            <a:fillRect/>
          </a:stretch>
        </p:blipFill>
        <p:spPr bwMode="auto">
          <a:xfrm>
            <a:off x="8023654" y="2133600"/>
            <a:ext cx="1120346" cy="863601"/>
          </a:xfrm>
          <a:prstGeom prst="rect">
            <a:avLst/>
          </a:prstGeom>
          <a:noFill/>
        </p:spPr>
      </p:pic>
      <p:pic>
        <p:nvPicPr>
          <p:cNvPr id="89116" name="Picture 28" descr="https://encrypted-tbn3.gstatic.com/images?q=tbn:ANd9GcRSpKPyRFPeAoimd5H4AWpBaE6ASS8RTAa0zEOZeHSAG6onxPj2-UHRQJUW"/>
          <p:cNvPicPr>
            <a:picLocks noChangeAspect="1" noChangeArrowheads="1"/>
          </p:cNvPicPr>
          <p:nvPr/>
        </p:nvPicPr>
        <p:blipFill>
          <a:blip r:embed="rId14" cstate="print"/>
          <a:srcRect/>
          <a:stretch>
            <a:fillRect/>
          </a:stretch>
        </p:blipFill>
        <p:spPr bwMode="auto">
          <a:xfrm>
            <a:off x="228600" y="304800"/>
            <a:ext cx="923925" cy="1476375"/>
          </a:xfrm>
          <a:prstGeom prst="rect">
            <a:avLst/>
          </a:prstGeom>
          <a:noFill/>
        </p:spPr>
      </p:pic>
      <p:pic>
        <p:nvPicPr>
          <p:cNvPr id="89118" name="Picture 30" descr="https://encrypted-tbn0.gstatic.com/images?q=tbn:ANd9GcR4VJQFyiRC4OpPzsyr-0LWPnMbL_EvueatuT9cYZSb9bfoHzajUg"/>
          <p:cNvPicPr>
            <a:picLocks noChangeAspect="1" noChangeArrowheads="1"/>
          </p:cNvPicPr>
          <p:nvPr/>
        </p:nvPicPr>
        <p:blipFill>
          <a:blip r:embed="rId15" cstate="print"/>
          <a:srcRect/>
          <a:stretch>
            <a:fillRect/>
          </a:stretch>
        </p:blipFill>
        <p:spPr bwMode="auto">
          <a:xfrm>
            <a:off x="7772400" y="228600"/>
            <a:ext cx="1188000" cy="1524000"/>
          </a:xfrm>
          <a:prstGeom prst="rect">
            <a:avLst/>
          </a:prstGeom>
          <a:noFill/>
        </p:spPr>
      </p:pic>
      <p:pic>
        <p:nvPicPr>
          <p:cNvPr id="89120" name="Picture 32" descr="https://encrypted-tbn3.gstatic.com/images?q=tbn:ANd9GcQStEP6F9hlntrEtyf4Y0guIvOulykuKJFWJKZ4eCzw7AonLMau"/>
          <p:cNvPicPr>
            <a:picLocks noChangeAspect="1" noChangeArrowheads="1"/>
          </p:cNvPicPr>
          <p:nvPr/>
        </p:nvPicPr>
        <p:blipFill>
          <a:blip r:embed="rId16" cstate="print"/>
          <a:srcRect l="17647"/>
          <a:stretch>
            <a:fillRect/>
          </a:stretch>
        </p:blipFill>
        <p:spPr bwMode="auto">
          <a:xfrm>
            <a:off x="7848600" y="1676400"/>
            <a:ext cx="1066800" cy="258563"/>
          </a:xfrm>
          <a:prstGeom prst="rect">
            <a:avLst/>
          </a:prstGeom>
          <a:noFill/>
        </p:spPr>
      </p:pic>
      <p:pic>
        <p:nvPicPr>
          <p:cNvPr id="89124" name="Picture 36" descr="https://encrypted-tbn0.gstatic.com/images?q=tbn:ANd9GcTrQGd_X6I8zjBbGu-Dc0CnvHuSq8OGs7HUOR8lodDO-vkk2HaO"/>
          <p:cNvPicPr>
            <a:picLocks noChangeAspect="1" noChangeArrowheads="1"/>
          </p:cNvPicPr>
          <p:nvPr/>
        </p:nvPicPr>
        <p:blipFill>
          <a:blip r:embed="rId17" cstate="print"/>
          <a:srcRect/>
          <a:stretch>
            <a:fillRect/>
          </a:stretch>
        </p:blipFill>
        <p:spPr bwMode="auto">
          <a:xfrm>
            <a:off x="5029200" y="4495800"/>
            <a:ext cx="1219200" cy="818733"/>
          </a:xfrm>
          <a:prstGeom prst="rect">
            <a:avLst/>
          </a:prstGeom>
          <a:noFill/>
        </p:spPr>
      </p:pic>
      <p:pic>
        <p:nvPicPr>
          <p:cNvPr id="89126" name="Picture 38" descr="https://encrypted-tbn2.gstatic.com/images?q=tbn:ANd9GcQvSzHY-poGxNgpz5HB1g1ugu2UsBzKJ9Ae1Fwy9v2vI-ifedUg"/>
          <p:cNvPicPr>
            <a:picLocks noChangeAspect="1" noChangeArrowheads="1"/>
          </p:cNvPicPr>
          <p:nvPr/>
        </p:nvPicPr>
        <p:blipFill>
          <a:blip r:embed="rId18" cstate="print"/>
          <a:srcRect/>
          <a:stretch>
            <a:fillRect/>
          </a:stretch>
        </p:blipFill>
        <p:spPr bwMode="auto">
          <a:xfrm>
            <a:off x="0" y="1828800"/>
            <a:ext cx="1027461" cy="1019175"/>
          </a:xfrm>
          <a:prstGeom prst="rect">
            <a:avLst/>
          </a:prstGeom>
          <a:noFill/>
        </p:spPr>
      </p:pic>
      <p:pic>
        <p:nvPicPr>
          <p:cNvPr id="89130" name="Picture 42" descr="https://encrypted-tbn1.gstatic.com/images?q=tbn:ANd9GcQ-3ekG1_AsqpPCU0XeGHQNBVyt8MtJoOlxlc6rdLZMD89GnmE0Qw"/>
          <p:cNvPicPr>
            <a:picLocks noChangeAspect="1" noChangeArrowheads="1"/>
          </p:cNvPicPr>
          <p:nvPr/>
        </p:nvPicPr>
        <p:blipFill>
          <a:blip r:embed="rId19" cstate="print"/>
          <a:srcRect/>
          <a:stretch>
            <a:fillRect/>
          </a:stretch>
        </p:blipFill>
        <p:spPr bwMode="auto">
          <a:xfrm>
            <a:off x="2057400" y="1828800"/>
            <a:ext cx="1371600" cy="704375"/>
          </a:xfrm>
          <a:prstGeom prst="rect">
            <a:avLst/>
          </a:prstGeom>
          <a:noFill/>
        </p:spPr>
      </p:pic>
      <p:pic>
        <p:nvPicPr>
          <p:cNvPr id="89132" name="Picture 44" descr="https://encrypted-tbn3.gstatic.com/images?q=tbn:ANd9GcSDakOgCRMXlHlKIGLNOEvRey78CynEMaV_hsKNLjZPojAGe9od3fbTg7zJ"/>
          <p:cNvPicPr>
            <a:picLocks noChangeAspect="1" noChangeArrowheads="1"/>
          </p:cNvPicPr>
          <p:nvPr/>
        </p:nvPicPr>
        <p:blipFill>
          <a:blip r:embed="rId20" cstate="print"/>
          <a:srcRect/>
          <a:stretch>
            <a:fillRect/>
          </a:stretch>
        </p:blipFill>
        <p:spPr bwMode="auto">
          <a:xfrm>
            <a:off x="3810000" y="4419600"/>
            <a:ext cx="990600" cy="936893"/>
          </a:xfrm>
          <a:prstGeom prst="rect">
            <a:avLst/>
          </a:prstGeom>
          <a:noFill/>
        </p:spPr>
      </p:pic>
      <p:pic>
        <p:nvPicPr>
          <p:cNvPr id="89134" name="Picture 46" descr="https://encrypted-tbn2.gstatic.com/images?q=tbn:ANd9GcQRpS77eU0GTVnd6if911ID1Twxzb_uQUZC7n88vYShoDs7DAab"/>
          <p:cNvPicPr>
            <a:picLocks noChangeAspect="1" noChangeArrowheads="1"/>
          </p:cNvPicPr>
          <p:nvPr/>
        </p:nvPicPr>
        <p:blipFill>
          <a:blip r:embed="rId21" cstate="print"/>
          <a:srcRect/>
          <a:stretch>
            <a:fillRect/>
          </a:stretch>
        </p:blipFill>
        <p:spPr bwMode="auto">
          <a:xfrm>
            <a:off x="1219200" y="533400"/>
            <a:ext cx="942975" cy="942976"/>
          </a:xfrm>
          <a:prstGeom prst="rect">
            <a:avLst/>
          </a:prstGeom>
          <a:noFill/>
        </p:spPr>
      </p:pic>
      <p:pic>
        <p:nvPicPr>
          <p:cNvPr id="89136" name="Picture 48" descr="https://encrypted-tbn1.gstatic.com/images?q=tbn:ANd9GcRMxAJeJDE3_qGRq3AjYKvRjTHGVrwtBpJJ4AYsXWfHLE29duGR"/>
          <p:cNvPicPr>
            <a:picLocks noChangeAspect="1" noChangeArrowheads="1"/>
          </p:cNvPicPr>
          <p:nvPr/>
        </p:nvPicPr>
        <p:blipFill>
          <a:blip r:embed="rId22" cstate="print"/>
          <a:srcRect/>
          <a:stretch>
            <a:fillRect/>
          </a:stretch>
        </p:blipFill>
        <p:spPr bwMode="auto">
          <a:xfrm>
            <a:off x="1143000" y="1676400"/>
            <a:ext cx="838200" cy="791051"/>
          </a:xfrm>
          <a:prstGeom prst="rect">
            <a:avLst/>
          </a:prstGeom>
          <a:noFill/>
        </p:spPr>
      </p:pic>
      <p:pic>
        <p:nvPicPr>
          <p:cNvPr id="89138" name="Picture 50" descr="https://encrypted-tbn1.gstatic.com/images?q=tbn:ANd9GcS4bjHEnpRvDhwW-n4LZlUvEn9yyfP_8-8Vzek3hfncqyGaOlU52Q"/>
          <p:cNvPicPr>
            <a:picLocks noChangeAspect="1" noChangeArrowheads="1"/>
          </p:cNvPicPr>
          <p:nvPr/>
        </p:nvPicPr>
        <p:blipFill>
          <a:blip r:embed="rId23" cstate="print"/>
          <a:srcRect/>
          <a:stretch>
            <a:fillRect/>
          </a:stretch>
        </p:blipFill>
        <p:spPr bwMode="auto">
          <a:xfrm>
            <a:off x="3352800" y="609600"/>
            <a:ext cx="685800" cy="587216"/>
          </a:xfrm>
          <a:prstGeom prst="rect">
            <a:avLst/>
          </a:prstGeom>
          <a:noFill/>
        </p:spPr>
      </p:pic>
      <p:pic>
        <p:nvPicPr>
          <p:cNvPr id="89144" name="Picture 56" descr="https://encrypted-tbn3.gstatic.com/images?q=tbn:ANd9GcRNt1xFJB8ENSNl5LLUN34mw5tnK3t6TMAqnBVa4HRVvXjSF0dkdg"/>
          <p:cNvPicPr>
            <a:picLocks noChangeAspect="1" noChangeArrowheads="1"/>
          </p:cNvPicPr>
          <p:nvPr/>
        </p:nvPicPr>
        <p:blipFill>
          <a:blip r:embed="rId24" cstate="print"/>
          <a:srcRect/>
          <a:stretch>
            <a:fillRect/>
          </a:stretch>
        </p:blipFill>
        <p:spPr bwMode="auto">
          <a:xfrm>
            <a:off x="4343400" y="1676400"/>
            <a:ext cx="780393" cy="838200"/>
          </a:xfrm>
          <a:prstGeom prst="rect">
            <a:avLst/>
          </a:prstGeom>
          <a:noFill/>
        </p:spPr>
      </p:pic>
      <p:pic>
        <p:nvPicPr>
          <p:cNvPr id="89146" name="Picture 58" descr="https://encrypted-tbn3.gstatic.com/images?q=tbn:ANd9GcTyQQr-iArI2BuhJNzcG-GIOIbFCC529l4axMQpP_OpZMzLdjxn"/>
          <p:cNvPicPr>
            <a:picLocks noChangeAspect="1" noChangeArrowheads="1"/>
          </p:cNvPicPr>
          <p:nvPr/>
        </p:nvPicPr>
        <p:blipFill>
          <a:blip r:embed="rId25" cstate="print"/>
          <a:srcRect/>
          <a:stretch>
            <a:fillRect/>
          </a:stretch>
        </p:blipFill>
        <p:spPr bwMode="auto">
          <a:xfrm>
            <a:off x="1981200" y="1447800"/>
            <a:ext cx="533400" cy="506461"/>
          </a:xfrm>
          <a:prstGeom prst="rect">
            <a:avLst/>
          </a:prstGeom>
          <a:noFill/>
        </p:spPr>
      </p:pic>
      <p:pic>
        <p:nvPicPr>
          <p:cNvPr id="89148" name="Picture 60" descr="https://encrypted-tbn2.gstatic.com/images?q=tbn:ANd9GcTzPF_8NtS_an9WpXjratD_bu-VZv2-prdoRNRFb63GFsIbjV2CDsMRYOQ"/>
          <p:cNvPicPr>
            <a:picLocks noChangeAspect="1" noChangeArrowheads="1"/>
          </p:cNvPicPr>
          <p:nvPr/>
        </p:nvPicPr>
        <p:blipFill>
          <a:blip r:embed="rId26" cstate="print"/>
          <a:srcRect t="34783" b="30435"/>
          <a:stretch>
            <a:fillRect/>
          </a:stretch>
        </p:blipFill>
        <p:spPr bwMode="auto">
          <a:xfrm>
            <a:off x="2362200" y="5486400"/>
            <a:ext cx="1396093" cy="646126"/>
          </a:xfrm>
          <a:prstGeom prst="rect">
            <a:avLst/>
          </a:prstGeom>
          <a:noFill/>
        </p:spPr>
      </p:pic>
      <p:pic>
        <p:nvPicPr>
          <p:cNvPr id="89150" name="Picture 62" descr="https://encrypted-tbn3.gstatic.com/images?q=tbn:ANd9GcRt8cp50t47Lg1K5cDf7P4mUsqeeQ672zyYASPRvK3vT1YYu1RgIQ"/>
          <p:cNvPicPr>
            <a:picLocks noChangeAspect="1" noChangeArrowheads="1"/>
          </p:cNvPicPr>
          <p:nvPr/>
        </p:nvPicPr>
        <p:blipFill>
          <a:blip r:embed="rId27" cstate="print"/>
          <a:srcRect/>
          <a:stretch>
            <a:fillRect/>
          </a:stretch>
        </p:blipFill>
        <p:spPr bwMode="auto">
          <a:xfrm>
            <a:off x="2438400" y="4419600"/>
            <a:ext cx="1210567" cy="990907"/>
          </a:xfrm>
          <a:prstGeom prst="rect">
            <a:avLst/>
          </a:prstGeom>
          <a:noFill/>
        </p:spPr>
      </p:pic>
      <p:pic>
        <p:nvPicPr>
          <p:cNvPr id="89106" name="Picture 18" descr="https://encrypted-tbn3.gstatic.com/images?q=tbn:ANd9GcQHr2cP0lA0IE0odq5v83reuaelKLCN_TxMzx41W5wQ-_FLQCDuqQ"/>
          <p:cNvPicPr>
            <a:picLocks noChangeAspect="1" noChangeArrowheads="1"/>
          </p:cNvPicPr>
          <p:nvPr/>
        </p:nvPicPr>
        <p:blipFill>
          <a:blip r:embed="rId28" cstate="print"/>
          <a:srcRect/>
          <a:stretch>
            <a:fillRect/>
          </a:stretch>
        </p:blipFill>
        <p:spPr bwMode="auto">
          <a:xfrm>
            <a:off x="7620000" y="3962400"/>
            <a:ext cx="1098635" cy="1147737"/>
          </a:xfrm>
          <a:prstGeom prst="rect">
            <a:avLst/>
          </a:prstGeom>
          <a:noFill/>
        </p:spPr>
      </p:pic>
      <p:pic>
        <p:nvPicPr>
          <p:cNvPr id="89152" name="Picture 64" descr="https://encrypted-tbn0.gstatic.com/images?q=tbn:ANd9GcSzRFb7xHSMWyx25DCu3nbg03c17n35biyQG5JzD25tQVop3JPBcA"/>
          <p:cNvPicPr>
            <a:picLocks noChangeAspect="1" noChangeArrowheads="1"/>
          </p:cNvPicPr>
          <p:nvPr/>
        </p:nvPicPr>
        <p:blipFill>
          <a:blip r:embed="rId29" cstate="print"/>
          <a:srcRect l="25000" r="25000"/>
          <a:stretch>
            <a:fillRect/>
          </a:stretch>
        </p:blipFill>
        <p:spPr bwMode="auto">
          <a:xfrm>
            <a:off x="7239000" y="304800"/>
            <a:ext cx="533400" cy="1066800"/>
          </a:xfrm>
          <a:prstGeom prst="rect">
            <a:avLst/>
          </a:prstGeom>
          <a:noFill/>
        </p:spPr>
      </p:pic>
      <p:pic>
        <p:nvPicPr>
          <p:cNvPr id="89100" name="Picture 12" descr="https://encrypted-tbn1.gstatic.com/images?q=tbn:ANd9GcTiRO1JmnYIgeqVmZum2rjbFmCnGOG2BGSgnwhS40kVDqQDhXSeaA"/>
          <p:cNvPicPr>
            <a:picLocks noChangeAspect="1" noChangeArrowheads="1"/>
          </p:cNvPicPr>
          <p:nvPr/>
        </p:nvPicPr>
        <p:blipFill>
          <a:blip r:embed="rId30" cstate="print"/>
          <a:srcRect/>
          <a:stretch>
            <a:fillRect/>
          </a:stretch>
        </p:blipFill>
        <p:spPr bwMode="auto">
          <a:xfrm>
            <a:off x="0" y="2819400"/>
            <a:ext cx="1685825" cy="1257886"/>
          </a:xfrm>
          <a:prstGeom prst="rect">
            <a:avLst/>
          </a:prstGeom>
          <a:noFill/>
        </p:spPr>
      </p:pic>
      <p:pic>
        <p:nvPicPr>
          <p:cNvPr id="89110" name="Picture 22" descr="https://encrypted-tbn0.gstatic.com/images?q=tbn:ANd9GcToWLSkOHzuf6z5S0cHsN8NUGHdOlcTKDBi2Cz6-4V6f3_vR4k-mw"/>
          <p:cNvPicPr>
            <a:picLocks noChangeAspect="1" noChangeArrowheads="1"/>
          </p:cNvPicPr>
          <p:nvPr/>
        </p:nvPicPr>
        <p:blipFill>
          <a:blip r:embed="rId31" cstate="print"/>
          <a:srcRect/>
          <a:stretch>
            <a:fillRect/>
          </a:stretch>
        </p:blipFill>
        <p:spPr bwMode="auto">
          <a:xfrm>
            <a:off x="5943600" y="5888037"/>
            <a:ext cx="990600" cy="969963"/>
          </a:xfrm>
          <a:prstGeom prst="rect">
            <a:avLst/>
          </a:prstGeom>
          <a:noFill/>
        </p:spPr>
      </p:pic>
      <p:pic>
        <p:nvPicPr>
          <p:cNvPr id="89158" name="Picture 70" descr="https://encrypted-tbn1.gstatic.com/images?q=tbn:ANd9GcTJlegld3UypH7mePW8wUgl7creKoN-D7p5HCtvu7U8edw77RN6"/>
          <p:cNvPicPr>
            <a:picLocks noChangeAspect="1" noChangeArrowheads="1"/>
          </p:cNvPicPr>
          <p:nvPr/>
        </p:nvPicPr>
        <p:blipFill>
          <a:blip r:embed="rId32" cstate="print"/>
          <a:srcRect l="16667" r="16667"/>
          <a:stretch>
            <a:fillRect/>
          </a:stretch>
        </p:blipFill>
        <p:spPr bwMode="auto">
          <a:xfrm>
            <a:off x="0" y="4038600"/>
            <a:ext cx="914400" cy="1371600"/>
          </a:xfrm>
          <a:prstGeom prst="rect">
            <a:avLst/>
          </a:prstGeom>
          <a:noFill/>
        </p:spPr>
      </p:pic>
      <p:pic>
        <p:nvPicPr>
          <p:cNvPr id="89122" name="Picture 34" descr="https://encrypted-tbn0.gstatic.com/images?q=tbn:ANd9GcRmfqlYklLzAxl1GyiZZ7OHBiEHmYQ-XDA1a3QNsranC32cmRLNww"/>
          <p:cNvPicPr>
            <a:picLocks noChangeAspect="1" noChangeArrowheads="1"/>
          </p:cNvPicPr>
          <p:nvPr/>
        </p:nvPicPr>
        <p:blipFill>
          <a:blip r:embed="rId33" cstate="print"/>
          <a:srcRect/>
          <a:stretch>
            <a:fillRect/>
          </a:stretch>
        </p:blipFill>
        <p:spPr bwMode="auto">
          <a:xfrm>
            <a:off x="5486400" y="838200"/>
            <a:ext cx="762000" cy="914400"/>
          </a:xfrm>
          <a:prstGeom prst="rect">
            <a:avLst/>
          </a:prstGeom>
          <a:noFill/>
        </p:spPr>
      </p:pic>
      <p:pic>
        <p:nvPicPr>
          <p:cNvPr id="89108" name="Picture 20" descr="https://encrypted-tbn3.gstatic.com/images?q=tbn:ANd9GcQJZHMKfMe5AIjXHDRfuBgv6agrEfM5WWV4MF8P-0TlzcQR6fVBtlSc4xQ"/>
          <p:cNvPicPr>
            <a:picLocks noChangeAspect="1" noChangeArrowheads="1"/>
          </p:cNvPicPr>
          <p:nvPr/>
        </p:nvPicPr>
        <p:blipFill>
          <a:blip r:embed="rId34" cstate="print"/>
          <a:srcRect/>
          <a:stretch>
            <a:fillRect/>
          </a:stretch>
        </p:blipFill>
        <p:spPr bwMode="auto">
          <a:xfrm>
            <a:off x="7162800" y="1676400"/>
            <a:ext cx="663498" cy="914400"/>
          </a:xfrm>
          <a:prstGeom prst="rect">
            <a:avLst/>
          </a:prstGeom>
          <a:noFill/>
        </p:spPr>
      </p:pic>
      <p:pic>
        <p:nvPicPr>
          <p:cNvPr id="89140" name="Picture 52" descr="https://encrypted-tbn1.gstatic.com/images?q=tbn:ANd9GcTpGPhDyRgboVHuS_7hHLbdAhADQC9jEHH7xka3EvH1H8l-4kZUFg"/>
          <p:cNvPicPr>
            <a:picLocks noChangeAspect="1" noChangeArrowheads="1"/>
          </p:cNvPicPr>
          <p:nvPr/>
        </p:nvPicPr>
        <p:blipFill>
          <a:blip r:embed="rId35" cstate="print"/>
          <a:srcRect/>
          <a:stretch>
            <a:fillRect/>
          </a:stretch>
        </p:blipFill>
        <p:spPr bwMode="auto">
          <a:xfrm>
            <a:off x="5257800" y="1828800"/>
            <a:ext cx="838200" cy="73031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123" y="838200"/>
            <a:ext cx="8229600" cy="1143000"/>
          </a:xfrm>
        </p:spPr>
        <p:txBody>
          <a:bodyPr/>
          <a:lstStyle/>
          <a:p>
            <a:r>
              <a:rPr lang="en-US" dirty="0" smtClean="0"/>
              <a:t>The College Admissions Continuum</a:t>
            </a:r>
            <a:endParaRPr lang="en-US" dirty="0"/>
          </a:p>
        </p:txBody>
      </p:sp>
      <p:cxnSp>
        <p:nvCxnSpPr>
          <p:cNvPr id="5" name="Straight Connector 4"/>
          <p:cNvCxnSpPr/>
          <p:nvPr/>
        </p:nvCxnSpPr>
        <p:spPr>
          <a:xfrm>
            <a:off x="855617" y="3276600"/>
            <a:ext cx="7162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853440" y="3124982"/>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7720148" y="3124200"/>
            <a:ext cx="304800"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0540" y="2627124"/>
            <a:ext cx="990600" cy="369332"/>
          </a:xfrm>
          <a:prstGeom prst="rect">
            <a:avLst/>
          </a:prstGeom>
          <a:noFill/>
        </p:spPr>
        <p:txBody>
          <a:bodyPr wrap="square" rtlCol="0">
            <a:spAutoFit/>
          </a:bodyPr>
          <a:lstStyle/>
          <a:p>
            <a:pPr algn="ctr"/>
            <a:r>
              <a:rPr lang="en-US" dirty="0" smtClean="0"/>
              <a:t>Recruit</a:t>
            </a:r>
            <a:endParaRPr lang="en-US" dirty="0"/>
          </a:p>
        </p:txBody>
      </p:sp>
      <p:sp>
        <p:nvSpPr>
          <p:cNvPr id="9" name="TextBox 8"/>
          <p:cNvSpPr txBox="1"/>
          <p:nvPr/>
        </p:nvSpPr>
        <p:spPr>
          <a:xfrm>
            <a:off x="7377248" y="2618415"/>
            <a:ext cx="990600" cy="369332"/>
          </a:xfrm>
          <a:prstGeom prst="rect">
            <a:avLst/>
          </a:prstGeom>
          <a:noFill/>
        </p:spPr>
        <p:txBody>
          <a:bodyPr wrap="square" rtlCol="0">
            <a:spAutoFit/>
          </a:bodyPr>
          <a:lstStyle/>
          <a:p>
            <a:pPr algn="ctr"/>
            <a:r>
              <a:rPr lang="en-US" dirty="0" smtClean="0"/>
              <a:t>Evaluate</a:t>
            </a:r>
          </a:p>
        </p:txBody>
      </p:sp>
      <p:cxnSp>
        <p:nvCxnSpPr>
          <p:cNvPr id="12" name="Straight Connector 11"/>
          <p:cNvCxnSpPr/>
          <p:nvPr/>
        </p:nvCxnSpPr>
        <p:spPr>
          <a:xfrm>
            <a:off x="4391298" y="2996456"/>
            <a:ext cx="1" cy="509599"/>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62000" y="4267200"/>
            <a:ext cx="7734300" cy="1200329"/>
          </a:xfrm>
          <a:prstGeom prst="rect">
            <a:avLst/>
          </a:prstGeom>
          <a:noFill/>
        </p:spPr>
        <p:txBody>
          <a:bodyPr wrap="square" rtlCol="0">
            <a:spAutoFit/>
          </a:bodyPr>
          <a:lstStyle/>
          <a:p>
            <a:r>
              <a:rPr lang="en-US" dirty="0" smtClean="0"/>
              <a:t>There are schools that lie on each point of the continuum, and they look at different factors. It’s important to engage in the process so that you can be as savvy as possible as to what different schools are looking for – that way, you can find the right fit for you. </a:t>
            </a:r>
            <a:endParaRPr lang="en-US" dirty="0"/>
          </a:p>
        </p:txBody>
      </p:sp>
    </p:spTree>
    <p:extLst>
      <p:ext uri="{BB962C8B-B14F-4D97-AF65-F5344CB8AC3E}">
        <p14:creationId xmlns:p14="http://schemas.microsoft.com/office/powerpoint/2010/main" xmlns="" val="17368528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1143000"/>
          </a:xfrm>
        </p:spPr>
        <p:txBody>
          <a:bodyPr>
            <a:noAutofit/>
          </a:bodyPr>
          <a:lstStyle/>
          <a:p>
            <a:r>
              <a:rPr lang="en-US" sz="3200" dirty="0" smtClean="0"/>
              <a:t>Admission at a small liberal arts school</a:t>
            </a:r>
            <a:endParaRPr lang="en-US" sz="3200" dirty="0"/>
          </a:p>
        </p:txBody>
      </p:sp>
      <p:sp>
        <p:nvSpPr>
          <p:cNvPr id="3" name="Content Placeholder 2"/>
          <p:cNvSpPr>
            <a:spLocks noGrp="1"/>
          </p:cNvSpPr>
          <p:nvPr>
            <p:ph idx="1"/>
          </p:nvPr>
        </p:nvSpPr>
        <p:spPr>
          <a:xfrm>
            <a:off x="457200" y="1447800"/>
            <a:ext cx="8382000" cy="4953000"/>
          </a:xfrm>
        </p:spPr>
        <p:txBody>
          <a:bodyPr>
            <a:normAutofit/>
          </a:bodyPr>
          <a:lstStyle/>
          <a:p>
            <a:pPr marL="0" indent="0">
              <a:buNone/>
            </a:pPr>
            <a:r>
              <a:rPr lang="en-US" sz="2800" dirty="0" smtClean="0"/>
              <a:t>What we’re looking for:</a:t>
            </a:r>
          </a:p>
          <a:p>
            <a:pPr lvl="1"/>
            <a:r>
              <a:rPr lang="en-US" dirty="0" smtClean="0"/>
              <a:t>students who like learning for the sake of learning: </a:t>
            </a:r>
            <a:r>
              <a:rPr lang="en-US" i="1" dirty="0" smtClean="0"/>
              <a:t>passionate</a:t>
            </a:r>
            <a:endParaRPr lang="en-US" dirty="0" smtClean="0"/>
          </a:p>
          <a:p>
            <a:pPr lvl="1"/>
            <a:r>
              <a:rPr lang="en-US" dirty="0" smtClean="0"/>
              <a:t>students who are willing to explore and don’t always take things at surface value: </a:t>
            </a:r>
            <a:r>
              <a:rPr lang="en-US" i="1" dirty="0" smtClean="0"/>
              <a:t>curious</a:t>
            </a:r>
            <a:endParaRPr lang="en-US" dirty="0" smtClean="0"/>
          </a:p>
          <a:p>
            <a:pPr lvl="1"/>
            <a:r>
              <a:rPr lang="en-US" dirty="0" smtClean="0"/>
              <a:t>students who are leaders and agents of change, in their school and community: </a:t>
            </a:r>
            <a:r>
              <a:rPr lang="en-US" i="1" dirty="0" smtClean="0"/>
              <a:t>dedicated </a:t>
            </a:r>
          </a:p>
          <a:p>
            <a:pPr lvl="1"/>
            <a:r>
              <a:rPr lang="en-US" dirty="0" smtClean="0"/>
              <a:t>students who are willing to address their strengths, weaknesses, and limitations: </a:t>
            </a:r>
            <a:r>
              <a:rPr lang="en-US" b="1" i="1" dirty="0" smtClean="0"/>
              <a:t>self-aware</a:t>
            </a:r>
          </a:p>
          <a:p>
            <a:pPr lvl="1"/>
            <a:r>
              <a:rPr lang="en-US" dirty="0" smtClean="0"/>
              <a:t>Notice anything missing?</a:t>
            </a:r>
          </a:p>
          <a:p>
            <a:pPr marL="457200" lvl="1" indent="0">
              <a:buNone/>
            </a:pPr>
            <a:endParaRPr lang="en-US" dirty="0"/>
          </a:p>
        </p:txBody>
      </p:sp>
    </p:spTree>
    <p:extLst>
      <p:ext uri="{BB962C8B-B14F-4D97-AF65-F5344CB8AC3E}">
        <p14:creationId xmlns:p14="http://schemas.microsoft.com/office/powerpoint/2010/main" xmlns="" val="1228876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8229600" cy="1143000"/>
          </a:xfrm>
        </p:spPr>
        <p:txBody>
          <a:bodyPr>
            <a:normAutofit/>
          </a:bodyPr>
          <a:lstStyle/>
          <a:p>
            <a:r>
              <a:rPr lang="en-US" sz="3200" dirty="0" smtClean="0"/>
              <a:t>Empowering students to </a:t>
            </a:r>
            <a:br>
              <a:rPr lang="en-US" sz="3200" dirty="0" smtClean="0"/>
            </a:br>
            <a:r>
              <a:rPr lang="en-US" sz="3200" dirty="0" smtClean="0"/>
              <a:t> be advocates for their own education </a:t>
            </a:r>
            <a:endParaRPr lang="en-US" sz="3200" dirty="0"/>
          </a:p>
        </p:txBody>
      </p:sp>
      <p:sp>
        <p:nvSpPr>
          <p:cNvPr id="5" name="Content Placeholder 4"/>
          <p:cNvSpPr>
            <a:spLocks noGrp="1"/>
          </p:cNvSpPr>
          <p:nvPr>
            <p:ph idx="1"/>
          </p:nvPr>
        </p:nvSpPr>
        <p:spPr>
          <a:xfrm>
            <a:off x="457200" y="2438400"/>
            <a:ext cx="8229600" cy="3429000"/>
          </a:xfrm>
        </p:spPr>
        <p:txBody>
          <a:bodyPr>
            <a:normAutofit/>
          </a:bodyPr>
          <a:lstStyle/>
          <a:p>
            <a:r>
              <a:rPr lang="en-US" dirty="0" smtClean="0"/>
              <a:t>Entreat guidance from others, but ultimately students should follow their own path </a:t>
            </a:r>
          </a:p>
          <a:p>
            <a:r>
              <a:rPr lang="en-US" dirty="0" smtClean="0"/>
              <a:t>Use action words as a starting point for self-evaluation (“Choosing a College”)</a:t>
            </a:r>
          </a:p>
          <a:p>
            <a:r>
              <a:rPr lang="en-US" dirty="0" smtClean="0"/>
              <a:t>Take research beyond the basics (“9 Myths”)</a:t>
            </a:r>
          </a:p>
          <a:p>
            <a:endParaRPr lang="en-US" dirty="0" smtClean="0"/>
          </a:p>
          <a:p>
            <a:pPr marL="0" indent="0">
              <a:buNone/>
            </a:pPr>
            <a:endParaRPr lang="en-US" dirty="0"/>
          </a:p>
        </p:txBody>
      </p:sp>
    </p:spTree>
    <p:extLst>
      <p:ext uri="{BB962C8B-B14F-4D97-AF65-F5344CB8AC3E}">
        <p14:creationId xmlns:p14="http://schemas.microsoft.com/office/powerpoint/2010/main" xmlns="" val="241190563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can </a:t>
            </a:r>
            <a:r>
              <a:rPr lang="en-US" i="1" dirty="0" smtClean="0"/>
              <a:t>we</a:t>
            </a:r>
            <a:r>
              <a:rPr lang="en-US" dirty="0" smtClean="0"/>
              <a:t> do to assist students?	</a:t>
            </a:r>
            <a:endParaRPr lang="en-US" dirty="0"/>
          </a:p>
        </p:txBody>
      </p:sp>
      <p:sp>
        <p:nvSpPr>
          <p:cNvPr id="3" name="Content Placeholder 2"/>
          <p:cNvSpPr>
            <a:spLocks noGrp="1"/>
          </p:cNvSpPr>
          <p:nvPr>
            <p:ph idx="1"/>
          </p:nvPr>
        </p:nvSpPr>
        <p:spPr/>
        <p:txBody>
          <a:bodyPr/>
          <a:lstStyle/>
          <a:p>
            <a:r>
              <a:rPr lang="en-US" dirty="0" smtClean="0"/>
              <a:t>Get students excited about the process, encourage them to take charge</a:t>
            </a:r>
          </a:p>
          <a:p>
            <a:pPr lvl="1"/>
            <a:r>
              <a:rPr lang="en-US" dirty="0" smtClean="0"/>
              <a:t>Try to </a:t>
            </a:r>
            <a:r>
              <a:rPr lang="en-US" i="1" dirty="0" smtClean="0"/>
              <a:t>show</a:t>
            </a:r>
            <a:r>
              <a:rPr lang="en-US" dirty="0" smtClean="0"/>
              <a:t> instead of </a:t>
            </a:r>
            <a:r>
              <a:rPr lang="en-US" i="1" dirty="0" smtClean="0"/>
              <a:t>tell</a:t>
            </a:r>
            <a:endParaRPr lang="en-US" dirty="0" smtClean="0"/>
          </a:p>
          <a:p>
            <a:r>
              <a:rPr lang="en-US" dirty="0" smtClean="0"/>
              <a:t>Be responsive</a:t>
            </a:r>
          </a:p>
          <a:p>
            <a:r>
              <a:rPr lang="en-US" dirty="0" smtClean="0"/>
              <a:t>Be aware of their tone and personality </a:t>
            </a:r>
          </a:p>
          <a:p>
            <a:r>
              <a:rPr lang="en-US" dirty="0" smtClean="0"/>
              <a:t>Help them remember that this is </a:t>
            </a:r>
            <a:r>
              <a:rPr lang="en-US" i="1" dirty="0" smtClean="0"/>
              <a:t>fun</a:t>
            </a:r>
            <a:r>
              <a:rPr lang="en-US" dirty="0"/>
              <a:t> </a:t>
            </a:r>
          </a:p>
          <a:p>
            <a:pPr lvl="1"/>
            <a:r>
              <a:rPr lang="en-US" dirty="0" smtClean="0"/>
              <a:t>A lot of stress is placed on these students from a variety of sources</a:t>
            </a:r>
          </a:p>
        </p:txBody>
      </p:sp>
    </p:spTree>
    <p:extLst>
      <p:ext uri="{BB962C8B-B14F-4D97-AF65-F5344CB8AC3E}">
        <p14:creationId xmlns:p14="http://schemas.microsoft.com/office/powerpoint/2010/main" xmlns="" val="37645839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457200" y="1524000"/>
            <a:ext cx="8229600" cy="4953000"/>
          </a:xfrm>
        </p:spPr>
        <p:txBody>
          <a:bodyPr/>
          <a:lstStyle/>
          <a:p>
            <a:pPr marL="0" indent="0">
              <a:buNone/>
            </a:pPr>
            <a:r>
              <a:rPr lang="en-US" dirty="0" smtClean="0"/>
              <a:t>A student who is taking charge of their college search is a student that admission counselors love working with: </a:t>
            </a:r>
          </a:p>
          <a:p>
            <a:pPr lvl="1"/>
            <a:r>
              <a:rPr lang="en-US" dirty="0" smtClean="0"/>
              <a:t>They ask insightful questions</a:t>
            </a:r>
          </a:p>
          <a:p>
            <a:pPr lvl="1"/>
            <a:r>
              <a:rPr lang="en-US" dirty="0" smtClean="0"/>
              <a:t>They’re engaged in the visit/interview</a:t>
            </a:r>
          </a:p>
          <a:p>
            <a:pPr lvl="1"/>
            <a:r>
              <a:rPr lang="en-US" dirty="0" smtClean="0"/>
              <a:t>They’re the students who we look forward the most to checking in with, and get excited when they make their decision -  </a:t>
            </a:r>
            <a:r>
              <a:rPr lang="en-US" i="1" dirty="0" smtClean="0"/>
              <a:t>whether they attend our school or not</a:t>
            </a:r>
          </a:p>
          <a:p>
            <a:pPr lvl="1"/>
            <a:r>
              <a:rPr lang="en-US" dirty="0" smtClean="0"/>
              <a:t>They remind us why we do this job</a:t>
            </a:r>
          </a:p>
        </p:txBody>
      </p:sp>
    </p:spTree>
    <p:extLst>
      <p:ext uri="{BB962C8B-B14F-4D97-AF65-F5344CB8AC3E}">
        <p14:creationId xmlns:p14="http://schemas.microsoft.com/office/powerpoint/2010/main" xmlns="" val="13667939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2" name="Picture 4" descr="https://encrypted-tbn3.gstatic.com/images?q=tbn:ANd9GcQartFeP7Nn6inyvPXKdlCcveoss5eLZOJCIF6Zgo4Rw_a92Zjphrxoroo"/>
          <p:cNvPicPr>
            <a:picLocks noChangeAspect="1" noChangeArrowheads="1"/>
          </p:cNvPicPr>
          <p:nvPr/>
        </p:nvPicPr>
        <p:blipFill>
          <a:blip r:embed="rId2" cstate="print"/>
          <a:srcRect/>
          <a:stretch>
            <a:fillRect/>
          </a:stretch>
        </p:blipFill>
        <p:spPr bwMode="auto">
          <a:xfrm>
            <a:off x="6248400" y="228600"/>
            <a:ext cx="990600" cy="1754778"/>
          </a:xfrm>
          <a:prstGeom prst="rect">
            <a:avLst/>
          </a:prstGeom>
          <a:noFill/>
        </p:spPr>
      </p:pic>
      <p:pic>
        <p:nvPicPr>
          <p:cNvPr id="89156" name="Picture 68" descr="https://encrypted-tbn0.gstatic.com/images?q=tbn:ANd9GcT26vK_rLAq7cKS-NR3XKJk02AV9Dk-jyYJJ58FsVzFjMBcflga"/>
          <p:cNvPicPr>
            <a:picLocks noChangeAspect="1" noChangeArrowheads="1"/>
          </p:cNvPicPr>
          <p:nvPr/>
        </p:nvPicPr>
        <p:blipFill>
          <a:blip r:embed="rId3" cstate="print"/>
          <a:srcRect t="20000"/>
          <a:stretch>
            <a:fillRect/>
          </a:stretch>
        </p:blipFill>
        <p:spPr bwMode="auto">
          <a:xfrm>
            <a:off x="6324600" y="1981200"/>
            <a:ext cx="762000" cy="609601"/>
          </a:xfrm>
          <a:prstGeom prst="rect">
            <a:avLst/>
          </a:prstGeom>
          <a:noFill/>
        </p:spPr>
      </p:pic>
      <p:pic>
        <p:nvPicPr>
          <p:cNvPr id="89154" name="Picture 66" descr="https://encrypted-tbn2.gstatic.com/images?q=tbn:ANd9GcQEBPc72IykWULJ-0WLjQ8TdIji_bkj1cCjZfJ2G1YF7jWBD0DqYQ"/>
          <p:cNvPicPr>
            <a:picLocks noChangeAspect="1" noChangeArrowheads="1"/>
          </p:cNvPicPr>
          <p:nvPr/>
        </p:nvPicPr>
        <p:blipFill>
          <a:blip r:embed="rId4" cstate="print"/>
          <a:srcRect/>
          <a:stretch>
            <a:fillRect/>
          </a:stretch>
        </p:blipFill>
        <p:spPr bwMode="auto">
          <a:xfrm>
            <a:off x="2209800" y="521533"/>
            <a:ext cx="1143000" cy="964992"/>
          </a:xfrm>
          <a:prstGeom prst="rect">
            <a:avLst/>
          </a:prstGeom>
          <a:noFill/>
        </p:spPr>
      </p:pic>
      <p:sp>
        <p:nvSpPr>
          <p:cNvPr id="38" name="TextBox 37"/>
          <p:cNvSpPr txBox="1"/>
          <p:nvPr/>
        </p:nvSpPr>
        <p:spPr>
          <a:xfrm>
            <a:off x="1752600" y="2667000"/>
            <a:ext cx="5791200" cy="1631216"/>
          </a:xfrm>
          <a:prstGeom prst="rect">
            <a:avLst/>
          </a:prstGeom>
          <a:solidFill>
            <a:srgbClr val="A40000"/>
          </a:solidFill>
          <a:ln w="63500">
            <a:solidFill>
              <a:schemeClr val="tx1"/>
            </a:solidFill>
          </a:ln>
        </p:spPr>
        <p:txBody>
          <a:bodyPr wrap="square" rtlCol="0">
            <a:spAutoFit/>
          </a:bodyPr>
          <a:lstStyle/>
          <a:p>
            <a:pPr algn="ctr"/>
            <a:r>
              <a:rPr lang="en-US" sz="5000" b="1" dirty="0" smtClean="0">
                <a:solidFill>
                  <a:schemeClr val="bg1"/>
                </a:solidFill>
              </a:rPr>
              <a:t>Sarah Idzik</a:t>
            </a:r>
            <a:br>
              <a:rPr lang="en-US" sz="5000" b="1" dirty="0" smtClean="0">
                <a:solidFill>
                  <a:schemeClr val="bg1"/>
                </a:solidFill>
              </a:rPr>
            </a:br>
            <a:r>
              <a:rPr lang="en-US" sz="5000" b="1" dirty="0" smtClean="0">
                <a:solidFill>
                  <a:schemeClr val="bg1"/>
                </a:solidFill>
              </a:rPr>
              <a:t>University of Chicago</a:t>
            </a:r>
            <a:endParaRPr lang="en-US" sz="5000" b="1" dirty="0">
              <a:solidFill>
                <a:schemeClr val="bg1"/>
              </a:solidFill>
            </a:endParaRPr>
          </a:p>
        </p:txBody>
      </p:sp>
      <p:pic>
        <p:nvPicPr>
          <p:cNvPr id="89142" name="Picture 54" descr="https://encrypted-tbn1.gstatic.com/images?q=tbn:ANd9GcS8qyN8IIhdRY1qW5BL4H4eEt101mirHcy2YClZLYNTUXTXqD4c"/>
          <p:cNvPicPr>
            <a:picLocks noChangeAspect="1" noChangeArrowheads="1"/>
          </p:cNvPicPr>
          <p:nvPr/>
        </p:nvPicPr>
        <p:blipFill>
          <a:blip r:embed="rId5" cstate="print"/>
          <a:srcRect/>
          <a:stretch>
            <a:fillRect/>
          </a:stretch>
        </p:blipFill>
        <p:spPr bwMode="auto">
          <a:xfrm>
            <a:off x="3268448" y="1371600"/>
            <a:ext cx="998752" cy="1118395"/>
          </a:xfrm>
          <a:prstGeom prst="rect">
            <a:avLst/>
          </a:prstGeom>
          <a:noFill/>
        </p:spPr>
      </p:pic>
      <p:pic>
        <p:nvPicPr>
          <p:cNvPr id="89112" name="Picture 24" descr="https://encrypted-tbn0.gstatic.com/images?q=tbn:ANd9GcTpKl7OGOSZJ3c-b5_KNTV1LVRbg380VdLhCbCcOkko-YBHOYj2"/>
          <p:cNvPicPr>
            <a:picLocks noChangeAspect="1" noChangeArrowheads="1"/>
          </p:cNvPicPr>
          <p:nvPr/>
        </p:nvPicPr>
        <p:blipFill>
          <a:blip r:embed="rId6" cstate="print"/>
          <a:srcRect/>
          <a:stretch>
            <a:fillRect/>
          </a:stretch>
        </p:blipFill>
        <p:spPr bwMode="auto">
          <a:xfrm>
            <a:off x="6324600" y="4343400"/>
            <a:ext cx="878681" cy="1371600"/>
          </a:xfrm>
          <a:prstGeom prst="rect">
            <a:avLst/>
          </a:prstGeom>
          <a:noFill/>
        </p:spPr>
      </p:pic>
      <p:pic>
        <p:nvPicPr>
          <p:cNvPr id="89090" name="Picture 2" descr="https://encrypted-tbn0.gstatic.com/images?q=tbn:ANd9GcQbbqacDsQn-yLJyMyQ02D1-v9W03XhItOQIYhpa3UUwi2jxQWP-g"/>
          <p:cNvPicPr>
            <a:picLocks noChangeAspect="1" noChangeArrowheads="1"/>
          </p:cNvPicPr>
          <p:nvPr/>
        </p:nvPicPr>
        <p:blipFill>
          <a:blip r:embed="rId7" cstate="print"/>
          <a:srcRect/>
          <a:stretch>
            <a:fillRect/>
          </a:stretch>
        </p:blipFill>
        <p:spPr bwMode="auto">
          <a:xfrm>
            <a:off x="7543800" y="5181600"/>
            <a:ext cx="1311965" cy="1371600"/>
          </a:xfrm>
          <a:prstGeom prst="rect">
            <a:avLst/>
          </a:prstGeom>
          <a:noFill/>
        </p:spPr>
      </p:pic>
      <p:pic>
        <p:nvPicPr>
          <p:cNvPr id="89102" name="Picture 14" descr="https://encrypted-tbn3.gstatic.com/images?q=tbn:ANd9GcRBfRCXDg0O8KQd0LK19CK9P6pcVhUPxYcO0BN1L1H_cRCW_tFFrg"/>
          <p:cNvPicPr>
            <a:picLocks noChangeAspect="1" noChangeArrowheads="1"/>
          </p:cNvPicPr>
          <p:nvPr/>
        </p:nvPicPr>
        <p:blipFill>
          <a:blip r:embed="rId8" cstate="print"/>
          <a:srcRect/>
          <a:stretch>
            <a:fillRect/>
          </a:stretch>
        </p:blipFill>
        <p:spPr bwMode="auto">
          <a:xfrm>
            <a:off x="228600" y="5417820"/>
            <a:ext cx="2057400" cy="1440180"/>
          </a:xfrm>
          <a:prstGeom prst="rect">
            <a:avLst/>
          </a:prstGeom>
          <a:noFill/>
        </p:spPr>
      </p:pic>
      <p:pic>
        <p:nvPicPr>
          <p:cNvPr id="89094" name="Picture 6" descr="https://encrypted-tbn3.gstatic.com/images?q=tbn:ANd9GcS4cSNLcH-UGsnj0oAnhUVMyq_D3d1CUkNrs_4qMGn_pr2GhtKMvQ4jHOBw"/>
          <p:cNvPicPr>
            <a:picLocks noChangeAspect="1" noChangeArrowheads="1"/>
          </p:cNvPicPr>
          <p:nvPr/>
        </p:nvPicPr>
        <p:blipFill>
          <a:blip r:embed="rId9" cstate="print"/>
          <a:srcRect/>
          <a:stretch>
            <a:fillRect/>
          </a:stretch>
        </p:blipFill>
        <p:spPr bwMode="auto">
          <a:xfrm>
            <a:off x="4114800" y="304800"/>
            <a:ext cx="1371600" cy="1329783"/>
          </a:xfrm>
          <a:prstGeom prst="rect">
            <a:avLst/>
          </a:prstGeom>
          <a:noFill/>
        </p:spPr>
      </p:pic>
      <p:pic>
        <p:nvPicPr>
          <p:cNvPr id="89096" name="Picture 8" descr="https://encrypted-tbn3.gstatic.com/images?q=tbn:ANd9GcRtSOZciY-XZOizN7HRXLfJdGBdB4nfWkihS4VJl7IjBcrKtaRWtg"/>
          <p:cNvPicPr>
            <a:picLocks noChangeAspect="1" noChangeArrowheads="1"/>
          </p:cNvPicPr>
          <p:nvPr/>
        </p:nvPicPr>
        <p:blipFill>
          <a:blip r:embed="rId10" cstate="print"/>
          <a:srcRect/>
          <a:stretch>
            <a:fillRect/>
          </a:stretch>
        </p:blipFill>
        <p:spPr bwMode="auto">
          <a:xfrm>
            <a:off x="3733800" y="5410200"/>
            <a:ext cx="1991360" cy="1066800"/>
          </a:xfrm>
          <a:prstGeom prst="rect">
            <a:avLst/>
          </a:prstGeom>
          <a:noFill/>
        </p:spPr>
      </p:pic>
      <p:pic>
        <p:nvPicPr>
          <p:cNvPr id="89098" name="Picture 10" descr="https://encrypted-tbn2.gstatic.com/images?q=tbn:ANd9GcQPvLIhcTZPx5oBSB8MsXLsos4-aCANqX3QP_z8WOwmsUM04JWk"/>
          <p:cNvPicPr>
            <a:picLocks noChangeAspect="1" noChangeArrowheads="1"/>
          </p:cNvPicPr>
          <p:nvPr/>
        </p:nvPicPr>
        <p:blipFill>
          <a:blip r:embed="rId11" cstate="print"/>
          <a:srcRect/>
          <a:stretch>
            <a:fillRect/>
          </a:stretch>
        </p:blipFill>
        <p:spPr bwMode="auto">
          <a:xfrm>
            <a:off x="7620000" y="2971800"/>
            <a:ext cx="1524000" cy="1023416"/>
          </a:xfrm>
          <a:prstGeom prst="rect">
            <a:avLst/>
          </a:prstGeom>
          <a:noFill/>
        </p:spPr>
      </p:pic>
      <p:pic>
        <p:nvPicPr>
          <p:cNvPr id="89104" name="Picture 16" descr="https://encrypted-tbn3.gstatic.com/images?q=tbn:ANd9GcTcBsdq1z6C6h6Z08ZTQThkjHaKvBDOodb1X2N8RqgUB4wtl8sSeA"/>
          <p:cNvPicPr>
            <a:picLocks noChangeAspect="1" noChangeArrowheads="1"/>
          </p:cNvPicPr>
          <p:nvPr/>
        </p:nvPicPr>
        <p:blipFill>
          <a:blip r:embed="rId12" cstate="print"/>
          <a:srcRect/>
          <a:stretch>
            <a:fillRect/>
          </a:stretch>
        </p:blipFill>
        <p:spPr bwMode="auto">
          <a:xfrm>
            <a:off x="762000" y="4343400"/>
            <a:ext cx="1600200" cy="930729"/>
          </a:xfrm>
          <a:prstGeom prst="rect">
            <a:avLst/>
          </a:prstGeom>
          <a:noFill/>
        </p:spPr>
      </p:pic>
      <p:pic>
        <p:nvPicPr>
          <p:cNvPr id="89114" name="Picture 26" descr="https://encrypted-tbn1.gstatic.com/images?q=tbn:ANd9GcQMsUXwvMoudCiE7ljiZ8aOw9jza2P1Dc1n6VD_4ksDAOx2lAocsQ"/>
          <p:cNvPicPr>
            <a:picLocks noChangeAspect="1" noChangeArrowheads="1"/>
          </p:cNvPicPr>
          <p:nvPr/>
        </p:nvPicPr>
        <p:blipFill>
          <a:blip r:embed="rId13" cstate="print"/>
          <a:srcRect/>
          <a:stretch>
            <a:fillRect/>
          </a:stretch>
        </p:blipFill>
        <p:spPr bwMode="auto">
          <a:xfrm>
            <a:off x="8023654" y="2133600"/>
            <a:ext cx="1120346" cy="863601"/>
          </a:xfrm>
          <a:prstGeom prst="rect">
            <a:avLst/>
          </a:prstGeom>
          <a:noFill/>
        </p:spPr>
      </p:pic>
      <p:pic>
        <p:nvPicPr>
          <p:cNvPr id="89116" name="Picture 28" descr="https://encrypted-tbn3.gstatic.com/images?q=tbn:ANd9GcRSpKPyRFPeAoimd5H4AWpBaE6ASS8RTAa0zEOZeHSAG6onxPj2-UHRQJUW"/>
          <p:cNvPicPr>
            <a:picLocks noChangeAspect="1" noChangeArrowheads="1"/>
          </p:cNvPicPr>
          <p:nvPr/>
        </p:nvPicPr>
        <p:blipFill>
          <a:blip r:embed="rId14" cstate="print"/>
          <a:srcRect/>
          <a:stretch>
            <a:fillRect/>
          </a:stretch>
        </p:blipFill>
        <p:spPr bwMode="auto">
          <a:xfrm>
            <a:off x="228600" y="304800"/>
            <a:ext cx="923925" cy="1476375"/>
          </a:xfrm>
          <a:prstGeom prst="rect">
            <a:avLst/>
          </a:prstGeom>
          <a:noFill/>
        </p:spPr>
      </p:pic>
      <p:pic>
        <p:nvPicPr>
          <p:cNvPr id="89118" name="Picture 30" descr="https://encrypted-tbn0.gstatic.com/images?q=tbn:ANd9GcR4VJQFyiRC4OpPzsyr-0LWPnMbL_EvueatuT9cYZSb9bfoHzajUg"/>
          <p:cNvPicPr>
            <a:picLocks noChangeAspect="1" noChangeArrowheads="1"/>
          </p:cNvPicPr>
          <p:nvPr/>
        </p:nvPicPr>
        <p:blipFill>
          <a:blip r:embed="rId15" cstate="print"/>
          <a:srcRect/>
          <a:stretch>
            <a:fillRect/>
          </a:stretch>
        </p:blipFill>
        <p:spPr bwMode="auto">
          <a:xfrm>
            <a:off x="7772400" y="228600"/>
            <a:ext cx="1188000" cy="1524000"/>
          </a:xfrm>
          <a:prstGeom prst="rect">
            <a:avLst/>
          </a:prstGeom>
          <a:noFill/>
        </p:spPr>
      </p:pic>
      <p:pic>
        <p:nvPicPr>
          <p:cNvPr id="89120" name="Picture 32" descr="https://encrypted-tbn3.gstatic.com/images?q=tbn:ANd9GcQStEP6F9hlntrEtyf4Y0guIvOulykuKJFWJKZ4eCzw7AonLMau"/>
          <p:cNvPicPr>
            <a:picLocks noChangeAspect="1" noChangeArrowheads="1"/>
          </p:cNvPicPr>
          <p:nvPr/>
        </p:nvPicPr>
        <p:blipFill>
          <a:blip r:embed="rId16" cstate="print"/>
          <a:srcRect l="17647"/>
          <a:stretch>
            <a:fillRect/>
          </a:stretch>
        </p:blipFill>
        <p:spPr bwMode="auto">
          <a:xfrm>
            <a:off x="7848600" y="1676400"/>
            <a:ext cx="1066800" cy="258563"/>
          </a:xfrm>
          <a:prstGeom prst="rect">
            <a:avLst/>
          </a:prstGeom>
          <a:noFill/>
        </p:spPr>
      </p:pic>
      <p:pic>
        <p:nvPicPr>
          <p:cNvPr id="89124" name="Picture 36" descr="https://encrypted-tbn0.gstatic.com/images?q=tbn:ANd9GcTrQGd_X6I8zjBbGu-Dc0CnvHuSq8OGs7HUOR8lodDO-vkk2HaO"/>
          <p:cNvPicPr>
            <a:picLocks noChangeAspect="1" noChangeArrowheads="1"/>
          </p:cNvPicPr>
          <p:nvPr/>
        </p:nvPicPr>
        <p:blipFill>
          <a:blip r:embed="rId17" cstate="print"/>
          <a:srcRect/>
          <a:stretch>
            <a:fillRect/>
          </a:stretch>
        </p:blipFill>
        <p:spPr bwMode="auto">
          <a:xfrm>
            <a:off x="5029200" y="4495800"/>
            <a:ext cx="1219200" cy="818733"/>
          </a:xfrm>
          <a:prstGeom prst="rect">
            <a:avLst/>
          </a:prstGeom>
          <a:noFill/>
        </p:spPr>
      </p:pic>
      <p:pic>
        <p:nvPicPr>
          <p:cNvPr id="89126" name="Picture 38" descr="https://encrypted-tbn2.gstatic.com/images?q=tbn:ANd9GcQvSzHY-poGxNgpz5HB1g1ugu2UsBzKJ9Ae1Fwy9v2vI-ifedUg"/>
          <p:cNvPicPr>
            <a:picLocks noChangeAspect="1" noChangeArrowheads="1"/>
          </p:cNvPicPr>
          <p:nvPr/>
        </p:nvPicPr>
        <p:blipFill>
          <a:blip r:embed="rId18" cstate="print"/>
          <a:srcRect/>
          <a:stretch>
            <a:fillRect/>
          </a:stretch>
        </p:blipFill>
        <p:spPr bwMode="auto">
          <a:xfrm>
            <a:off x="0" y="1828800"/>
            <a:ext cx="1027461" cy="1019175"/>
          </a:xfrm>
          <a:prstGeom prst="rect">
            <a:avLst/>
          </a:prstGeom>
          <a:noFill/>
        </p:spPr>
      </p:pic>
      <p:pic>
        <p:nvPicPr>
          <p:cNvPr id="89130" name="Picture 42" descr="https://encrypted-tbn1.gstatic.com/images?q=tbn:ANd9GcQ-3ekG1_AsqpPCU0XeGHQNBVyt8MtJoOlxlc6rdLZMD89GnmE0Qw"/>
          <p:cNvPicPr>
            <a:picLocks noChangeAspect="1" noChangeArrowheads="1"/>
          </p:cNvPicPr>
          <p:nvPr/>
        </p:nvPicPr>
        <p:blipFill>
          <a:blip r:embed="rId19" cstate="print"/>
          <a:srcRect/>
          <a:stretch>
            <a:fillRect/>
          </a:stretch>
        </p:blipFill>
        <p:spPr bwMode="auto">
          <a:xfrm>
            <a:off x="2057400" y="1828800"/>
            <a:ext cx="1371600" cy="704375"/>
          </a:xfrm>
          <a:prstGeom prst="rect">
            <a:avLst/>
          </a:prstGeom>
          <a:noFill/>
        </p:spPr>
      </p:pic>
      <p:pic>
        <p:nvPicPr>
          <p:cNvPr id="89132" name="Picture 44" descr="https://encrypted-tbn3.gstatic.com/images?q=tbn:ANd9GcSDakOgCRMXlHlKIGLNOEvRey78CynEMaV_hsKNLjZPojAGe9od3fbTg7zJ"/>
          <p:cNvPicPr>
            <a:picLocks noChangeAspect="1" noChangeArrowheads="1"/>
          </p:cNvPicPr>
          <p:nvPr/>
        </p:nvPicPr>
        <p:blipFill>
          <a:blip r:embed="rId20" cstate="print"/>
          <a:srcRect/>
          <a:stretch>
            <a:fillRect/>
          </a:stretch>
        </p:blipFill>
        <p:spPr bwMode="auto">
          <a:xfrm>
            <a:off x="3810000" y="4419600"/>
            <a:ext cx="990600" cy="936893"/>
          </a:xfrm>
          <a:prstGeom prst="rect">
            <a:avLst/>
          </a:prstGeom>
          <a:noFill/>
        </p:spPr>
      </p:pic>
      <p:pic>
        <p:nvPicPr>
          <p:cNvPr id="89134" name="Picture 46" descr="https://encrypted-tbn2.gstatic.com/images?q=tbn:ANd9GcQRpS77eU0GTVnd6if911ID1Twxzb_uQUZC7n88vYShoDs7DAab"/>
          <p:cNvPicPr>
            <a:picLocks noChangeAspect="1" noChangeArrowheads="1"/>
          </p:cNvPicPr>
          <p:nvPr/>
        </p:nvPicPr>
        <p:blipFill>
          <a:blip r:embed="rId21" cstate="print"/>
          <a:srcRect/>
          <a:stretch>
            <a:fillRect/>
          </a:stretch>
        </p:blipFill>
        <p:spPr bwMode="auto">
          <a:xfrm>
            <a:off x="1219200" y="533400"/>
            <a:ext cx="942975" cy="942976"/>
          </a:xfrm>
          <a:prstGeom prst="rect">
            <a:avLst/>
          </a:prstGeom>
          <a:noFill/>
        </p:spPr>
      </p:pic>
      <p:pic>
        <p:nvPicPr>
          <p:cNvPr id="89136" name="Picture 48" descr="https://encrypted-tbn1.gstatic.com/images?q=tbn:ANd9GcRMxAJeJDE3_qGRq3AjYKvRjTHGVrwtBpJJ4AYsXWfHLE29duGR"/>
          <p:cNvPicPr>
            <a:picLocks noChangeAspect="1" noChangeArrowheads="1"/>
          </p:cNvPicPr>
          <p:nvPr/>
        </p:nvPicPr>
        <p:blipFill>
          <a:blip r:embed="rId22" cstate="print"/>
          <a:srcRect/>
          <a:stretch>
            <a:fillRect/>
          </a:stretch>
        </p:blipFill>
        <p:spPr bwMode="auto">
          <a:xfrm>
            <a:off x="1143000" y="1676400"/>
            <a:ext cx="838200" cy="791051"/>
          </a:xfrm>
          <a:prstGeom prst="rect">
            <a:avLst/>
          </a:prstGeom>
          <a:noFill/>
        </p:spPr>
      </p:pic>
      <p:pic>
        <p:nvPicPr>
          <p:cNvPr id="89138" name="Picture 50" descr="https://encrypted-tbn1.gstatic.com/images?q=tbn:ANd9GcS4bjHEnpRvDhwW-n4LZlUvEn9yyfP_8-8Vzek3hfncqyGaOlU52Q"/>
          <p:cNvPicPr>
            <a:picLocks noChangeAspect="1" noChangeArrowheads="1"/>
          </p:cNvPicPr>
          <p:nvPr/>
        </p:nvPicPr>
        <p:blipFill>
          <a:blip r:embed="rId23" cstate="print"/>
          <a:srcRect/>
          <a:stretch>
            <a:fillRect/>
          </a:stretch>
        </p:blipFill>
        <p:spPr bwMode="auto">
          <a:xfrm>
            <a:off x="3352800" y="609600"/>
            <a:ext cx="685800" cy="587216"/>
          </a:xfrm>
          <a:prstGeom prst="rect">
            <a:avLst/>
          </a:prstGeom>
          <a:noFill/>
        </p:spPr>
      </p:pic>
      <p:pic>
        <p:nvPicPr>
          <p:cNvPr id="89144" name="Picture 56" descr="https://encrypted-tbn3.gstatic.com/images?q=tbn:ANd9GcRNt1xFJB8ENSNl5LLUN34mw5tnK3t6TMAqnBVa4HRVvXjSF0dkdg"/>
          <p:cNvPicPr>
            <a:picLocks noChangeAspect="1" noChangeArrowheads="1"/>
          </p:cNvPicPr>
          <p:nvPr/>
        </p:nvPicPr>
        <p:blipFill>
          <a:blip r:embed="rId24" cstate="print"/>
          <a:srcRect/>
          <a:stretch>
            <a:fillRect/>
          </a:stretch>
        </p:blipFill>
        <p:spPr bwMode="auto">
          <a:xfrm>
            <a:off x="4343400" y="1676400"/>
            <a:ext cx="780393" cy="838200"/>
          </a:xfrm>
          <a:prstGeom prst="rect">
            <a:avLst/>
          </a:prstGeom>
          <a:noFill/>
        </p:spPr>
      </p:pic>
      <p:pic>
        <p:nvPicPr>
          <p:cNvPr id="89146" name="Picture 58" descr="https://encrypted-tbn3.gstatic.com/images?q=tbn:ANd9GcTyQQr-iArI2BuhJNzcG-GIOIbFCC529l4axMQpP_OpZMzLdjxn"/>
          <p:cNvPicPr>
            <a:picLocks noChangeAspect="1" noChangeArrowheads="1"/>
          </p:cNvPicPr>
          <p:nvPr/>
        </p:nvPicPr>
        <p:blipFill>
          <a:blip r:embed="rId25" cstate="print"/>
          <a:srcRect/>
          <a:stretch>
            <a:fillRect/>
          </a:stretch>
        </p:blipFill>
        <p:spPr bwMode="auto">
          <a:xfrm>
            <a:off x="1981200" y="1447800"/>
            <a:ext cx="533400" cy="506461"/>
          </a:xfrm>
          <a:prstGeom prst="rect">
            <a:avLst/>
          </a:prstGeom>
          <a:noFill/>
        </p:spPr>
      </p:pic>
      <p:pic>
        <p:nvPicPr>
          <p:cNvPr id="89148" name="Picture 60" descr="https://encrypted-tbn2.gstatic.com/images?q=tbn:ANd9GcTzPF_8NtS_an9WpXjratD_bu-VZv2-prdoRNRFb63GFsIbjV2CDsMRYOQ"/>
          <p:cNvPicPr>
            <a:picLocks noChangeAspect="1" noChangeArrowheads="1"/>
          </p:cNvPicPr>
          <p:nvPr/>
        </p:nvPicPr>
        <p:blipFill>
          <a:blip r:embed="rId26" cstate="print"/>
          <a:srcRect t="34783" b="30435"/>
          <a:stretch>
            <a:fillRect/>
          </a:stretch>
        </p:blipFill>
        <p:spPr bwMode="auto">
          <a:xfrm>
            <a:off x="2362200" y="5486400"/>
            <a:ext cx="1396093" cy="646126"/>
          </a:xfrm>
          <a:prstGeom prst="rect">
            <a:avLst/>
          </a:prstGeom>
          <a:noFill/>
        </p:spPr>
      </p:pic>
      <p:pic>
        <p:nvPicPr>
          <p:cNvPr id="89150" name="Picture 62" descr="https://encrypted-tbn3.gstatic.com/images?q=tbn:ANd9GcRt8cp50t47Lg1K5cDf7P4mUsqeeQ672zyYASPRvK3vT1YYu1RgIQ"/>
          <p:cNvPicPr>
            <a:picLocks noChangeAspect="1" noChangeArrowheads="1"/>
          </p:cNvPicPr>
          <p:nvPr/>
        </p:nvPicPr>
        <p:blipFill>
          <a:blip r:embed="rId27" cstate="print"/>
          <a:srcRect/>
          <a:stretch>
            <a:fillRect/>
          </a:stretch>
        </p:blipFill>
        <p:spPr bwMode="auto">
          <a:xfrm>
            <a:off x="2438400" y="4419600"/>
            <a:ext cx="1210567" cy="990907"/>
          </a:xfrm>
          <a:prstGeom prst="rect">
            <a:avLst/>
          </a:prstGeom>
          <a:noFill/>
        </p:spPr>
      </p:pic>
      <p:pic>
        <p:nvPicPr>
          <p:cNvPr id="89106" name="Picture 18" descr="https://encrypted-tbn3.gstatic.com/images?q=tbn:ANd9GcQHr2cP0lA0IE0odq5v83reuaelKLCN_TxMzx41W5wQ-_FLQCDuqQ"/>
          <p:cNvPicPr>
            <a:picLocks noChangeAspect="1" noChangeArrowheads="1"/>
          </p:cNvPicPr>
          <p:nvPr/>
        </p:nvPicPr>
        <p:blipFill>
          <a:blip r:embed="rId28" cstate="print"/>
          <a:srcRect/>
          <a:stretch>
            <a:fillRect/>
          </a:stretch>
        </p:blipFill>
        <p:spPr bwMode="auto">
          <a:xfrm>
            <a:off x="7620000" y="3962400"/>
            <a:ext cx="1098635" cy="1147737"/>
          </a:xfrm>
          <a:prstGeom prst="rect">
            <a:avLst/>
          </a:prstGeom>
          <a:noFill/>
        </p:spPr>
      </p:pic>
      <p:pic>
        <p:nvPicPr>
          <p:cNvPr id="89152" name="Picture 64" descr="https://encrypted-tbn0.gstatic.com/images?q=tbn:ANd9GcSzRFb7xHSMWyx25DCu3nbg03c17n35biyQG5JzD25tQVop3JPBcA"/>
          <p:cNvPicPr>
            <a:picLocks noChangeAspect="1" noChangeArrowheads="1"/>
          </p:cNvPicPr>
          <p:nvPr/>
        </p:nvPicPr>
        <p:blipFill>
          <a:blip r:embed="rId29" cstate="print"/>
          <a:srcRect l="25000" r="25000"/>
          <a:stretch>
            <a:fillRect/>
          </a:stretch>
        </p:blipFill>
        <p:spPr bwMode="auto">
          <a:xfrm>
            <a:off x="7239000" y="304800"/>
            <a:ext cx="533400" cy="1066800"/>
          </a:xfrm>
          <a:prstGeom prst="rect">
            <a:avLst/>
          </a:prstGeom>
          <a:noFill/>
        </p:spPr>
      </p:pic>
      <p:pic>
        <p:nvPicPr>
          <p:cNvPr id="89100" name="Picture 12" descr="https://encrypted-tbn1.gstatic.com/images?q=tbn:ANd9GcTiRO1JmnYIgeqVmZum2rjbFmCnGOG2BGSgnwhS40kVDqQDhXSeaA"/>
          <p:cNvPicPr>
            <a:picLocks noChangeAspect="1" noChangeArrowheads="1"/>
          </p:cNvPicPr>
          <p:nvPr/>
        </p:nvPicPr>
        <p:blipFill>
          <a:blip r:embed="rId30" cstate="print"/>
          <a:srcRect/>
          <a:stretch>
            <a:fillRect/>
          </a:stretch>
        </p:blipFill>
        <p:spPr bwMode="auto">
          <a:xfrm>
            <a:off x="0" y="2819400"/>
            <a:ext cx="1685825" cy="1257886"/>
          </a:xfrm>
          <a:prstGeom prst="rect">
            <a:avLst/>
          </a:prstGeom>
          <a:noFill/>
        </p:spPr>
      </p:pic>
      <p:pic>
        <p:nvPicPr>
          <p:cNvPr id="89110" name="Picture 22" descr="https://encrypted-tbn0.gstatic.com/images?q=tbn:ANd9GcToWLSkOHzuf6z5S0cHsN8NUGHdOlcTKDBi2Cz6-4V6f3_vR4k-mw"/>
          <p:cNvPicPr>
            <a:picLocks noChangeAspect="1" noChangeArrowheads="1"/>
          </p:cNvPicPr>
          <p:nvPr/>
        </p:nvPicPr>
        <p:blipFill>
          <a:blip r:embed="rId31" cstate="print"/>
          <a:srcRect/>
          <a:stretch>
            <a:fillRect/>
          </a:stretch>
        </p:blipFill>
        <p:spPr bwMode="auto">
          <a:xfrm>
            <a:off x="5943600" y="5888037"/>
            <a:ext cx="990600" cy="969963"/>
          </a:xfrm>
          <a:prstGeom prst="rect">
            <a:avLst/>
          </a:prstGeom>
          <a:noFill/>
        </p:spPr>
      </p:pic>
      <p:pic>
        <p:nvPicPr>
          <p:cNvPr id="89158" name="Picture 70" descr="https://encrypted-tbn1.gstatic.com/images?q=tbn:ANd9GcTJlegld3UypH7mePW8wUgl7creKoN-D7p5HCtvu7U8edw77RN6"/>
          <p:cNvPicPr>
            <a:picLocks noChangeAspect="1" noChangeArrowheads="1"/>
          </p:cNvPicPr>
          <p:nvPr/>
        </p:nvPicPr>
        <p:blipFill>
          <a:blip r:embed="rId32" cstate="print"/>
          <a:srcRect l="16667" r="16667"/>
          <a:stretch>
            <a:fillRect/>
          </a:stretch>
        </p:blipFill>
        <p:spPr bwMode="auto">
          <a:xfrm>
            <a:off x="0" y="4038600"/>
            <a:ext cx="914400" cy="1371600"/>
          </a:xfrm>
          <a:prstGeom prst="rect">
            <a:avLst/>
          </a:prstGeom>
          <a:noFill/>
        </p:spPr>
      </p:pic>
      <p:pic>
        <p:nvPicPr>
          <p:cNvPr id="89122" name="Picture 34" descr="https://encrypted-tbn0.gstatic.com/images?q=tbn:ANd9GcRmfqlYklLzAxl1GyiZZ7OHBiEHmYQ-XDA1a3QNsranC32cmRLNww"/>
          <p:cNvPicPr>
            <a:picLocks noChangeAspect="1" noChangeArrowheads="1"/>
          </p:cNvPicPr>
          <p:nvPr/>
        </p:nvPicPr>
        <p:blipFill>
          <a:blip r:embed="rId33" cstate="print"/>
          <a:srcRect/>
          <a:stretch>
            <a:fillRect/>
          </a:stretch>
        </p:blipFill>
        <p:spPr bwMode="auto">
          <a:xfrm>
            <a:off x="5486400" y="838200"/>
            <a:ext cx="762000" cy="914400"/>
          </a:xfrm>
          <a:prstGeom prst="rect">
            <a:avLst/>
          </a:prstGeom>
          <a:noFill/>
        </p:spPr>
      </p:pic>
      <p:pic>
        <p:nvPicPr>
          <p:cNvPr id="89108" name="Picture 20" descr="https://encrypted-tbn3.gstatic.com/images?q=tbn:ANd9GcQJZHMKfMe5AIjXHDRfuBgv6agrEfM5WWV4MF8P-0TlzcQR6fVBtlSc4xQ"/>
          <p:cNvPicPr>
            <a:picLocks noChangeAspect="1" noChangeArrowheads="1"/>
          </p:cNvPicPr>
          <p:nvPr/>
        </p:nvPicPr>
        <p:blipFill>
          <a:blip r:embed="rId34" cstate="print"/>
          <a:srcRect/>
          <a:stretch>
            <a:fillRect/>
          </a:stretch>
        </p:blipFill>
        <p:spPr bwMode="auto">
          <a:xfrm>
            <a:off x="7162800" y="1676400"/>
            <a:ext cx="663498" cy="914400"/>
          </a:xfrm>
          <a:prstGeom prst="rect">
            <a:avLst/>
          </a:prstGeom>
          <a:noFill/>
        </p:spPr>
      </p:pic>
      <p:pic>
        <p:nvPicPr>
          <p:cNvPr id="89140" name="Picture 52" descr="https://encrypted-tbn1.gstatic.com/images?q=tbn:ANd9GcTpGPhDyRgboVHuS_7hHLbdAhADQC9jEHH7xka3EvH1H8l-4kZUFg"/>
          <p:cNvPicPr>
            <a:picLocks noChangeAspect="1" noChangeArrowheads="1"/>
          </p:cNvPicPr>
          <p:nvPr/>
        </p:nvPicPr>
        <p:blipFill>
          <a:blip r:embed="rId35" cstate="print"/>
          <a:srcRect/>
          <a:stretch>
            <a:fillRect/>
          </a:stretch>
        </p:blipFill>
        <p:spPr bwMode="auto">
          <a:xfrm>
            <a:off x="5257800" y="1828800"/>
            <a:ext cx="838200" cy="730314"/>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Students - Stress</a:t>
            </a:r>
            <a:endParaRPr lang="en-US" b="1" dirty="0"/>
          </a:p>
        </p:txBody>
      </p:sp>
      <p:sp>
        <p:nvSpPr>
          <p:cNvPr id="3" name="Content Placeholder 2"/>
          <p:cNvSpPr>
            <a:spLocks noGrp="1"/>
          </p:cNvSpPr>
          <p:nvPr>
            <p:ph idx="1"/>
          </p:nvPr>
        </p:nvSpPr>
        <p:spPr/>
        <p:txBody>
          <a:bodyPr>
            <a:normAutofit/>
          </a:bodyPr>
          <a:lstStyle/>
          <a:p>
            <a:r>
              <a:rPr lang="en-US" dirty="0" smtClean="0"/>
              <a:t>What if no one likes me – on my application</a:t>
            </a:r>
          </a:p>
          <a:p>
            <a:r>
              <a:rPr lang="en-US" dirty="0" smtClean="0"/>
              <a:t>Not getting into my first choice college</a:t>
            </a:r>
          </a:p>
          <a:p>
            <a:r>
              <a:rPr lang="en-US" dirty="0" smtClean="0"/>
              <a:t>Indecision of major/career</a:t>
            </a:r>
          </a:p>
          <a:p>
            <a:r>
              <a:rPr lang="en-US" dirty="0" smtClean="0"/>
              <a:t>Time/deadlines</a:t>
            </a:r>
          </a:p>
          <a:p>
            <a:r>
              <a:rPr lang="en-US" dirty="0" smtClean="0"/>
              <a:t>Strained parent relationships </a:t>
            </a:r>
          </a:p>
          <a:p>
            <a:r>
              <a:rPr lang="en-US" dirty="0" smtClean="0"/>
              <a:t>Fear of the future</a:t>
            </a:r>
          </a:p>
        </p:txBody>
      </p:sp>
      <p:pic>
        <p:nvPicPr>
          <p:cNvPr id="4" name="il_fi" descr="http://www.dollymix.tv/teen_depression.jpg"/>
          <p:cNvPicPr/>
          <p:nvPr/>
        </p:nvPicPr>
        <p:blipFill>
          <a:blip r:embed="rId2" cstate="print"/>
          <a:srcRect/>
          <a:stretch>
            <a:fillRect/>
          </a:stretch>
        </p:blipFill>
        <p:spPr bwMode="auto">
          <a:xfrm>
            <a:off x="5943600" y="3048000"/>
            <a:ext cx="2514600" cy="3429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College Selection</a:t>
            </a:r>
            <a:endParaRPr lang="en-US" b="1" dirty="0"/>
          </a:p>
        </p:txBody>
      </p:sp>
      <p:sp>
        <p:nvSpPr>
          <p:cNvPr id="3" name="Content Placeholder 2"/>
          <p:cNvSpPr>
            <a:spLocks noGrp="1"/>
          </p:cNvSpPr>
          <p:nvPr>
            <p:ph idx="1"/>
          </p:nvPr>
        </p:nvSpPr>
        <p:spPr>
          <a:xfrm>
            <a:off x="228600" y="1295400"/>
            <a:ext cx="8915400" cy="4525963"/>
          </a:xfrm>
        </p:spPr>
        <p:txBody>
          <a:bodyPr>
            <a:normAutofit fontScale="92500"/>
          </a:bodyPr>
          <a:lstStyle/>
          <a:p>
            <a:pPr>
              <a:buNone/>
            </a:pPr>
            <a:r>
              <a:rPr lang="en-US" sz="3000" dirty="0" smtClean="0"/>
              <a:t>	gather information…..research….. viewbooks …..call friends…..college websites…..overnight visits….. ask counselor …… college visits …… rankings …… top 10 lists ….. Facebook ..…college website….. parent’s opinions….. admission counselor calls….. emails…..newspaper article</a:t>
            </a:r>
          </a:p>
          <a:p>
            <a:pPr>
              <a:buNone/>
            </a:pPr>
            <a:endParaRPr lang="en-US" dirty="0" smtClean="0"/>
          </a:p>
          <a:p>
            <a:endParaRPr lang="en-US" dirty="0" smtClean="0"/>
          </a:p>
          <a:p>
            <a:pPr>
              <a:buNone/>
            </a:pPr>
            <a:r>
              <a:rPr lang="en-US" dirty="0" smtClean="0"/>
              <a:t>“A wealth of information creates a poverty of attention.”</a:t>
            </a:r>
            <a:endParaRPr lang="en-US" sz="2200" dirty="0" smtClean="0"/>
          </a:p>
          <a:p>
            <a:pPr>
              <a:buNone/>
            </a:pPr>
            <a:r>
              <a:rPr lang="en-US" sz="2200" dirty="0" smtClean="0"/>
              <a:t>                                                                                                                          Herbert Simon          </a:t>
            </a:r>
            <a:r>
              <a:rPr lang="en-US" sz="1500" dirty="0" smtClean="0"/>
              <a:t>      </a:t>
            </a:r>
            <a:endParaRPr lang="en-US" sz="1500" dirty="0"/>
          </a:p>
        </p:txBody>
      </p:sp>
      <p:pic>
        <p:nvPicPr>
          <p:cNvPr id="1030" name="Picture 6" descr="https://encrypted-tbn0.gstatic.com/images?q=tbn:ANd9GcQUDZVzHVa4SiTSsn--GZqcYyDLdymzbaoZ-6f-oSdsee5LAWbYBQ"/>
          <p:cNvPicPr>
            <a:picLocks noChangeAspect="1" noChangeArrowheads="1"/>
          </p:cNvPicPr>
          <p:nvPr/>
        </p:nvPicPr>
        <p:blipFill>
          <a:blip r:embed="rId2" cstate="print"/>
          <a:srcRect l="18868" r="22641"/>
          <a:stretch>
            <a:fillRect/>
          </a:stretch>
        </p:blipFill>
        <p:spPr bwMode="auto">
          <a:xfrm>
            <a:off x="2971800" y="5410200"/>
            <a:ext cx="3017261" cy="1447800"/>
          </a:xfrm>
          <a:prstGeom prst="rect">
            <a:avLst/>
          </a:prstGeom>
          <a:noFill/>
        </p:spPr>
      </p:pic>
      <p:graphicFrame>
        <p:nvGraphicFramePr>
          <p:cNvPr id="5" name="Table 4"/>
          <p:cNvGraphicFramePr>
            <a:graphicFrameLocks noGrp="1"/>
          </p:cNvGraphicFramePr>
          <p:nvPr/>
        </p:nvGraphicFramePr>
        <p:xfrm>
          <a:off x="533404" y="3581400"/>
          <a:ext cx="8610596" cy="960753"/>
        </p:xfrm>
        <a:graphic>
          <a:graphicData uri="http://schemas.openxmlformats.org/drawingml/2006/table">
            <a:tbl>
              <a:tblPr/>
              <a:tblGrid>
                <a:gridCol w="994276"/>
                <a:gridCol w="745708"/>
                <a:gridCol w="885528"/>
                <a:gridCol w="745708"/>
                <a:gridCol w="745708"/>
                <a:gridCol w="745708"/>
                <a:gridCol w="1056420"/>
                <a:gridCol w="745708"/>
                <a:gridCol w="745708"/>
                <a:gridCol w="1200124"/>
              </a:tblGrid>
              <a:tr h="38100">
                <a:tc>
                  <a:txBody>
                    <a:bodyPr/>
                    <a:lstStyle/>
                    <a:p>
                      <a:pPr algn="l" fontAlgn="b"/>
                      <a:r>
                        <a:rPr lang="en-US" sz="1000" b="0" i="0" u="none" strike="noStrike" dirty="0">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Calibri"/>
                        </a:rPr>
                        <a:t>Location</a:t>
                      </a:r>
                    </a:p>
                  </a:txBody>
                  <a:tcPr marL="8253" marR="8253" marT="8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Calibri"/>
                        </a:rPr>
                        <a:t>Enrollment</a:t>
                      </a:r>
                    </a:p>
                  </a:txBody>
                  <a:tcPr marL="8253" marR="8253" marT="8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latin typeface="Calibri"/>
                        </a:rPr>
                        <a:t>Major</a:t>
                      </a:r>
                    </a:p>
                  </a:txBody>
                  <a:tcPr marL="8253" marR="8253" marT="8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Calibri"/>
                        </a:rPr>
                        <a:t>Social </a:t>
                      </a:r>
                    </a:p>
                  </a:txBody>
                  <a:tcPr marL="8253" marR="8253" marT="8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Calibri"/>
                        </a:rPr>
                        <a:t>Cost</a:t>
                      </a:r>
                    </a:p>
                  </a:txBody>
                  <a:tcPr marL="8253" marR="8253" marT="8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Calibri"/>
                        </a:rPr>
                        <a:t>Male/Female</a:t>
                      </a:r>
                    </a:p>
                  </a:txBody>
                  <a:tcPr marL="8253" marR="8253" marT="8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dirty="0">
                          <a:solidFill>
                            <a:srgbClr val="000000"/>
                          </a:solidFill>
                          <a:latin typeface="Calibri"/>
                        </a:rPr>
                        <a:t>Rank</a:t>
                      </a:r>
                    </a:p>
                  </a:txBody>
                  <a:tcPr marL="8253" marR="8253" marT="8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000" b="0" i="0" u="none" strike="noStrike">
                          <a:solidFill>
                            <a:srgbClr val="000000"/>
                          </a:solidFill>
                          <a:latin typeface="Calibri"/>
                        </a:rPr>
                        <a:t>Weather</a:t>
                      </a:r>
                    </a:p>
                  </a:txBody>
                  <a:tcPr marL="8253" marR="8253" marT="8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dirty="0">
                          <a:solidFill>
                            <a:srgbClr val="000000"/>
                          </a:solidFill>
                          <a:latin typeface="Calibri"/>
                        </a:rPr>
                        <a:t>Career </a:t>
                      </a:r>
                      <a:r>
                        <a:rPr lang="en-US" sz="1000" b="0" i="0" u="none" strike="noStrike" dirty="0" smtClean="0">
                          <a:solidFill>
                            <a:srgbClr val="000000"/>
                          </a:solidFill>
                          <a:latin typeface="Calibri"/>
                        </a:rPr>
                        <a:t>Ser</a:t>
                      </a:r>
                      <a:endParaRPr lang="en-US" sz="1000" b="0" i="0" u="none" strike="noStrike" dirty="0">
                        <a:solidFill>
                          <a:srgbClr val="000000"/>
                        </a:solidFill>
                        <a:latin typeface="Calibri"/>
                      </a:endParaRPr>
                    </a:p>
                  </a:txBody>
                  <a:tcPr marL="8253" marR="8253" marT="82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l" fontAlgn="b"/>
                      <a:r>
                        <a:rPr lang="en-US" sz="1000" b="0" i="0" u="none" strike="noStrike" dirty="0" smtClean="0">
                          <a:solidFill>
                            <a:srgbClr val="000000"/>
                          </a:solidFill>
                          <a:latin typeface="Calibri"/>
                        </a:rPr>
                        <a:t>   College </a:t>
                      </a:r>
                      <a:r>
                        <a:rPr lang="en-US" sz="1000" b="0" i="0" u="none" strike="noStrike" dirty="0">
                          <a:solidFill>
                            <a:srgbClr val="000000"/>
                          </a:solidFill>
                          <a:latin typeface="Calibri"/>
                        </a:rPr>
                        <a:t>#1</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l" fontAlgn="b"/>
                      <a:r>
                        <a:rPr lang="en-US" sz="1000" b="0" i="0" u="none" strike="noStrike" dirty="0" smtClean="0">
                          <a:solidFill>
                            <a:srgbClr val="000000"/>
                          </a:solidFill>
                          <a:latin typeface="Calibri"/>
                        </a:rPr>
                        <a:t>   College </a:t>
                      </a:r>
                      <a:r>
                        <a:rPr lang="en-US" sz="1000" b="0" i="0" u="none" strike="noStrike" dirty="0">
                          <a:solidFill>
                            <a:srgbClr val="000000"/>
                          </a:solidFill>
                          <a:latin typeface="Calibri"/>
                        </a:rPr>
                        <a:t>#2</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l" fontAlgn="b"/>
                      <a:r>
                        <a:rPr lang="en-US" sz="1000" b="0" i="0" u="none" strike="noStrike" dirty="0" smtClean="0">
                          <a:solidFill>
                            <a:srgbClr val="000000"/>
                          </a:solidFill>
                          <a:latin typeface="Calibri"/>
                        </a:rPr>
                        <a:t>   College </a:t>
                      </a:r>
                      <a:r>
                        <a:rPr lang="en-US" sz="1000" b="0" i="0" u="none" strike="noStrike" dirty="0">
                          <a:solidFill>
                            <a:srgbClr val="000000"/>
                          </a:solidFill>
                          <a:latin typeface="Calibri"/>
                        </a:rPr>
                        <a:t>#3</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000" b="0" i="0" u="none" strike="noStrike" dirty="0">
                          <a:solidFill>
                            <a:srgbClr val="000000"/>
                          </a:solidFill>
                          <a:latin typeface="Calibri"/>
                        </a:rPr>
                        <a:t> </a:t>
                      </a:r>
                    </a:p>
                  </a:txBody>
                  <a:tcPr marL="8253" marR="8253" marT="825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Criteria for College Selection </a:t>
            </a:r>
          </a:p>
        </p:txBody>
      </p:sp>
      <p:sp>
        <p:nvSpPr>
          <p:cNvPr id="3" name="Content Placeholder 2"/>
          <p:cNvSpPr>
            <a:spLocks noGrp="1"/>
          </p:cNvSpPr>
          <p:nvPr>
            <p:ph idx="1"/>
          </p:nvPr>
        </p:nvSpPr>
        <p:spPr/>
        <p:txBody>
          <a:bodyPr>
            <a:normAutofit/>
          </a:bodyPr>
          <a:lstStyle/>
          <a:p>
            <a:pPr marL="514350" indent="-514350">
              <a:buNone/>
            </a:pPr>
            <a:r>
              <a:rPr lang="en-US" b="1" dirty="0" smtClean="0"/>
              <a:t>RANK IMPORTANCE</a:t>
            </a:r>
          </a:p>
          <a:p>
            <a:pPr marL="514350" indent="-514350">
              <a:buAutoNum type="arabicPeriod"/>
            </a:pPr>
            <a:r>
              <a:rPr lang="en-US" dirty="0" smtClean="0"/>
              <a:t>Major</a:t>
            </a:r>
          </a:p>
          <a:p>
            <a:pPr marL="514350" indent="-514350">
              <a:buFont typeface="Arial" pitchFamily="34" charset="0"/>
              <a:buAutoNum type="arabicPeriod"/>
            </a:pPr>
            <a:r>
              <a:rPr lang="en-US" dirty="0" smtClean="0"/>
              <a:t>Affordability</a:t>
            </a:r>
          </a:p>
          <a:p>
            <a:pPr marL="514350" indent="-514350">
              <a:buAutoNum type="arabicPeriod"/>
            </a:pPr>
            <a:r>
              <a:rPr lang="en-US" dirty="0" smtClean="0"/>
              <a:t>Location</a:t>
            </a:r>
          </a:p>
          <a:p>
            <a:pPr marL="514350" indent="-514350">
              <a:buAutoNum type="arabicPeriod"/>
            </a:pPr>
            <a:r>
              <a:rPr lang="en-US" dirty="0" smtClean="0"/>
              <a:t>Ranking and Prestige</a:t>
            </a:r>
          </a:p>
          <a:p>
            <a:pPr marL="514350" indent="-514350">
              <a:buAutoNum type="arabicPeriod"/>
            </a:pPr>
            <a:r>
              <a:rPr lang="en-US" dirty="0" smtClean="0"/>
              <a:t>Social Scene and Friends</a:t>
            </a:r>
          </a:p>
          <a:p>
            <a:pPr marL="514350" indent="-514350">
              <a:buNone/>
            </a:pPr>
            <a:r>
              <a:rPr lang="en-US" sz="2000" dirty="0"/>
              <a:t> </a:t>
            </a:r>
            <a:r>
              <a:rPr lang="en-US" sz="2000" dirty="0" smtClean="0"/>
              <a:t>    </a:t>
            </a:r>
          </a:p>
          <a:p>
            <a:pPr marL="514350" indent="-514350">
              <a:buNone/>
            </a:pPr>
            <a:r>
              <a:rPr lang="en-US" sz="2000" dirty="0" smtClean="0"/>
              <a:t> </a:t>
            </a:r>
            <a:r>
              <a:rPr lang="en-US" sz="2400" dirty="0" smtClean="0"/>
              <a:t>Student Survey - NCHS Junior Survey 2013</a:t>
            </a:r>
            <a:endParaRPr lang="en-US" sz="2400" dirty="0"/>
          </a:p>
        </p:txBody>
      </p:sp>
      <p:pic>
        <p:nvPicPr>
          <p:cNvPr id="4" name="Picture 3" descr="https://encrypted-tbn3.gstatic.com/images?q=tbn:ANd9GcRVY7uUY8z0nTDr8W9V4tlHjxJ8qiipTGLQCPYJHlTtvflphSp0"/>
          <p:cNvPicPr/>
          <p:nvPr/>
        </p:nvPicPr>
        <p:blipFill>
          <a:blip r:embed="rId2" cstate="print"/>
          <a:srcRect/>
          <a:stretch>
            <a:fillRect/>
          </a:stretch>
        </p:blipFill>
        <p:spPr bwMode="auto">
          <a:xfrm>
            <a:off x="4724400" y="1752600"/>
            <a:ext cx="38100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Selecting a Major</a:t>
            </a:r>
            <a:endParaRPr lang="en-US" b="1" dirty="0"/>
          </a:p>
        </p:txBody>
      </p:sp>
      <p:sp>
        <p:nvSpPr>
          <p:cNvPr id="3" name="Content Placeholder 2"/>
          <p:cNvSpPr>
            <a:spLocks noGrp="1"/>
          </p:cNvSpPr>
          <p:nvPr>
            <p:ph idx="1"/>
          </p:nvPr>
        </p:nvSpPr>
        <p:spPr/>
        <p:txBody>
          <a:bodyPr/>
          <a:lstStyle/>
          <a:p>
            <a:r>
              <a:rPr lang="en-US" dirty="0" smtClean="0"/>
              <a:t>Career Interest surveys – pick career 1</a:t>
            </a:r>
            <a:r>
              <a:rPr lang="en-US" baseline="30000" dirty="0" smtClean="0"/>
              <a:t>st</a:t>
            </a:r>
            <a:endParaRPr lang="en-US" dirty="0" smtClean="0"/>
          </a:p>
          <a:p>
            <a:r>
              <a:rPr lang="en-US" dirty="0" smtClean="0"/>
              <a:t>Top majors for most popular colleges</a:t>
            </a:r>
          </a:p>
          <a:p>
            <a:r>
              <a:rPr lang="en-US" dirty="0" smtClean="0"/>
              <a:t>High &amp; Low Demand Jobs </a:t>
            </a:r>
          </a:p>
          <a:p>
            <a:r>
              <a:rPr lang="en-US" dirty="0" smtClean="0"/>
              <a:t>Rugg’s Recommendations </a:t>
            </a:r>
            <a:endParaRPr lang="en-US" dirty="0"/>
          </a:p>
        </p:txBody>
      </p:sp>
      <p:pic>
        <p:nvPicPr>
          <p:cNvPr id="59394" name="Picture 2" descr="https://encrypted-tbn2.gstatic.com/images?q=tbn:ANd9GcTjZmYgfGSqICVdsvwZPXSupHkuQzC4XEqVVIrtxFraLb5GeX5fdA"/>
          <p:cNvPicPr>
            <a:picLocks noChangeAspect="1" noChangeArrowheads="1"/>
          </p:cNvPicPr>
          <p:nvPr/>
        </p:nvPicPr>
        <p:blipFill>
          <a:blip r:embed="rId2" cstate="print"/>
          <a:srcRect t="26316" b="31579"/>
          <a:stretch>
            <a:fillRect/>
          </a:stretch>
        </p:blipFill>
        <p:spPr bwMode="auto">
          <a:xfrm>
            <a:off x="2362200" y="4191000"/>
            <a:ext cx="3643313" cy="914400"/>
          </a:xfrm>
          <a:prstGeom prst="rect">
            <a:avLst/>
          </a:prstGeom>
          <a:noFill/>
        </p:spPr>
      </p:pic>
      <p:pic>
        <p:nvPicPr>
          <p:cNvPr id="59398" name="Picture 6" descr="https://encrypted-tbn1.gstatic.com/images?q=tbn:ANd9GcTnEAi8WtbCxXkGh1d0jyvRFmjhYA7fik0KfpLDA5p-7e-YHK_X7w"/>
          <p:cNvPicPr>
            <a:picLocks noChangeAspect="1" noChangeArrowheads="1"/>
          </p:cNvPicPr>
          <p:nvPr/>
        </p:nvPicPr>
        <p:blipFill>
          <a:blip r:embed="rId3" cstate="print"/>
          <a:srcRect/>
          <a:stretch>
            <a:fillRect/>
          </a:stretch>
        </p:blipFill>
        <p:spPr bwMode="auto">
          <a:xfrm>
            <a:off x="5943600" y="2743200"/>
            <a:ext cx="2676525" cy="2321136"/>
          </a:xfrm>
          <a:prstGeom prst="rect">
            <a:avLst/>
          </a:prstGeom>
          <a:noFill/>
        </p:spPr>
      </p:pic>
      <p:pic>
        <p:nvPicPr>
          <p:cNvPr id="59400" name="Picture 8" descr="https://encrypted-tbn3.gstatic.com/images?q=tbn:ANd9GcRoNef4pJJ2vA-4grX4w3i4h5acD8erWscYqjS3BAL01ZJysTzc"/>
          <p:cNvPicPr>
            <a:picLocks noChangeAspect="1" noChangeArrowheads="1"/>
          </p:cNvPicPr>
          <p:nvPr/>
        </p:nvPicPr>
        <p:blipFill>
          <a:blip r:embed="rId4" cstate="print"/>
          <a:srcRect/>
          <a:stretch>
            <a:fillRect/>
          </a:stretch>
        </p:blipFill>
        <p:spPr bwMode="auto">
          <a:xfrm>
            <a:off x="533400" y="4343400"/>
            <a:ext cx="1828800" cy="2325058"/>
          </a:xfrm>
          <a:prstGeom prst="rect">
            <a:avLst/>
          </a:prstGeom>
          <a:noFill/>
        </p:spPr>
      </p:pic>
      <p:pic>
        <p:nvPicPr>
          <p:cNvPr id="59402" name="Picture 10" descr="https://connection.naviance.com/resources-fc/images/about-me/personality-type/dwya_logo.gif"/>
          <p:cNvPicPr>
            <a:picLocks noChangeAspect="1" noChangeArrowheads="1"/>
          </p:cNvPicPr>
          <p:nvPr/>
        </p:nvPicPr>
        <p:blipFill>
          <a:blip r:embed="rId5" cstate="print"/>
          <a:srcRect l="10952" t="14286" r="11012"/>
          <a:stretch>
            <a:fillRect/>
          </a:stretch>
        </p:blipFill>
        <p:spPr bwMode="auto">
          <a:xfrm>
            <a:off x="3352800" y="5257800"/>
            <a:ext cx="4343400" cy="13716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t3.gstatic.com/images?q=tbn:ANd9GcTEhbeFBYFiiH9StEkvM3TjBzgU5e0cozq5Es-IUOAk8875h_632Q"/>
          <p:cNvPicPr>
            <a:picLocks noChangeAspect="1" noChangeArrowheads="1"/>
          </p:cNvPicPr>
          <p:nvPr/>
        </p:nvPicPr>
        <p:blipFill>
          <a:blip r:embed="rId2" cstate="print"/>
          <a:srcRect/>
          <a:stretch>
            <a:fillRect/>
          </a:stretch>
        </p:blipFill>
        <p:spPr bwMode="auto">
          <a:xfrm>
            <a:off x="6400800" y="4343400"/>
            <a:ext cx="2524125" cy="2524125"/>
          </a:xfrm>
          <a:prstGeom prst="rect">
            <a:avLst/>
          </a:prstGeom>
          <a:noFill/>
        </p:spPr>
      </p:pic>
      <p:sp>
        <p:nvSpPr>
          <p:cNvPr id="2" name="Title 1"/>
          <p:cNvSpPr>
            <a:spLocks noGrp="1"/>
          </p:cNvSpPr>
          <p:nvPr>
            <p:ph type="title"/>
          </p:nvPr>
        </p:nvSpPr>
        <p:spPr/>
        <p:txBody>
          <a:bodyPr/>
          <a:lstStyle/>
          <a:p>
            <a:r>
              <a:rPr lang="en-US" b="1" dirty="0" smtClean="0"/>
              <a:t>Majors with High Demand</a:t>
            </a:r>
            <a:endParaRPr lang="en-US" b="1" dirty="0"/>
          </a:p>
        </p:txBody>
      </p:sp>
      <p:sp>
        <p:nvSpPr>
          <p:cNvPr id="3" name="Content Placeholder 2"/>
          <p:cNvSpPr>
            <a:spLocks noGrp="1"/>
          </p:cNvSpPr>
          <p:nvPr>
            <p:ph idx="1"/>
          </p:nvPr>
        </p:nvSpPr>
        <p:spPr>
          <a:xfrm>
            <a:off x="152400" y="1219200"/>
            <a:ext cx="8991600" cy="5334000"/>
          </a:xfrm>
        </p:spPr>
        <p:txBody>
          <a:bodyPr/>
          <a:lstStyle/>
          <a:p>
            <a:pPr>
              <a:buNone/>
            </a:pPr>
            <a:r>
              <a:rPr lang="en-US" b="1" dirty="0" smtClean="0"/>
              <a:t>Business</a:t>
            </a:r>
            <a:r>
              <a:rPr lang="en-US" dirty="0" smtClean="0"/>
              <a:t> </a:t>
            </a:r>
            <a:r>
              <a:rPr lang="en-US" sz="2000" dirty="0" smtClean="0"/>
              <a:t>–</a:t>
            </a:r>
            <a:r>
              <a:rPr lang="en-US" dirty="0" smtClean="0"/>
              <a:t> </a:t>
            </a:r>
            <a:r>
              <a:rPr lang="en-US" sz="2000" dirty="0" smtClean="0"/>
              <a:t>Finance, Accounting, Marketing, Management, Inter. Business</a:t>
            </a:r>
          </a:p>
          <a:p>
            <a:pPr>
              <a:buNone/>
            </a:pPr>
            <a:r>
              <a:rPr lang="en-US" b="1" dirty="0" smtClean="0"/>
              <a:t>Science</a:t>
            </a:r>
            <a:r>
              <a:rPr lang="en-US" dirty="0" smtClean="0"/>
              <a:t> </a:t>
            </a:r>
            <a:r>
              <a:rPr lang="en-US" sz="2000" dirty="0" smtClean="0"/>
              <a:t>– Life &amp; Physical Science, nanotechnology, biochemistry</a:t>
            </a:r>
          </a:p>
          <a:p>
            <a:pPr>
              <a:buNone/>
            </a:pPr>
            <a:r>
              <a:rPr lang="en-US" b="1" dirty="0" smtClean="0"/>
              <a:t>Technology</a:t>
            </a:r>
            <a:r>
              <a:rPr lang="en-US" dirty="0" smtClean="0"/>
              <a:t> </a:t>
            </a:r>
            <a:r>
              <a:rPr lang="en-US" sz="2000" dirty="0" smtClean="0"/>
              <a:t>–</a:t>
            </a:r>
            <a:r>
              <a:rPr lang="en-US" dirty="0" smtClean="0"/>
              <a:t> </a:t>
            </a:r>
            <a:r>
              <a:rPr lang="en-US" sz="2000" dirty="0" smtClean="0"/>
              <a:t>computer science, software</a:t>
            </a:r>
            <a:r>
              <a:rPr lang="en-US" sz="2000" dirty="0"/>
              <a:t> </a:t>
            </a:r>
            <a:r>
              <a:rPr lang="en-US" sz="2000" dirty="0" smtClean="0"/>
              <a:t>eng., cyber security,  new media </a:t>
            </a:r>
          </a:p>
          <a:p>
            <a:pPr>
              <a:buNone/>
            </a:pPr>
            <a:r>
              <a:rPr lang="en-US" b="1" dirty="0" smtClean="0"/>
              <a:t>Engineering</a:t>
            </a:r>
            <a:r>
              <a:rPr lang="en-US" dirty="0" smtClean="0"/>
              <a:t> </a:t>
            </a:r>
            <a:r>
              <a:rPr lang="en-US" sz="1800" dirty="0" smtClean="0"/>
              <a:t>– </a:t>
            </a:r>
            <a:r>
              <a:rPr lang="en-US" sz="2000" dirty="0" smtClean="0"/>
              <a:t>biomedical, civil, computer, electrical, mechanical, nuclear</a:t>
            </a:r>
          </a:p>
          <a:p>
            <a:pPr>
              <a:buNone/>
            </a:pPr>
            <a:r>
              <a:rPr lang="en-US" b="1" dirty="0" smtClean="0"/>
              <a:t>Health Science </a:t>
            </a:r>
            <a:r>
              <a:rPr lang="en-US" sz="1800" dirty="0" smtClean="0"/>
              <a:t>– </a:t>
            </a:r>
            <a:r>
              <a:rPr lang="en-US" sz="2000" dirty="0" smtClean="0"/>
              <a:t>physical therapy, nursing, pre-med, pre-vet, audiology</a:t>
            </a:r>
          </a:p>
          <a:p>
            <a:pPr>
              <a:buNone/>
            </a:pPr>
            <a:r>
              <a:rPr lang="en-US" b="1" dirty="0" smtClean="0"/>
              <a:t>Social Services </a:t>
            </a:r>
            <a:r>
              <a:rPr lang="en-US" sz="1800" dirty="0" smtClean="0"/>
              <a:t>– </a:t>
            </a:r>
            <a:r>
              <a:rPr lang="en-US" sz="2000" dirty="0" smtClean="0"/>
              <a:t>social work, counseling &amp; therapy, family therapy</a:t>
            </a:r>
          </a:p>
          <a:p>
            <a:pPr>
              <a:buNone/>
            </a:pPr>
            <a:r>
              <a:rPr lang="en-US" b="1" dirty="0" smtClean="0"/>
              <a:t>Education </a:t>
            </a:r>
            <a:r>
              <a:rPr lang="en-US" sz="1800" dirty="0" smtClean="0"/>
              <a:t>– </a:t>
            </a:r>
            <a:r>
              <a:rPr lang="en-US" sz="2000" dirty="0" smtClean="0"/>
              <a:t>early childhood, elementary, post-secondary</a:t>
            </a:r>
          </a:p>
          <a:p>
            <a:pPr>
              <a:buNone/>
            </a:pPr>
            <a:endParaRPr lang="en-US" dirty="0"/>
          </a:p>
        </p:txBody>
      </p:sp>
      <p:sp>
        <p:nvSpPr>
          <p:cNvPr id="5" name="TextBox 4"/>
          <p:cNvSpPr txBox="1"/>
          <p:nvPr/>
        </p:nvSpPr>
        <p:spPr>
          <a:xfrm>
            <a:off x="381000" y="6324600"/>
            <a:ext cx="3886200" cy="369332"/>
          </a:xfrm>
          <a:prstGeom prst="rect">
            <a:avLst/>
          </a:prstGeom>
          <a:noFill/>
        </p:spPr>
        <p:txBody>
          <a:bodyPr wrap="square" rtlCol="0">
            <a:spAutoFit/>
          </a:bodyPr>
          <a:lstStyle/>
          <a:p>
            <a:r>
              <a:rPr lang="en-US" dirty="0" smtClean="0"/>
              <a:t>Source:  Bureau of Labor Statistics 2012</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4005</TotalTime>
  <Words>1387</Words>
  <Application>Microsoft Office PowerPoint</Application>
  <PresentationFormat>On-screen Show (4:3)</PresentationFormat>
  <Paragraphs>332</Paragraphs>
  <Slides>49</Slides>
  <Notes>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Slide 1</vt:lpstr>
      <vt:lpstr>Slide 2</vt:lpstr>
      <vt:lpstr>Presenters</vt:lpstr>
      <vt:lpstr>Slide 4</vt:lpstr>
      <vt:lpstr>Students - Stress</vt:lpstr>
      <vt:lpstr>College Selection</vt:lpstr>
      <vt:lpstr>Criteria for College Selection </vt:lpstr>
      <vt:lpstr>Selecting a Major</vt:lpstr>
      <vt:lpstr>Majors with High Demand</vt:lpstr>
      <vt:lpstr>New Majors – Illinois Colleges</vt:lpstr>
      <vt:lpstr>Affordability</vt:lpstr>
      <vt:lpstr>Slide 12</vt:lpstr>
      <vt:lpstr>Location</vt:lpstr>
      <vt:lpstr>Migration</vt:lpstr>
      <vt:lpstr>Slide 15</vt:lpstr>
      <vt:lpstr>Rankings / Prestige</vt:lpstr>
      <vt:lpstr>Resources for College Selection</vt:lpstr>
      <vt:lpstr>Slide 18</vt:lpstr>
      <vt:lpstr>Campus Visits</vt:lpstr>
      <vt:lpstr>College &amp; Career Fairs</vt:lpstr>
      <vt:lpstr>College Visits Target Market </vt:lpstr>
      <vt:lpstr>Slide 22</vt:lpstr>
      <vt:lpstr>High School Counselor’s Role</vt:lpstr>
      <vt:lpstr>Slide 24</vt:lpstr>
      <vt:lpstr>Counselor Knowledge</vt:lpstr>
      <vt:lpstr>Slide 26</vt:lpstr>
      <vt:lpstr>Resources – Counselor Communications</vt:lpstr>
      <vt:lpstr>Resources – Starting Out</vt:lpstr>
      <vt:lpstr>Resources – Major by College</vt:lpstr>
      <vt:lpstr>Resources – College Type</vt:lpstr>
      <vt:lpstr>Resources – College Fit</vt:lpstr>
      <vt:lpstr>Resources – IACAC </vt:lpstr>
      <vt:lpstr>Resources – Assoc. Colleges of Midwest</vt:lpstr>
      <vt:lpstr>Resources – Diverse Students</vt:lpstr>
      <vt:lpstr>Diversity</vt:lpstr>
      <vt:lpstr>Diverse Students’                                    College Selection Criteria</vt:lpstr>
      <vt:lpstr>Slide 37</vt:lpstr>
      <vt:lpstr>Slide 38</vt:lpstr>
      <vt:lpstr>Slide 39</vt:lpstr>
      <vt:lpstr>Finding a Good Fit </vt:lpstr>
      <vt:lpstr>Making Decisions</vt:lpstr>
      <vt:lpstr>Slide 42</vt:lpstr>
      <vt:lpstr>Slide 43</vt:lpstr>
      <vt:lpstr>The College Admissions Continuum</vt:lpstr>
      <vt:lpstr>Admission at a small liberal arts school</vt:lpstr>
      <vt:lpstr>Empowering students to   be advocates for their own education </vt:lpstr>
      <vt:lpstr>What can we do to assist students? </vt:lpstr>
      <vt:lpstr>Final Thoughts</vt:lpstr>
      <vt:lpstr>Slide 49</vt:lpstr>
    </vt:vector>
  </TitlesOfParts>
  <Company>Fuchs Lubricants, Co.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Choosing a College from Diverse Options</dc:title>
  <dc:creator>dchilders</dc:creator>
  <cp:lastModifiedBy>central</cp:lastModifiedBy>
  <cp:revision>422</cp:revision>
  <dcterms:created xsi:type="dcterms:W3CDTF">2013-04-15T23:30:35Z</dcterms:created>
  <dcterms:modified xsi:type="dcterms:W3CDTF">2013-05-02T18:03:50Z</dcterms:modified>
</cp:coreProperties>
</file>