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70" r:id="rId5"/>
    <p:sldId id="258" r:id="rId6"/>
    <p:sldId id="259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02E7EA-6020-4C25-BAE3-DC078E0E128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63E0D4-2DB1-4428-A2FD-C80959E506CF}">
      <dgm:prSet phldrT="[Text]"/>
      <dgm:spPr/>
      <dgm:t>
        <a:bodyPr/>
        <a:lstStyle/>
        <a:p>
          <a:r>
            <a:rPr lang="en-US" dirty="0" smtClean="0"/>
            <a:t>Successful Recruitment</a:t>
          </a:r>
          <a:endParaRPr lang="en-US" dirty="0"/>
        </a:p>
      </dgm:t>
    </dgm:pt>
    <dgm:pt modelId="{C2C8F9ED-7A88-42C4-9942-C0F4E39AD15D}" type="parTrans" cxnId="{69B016C4-2010-49AC-B286-5775612D08D1}">
      <dgm:prSet/>
      <dgm:spPr/>
      <dgm:t>
        <a:bodyPr/>
        <a:lstStyle/>
        <a:p>
          <a:endParaRPr lang="en-US"/>
        </a:p>
      </dgm:t>
    </dgm:pt>
    <dgm:pt modelId="{EF571B41-B7A5-4973-A2BB-2DE17AB71C83}" type="sibTrans" cxnId="{69B016C4-2010-49AC-B286-5775612D08D1}">
      <dgm:prSet/>
      <dgm:spPr/>
      <dgm:t>
        <a:bodyPr/>
        <a:lstStyle/>
        <a:p>
          <a:endParaRPr lang="en-US"/>
        </a:p>
      </dgm:t>
    </dgm:pt>
    <dgm:pt modelId="{96367AE3-1439-48BD-97B6-E5B0D695C99D}">
      <dgm:prSet phldrT="[Text]"/>
      <dgm:spPr/>
      <dgm:t>
        <a:bodyPr/>
        <a:lstStyle/>
        <a:p>
          <a:r>
            <a:rPr lang="en-US" dirty="0" smtClean="0"/>
            <a:t>Identifying  Target Market</a:t>
          </a:r>
          <a:endParaRPr lang="en-US" dirty="0"/>
        </a:p>
      </dgm:t>
    </dgm:pt>
    <dgm:pt modelId="{DECA8206-68DF-4233-BF30-D87242C21F4F}" type="parTrans" cxnId="{360A0400-D4B4-48B7-A369-E25D2791942D}">
      <dgm:prSet/>
      <dgm:spPr/>
      <dgm:t>
        <a:bodyPr/>
        <a:lstStyle/>
        <a:p>
          <a:endParaRPr lang="en-US"/>
        </a:p>
      </dgm:t>
    </dgm:pt>
    <dgm:pt modelId="{2FD5543E-D44F-4048-B3F4-121CCFBA9FA0}" type="sibTrans" cxnId="{360A0400-D4B4-48B7-A369-E25D2791942D}">
      <dgm:prSet/>
      <dgm:spPr/>
      <dgm:t>
        <a:bodyPr/>
        <a:lstStyle/>
        <a:p>
          <a:endParaRPr lang="en-US"/>
        </a:p>
      </dgm:t>
    </dgm:pt>
    <dgm:pt modelId="{E4923B20-C9E3-481C-8E0F-78FC99429112}">
      <dgm:prSet phldrT="[Text]"/>
      <dgm:spPr/>
      <dgm:t>
        <a:bodyPr/>
        <a:lstStyle/>
        <a:p>
          <a:r>
            <a:rPr lang="en-US" dirty="0" smtClean="0"/>
            <a:t>Working harder &amp; smarter than the Competition</a:t>
          </a:r>
          <a:endParaRPr lang="en-US" dirty="0"/>
        </a:p>
      </dgm:t>
    </dgm:pt>
    <dgm:pt modelId="{A6FD1957-BE43-4E62-8270-90C24D25F395}" type="parTrans" cxnId="{A7255112-3685-4F77-9959-2A2535655768}">
      <dgm:prSet/>
      <dgm:spPr/>
      <dgm:t>
        <a:bodyPr/>
        <a:lstStyle/>
        <a:p>
          <a:endParaRPr lang="en-US"/>
        </a:p>
      </dgm:t>
    </dgm:pt>
    <dgm:pt modelId="{ED323CCE-8A04-4779-B3B6-E0FC2CE077B1}" type="sibTrans" cxnId="{A7255112-3685-4F77-9959-2A2535655768}">
      <dgm:prSet/>
      <dgm:spPr/>
      <dgm:t>
        <a:bodyPr/>
        <a:lstStyle/>
        <a:p>
          <a:endParaRPr lang="en-US"/>
        </a:p>
      </dgm:t>
    </dgm:pt>
    <dgm:pt modelId="{0B7B4AEF-B9C7-4270-8291-F15B8FC7602C}">
      <dgm:prSet phldrT="[Text]"/>
      <dgm:spPr/>
      <dgm:t>
        <a:bodyPr/>
        <a:lstStyle/>
        <a:p>
          <a:r>
            <a:rPr lang="en-US" dirty="0" smtClean="0"/>
            <a:t>Present a united front	</a:t>
          </a:r>
          <a:endParaRPr lang="en-US" dirty="0"/>
        </a:p>
      </dgm:t>
    </dgm:pt>
    <dgm:pt modelId="{7ABFFB3F-4D5E-482C-87C6-F495EB76A114}" type="parTrans" cxnId="{112EF71C-C52B-4044-B027-DD3C77D2FD48}">
      <dgm:prSet/>
      <dgm:spPr/>
      <dgm:t>
        <a:bodyPr/>
        <a:lstStyle/>
        <a:p>
          <a:endParaRPr lang="en-US"/>
        </a:p>
      </dgm:t>
    </dgm:pt>
    <dgm:pt modelId="{FB1E7433-8383-4B95-BC04-DDFC9175CD4F}" type="sibTrans" cxnId="{112EF71C-C52B-4044-B027-DD3C77D2FD48}">
      <dgm:prSet/>
      <dgm:spPr/>
      <dgm:t>
        <a:bodyPr/>
        <a:lstStyle/>
        <a:p>
          <a:endParaRPr lang="en-US"/>
        </a:p>
      </dgm:t>
    </dgm:pt>
    <dgm:pt modelId="{92D943BB-A46C-4724-B293-A77BCCB07735}">
      <dgm:prSet phldrT="[Text]"/>
      <dgm:spPr/>
      <dgm:t>
        <a:bodyPr/>
        <a:lstStyle/>
        <a:p>
          <a:r>
            <a:rPr lang="en-US" dirty="0" smtClean="0"/>
            <a:t>Selling yourself better than the Competition</a:t>
          </a:r>
          <a:endParaRPr lang="en-US" dirty="0"/>
        </a:p>
      </dgm:t>
    </dgm:pt>
    <dgm:pt modelId="{0A548278-0F56-405D-AA9F-070C07AA9110}" type="parTrans" cxnId="{D591135A-6D68-41EC-82F4-252B85667B8A}">
      <dgm:prSet/>
      <dgm:spPr/>
      <dgm:t>
        <a:bodyPr/>
        <a:lstStyle/>
        <a:p>
          <a:endParaRPr lang="en-US"/>
        </a:p>
      </dgm:t>
    </dgm:pt>
    <dgm:pt modelId="{9F58608C-E99E-403E-BC6B-1DC4E763140F}" type="sibTrans" cxnId="{D591135A-6D68-41EC-82F4-252B85667B8A}">
      <dgm:prSet/>
      <dgm:spPr/>
      <dgm:t>
        <a:bodyPr/>
        <a:lstStyle/>
        <a:p>
          <a:endParaRPr lang="en-US"/>
        </a:p>
      </dgm:t>
    </dgm:pt>
    <dgm:pt modelId="{64A2DFD8-DFF9-4056-BEBD-9891F9B8662D}" type="pres">
      <dgm:prSet presAssocID="{CC02E7EA-6020-4C25-BAE3-DC078E0E128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2D601A-8EAD-425D-B3D9-F69AD17B34C9}" type="pres">
      <dgm:prSet presAssocID="{6963E0D4-2DB1-4428-A2FD-C80959E506CF}" presName="centerShape" presStyleLbl="node0" presStyleIdx="0" presStyleCnt="1" custScaleY="116484"/>
      <dgm:spPr/>
      <dgm:t>
        <a:bodyPr/>
        <a:lstStyle/>
        <a:p>
          <a:endParaRPr lang="en-US"/>
        </a:p>
      </dgm:t>
    </dgm:pt>
    <dgm:pt modelId="{0E3F5189-9239-4020-82C0-58F3E6C16E14}" type="pres">
      <dgm:prSet presAssocID="{96367AE3-1439-48BD-97B6-E5B0D695C99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0F8E0-BBCB-4EB7-801B-7B889F92B39A}" type="pres">
      <dgm:prSet presAssocID="{96367AE3-1439-48BD-97B6-E5B0D695C99D}" presName="dummy" presStyleCnt="0"/>
      <dgm:spPr/>
    </dgm:pt>
    <dgm:pt modelId="{36E98F9A-7AD1-4F4F-9605-8A9A2614EB35}" type="pres">
      <dgm:prSet presAssocID="{2FD5543E-D44F-4048-B3F4-121CCFBA9FA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644CA65-C03B-476D-932B-9A7CAFB43CD2}" type="pres">
      <dgm:prSet presAssocID="{E4923B20-C9E3-481C-8E0F-78FC99429112}" presName="node" presStyleLbl="node1" presStyleIdx="1" presStyleCnt="4" custScaleY="93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4FD73-D793-41A6-93B7-7550DBAE61AC}" type="pres">
      <dgm:prSet presAssocID="{E4923B20-C9E3-481C-8E0F-78FC99429112}" presName="dummy" presStyleCnt="0"/>
      <dgm:spPr/>
    </dgm:pt>
    <dgm:pt modelId="{3623E2E4-90CE-4358-AF30-66AA6E75B501}" type="pres">
      <dgm:prSet presAssocID="{ED323CCE-8A04-4779-B3B6-E0FC2CE077B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98B4CE9-CE9E-46BC-904A-FA6E3135FB86}" type="pres">
      <dgm:prSet presAssocID="{0B7B4AEF-B9C7-4270-8291-F15B8FC760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5D5472-9E7B-4751-AB89-940B7DB98BC9}" type="pres">
      <dgm:prSet presAssocID="{0B7B4AEF-B9C7-4270-8291-F15B8FC7602C}" presName="dummy" presStyleCnt="0"/>
      <dgm:spPr/>
    </dgm:pt>
    <dgm:pt modelId="{75BD89FE-44CF-424E-AC25-DEEB8D8147F7}" type="pres">
      <dgm:prSet presAssocID="{FB1E7433-8383-4B95-BC04-DDFC9175CD4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4F9F850-6488-41EE-8DD9-9B8CC9CBBBA3}" type="pres">
      <dgm:prSet presAssocID="{92D943BB-A46C-4724-B293-A77BCCB077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9D906-DED6-4585-9A9E-96DDB4DA8A3D}" type="pres">
      <dgm:prSet presAssocID="{92D943BB-A46C-4724-B293-A77BCCB07735}" presName="dummy" presStyleCnt="0"/>
      <dgm:spPr/>
    </dgm:pt>
    <dgm:pt modelId="{E7A42C29-7263-4481-BE8E-8CC3B72BD33F}" type="pres">
      <dgm:prSet presAssocID="{9F58608C-E99E-403E-BC6B-1DC4E763140F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A7255112-3685-4F77-9959-2A2535655768}" srcId="{6963E0D4-2DB1-4428-A2FD-C80959E506CF}" destId="{E4923B20-C9E3-481C-8E0F-78FC99429112}" srcOrd="1" destOrd="0" parTransId="{A6FD1957-BE43-4E62-8270-90C24D25F395}" sibTransId="{ED323CCE-8A04-4779-B3B6-E0FC2CE077B1}"/>
    <dgm:cxn modelId="{D591135A-6D68-41EC-82F4-252B85667B8A}" srcId="{6963E0D4-2DB1-4428-A2FD-C80959E506CF}" destId="{92D943BB-A46C-4724-B293-A77BCCB07735}" srcOrd="3" destOrd="0" parTransId="{0A548278-0F56-405D-AA9F-070C07AA9110}" sibTransId="{9F58608C-E99E-403E-BC6B-1DC4E763140F}"/>
    <dgm:cxn modelId="{59707AFE-6B58-4F87-970E-000D7C170689}" type="presOf" srcId="{92D943BB-A46C-4724-B293-A77BCCB07735}" destId="{34F9F850-6488-41EE-8DD9-9B8CC9CBBBA3}" srcOrd="0" destOrd="0" presId="urn:microsoft.com/office/officeart/2005/8/layout/radial6"/>
    <dgm:cxn modelId="{112EF71C-C52B-4044-B027-DD3C77D2FD48}" srcId="{6963E0D4-2DB1-4428-A2FD-C80959E506CF}" destId="{0B7B4AEF-B9C7-4270-8291-F15B8FC7602C}" srcOrd="2" destOrd="0" parTransId="{7ABFFB3F-4D5E-482C-87C6-F495EB76A114}" sibTransId="{FB1E7433-8383-4B95-BC04-DDFC9175CD4F}"/>
    <dgm:cxn modelId="{2CD18CEF-B172-4FAB-ADE0-B4E0EE31A41F}" type="presOf" srcId="{9F58608C-E99E-403E-BC6B-1DC4E763140F}" destId="{E7A42C29-7263-4481-BE8E-8CC3B72BD33F}" srcOrd="0" destOrd="0" presId="urn:microsoft.com/office/officeart/2005/8/layout/radial6"/>
    <dgm:cxn modelId="{D2F1E776-D86A-4CAA-8CA8-CB34A77A6D2F}" type="presOf" srcId="{6963E0D4-2DB1-4428-A2FD-C80959E506CF}" destId="{A52D601A-8EAD-425D-B3D9-F69AD17B34C9}" srcOrd="0" destOrd="0" presId="urn:microsoft.com/office/officeart/2005/8/layout/radial6"/>
    <dgm:cxn modelId="{69B016C4-2010-49AC-B286-5775612D08D1}" srcId="{CC02E7EA-6020-4C25-BAE3-DC078E0E128D}" destId="{6963E0D4-2DB1-4428-A2FD-C80959E506CF}" srcOrd="0" destOrd="0" parTransId="{C2C8F9ED-7A88-42C4-9942-C0F4E39AD15D}" sibTransId="{EF571B41-B7A5-4973-A2BB-2DE17AB71C83}"/>
    <dgm:cxn modelId="{1F9F5996-4822-44D1-8572-47D2C6BFD027}" type="presOf" srcId="{CC02E7EA-6020-4C25-BAE3-DC078E0E128D}" destId="{64A2DFD8-DFF9-4056-BEBD-9891F9B8662D}" srcOrd="0" destOrd="0" presId="urn:microsoft.com/office/officeart/2005/8/layout/radial6"/>
    <dgm:cxn modelId="{568673BA-AE4C-4088-956E-9D0B6E868588}" type="presOf" srcId="{ED323CCE-8A04-4779-B3B6-E0FC2CE077B1}" destId="{3623E2E4-90CE-4358-AF30-66AA6E75B501}" srcOrd="0" destOrd="0" presId="urn:microsoft.com/office/officeart/2005/8/layout/radial6"/>
    <dgm:cxn modelId="{6F547D06-7127-480B-8902-E2DCF91D4953}" type="presOf" srcId="{2FD5543E-D44F-4048-B3F4-121CCFBA9FA0}" destId="{36E98F9A-7AD1-4F4F-9605-8A9A2614EB35}" srcOrd="0" destOrd="0" presId="urn:microsoft.com/office/officeart/2005/8/layout/radial6"/>
    <dgm:cxn modelId="{FCF917BC-C394-4C8B-B50F-E4D2117F9606}" type="presOf" srcId="{96367AE3-1439-48BD-97B6-E5B0D695C99D}" destId="{0E3F5189-9239-4020-82C0-58F3E6C16E14}" srcOrd="0" destOrd="0" presId="urn:microsoft.com/office/officeart/2005/8/layout/radial6"/>
    <dgm:cxn modelId="{360A0400-D4B4-48B7-A369-E25D2791942D}" srcId="{6963E0D4-2DB1-4428-A2FD-C80959E506CF}" destId="{96367AE3-1439-48BD-97B6-E5B0D695C99D}" srcOrd="0" destOrd="0" parTransId="{DECA8206-68DF-4233-BF30-D87242C21F4F}" sibTransId="{2FD5543E-D44F-4048-B3F4-121CCFBA9FA0}"/>
    <dgm:cxn modelId="{412A1881-1C67-4ED7-AE8E-F926B4F15A11}" type="presOf" srcId="{E4923B20-C9E3-481C-8E0F-78FC99429112}" destId="{2644CA65-C03B-476D-932B-9A7CAFB43CD2}" srcOrd="0" destOrd="0" presId="urn:microsoft.com/office/officeart/2005/8/layout/radial6"/>
    <dgm:cxn modelId="{6315BF36-9418-42B2-8D62-9A39ECC23A6C}" type="presOf" srcId="{0B7B4AEF-B9C7-4270-8291-F15B8FC7602C}" destId="{C98B4CE9-CE9E-46BC-904A-FA6E3135FB86}" srcOrd="0" destOrd="0" presId="urn:microsoft.com/office/officeart/2005/8/layout/radial6"/>
    <dgm:cxn modelId="{E75EBA7A-E2D8-4A0B-B7AC-4DBE099AC70C}" type="presOf" srcId="{FB1E7433-8383-4B95-BC04-DDFC9175CD4F}" destId="{75BD89FE-44CF-424E-AC25-DEEB8D8147F7}" srcOrd="0" destOrd="0" presId="urn:microsoft.com/office/officeart/2005/8/layout/radial6"/>
    <dgm:cxn modelId="{AA3DD0B0-2EA3-49B7-B712-01CCCE07DCB2}" type="presParOf" srcId="{64A2DFD8-DFF9-4056-BEBD-9891F9B8662D}" destId="{A52D601A-8EAD-425D-B3D9-F69AD17B34C9}" srcOrd="0" destOrd="0" presId="urn:microsoft.com/office/officeart/2005/8/layout/radial6"/>
    <dgm:cxn modelId="{83E425DE-34C0-4955-8475-83847710C72B}" type="presParOf" srcId="{64A2DFD8-DFF9-4056-BEBD-9891F9B8662D}" destId="{0E3F5189-9239-4020-82C0-58F3E6C16E14}" srcOrd="1" destOrd="0" presId="urn:microsoft.com/office/officeart/2005/8/layout/radial6"/>
    <dgm:cxn modelId="{1063F53E-83E5-45A0-B728-CB8EDD689ABB}" type="presParOf" srcId="{64A2DFD8-DFF9-4056-BEBD-9891F9B8662D}" destId="{2910F8E0-BBCB-4EB7-801B-7B889F92B39A}" srcOrd="2" destOrd="0" presId="urn:microsoft.com/office/officeart/2005/8/layout/radial6"/>
    <dgm:cxn modelId="{A154297F-C3C9-438D-B80E-3D9EB57F4AF3}" type="presParOf" srcId="{64A2DFD8-DFF9-4056-BEBD-9891F9B8662D}" destId="{36E98F9A-7AD1-4F4F-9605-8A9A2614EB35}" srcOrd="3" destOrd="0" presId="urn:microsoft.com/office/officeart/2005/8/layout/radial6"/>
    <dgm:cxn modelId="{B9E3A95B-5D7D-4627-8752-7B78CD630905}" type="presParOf" srcId="{64A2DFD8-DFF9-4056-BEBD-9891F9B8662D}" destId="{2644CA65-C03B-476D-932B-9A7CAFB43CD2}" srcOrd="4" destOrd="0" presId="urn:microsoft.com/office/officeart/2005/8/layout/radial6"/>
    <dgm:cxn modelId="{10597599-12DD-4D2B-AD43-6F466C40DED0}" type="presParOf" srcId="{64A2DFD8-DFF9-4056-BEBD-9891F9B8662D}" destId="{9E74FD73-D793-41A6-93B7-7550DBAE61AC}" srcOrd="5" destOrd="0" presId="urn:microsoft.com/office/officeart/2005/8/layout/radial6"/>
    <dgm:cxn modelId="{F515832D-82EA-4EF1-B024-6C87FA2B40E7}" type="presParOf" srcId="{64A2DFD8-DFF9-4056-BEBD-9891F9B8662D}" destId="{3623E2E4-90CE-4358-AF30-66AA6E75B501}" srcOrd="6" destOrd="0" presId="urn:microsoft.com/office/officeart/2005/8/layout/radial6"/>
    <dgm:cxn modelId="{AFF1C20E-AB3E-4264-9534-7B41C1A9980C}" type="presParOf" srcId="{64A2DFD8-DFF9-4056-BEBD-9891F9B8662D}" destId="{C98B4CE9-CE9E-46BC-904A-FA6E3135FB86}" srcOrd="7" destOrd="0" presId="urn:microsoft.com/office/officeart/2005/8/layout/radial6"/>
    <dgm:cxn modelId="{FA6C282D-EE54-4F2F-844E-17FF7E2D2180}" type="presParOf" srcId="{64A2DFD8-DFF9-4056-BEBD-9891F9B8662D}" destId="{9D5D5472-9E7B-4751-AB89-940B7DB98BC9}" srcOrd="8" destOrd="0" presId="urn:microsoft.com/office/officeart/2005/8/layout/radial6"/>
    <dgm:cxn modelId="{93C7B7C2-E51E-4FBF-8A83-ACA76E091A1B}" type="presParOf" srcId="{64A2DFD8-DFF9-4056-BEBD-9891F9B8662D}" destId="{75BD89FE-44CF-424E-AC25-DEEB8D8147F7}" srcOrd="9" destOrd="0" presId="urn:microsoft.com/office/officeart/2005/8/layout/radial6"/>
    <dgm:cxn modelId="{DED8ED78-3028-4AE6-AAD3-04997548AC5E}" type="presParOf" srcId="{64A2DFD8-DFF9-4056-BEBD-9891F9B8662D}" destId="{34F9F850-6488-41EE-8DD9-9B8CC9CBBBA3}" srcOrd="10" destOrd="0" presId="urn:microsoft.com/office/officeart/2005/8/layout/radial6"/>
    <dgm:cxn modelId="{8CEFD7EF-3AB8-4090-8007-0BDCA33BF836}" type="presParOf" srcId="{64A2DFD8-DFF9-4056-BEBD-9891F9B8662D}" destId="{38E9D906-DED6-4585-9A9E-96DDB4DA8A3D}" srcOrd="11" destOrd="0" presId="urn:microsoft.com/office/officeart/2005/8/layout/radial6"/>
    <dgm:cxn modelId="{47B88D35-91D4-4A3F-A72C-9D1C5C70814B}" type="presParOf" srcId="{64A2DFD8-DFF9-4056-BEBD-9891F9B8662D}" destId="{E7A42C29-7263-4481-BE8E-8CC3B72BD33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02E7EA-6020-4C25-BAE3-DC078E0E128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63E0D4-2DB1-4428-A2FD-C80959E506CF}">
      <dgm:prSet phldrT="[Text]"/>
      <dgm:spPr/>
      <dgm:t>
        <a:bodyPr/>
        <a:lstStyle/>
        <a:p>
          <a:r>
            <a:rPr lang="en-US" dirty="0" smtClean="0"/>
            <a:t>Successful Recruitment</a:t>
          </a:r>
          <a:endParaRPr lang="en-US" dirty="0"/>
        </a:p>
      </dgm:t>
    </dgm:pt>
    <dgm:pt modelId="{C2C8F9ED-7A88-42C4-9942-C0F4E39AD15D}" type="parTrans" cxnId="{69B016C4-2010-49AC-B286-5775612D08D1}">
      <dgm:prSet/>
      <dgm:spPr/>
      <dgm:t>
        <a:bodyPr/>
        <a:lstStyle/>
        <a:p>
          <a:endParaRPr lang="en-US"/>
        </a:p>
      </dgm:t>
    </dgm:pt>
    <dgm:pt modelId="{EF571B41-B7A5-4973-A2BB-2DE17AB71C83}" type="sibTrans" cxnId="{69B016C4-2010-49AC-B286-5775612D08D1}">
      <dgm:prSet/>
      <dgm:spPr/>
      <dgm:t>
        <a:bodyPr/>
        <a:lstStyle/>
        <a:p>
          <a:endParaRPr lang="en-US"/>
        </a:p>
      </dgm:t>
    </dgm:pt>
    <dgm:pt modelId="{96367AE3-1439-48BD-97B6-E5B0D695C99D}">
      <dgm:prSet phldrT="[Text]"/>
      <dgm:spPr/>
      <dgm:t>
        <a:bodyPr/>
        <a:lstStyle/>
        <a:p>
          <a:r>
            <a:rPr lang="en-US" dirty="0" smtClean="0"/>
            <a:t>Identifying  Target Market</a:t>
          </a:r>
          <a:endParaRPr lang="en-US" dirty="0"/>
        </a:p>
      </dgm:t>
    </dgm:pt>
    <dgm:pt modelId="{DECA8206-68DF-4233-BF30-D87242C21F4F}" type="parTrans" cxnId="{360A0400-D4B4-48B7-A369-E25D2791942D}">
      <dgm:prSet/>
      <dgm:spPr/>
      <dgm:t>
        <a:bodyPr/>
        <a:lstStyle/>
        <a:p>
          <a:endParaRPr lang="en-US"/>
        </a:p>
      </dgm:t>
    </dgm:pt>
    <dgm:pt modelId="{2FD5543E-D44F-4048-B3F4-121CCFBA9FA0}" type="sibTrans" cxnId="{360A0400-D4B4-48B7-A369-E25D2791942D}">
      <dgm:prSet/>
      <dgm:spPr/>
      <dgm:t>
        <a:bodyPr/>
        <a:lstStyle/>
        <a:p>
          <a:endParaRPr lang="en-US"/>
        </a:p>
      </dgm:t>
    </dgm:pt>
    <dgm:pt modelId="{E4923B20-C9E3-481C-8E0F-78FC99429112}">
      <dgm:prSet phldrT="[Text]"/>
      <dgm:spPr/>
      <dgm:t>
        <a:bodyPr/>
        <a:lstStyle/>
        <a:p>
          <a:r>
            <a:rPr lang="en-US" dirty="0" smtClean="0"/>
            <a:t>Working harder &amp; smarter than the Competition</a:t>
          </a:r>
          <a:endParaRPr lang="en-US" dirty="0"/>
        </a:p>
      </dgm:t>
    </dgm:pt>
    <dgm:pt modelId="{A6FD1957-BE43-4E62-8270-90C24D25F395}" type="parTrans" cxnId="{A7255112-3685-4F77-9959-2A2535655768}">
      <dgm:prSet/>
      <dgm:spPr/>
      <dgm:t>
        <a:bodyPr/>
        <a:lstStyle/>
        <a:p>
          <a:endParaRPr lang="en-US"/>
        </a:p>
      </dgm:t>
    </dgm:pt>
    <dgm:pt modelId="{ED323CCE-8A04-4779-B3B6-E0FC2CE077B1}" type="sibTrans" cxnId="{A7255112-3685-4F77-9959-2A2535655768}">
      <dgm:prSet/>
      <dgm:spPr/>
      <dgm:t>
        <a:bodyPr/>
        <a:lstStyle/>
        <a:p>
          <a:endParaRPr lang="en-US"/>
        </a:p>
      </dgm:t>
    </dgm:pt>
    <dgm:pt modelId="{0B7B4AEF-B9C7-4270-8291-F15B8FC7602C}">
      <dgm:prSet phldrT="[Text]"/>
      <dgm:spPr/>
      <dgm:t>
        <a:bodyPr/>
        <a:lstStyle/>
        <a:p>
          <a:r>
            <a:rPr lang="en-US" dirty="0" smtClean="0"/>
            <a:t>Present a united front	</a:t>
          </a:r>
          <a:endParaRPr lang="en-US" dirty="0"/>
        </a:p>
      </dgm:t>
    </dgm:pt>
    <dgm:pt modelId="{7ABFFB3F-4D5E-482C-87C6-F495EB76A114}" type="parTrans" cxnId="{112EF71C-C52B-4044-B027-DD3C77D2FD48}">
      <dgm:prSet/>
      <dgm:spPr/>
      <dgm:t>
        <a:bodyPr/>
        <a:lstStyle/>
        <a:p>
          <a:endParaRPr lang="en-US"/>
        </a:p>
      </dgm:t>
    </dgm:pt>
    <dgm:pt modelId="{FB1E7433-8383-4B95-BC04-DDFC9175CD4F}" type="sibTrans" cxnId="{112EF71C-C52B-4044-B027-DD3C77D2FD48}">
      <dgm:prSet/>
      <dgm:spPr/>
      <dgm:t>
        <a:bodyPr/>
        <a:lstStyle/>
        <a:p>
          <a:endParaRPr lang="en-US"/>
        </a:p>
      </dgm:t>
    </dgm:pt>
    <dgm:pt modelId="{92D943BB-A46C-4724-B293-A77BCCB07735}">
      <dgm:prSet phldrT="[Text]"/>
      <dgm:spPr/>
      <dgm:t>
        <a:bodyPr/>
        <a:lstStyle/>
        <a:p>
          <a:r>
            <a:rPr lang="en-US" dirty="0" smtClean="0"/>
            <a:t>Selling yourself better than the Competition</a:t>
          </a:r>
          <a:endParaRPr lang="en-US" dirty="0"/>
        </a:p>
      </dgm:t>
    </dgm:pt>
    <dgm:pt modelId="{0A548278-0F56-405D-AA9F-070C07AA9110}" type="parTrans" cxnId="{D591135A-6D68-41EC-82F4-252B85667B8A}">
      <dgm:prSet/>
      <dgm:spPr/>
      <dgm:t>
        <a:bodyPr/>
        <a:lstStyle/>
        <a:p>
          <a:endParaRPr lang="en-US"/>
        </a:p>
      </dgm:t>
    </dgm:pt>
    <dgm:pt modelId="{9F58608C-E99E-403E-BC6B-1DC4E763140F}" type="sibTrans" cxnId="{D591135A-6D68-41EC-82F4-252B85667B8A}">
      <dgm:prSet/>
      <dgm:spPr/>
      <dgm:t>
        <a:bodyPr/>
        <a:lstStyle/>
        <a:p>
          <a:endParaRPr lang="en-US"/>
        </a:p>
      </dgm:t>
    </dgm:pt>
    <dgm:pt modelId="{64A2DFD8-DFF9-4056-BEBD-9891F9B8662D}" type="pres">
      <dgm:prSet presAssocID="{CC02E7EA-6020-4C25-BAE3-DC078E0E128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2D601A-8EAD-425D-B3D9-F69AD17B34C9}" type="pres">
      <dgm:prSet presAssocID="{6963E0D4-2DB1-4428-A2FD-C80959E506CF}" presName="centerShape" presStyleLbl="node0" presStyleIdx="0" presStyleCnt="1" custScaleY="116484"/>
      <dgm:spPr/>
      <dgm:t>
        <a:bodyPr/>
        <a:lstStyle/>
        <a:p>
          <a:endParaRPr lang="en-US"/>
        </a:p>
      </dgm:t>
    </dgm:pt>
    <dgm:pt modelId="{0E3F5189-9239-4020-82C0-58F3E6C16E14}" type="pres">
      <dgm:prSet presAssocID="{96367AE3-1439-48BD-97B6-E5B0D695C99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0F8E0-BBCB-4EB7-801B-7B889F92B39A}" type="pres">
      <dgm:prSet presAssocID="{96367AE3-1439-48BD-97B6-E5B0D695C99D}" presName="dummy" presStyleCnt="0"/>
      <dgm:spPr/>
    </dgm:pt>
    <dgm:pt modelId="{36E98F9A-7AD1-4F4F-9605-8A9A2614EB35}" type="pres">
      <dgm:prSet presAssocID="{2FD5543E-D44F-4048-B3F4-121CCFBA9FA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644CA65-C03B-476D-932B-9A7CAFB43CD2}" type="pres">
      <dgm:prSet presAssocID="{E4923B20-C9E3-481C-8E0F-78FC99429112}" presName="node" presStyleLbl="node1" presStyleIdx="1" presStyleCnt="4" custScaleY="93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4FD73-D793-41A6-93B7-7550DBAE61AC}" type="pres">
      <dgm:prSet presAssocID="{E4923B20-C9E3-481C-8E0F-78FC99429112}" presName="dummy" presStyleCnt="0"/>
      <dgm:spPr/>
    </dgm:pt>
    <dgm:pt modelId="{3623E2E4-90CE-4358-AF30-66AA6E75B501}" type="pres">
      <dgm:prSet presAssocID="{ED323CCE-8A04-4779-B3B6-E0FC2CE077B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98B4CE9-CE9E-46BC-904A-FA6E3135FB86}" type="pres">
      <dgm:prSet presAssocID="{0B7B4AEF-B9C7-4270-8291-F15B8FC760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5D5472-9E7B-4751-AB89-940B7DB98BC9}" type="pres">
      <dgm:prSet presAssocID="{0B7B4AEF-B9C7-4270-8291-F15B8FC7602C}" presName="dummy" presStyleCnt="0"/>
      <dgm:spPr/>
    </dgm:pt>
    <dgm:pt modelId="{75BD89FE-44CF-424E-AC25-DEEB8D8147F7}" type="pres">
      <dgm:prSet presAssocID="{FB1E7433-8383-4B95-BC04-DDFC9175CD4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4F9F850-6488-41EE-8DD9-9B8CC9CBBBA3}" type="pres">
      <dgm:prSet presAssocID="{92D943BB-A46C-4724-B293-A77BCCB077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9D906-DED6-4585-9A9E-96DDB4DA8A3D}" type="pres">
      <dgm:prSet presAssocID="{92D943BB-A46C-4724-B293-A77BCCB07735}" presName="dummy" presStyleCnt="0"/>
      <dgm:spPr/>
    </dgm:pt>
    <dgm:pt modelId="{E7A42C29-7263-4481-BE8E-8CC3B72BD33F}" type="pres">
      <dgm:prSet presAssocID="{9F58608C-E99E-403E-BC6B-1DC4E763140F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12EF71C-C52B-4044-B027-DD3C77D2FD48}" srcId="{6963E0D4-2DB1-4428-A2FD-C80959E506CF}" destId="{0B7B4AEF-B9C7-4270-8291-F15B8FC7602C}" srcOrd="2" destOrd="0" parTransId="{7ABFFB3F-4D5E-482C-87C6-F495EB76A114}" sibTransId="{FB1E7433-8383-4B95-BC04-DDFC9175CD4F}"/>
    <dgm:cxn modelId="{A7255112-3685-4F77-9959-2A2535655768}" srcId="{6963E0D4-2DB1-4428-A2FD-C80959E506CF}" destId="{E4923B20-C9E3-481C-8E0F-78FC99429112}" srcOrd="1" destOrd="0" parTransId="{A6FD1957-BE43-4E62-8270-90C24D25F395}" sibTransId="{ED323CCE-8A04-4779-B3B6-E0FC2CE077B1}"/>
    <dgm:cxn modelId="{C87D5B4E-84F9-4EFB-B8EB-9F8FB580F35B}" type="presOf" srcId="{2FD5543E-D44F-4048-B3F4-121CCFBA9FA0}" destId="{36E98F9A-7AD1-4F4F-9605-8A9A2614EB35}" srcOrd="0" destOrd="0" presId="urn:microsoft.com/office/officeart/2005/8/layout/radial6"/>
    <dgm:cxn modelId="{215740A0-A42B-425C-9BD1-A5F67A7FABF9}" type="presOf" srcId="{ED323CCE-8A04-4779-B3B6-E0FC2CE077B1}" destId="{3623E2E4-90CE-4358-AF30-66AA6E75B501}" srcOrd="0" destOrd="0" presId="urn:microsoft.com/office/officeart/2005/8/layout/radial6"/>
    <dgm:cxn modelId="{92D39FD6-3A60-4921-8638-4A6E5E814E3E}" type="presOf" srcId="{CC02E7EA-6020-4C25-BAE3-DC078E0E128D}" destId="{64A2DFD8-DFF9-4056-BEBD-9891F9B8662D}" srcOrd="0" destOrd="0" presId="urn:microsoft.com/office/officeart/2005/8/layout/radial6"/>
    <dgm:cxn modelId="{D591135A-6D68-41EC-82F4-252B85667B8A}" srcId="{6963E0D4-2DB1-4428-A2FD-C80959E506CF}" destId="{92D943BB-A46C-4724-B293-A77BCCB07735}" srcOrd="3" destOrd="0" parTransId="{0A548278-0F56-405D-AA9F-070C07AA9110}" sibTransId="{9F58608C-E99E-403E-BC6B-1DC4E763140F}"/>
    <dgm:cxn modelId="{DC307B9B-46FA-45F0-8248-7CE4A9199B48}" type="presOf" srcId="{FB1E7433-8383-4B95-BC04-DDFC9175CD4F}" destId="{75BD89FE-44CF-424E-AC25-DEEB8D8147F7}" srcOrd="0" destOrd="0" presId="urn:microsoft.com/office/officeart/2005/8/layout/radial6"/>
    <dgm:cxn modelId="{F8F09F27-A840-4804-BDB1-ABC19F0154DB}" type="presOf" srcId="{6963E0D4-2DB1-4428-A2FD-C80959E506CF}" destId="{A52D601A-8EAD-425D-B3D9-F69AD17B34C9}" srcOrd="0" destOrd="0" presId="urn:microsoft.com/office/officeart/2005/8/layout/radial6"/>
    <dgm:cxn modelId="{DCBD26A3-4FD9-4B67-8AB8-E6C45B08DA9A}" type="presOf" srcId="{9F58608C-E99E-403E-BC6B-1DC4E763140F}" destId="{E7A42C29-7263-4481-BE8E-8CC3B72BD33F}" srcOrd="0" destOrd="0" presId="urn:microsoft.com/office/officeart/2005/8/layout/radial6"/>
    <dgm:cxn modelId="{16DB754C-C478-42E1-8852-12EC37ACF168}" type="presOf" srcId="{E4923B20-C9E3-481C-8E0F-78FC99429112}" destId="{2644CA65-C03B-476D-932B-9A7CAFB43CD2}" srcOrd="0" destOrd="0" presId="urn:microsoft.com/office/officeart/2005/8/layout/radial6"/>
    <dgm:cxn modelId="{69B016C4-2010-49AC-B286-5775612D08D1}" srcId="{CC02E7EA-6020-4C25-BAE3-DC078E0E128D}" destId="{6963E0D4-2DB1-4428-A2FD-C80959E506CF}" srcOrd="0" destOrd="0" parTransId="{C2C8F9ED-7A88-42C4-9942-C0F4E39AD15D}" sibTransId="{EF571B41-B7A5-4973-A2BB-2DE17AB71C83}"/>
    <dgm:cxn modelId="{CE36ED2F-BFA6-4AE7-A369-7D6151B217D3}" type="presOf" srcId="{0B7B4AEF-B9C7-4270-8291-F15B8FC7602C}" destId="{C98B4CE9-CE9E-46BC-904A-FA6E3135FB86}" srcOrd="0" destOrd="0" presId="urn:microsoft.com/office/officeart/2005/8/layout/radial6"/>
    <dgm:cxn modelId="{9C2997B5-2F4F-4E7C-985B-04C927872D54}" type="presOf" srcId="{96367AE3-1439-48BD-97B6-E5B0D695C99D}" destId="{0E3F5189-9239-4020-82C0-58F3E6C16E14}" srcOrd="0" destOrd="0" presId="urn:microsoft.com/office/officeart/2005/8/layout/radial6"/>
    <dgm:cxn modelId="{6CF89EA5-D519-44F3-8730-D74EE80768E0}" type="presOf" srcId="{92D943BB-A46C-4724-B293-A77BCCB07735}" destId="{34F9F850-6488-41EE-8DD9-9B8CC9CBBBA3}" srcOrd="0" destOrd="0" presId="urn:microsoft.com/office/officeart/2005/8/layout/radial6"/>
    <dgm:cxn modelId="{360A0400-D4B4-48B7-A369-E25D2791942D}" srcId="{6963E0D4-2DB1-4428-A2FD-C80959E506CF}" destId="{96367AE3-1439-48BD-97B6-E5B0D695C99D}" srcOrd="0" destOrd="0" parTransId="{DECA8206-68DF-4233-BF30-D87242C21F4F}" sibTransId="{2FD5543E-D44F-4048-B3F4-121CCFBA9FA0}"/>
    <dgm:cxn modelId="{85AE036A-DC1D-4971-B633-08A9E071305E}" type="presParOf" srcId="{64A2DFD8-DFF9-4056-BEBD-9891F9B8662D}" destId="{A52D601A-8EAD-425D-B3D9-F69AD17B34C9}" srcOrd="0" destOrd="0" presId="urn:microsoft.com/office/officeart/2005/8/layout/radial6"/>
    <dgm:cxn modelId="{79D474ED-F207-4F5A-8CA7-6976E704787C}" type="presParOf" srcId="{64A2DFD8-DFF9-4056-BEBD-9891F9B8662D}" destId="{0E3F5189-9239-4020-82C0-58F3E6C16E14}" srcOrd="1" destOrd="0" presId="urn:microsoft.com/office/officeart/2005/8/layout/radial6"/>
    <dgm:cxn modelId="{99ADCDD2-90C4-4B45-8903-4A9C38EC7845}" type="presParOf" srcId="{64A2DFD8-DFF9-4056-BEBD-9891F9B8662D}" destId="{2910F8E0-BBCB-4EB7-801B-7B889F92B39A}" srcOrd="2" destOrd="0" presId="urn:microsoft.com/office/officeart/2005/8/layout/radial6"/>
    <dgm:cxn modelId="{DF49A341-DB75-49C7-B772-099E16B2FB41}" type="presParOf" srcId="{64A2DFD8-DFF9-4056-BEBD-9891F9B8662D}" destId="{36E98F9A-7AD1-4F4F-9605-8A9A2614EB35}" srcOrd="3" destOrd="0" presId="urn:microsoft.com/office/officeart/2005/8/layout/radial6"/>
    <dgm:cxn modelId="{905BF2CE-5DA3-403D-BBE5-74508B4B4988}" type="presParOf" srcId="{64A2DFD8-DFF9-4056-BEBD-9891F9B8662D}" destId="{2644CA65-C03B-476D-932B-9A7CAFB43CD2}" srcOrd="4" destOrd="0" presId="urn:microsoft.com/office/officeart/2005/8/layout/radial6"/>
    <dgm:cxn modelId="{0AC07079-1124-4DC5-B4E1-C3F5AAC73D11}" type="presParOf" srcId="{64A2DFD8-DFF9-4056-BEBD-9891F9B8662D}" destId="{9E74FD73-D793-41A6-93B7-7550DBAE61AC}" srcOrd="5" destOrd="0" presId="urn:microsoft.com/office/officeart/2005/8/layout/radial6"/>
    <dgm:cxn modelId="{9FCAD470-00A3-441A-BBA1-408C71A1200F}" type="presParOf" srcId="{64A2DFD8-DFF9-4056-BEBD-9891F9B8662D}" destId="{3623E2E4-90CE-4358-AF30-66AA6E75B501}" srcOrd="6" destOrd="0" presId="urn:microsoft.com/office/officeart/2005/8/layout/radial6"/>
    <dgm:cxn modelId="{C0CAC1BE-49F9-406D-9E35-D89DDB94A4C8}" type="presParOf" srcId="{64A2DFD8-DFF9-4056-BEBD-9891F9B8662D}" destId="{C98B4CE9-CE9E-46BC-904A-FA6E3135FB86}" srcOrd="7" destOrd="0" presId="urn:microsoft.com/office/officeart/2005/8/layout/radial6"/>
    <dgm:cxn modelId="{42926E7A-1051-42B7-BEA5-208FBAFADEAD}" type="presParOf" srcId="{64A2DFD8-DFF9-4056-BEBD-9891F9B8662D}" destId="{9D5D5472-9E7B-4751-AB89-940B7DB98BC9}" srcOrd="8" destOrd="0" presId="urn:microsoft.com/office/officeart/2005/8/layout/radial6"/>
    <dgm:cxn modelId="{58AF213A-2932-40B3-9C1D-FC9C6870D54E}" type="presParOf" srcId="{64A2DFD8-DFF9-4056-BEBD-9891F9B8662D}" destId="{75BD89FE-44CF-424E-AC25-DEEB8D8147F7}" srcOrd="9" destOrd="0" presId="urn:microsoft.com/office/officeart/2005/8/layout/radial6"/>
    <dgm:cxn modelId="{C78BEF27-0693-448B-8EF9-8FC5BD66A1B6}" type="presParOf" srcId="{64A2DFD8-DFF9-4056-BEBD-9891F9B8662D}" destId="{34F9F850-6488-41EE-8DD9-9B8CC9CBBBA3}" srcOrd="10" destOrd="0" presId="urn:microsoft.com/office/officeart/2005/8/layout/radial6"/>
    <dgm:cxn modelId="{07D204DF-2246-410F-B3CD-35D032681845}" type="presParOf" srcId="{64A2DFD8-DFF9-4056-BEBD-9891F9B8662D}" destId="{38E9D906-DED6-4585-9A9E-96DDB4DA8A3D}" srcOrd="11" destOrd="0" presId="urn:microsoft.com/office/officeart/2005/8/layout/radial6"/>
    <dgm:cxn modelId="{F0A8D32D-DEDF-4798-8ADD-09D82F6506C1}" type="presParOf" srcId="{64A2DFD8-DFF9-4056-BEBD-9891F9B8662D}" destId="{E7A42C29-7263-4481-BE8E-8CC3B72BD33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42C29-7263-4481-BE8E-8CC3B72BD33F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D89FE-44CF-424E-AC25-DEEB8D8147F7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3E2E4-90CE-4358-AF30-66AA6E75B501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0"/>
            <a:gd name="adj2" fmla="val 54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98F9A-7AD1-4F4F-9605-8A9A2614EB35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16200000"/>
            <a:gd name="adj2" fmla="val 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D601A-8EAD-425D-B3D9-F69AD17B34C9}">
      <dsp:nvSpPr>
        <dsp:cNvPr id="0" name=""/>
        <dsp:cNvSpPr/>
      </dsp:nvSpPr>
      <dsp:spPr>
        <a:xfrm>
          <a:off x="3130450" y="1380412"/>
          <a:ext cx="1663898" cy="193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Successful Recruitment</a:t>
          </a:r>
          <a:endParaRPr lang="en-US" sz="1600" kern="1200" dirty="0"/>
        </a:p>
      </dsp:txBody>
      <dsp:txXfrm>
        <a:off x="3374122" y="1664251"/>
        <a:ext cx="1176554" cy="1370497"/>
      </dsp:txXfrm>
    </dsp:sp>
    <dsp:sp modelId="{0E3F5189-9239-4020-82C0-58F3E6C16E14}">
      <dsp:nvSpPr>
        <dsp:cNvPr id="0" name=""/>
        <dsp:cNvSpPr/>
      </dsp:nvSpPr>
      <dsp:spPr>
        <a:xfrm>
          <a:off x="3380035" y="323"/>
          <a:ext cx="1164728" cy="1164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Identifying  Target Market</a:t>
          </a:r>
          <a:endParaRPr lang="en-US" sz="1000" kern="1200" dirty="0"/>
        </a:p>
      </dsp:txBody>
      <dsp:txXfrm>
        <a:off x="3550605" y="170893"/>
        <a:ext cx="823588" cy="823588"/>
      </dsp:txXfrm>
    </dsp:sp>
    <dsp:sp modelId="{2644CA65-C03B-476D-932B-9A7CAFB43CD2}">
      <dsp:nvSpPr>
        <dsp:cNvPr id="0" name=""/>
        <dsp:cNvSpPr/>
      </dsp:nvSpPr>
      <dsp:spPr>
        <a:xfrm>
          <a:off x="5146847" y="1803399"/>
          <a:ext cx="1164728" cy="10922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Working harder &amp; smarter than the Competition</a:t>
          </a:r>
          <a:endParaRPr lang="en-US" sz="1000" kern="1200" dirty="0"/>
        </a:p>
      </dsp:txBody>
      <dsp:txXfrm>
        <a:off x="5317417" y="1963348"/>
        <a:ext cx="823588" cy="772303"/>
      </dsp:txXfrm>
    </dsp:sp>
    <dsp:sp modelId="{C98B4CE9-CE9E-46BC-904A-FA6E3135FB86}">
      <dsp:nvSpPr>
        <dsp:cNvPr id="0" name=""/>
        <dsp:cNvSpPr/>
      </dsp:nvSpPr>
      <dsp:spPr>
        <a:xfrm>
          <a:off x="3380035" y="3533947"/>
          <a:ext cx="1164728" cy="1164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Present a united front	</a:t>
          </a:r>
          <a:endParaRPr lang="en-US" sz="1000" kern="1200" dirty="0"/>
        </a:p>
      </dsp:txBody>
      <dsp:txXfrm>
        <a:off x="3550605" y="3704517"/>
        <a:ext cx="823588" cy="823588"/>
      </dsp:txXfrm>
    </dsp:sp>
    <dsp:sp modelId="{34F9F850-6488-41EE-8DD9-9B8CC9CBBBA3}">
      <dsp:nvSpPr>
        <dsp:cNvPr id="0" name=""/>
        <dsp:cNvSpPr/>
      </dsp:nvSpPr>
      <dsp:spPr>
        <a:xfrm>
          <a:off x="1613223" y="1767135"/>
          <a:ext cx="1164728" cy="1164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Selling yourself better than the Competition</a:t>
          </a:r>
          <a:endParaRPr lang="en-US" sz="1000" kern="1200" dirty="0"/>
        </a:p>
      </dsp:txBody>
      <dsp:txXfrm>
        <a:off x="1783793" y="1937705"/>
        <a:ext cx="823588" cy="823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42C29-7263-4481-BE8E-8CC3B72BD33F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D89FE-44CF-424E-AC25-DEEB8D8147F7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3E2E4-90CE-4358-AF30-66AA6E75B501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0"/>
            <a:gd name="adj2" fmla="val 54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98F9A-7AD1-4F4F-9605-8A9A2614EB35}">
      <dsp:nvSpPr>
        <dsp:cNvPr id="0" name=""/>
        <dsp:cNvSpPr/>
      </dsp:nvSpPr>
      <dsp:spPr>
        <a:xfrm>
          <a:off x="2153657" y="540757"/>
          <a:ext cx="3617484" cy="3617484"/>
        </a:xfrm>
        <a:prstGeom prst="blockArc">
          <a:avLst>
            <a:gd name="adj1" fmla="val 16200000"/>
            <a:gd name="adj2" fmla="val 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D601A-8EAD-425D-B3D9-F69AD17B34C9}">
      <dsp:nvSpPr>
        <dsp:cNvPr id="0" name=""/>
        <dsp:cNvSpPr/>
      </dsp:nvSpPr>
      <dsp:spPr>
        <a:xfrm>
          <a:off x="3130450" y="1380412"/>
          <a:ext cx="1663898" cy="193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Successful Recruitment</a:t>
          </a:r>
          <a:endParaRPr lang="en-US" sz="1600" kern="1200" dirty="0"/>
        </a:p>
      </dsp:txBody>
      <dsp:txXfrm>
        <a:off x="3374122" y="1664251"/>
        <a:ext cx="1176554" cy="1370497"/>
      </dsp:txXfrm>
    </dsp:sp>
    <dsp:sp modelId="{0E3F5189-9239-4020-82C0-58F3E6C16E14}">
      <dsp:nvSpPr>
        <dsp:cNvPr id="0" name=""/>
        <dsp:cNvSpPr/>
      </dsp:nvSpPr>
      <dsp:spPr>
        <a:xfrm>
          <a:off x="3380035" y="323"/>
          <a:ext cx="1164728" cy="1164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Identifying  Target Market</a:t>
          </a:r>
          <a:endParaRPr lang="en-US" sz="1000" kern="1200" dirty="0"/>
        </a:p>
      </dsp:txBody>
      <dsp:txXfrm>
        <a:off x="3550605" y="170893"/>
        <a:ext cx="823588" cy="823588"/>
      </dsp:txXfrm>
    </dsp:sp>
    <dsp:sp modelId="{2644CA65-C03B-476D-932B-9A7CAFB43CD2}">
      <dsp:nvSpPr>
        <dsp:cNvPr id="0" name=""/>
        <dsp:cNvSpPr/>
      </dsp:nvSpPr>
      <dsp:spPr>
        <a:xfrm>
          <a:off x="5146847" y="1803399"/>
          <a:ext cx="1164728" cy="10922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Working harder &amp; smarter than the Competition</a:t>
          </a:r>
          <a:endParaRPr lang="en-US" sz="1000" kern="1200" dirty="0"/>
        </a:p>
      </dsp:txBody>
      <dsp:txXfrm>
        <a:off x="5317417" y="1963348"/>
        <a:ext cx="823588" cy="772303"/>
      </dsp:txXfrm>
    </dsp:sp>
    <dsp:sp modelId="{C98B4CE9-CE9E-46BC-904A-FA6E3135FB86}">
      <dsp:nvSpPr>
        <dsp:cNvPr id="0" name=""/>
        <dsp:cNvSpPr/>
      </dsp:nvSpPr>
      <dsp:spPr>
        <a:xfrm>
          <a:off x="3380035" y="3533947"/>
          <a:ext cx="1164728" cy="1164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Present a united front	</a:t>
          </a:r>
          <a:endParaRPr lang="en-US" sz="1000" kern="1200" dirty="0"/>
        </a:p>
      </dsp:txBody>
      <dsp:txXfrm>
        <a:off x="3550605" y="3704517"/>
        <a:ext cx="823588" cy="823588"/>
      </dsp:txXfrm>
    </dsp:sp>
    <dsp:sp modelId="{34F9F850-6488-41EE-8DD9-9B8CC9CBBBA3}">
      <dsp:nvSpPr>
        <dsp:cNvPr id="0" name=""/>
        <dsp:cNvSpPr/>
      </dsp:nvSpPr>
      <dsp:spPr>
        <a:xfrm>
          <a:off x="1613223" y="1767135"/>
          <a:ext cx="1164728" cy="1164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Selling yourself better than the Competition</a:t>
          </a:r>
          <a:endParaRPr lang="en-US" sz="1000" kern="1200" dirty="0"/>
        </a:p>
      </dsp:txBody>
      <dsp:txXfrm>
        <a:off x="1783793" y="1937705"/>
        <a:ext cx="823588" cy="823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27C49-AF64-48B0-8048-82BC44858B73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8E45C-E037-4615-9816-68F1B640A1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0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BC563-0FB6-43DD-AD55-98190D8BAA29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9FE10-F78B-44DE-846A-0C6D9601A0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1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overview</a:t>
            </a:r>
            <a:r>
              <a:rPr lang="en-US" baseline="0" dirty="0" smtClean="0"/>
              <a:t> of 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9FE10-F78B-44DE-846A-0C6D9601A0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88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 for the audience</a:t>
            </a:r>
            <a:r>
              <a:rPr lang="en-US" baseline="0" dirty="0" smtClean="0"/>
              <a:t> to capture their interest and draw them into the topic.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9FE10-F78B-44DE-846A-0C6D9601A0A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7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7F63CFC-6E12-4EA3-A402-1338046CFB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CC27D13-5C0B-4B06-AE98-A6A987CA857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Successful Recruiting Strategies</a:t>
            </a:r>
          </a:p>
          <a:p>
            <a:r>
              <a:rPr lang="en-US" dirty="0" smtClean="0"/>
              <a:t>By </a:t>
            </a:r>
          </a:p>
          <a:p>
            <a:r>
              <a:rPr lang="en-US" dirty="0" smtClean="0"/>
              <a:t>DJ Menifee, Admission Counselor, Western Illinois University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RECRUIT OR 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a united front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Commitment, Cooperation &amp; Collaboration</a:t>
            </a:r>
          </a:p>
          <a:p>
            <a:pPr lvl="1"/>
            <a:r>
              <a:rPr lang="en-US" dirty="0" smtClean="0"/>
              <a:t>Institutional buy-in toward enrollment goals</a:t>
            </a:r>
          </a:p>
          <a:p>
            <a:pPr lvl="1"/>
            <a:r>
              <a:rPr lang="en-US" dirty="0" smtClean="0"/>
              <a:t>Garnering support (VP of EM at UCLA-Youlanda Copeland-Morgan)</a:t>
            </a:r>
          </a:p>
          <a:p>
            <a:r>
              <a:rPr lang="en-US" dirty="0" smtClean="0"/>
              <a:t>Admissions</a:t>
            </a:r>
          </a:p>
          <a:p>
            <a:pPr lvl="1"/>
            <a:r>
              <a:rPr lang="en-US" dirty="0" smtClean="0"/>
              <a:t>“One band, One Sound”</a:t>
            </a:r>
          </a:p>
          <a:p>
            <a:r>
              <a:rPr lang="en-US" dirty="0" smtClean="0"/>
              <a:t>Utilizing other units in recruitment efforts</a:t>
            </a:r>
          </a:p>
          <a:p>
            <a:pPr lvl="1"/>
            <a:r>
              <a:rPr lang="en-US" dirty="0" smtClean="0"/>
              <a:t>Faculty</a:t>
            </a:r>
          </a:p>
          <a:p>
            <a:pPr lvl="1"/>
            <a:r>
              <a:rPr lang="en-US" dirty="0" smtClean="0"/>
              <a:t>Alumni</a:t>
            </a:r>
          </a:p>
          <a:p>
            <a:pPr lvl="1"/>
            <a:r>
              <a:rPr lang="en-US" dirty="0" smtClean="0"/>
              <a:t>Parents (PFA, Parent/Family weekend, Receptions)</a:t>
            </a:r>
          </a:p>
          <a:p>
            <a:pPr lvl="1"/>
            <a:r>
              <a:rPr lang="en-US" dirty="0" smtClean="0"/>
              <a:t>Student body (Tour Guides, Panelist, Student Leaders)</a:t>
            </a:r>
          </a:p>
          <a:p>
            <a:pPr lvl="1"/>
            <a:r>
              <a:rPr lang="en-US" dirty="0" smtClean="0"/>
              <a:t>Financial Aid (What they fear)</a:t>
            </a:r>
          </a:p>
          <a:p>
            <a:pPr lvl="1"/>
            <a:r>
              <a:rPr lang="en-US" dirty="0" smtClean="0"/>
              <a:t>Senior Administration (leadership)</a:t>
            </a:r>
          </a:p>
          <a:p>
            <a:pPr lvl="1"/>
            <a:r>
              <a:rPr lang="en-US" dirty="0" smtClean="0"/>
              <a:t>Mascot</a:t>
            </a:r>
          </a:p>
          <a:p>
            <a:r>
              <a:rPr lang="en-US" dirty="0" smtClean="0"/>
              <a:t>Importance of coaching, mentoring and professional development</a:t>
            </a:r>
          </a:p>
          <a:p>
            <a:r>
              <a:rPr lang="en-US" dirty="0" smtClean="0"/>
              <a:t>The best companies see recruiting as an expertise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0960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“Execution separates the winners from the losers.”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39767240"/>
              </p:ext>
            </p:extLst>
          </p:nvPr>
        </p:nvGraphicFramePr>
        <p:xfrm>
          <a:off x="609600" y="1397000"/>
          <a:ext cx="79248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327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graphicEl>
                                              <a:dgm id="{A52D601A-8EAD-425D-B3D9-F69AD17B3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graphicEl>
                                              <a:dgm id="{A52D601A-8EAD-425D-B3D9-F69AD17B3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A52D601A-8EAD-425D-B3D9-F69AD17B3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graphicEl>
                                              <a:dgm id="{0E3F5189-9239-4020-82C0-58F3E6C16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>
                                            <p:graphicEl>
                                              <a:dgm id="{0E3F5189-9239-4020-82C0-58F3E6C16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graphicEl>
                                              <a:dgm id="{0E3F5189-9239-4020-82C0-58F3E6C16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36E98F9A-7AD1-4F4F-9605-8A9A2614E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36E98F9A-7AD1-4F4F-9605-8A9A2614E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graphicEl>
                                              <a:dgm id="{36E98F9A-7AD1-4F4F-9605-8A9A2614E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graphicEl>
                                              <a:dgm id="{2644CA65-C03B-476D-932B-9A7CAFB43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graphicEl>
                                              <a:dgm id="{2644CA65-C03B-476D-932B-9A7CAFB43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dgm id="{2644CA65-C03B-476D-932B-9A7CAFB43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3623E2E4-90CE-4358-AF30-66AA6E75B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graphicEl>
                                              <a:dgm id="{3623E2E4-90CE-4358-AF30-66AA6E75B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graphicEl>
                                              <a:dgm id="{3623E2E4-90CE-4358-AF30-66AA6E75B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graphicEl>
                                              <a:dgm id="{C98B4CE9-CE9E-46BC-904A-FA6E3135F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C98B4CE9-CE9E-46BC-904A-FA6E3135F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C98B4CE9-CE9E-46BC-904A-FA6E3135F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graphicEl>
                                              <a:dgm id="{75BD89FE-44CF-424E-AC25-DEEB8D814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graphicEl>
                                              <a:dgm id="{75BD89FE-44CF-424E-AC25-DEEB8D814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graphicEl>
                                              <a:dgm id="{75BD89FE-44CF-424E-AC25-DEEB8D814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34F9F850-6488-41EE-8DD9-9B8CC9CBB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dgm id="{34F9F850-6488-41EE-8DD9-9B8CC9CBB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graphicEl>
                                              <a:dgm id="{34F9F850-6488-41EE-8DD9-9B8CC9CBB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E7A42C29-7263-4481-BE8E-8CC3B72BD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E7A42C29-7263-4481-BE8E-8CC3B72BD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graphicEl>
                                              <a:dgm id="{E7A42C29-7263-4481-BE8E-8CC3B72BD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concepts in the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Prospects: Power of words/gossip</a:t>
            </a:r>
          </a:p>
          <a:p>
            <a:r>
              <a:rPr lang="en-US" dirty="0" smtClean="0"/>
              <a:t>The feedback loop: taking incite from past &amp; current students</a:t>
            </a:r>
          </a:p>
          <a:p>
            <a:pPr lvl="1"/>
            <a:r>
              <a:rPr lang="en-US" dirty="0" smtClean="0"/>
              <a:t>Surveys</a:t>
            </a:r>
          </a:p>
          <a:p>
            <a:pPr lvl="1"/>
            <a:r>
              <a:rPr lang="en-US" dirty="0" smtClean="0"/>
              <a:t>Institutional Research</a:t>
            </a:r>
          </a:p>
          <a:p>
            <a:r>
              <a:rPr lang="en-US" dirty="0" smtClean="0"/>
              <a:t>“A successful organization leads to good recruiting, good recruiting leads to a successful organization”</a:t>
            </a:r>
          </a:p>
          <a:p>
            <a:r>
              <a:rPr lang="en-US" dirty="0" smtClean="0"/>
              <a:t>Making the sale</a:t>
            </a:r>
          </a:p>
          <a:p>
            <a:pPr lvl="1"/>
            <a:r>
              <a:rPr lang="en-US" dirty="0" smtClean="0"/>
              <a:t>Use of persuasive communication</a:t>
            </a:r>
          </a:p>
          <a:p>
            <a:r>
              <a:rPr lang="en-US" dirty="0" smtClean="0"/>
              <a:t>Defining yourself and your goals</a:t>
            </a:r>
          </a:p>
          <a:p>
            <a:pPr lvl="1"/>
            <a:r>
              <a:rPr lang="en-US" dirty="0" smtClean="0"/>
              <a:t>What are you deeply passionate about?</a:t>
            </a:r>
          </a:p>
          <a:p>
            <a:pPr lvl="1"/>
            <a:r>
              <a:rPr lang="en-US" dirty="0" smtClean="0"/>
              <a:t>What can you be the best at?</a:t>
            </a:r>
          </a:p>
          <a:p>
            <a:pPr lvl="1"/>
            <a:r>
              <a:rPr lang="en-US" dirty="0" smtClean="0"/>
              <a:t>How do you measure success?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204466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“Sell, listen &amp; improve with the best of them.”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2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the important elements in recruiting changed for you?</a:t>
            </a:r>
          </a:p>
          <a:p>
            <a:r>
              <a:rPr lang="en-US" dirty="0" smtClean="0"/>
              <a:t>What are your institutions priorities?</a:t>
            </a:r>
          </a:p>
          <a:p>
            <a:pPr lvl="1"/>
            <a:r>
              <a:rPr lang="en-US" dirty="0" smtClean="0"/>
              <a:t>Are your territory priorities different?</a:t>
            </a:r>
          </a:p>
          <a:p>
            <a:r>
              <a:rPr lang="en-US" dirty="0" smtClean="0"/>
              <a:t>Will you change the way you approach the competition?</a:t>
            </a:r>
          </a:p>
          <a:p>
            <a:r>
              <a:rPr lang="en-US" dirty="0" smtClean="0"/>
              <a:t>Will you change the way you approach prospective students?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57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2192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6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 Or Die: How Any Business Can Beat The Big Guys In The War For Young Talent by Chris Resto, Ian Ybarra &amp; Ramit Sethi</a:t>
            </a:r>
          </a:p>
          <a:p>
            <a:r>
              <a:rPr lang="en-US" dirty="0" smtClean="0"/>
              <a:t>You don’t have to be the biggest and the most-well known to get the talent you seek</a:t>
            </a:r>
          </a:p>
          <a:p>
            <a:r>
              <a:rPr lang="en-US" dirty="0" smtClean="0"/>
              <a:t>What prospects want, what they fear, and what it takes for them to join your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4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us are facing similar challenges</a:t>
            </a:r>
          </a:p>
          <a:p>
            <a:pPr lvl="1"/>
            <a:r>
              <a:rPr lang="en-US" dirty="0" smtClean="0"/>
              <a:t>Demographic trends</a:t>
            </a:r>
          </a:p>
          <a:p>
            <a:pPr lvl="1"/>
            <a:r>
              <a:rPr lang="en-US" dirty="0" smtClean="0"/>
              <a:t>Socioeconomic trends</a:t>
            </a:r>
          </a:p>
          <a:p>
            <a:pPr lvl="1"/>
            <a:r>
              <a:rPr lang="en-US" dirty="0" smtClean="0"/>
              <a:t>Rising cost</a:t>
            </a:r>
          </a:p>
          <a:p>
            <a:pPr lvl="1"/>
            <a:r>
              <a:rPr lang="en-US" dirty="0" smtClean="0"/>
              <a:t>Third-party rankings</a:t>
            </a:r>
          </a:p>
          <a:p>
            <a:pPr lvl="1"/>
            <a:r>
              <a:rPr lang="en-US" dirty="0" smtClean="0"/>
              <a:t>Decreases in budget</a:t>
            </a:r>
          </a:p>
          <a:p>
            <a:pPr lvl="1"/>
            <a:r>
              <a:rPr lang="en-US" dirty="0" smtClean="0"/>
              <a:t>Heightened expectations</a:t>
            </a:r>
          </a:p>
          <a:p>
            <a:pPr lvl="1"/>
            <a:r>
              <a:rPr lang="en-US" dirty="0" smtClean="0"/>
              <a:t>Pressure to improve retention &amp; graduation rates</a:t>
            </a:r>
          </a:p>
          <a:p>
            <a:pPr lvl="1"/>
            <a:r>
              <a:rPr lang="en-US" dirty="0" smtClean="0"/>
              <a:t>Competitive &amp; aspiring peers</a:t>
            </a:r>
          </a:p>
          <a:p>
            <a:pPr lvl="1"/>
            <a:r>
              <a:rPr lang="en-US" dirty="0" smtClean="0"/>
              <a:t>The Race (Can you keep up?)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7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recruitment?</a:t>
            </a:r>
          </a:p>
          <a:p>
            <a:r>
              <a:rPr lang="en-US" dirty="0" smtClean="0"/>
              <a:t>What is the most important element in recruiting?</a:t>
            </a:r>
          </a:p>
          <a:p>
            <a:r>
              <a:rPr lang="en-US" dirty="0" smtClean="0"/>
              <a:t>Who is your competition?</a:t>
            </a:r>
          </a:p>
          <a:p>
            <a:r>
              <a:rPr lang="en-US" dirty="0" smtClean="0"/>
              <a:t>Do you have a strategy/plan?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5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Elements For Successful Recruiting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25163222"/>
              </p:ext>
            </p:extLst>
          </p:nvPr>
        </p:nvGraphicFramePr>
        <p:xfrm>
          <a:off x="609600" y="1397000"/>
          <a:ext cx="79248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711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graphicEl>
                                              <a:dgm id="{A52D601A-8EAD-425D-B3D9-F69AD17B3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graphicEl>
                                              <a:dgm id="{A52D601A-8EAD-425D-B3D9-F69AD17B3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graphicEl>
                                              <a:dgm id="{A52D601A-8EAD-425D-B3D9-F69AD17B3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graphicEl>
                                              <a:dgm id="{0E3F5189-9239-4020-82C0-58F3E6C16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graphicEl>
                                              <a:dgm id="{0E3F5189-9239-4020-82C0-58F3E6C16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graphicEl>
                                              <a:dgm id="{0E3F5189-9239-4020-82C0-58F3E6C16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graphicEl>
                                              <a:dgm id="{36E98F9A-7AD1-4F4F-9605-8A9A2614E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graphicEl>
                                              <a:dgm id="{36E98F9A-7AD1-4F4F-9605-8A9A2614E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graphicEl>
                                              <a:dgm id="{36E98F9A-7AD1-4F4F-9605-8A9A2614E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graphicEl>
                                              <a:dgm id="{2644CA65-C03B-476D-932B-9A7CAFB43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graphicEl>
                                              <a:dgm id="{2644CA65-C03B-476D-932B-9A7CAFB43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graphicEl>
                                              <a:dgm id="{2644CA65-C03B-476D-932B-9A7CAFB43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graphicEl>
                                              <a:dgm id="{3623E2E4-90CE-4358-AF30-66AA6E75B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graphicEl>
                                              <a:dgm id="{3623E2E4-90CE-4358-AF30-66AA6E75B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graphicEl>
                                              <a:dgm id="{3623E2E4-90CE-4358-AF30-66AA6E75B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graphicEl>
                                              <a:dgm id="{C98B4CE9-CE9E-46BC-904A-FA6E3135F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graphicEl>
                                              <a:dgm id="{C98B4CE9-CE9E-46BC-904A-FA6E3135F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>
                                            <p:graphicEl>
                                              <a:dgm id="{C98B4CE9-CE9E-46BC-904A-FA6E3135F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graphicEl>
                                              <a:dgm id="{75BD89FE-44CF-424E-AC25-DEEB8D814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graphicEl>
                                              <a:dgm id="{75BD89FE-44CF-424E-AC25-DEEB8D814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graphicEl>
                                              <a:dgm id="{75BD89FE-44CF-424E-AC25-DEEB8D814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graphicEl>
                                              <a:dgm id="{34F9F850-6488-41EE-8DD9-9B8CC9CBB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graphicEl>
                                              <a:dgm id="{34F9F850-6488-41EE-8DD9-9B8CC9CBB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graphicEl>
                                              <a:dgm id="{34F9F850-6488-41EE-8DD9-9B8CC9CBB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graphicEl>
                                              <a:dgm id="{E7A42C29-7263-4481-BE8E-8CC3B72BD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graphicEl>
                                              <a:dgm id="{E7A42C29-7263-4481-BE8E-8CC3B72BD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graphicEl>
                                              <a:dgm id="{E7A42C29-7263-4481-BE8E-8CC3B72BD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recruitment?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VP of Enrollment Management at UNC-Steve Farmer</a:t>
            </a:r>
          </a:p>
          <a:p>
            <a:r>
              <a:rPr lang="en-US" dirty="0" smtClean="0"/>
              <a:t>Priorities (can’t be all things to all people)</a:t>
            </a:r>
          </a:p>
          <a:p>
            <a:pPr lvl="1"/>
            <a:r>
              <a:rPr lang="en-US" dirty="0" smtClean="0"/>
              <a:t>Strategic Plan</a:t>
            </a:r>
          </a:p>
          <a:p>
            <a:pPr lvl="1"/>
            <a:r>
              <a:rPr lang="en-US" dirty="0" smtClean="0"/>
              <a:t>Academic programs (STEM)</a:t>
            </a:r>
          </a:p>
          <a:p>
            <a:pPr lvl="1"/>
            <a:r>
              <a:rPr lang="en-US" dirty="0" smtClean="0"/>
              <a:t>Transfers</a:t>
            </a:r>
          </a:p>
          <a:p>
            <a:r>
              <a:rPr lang="en-US" dirty="0" smtClean="0"/>
              <a:t>Ethical Behavior (are your methods ethical?)</a:t>
            </a:r>
          </a:p>
          <a:p>
            <a:r>
              <a:rPr lang="en-US" dirty="0" smtClean="0"/>
              <a:t>Teaching/Informing (responsibility to educate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Demonstrating Value</a:t>
            </a:r>
            <a:endParaRPr lang="en-US" dirty="0" smtClean="0"/>
          </a:p>
          <a:p>
            <a:r>
              <a:rPr lang="en-US" dirty="0" smtClean="0"/>
              <a:t>Verbalize expectations (pre-retention/ISU)</a:t>
            </a:r>
          </a:p>
          <a:p>
            <a:r>
              <a:rPr lang="en-US" dirty="0" smtClean="0"/>
              <a:t>Assessment (how to know what is working)</a:t>
            </a:r>
          </a:p>
          <a:p>
            <a:r>
              <a:rPr lang="en-US" dirty="0" smtClean="0"/>
              <a:t>Vision/Leadership narrative (USC-Jerry Lucido)</a:t>
            </a:r>
          </a:p>
          <a:p>
            <a:r>
              <a:rPr lang="en-US" dirty="0" smtClean="0"/>
              <a:t>Strategy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Is it sales?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324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</a:t>
            </a:r>
            <a:r>
              <a:rPr lang="en-US" sz="1600" dirty="0" smtClean="0"/>
              <a:t>Recruitment should be a form of retention in advance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76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do you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Define who/what you want (Does want and reality match?)</a:t>
            </a:r>
          </a:p>
          <a:p>
            <a:pPr lvl="1"/>
            <a:r>
              <a:rPr lang="en-US" dirty="0" smtClean="0"/>
              <a:t>Diversity (ethnic, geographic, etc.)</a:t>
            </a:r>
          </a:p>
          <a:p>
            <a:pPr lvl="1"/>
            <a:r>
              <a:rPr lang="en-US" dirty="0" smtClean="0"/>
              <a:t>Specific populations (international, veteran/military, transfers, OOS)</a:t>
            </a:r>
          </a:p>
          <a:p>
            <a:pPr lvl="1"/>
            <a:r>
              <a:rPr lang="en-US" dirty="0" smtClean="0"/>
              <a:t>Specific academic programs</a:t>
            </a:r>
          </a:p>
          <a:p>
            <a:pPr lvl="1"/>
            <a:r>
              <a:rPr lang="en-US" dirty="0" smtClean="0"/>
              <a:t>Academic Profile</a:t>
            </a:r>
          </a:p>
          <a:p>
            <a:pPr lvl="1"/>
            <a:r>
              <a:rPr lang="en-US" dirty="0" smtClean="0"/>
              <a:t>Admission Criteria (USC case-study example)</a:t>
            </a:r>
          </a:p>
          <a:p>
            <a:pPr lvl="1"/>
            <a:r>
              <a:rPr lang="en-US" dirty="0" smtClean="0"/>
              <a:t>Level of selectivity</a:t>
            </a:r>
          </a:p>
          <a:p>
            <a:pPr lvl="1"/>
            <a:r>
              <a:rPr lang="en-US" dirty="0" smtClean="0"/>
              <a:t>Financial Aid (gap, discount, need versus merit)</a:t>
            </a:r>
          </a:p>
          <a:p>
            <a:pPr lvl="1"/>
            <a:r>
              <a:rPr lang="en-US" dirty="0" smtClean="0"/>
              <a:t>Is campus and the community prepared (VP of EM at Spelman-Arlene Wesley-Cash)?</a:t>
            </a:r>
          </a:p>
          <a:p>
            <a:r>
              <a:rPr lang="en-US" dirty="0" smtClean="0"/>
              <a:t>Overall goal and Individual goals</a:t>
            </a:r>
          </a:p>
          <a:p>
            <a:pPr lvl="1"/>
            <a:r>
              <a:rPr lang="en-US" dirty="0" smtClean="0"/>
              <a:t>Enrollment goals (new freshman ,transfers &amp; retained)</a:t>
            </a:r>
          </a:p>
          <a:p>
            <a:pPr lvl="1"/>
            <a:r>
              <a:rPr lang="en-US" dirty="0" smtClean="0"/>
              <a:t>Territory goals</a:t>
            </a:r>
          </a:p>
          <a:p>
            <a:r>
              <a:rPr lang="en-US" dirty="0" smtClean="0"/>
              <a:t>Know the data (use metrics that measure quality and quantity over time)</a:t>
            </a:r>
          </a:p>
          <a:p>
            <a:r>
              <a:rPr lang="en-US" dirty="0" smtClean="0"/>
              <a:t>80/20 rule (strategies)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887" y="617220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“The best recruiters have the best strategy and hold themselves to the highest standards.”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636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harder and smarter</a:t>
            </a:r>
            <a:br>
              <a:rPr lang="en-US" dirty="0" smtClean="0"/>
            </a:br>
            <a:r>
              <a:rPr lang="en-US" dirty="0" smtClean="0"/>
              <a:t>than the competition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Know yourself and your competition</a:t>
            </a:r>
          </a:p>
          <a:p>
            <a:pPr lvl="1"/>
            <a:r>
              <a:rPr lang="en-US" dirty="0" smtClean="0"/>
              <a:t>SWOT Analysis</a:t>
            </a:r>
          </a:p>
          <a:p>
            <a:pPr lvl="1"/>
            <a:r>
              <a:rPr lang="en-US" dirty="0" smtClean="0"/>
              <a:t>Collect view books</a:t>
            </a:r>
          </a:p>
          <a:p>
            <a:pPr lvl="1"/>
            <a:r>
              <a:rPr lang="en-US" dirty="0" smtClean="0"/>
              <a:t>Head-hunter versus Gate-keeper (Where are you on the continuum) </a:t>
            </a:r>
          </a:p>
          <a:p>
            <a:pPr lvl="1"/>
            <a:r>
              <a:rPr lang="en-US" dirty="0" smtClean="0"/>
              <a:t>Institutional knowledge</a:t>
            </a:r>
          </a:p>
          <a:p>
            <a:pPr lvl="1"/>
            <a:r>
              <a:rPr lang="en-US" dirty="0" smtClean="0"/>
              <a:t>Territory knowledge (Know where to be and why)</a:t>
            </a:r>
          </a:p>
          <a:p>
            <a:r>
              <a:rPr lang="en-US" dirty="0" smtClean="0"/>
              <a:t>Be knowledgeable on academic and non-academic trends (regionally and nationally)</a:t>
            </a:r>
          </a:p>
          <a:p>
            <a:pPr lvl="1"/>
            <a:r>
              <a:rPr lang="en-US" dirty="0" smtClean="0"/>
              <a:t>Sequester</a:t>
            </a:r>
          </a:p>
          <a:p>
            <a:pPr lvl="1"/>
            <a:r>
              <a:rPr lang="en-US" dirty="0" smtClean="0"/>
              <a:t>Institutions that guarantee meeting need</a:t>
            </a:r>
          </a:p>
          <a:p>
            <a:pPr lvl="1"/>
            <a:r>
              <a:rPr lang="en-US" dirty="0" smtClean="0"/>
              <a:t>Incentive plans (improve retention and persistence)</a:t>
            </a:r>
          </a:p>
          <a:p>
            <a:pPr lvl="1"/>
            <a:r>
              <a:rPr lang="en-US" dirty="0" smtClean="0"/>
              <a:t>Summer school (discounting)</a:t>
            </a:r>
          </a:p>
          <a:p>
            <a:pPr lvl="1"/>
            <a:r>
              <a:rPr lang="en-US" dirty="0" smtClean="0"/>
              <a:t>Partnerships (3+1 at COD)</a:t>
            </a:r>
          </a:p>
          <a:p>
            <a:pPr lvl="1"/>
            <a:r>
              <a:rPr lang="en-US" dirty="0" smtClean="0"/>
              <a:t>Revamp of the SAT</a:t>
            </a:r>
          </a:p>
          <a:p>
            <a:pPr lvl="1"/>
            <a:r>
              <a:rPr lang="en-US" dirty="0" smtClean="0"/>
              <a:t>College scorecard</a:t>
            </a:r>
          </a:p>
          <a:p>
            <a:pPr lvl="1"/>
            <a:r>
              <a:rPr lang="en-US" dirty="0" smtClean="0"/>
              <a:t>Pathway programs</a:t>
            </a:r>
          </a:p>
          <a:p>
            <a:pPr lvl="1"/>
            <a:r>
              <a:rPr lang="en-US" dirty="0" smtClean="0"/>
              <a:t>Third-party ranking sources</a:t>
            </a:r>
          </a:p>
          <a:p>
            <a:pPr lvl="1"/>
            <a:r>
              <a:rPr lang="en-US" dirty="0" smtClean="0"/>
              <a:t>Cost-guarantee</a:t>
            </a:r>
          </a:p>
          <a:p>
            <a:pPr lvl="1"/>
            <a:r>
              <a:rPr lang="en-US" dirty="0" smtClean="0"/>
              <a:t>Technical diploma versus Scholar diploma </a:t>
            </a:r>
          </a:p>
          <a:p>
            <a:pPr lvl="1"/>
            <a:r>
              <a:rPr lang="en-US" dirty="0" smtClean="0"/>
              <a:t>Pell Grant</a:t>
            </a:r>
          </a:p>
          <a:p>
            <a:pPr lvl="1"/>
            <a:r>
              <a:rPr lang="en-US" dirty="0" smtClean="0"/>
              <a:t>Job market</a:t>
            </a:r>
          </a:p>
          <a:p>
            <a:r>
              <a:rPr lang="en-US" dirty="0" smtClean="0"/>
              <a:t>Go above and beyond the call of duty</a:t>
            </a:r>
          </a:p>
          <a:p>
            <a:pPr lvl="1"/>
            <a:r>
              <a:rPr lang="en-US" dirty="0" smtClean="0"/>
              <a:t>Prospective student/stakeholder communications</a:t>
            </a:r>
          </a:p>
          <a:p>
            <a:pPr lvl="1"/>
            <a:r>
              <a:rPr lang="en-US" dirty="0" smtClean="0"/>
              <a:t>Outreach/special interest groups</a:t>
            </a:r>
          </a:p>
          <a:p>
            <a:pPr lvl="1"/>
            <a:r>
              <a:rPr lang="en-US" dirty="0" smtClean="0"/>
              <a:t>Professional development</a:t>
            </a:r>
          </a:p>
          <a:p>
            <a:r>
              <a:rPr lang="en-US" dirty="0" smtClean="0"/>
              <a:t>Adopt what works for you not the competition</a:t>
            </a:r>
          </a:p>
          <a:p>
            <a:r>
              <a:rPr lang="en-US" dirty="0" smtClean="0"/>
              <a:t>Master the recruitment/admissions process</a:t>
            </a:r>
          </a:p>
          <a:p>
            <a:r>
              <a:rPr lang="en-US" dirty="0" smtClean="0"/>
              <a:t>Compound weekly learning rate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1722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“The more competitive, exclusive and appealing your process is, the more attractive you’ll be to students.”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5571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Sell yourself better</a:t>
            </a:r>
            <a:br>
              <a:rPr lang="en-US" dirty="0" smtClean="0"/>
            </a:br>
            <a:r>
              <a:rPr lang="en-US" dirty="0" smtClean="0"/>
              <a:t>than the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appearance</a:t>
            </a:r>
          </a:p>
          <a:p>
            <a:pPr lvl="1"/>
            <a:r>
              <a:rPr lang="en-US" dirty="0" smtClean="0"/>
              <a:t>Match the tone of the environment/tone of institution and its mission</a:t>
            </a:r>
          </a:p>
          <a:p>
            <a:pPr lvl="1"/>
            <a:r>
              <a:rPr lang="en-US" dirty="0" smtClean="0"/>
              <a:t>Be prepared to speak, meet, and listen to anyone</a:t>
            </a:r>
          </a:p>
          <a:p>
            <a:r>
              <a:rPr lang="en-US" dirty="0" smtClean="0"/>
              <a:t>Selling yourself</a:t>
            </a:r>
          </a:p>
          <a:p>
            <a:pPr lvl="1"/>
            <a:r>
              <a:rPr lang="en-US" dirty="0" smtClean="0"/>
              <a:t>To them, your are the institution</a:t>
            </a:r>
          </a:p>
          <a:p>
            <a:pPr lvl="1"/>
            <a:r>
              <a:rPr lang="en-US" dirty="0" smtClean="0"/>
              <a:t>Strong communication skills (public speaking, etc.)</a:t>
            </a:r>
          </a:p>
          <a:p>
            <a:pPr lvl="1"/>
            <a:r>
              <a:rPr lang="en-US" dirty="0" smtClean="0"/>
              <a:t>Competent on social media tools</a:t>
            </a:r>
          </a:p>
          <a:p>
            <a:pPr lvl="1"/>
            <a:r>
              <a:rPr lang="en-US" dirty="0" smtClean="0"/>
              <a:t>Play to your strengths (for your team and toward prospective students)</a:t>
            </a:r>
          </a:p>
          <a:p>
            <a:pPr lvl="1"/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Confidence</a:t>
            </a:r>
          </a:p>
          <a:p>
            <a:pPr lvl="1"/>
            <a:r>
              <a:rPr lang="en-US" dirty="0" smtClean="0"/>
              <a:t>“Be on time”</a:t>
            </a:r>
          </a:p>
          <a:p>
            <a:pPr lvl="1"/>
            <a:r>
              <a:rPr lang="en-US" dirty="0" smtClean="0"/>
              <a:t>Meet them where they are</a:t>
            </a:r>
          </a:p>
          <a:p>
            <a:r>
              <a:rPr lang="en-US" dirty="0" smtClean="0"/>
              <a:t>Selling your institution</a:t>
            </a:r>
          </a:p>
          <a:p>
            <a:pPr lvl="1"/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Strengths/strengths versus competition</a:t>
            </a:r>
          </a:p>
          <a:p>
            <a:pPr lvl="1"/>
            <a:r>
              <a:rPr lang="en-US" dirty="0" smtClean="0"/>
              <a:t>Know your position in the market</a:t>
            </a:r>
          </a:p>
          <a:p>
            <a:r>
              <a:rPr lang="en-US" dirty="0" smtClean="0"/>
              <a:t>The art of storytelling (leverage former success)</a:t>
            </a:r>
          </a:p>
          <a:p>
            <a:pPr lvl="1"/>
            <a:r>
              <a:rPr lang="en-US" dirty="0" smtClean="0"/>
              <a:t>Outcomes (What they fear)</a:t>
            </a:r>
          </a:p>
          <a:p>
            <a:r>
              <a:rPr lang="en-US" dirty="0" smtClean="0"/>
              <a:t>The ability to listen to the audience and their needs</a:t>
            </a:r>
          </a:p>
          <a:p>
            <a:r>
              <a:rPr lang="en-US" dirty="0" smtClean="0"/>
              <a:t>Identify the stakeholders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1722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“It’s a waste of time and talent if you end up with reps passing students to another rep that knows their stuff.”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100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949</Words>
  <Application>Microsoft Office PowerPoint</Application>
  <PresentationFormat>On-screen Show (4:3)</PresentationFormat>
  <Paragraphs>161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Paper</vt:lpstr>
      <vt:lpstr>Apothecary</vt:lpstr>
      <vt:lpstr>RECRUIT OR DIE</vt:lpstr>
      <vt:lpstr>The Concept</vt:lpstr>
      <vt:lpstr>Relevance</vt:lpstr>
      <vt:lpstr>Questions for you</vt:lpstr>
      <vt:lpstr>Key Elements For Successful Recruiting</vt:lpstr>
      <vt:lpstr>What is recruitment?</vt:lpstr>
      <vt:lpstr>Who do you want?</vt:lpstr>
      <vt:lpstr>Work harder and smarter than the competition </vt:lpstr>
      <vt:lpstr>Sell yourself better than the competition</vt:lpstr>
      <vt:lpstr>Present a united front</vt:lpstr>
      <vt:lpstr>CONCLUSION</vt:lpstr>
      <vt:lpstr>Other concepts in the book</vt:lpstr>
      <vt:lpstr>Questions for you</vt:lpstr>
      <vt:lpstr>Any Questions?</vt:lpstr>
      <vt:lpstr>THANK YOU!</vt:lpstr>
    </vt:vector>
  </TitlesOfParts>
  <Company>Western Illinois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 OR DIE</dc:title>
  <dc:creator>ESS</dc:creator>
  <cp:lastModifiedBy>ESS</cp:lastModifiedBy>
  <cp:revision>92</cp:revision>
  <cp:lastPrinted>2013-05-01T04:49:47Z</cp:lastPrinted>
  <dcterms:created xsi:type="dcterms:W3CDTF">2012-12-17T21:20:54Z</dcterms:created>
  <dcterms:modified xsi:type="dcterms:W3CDTF">2013-05-01T06:20:25Z</dcterms:modified>
</cp:coreProperties>
</file>